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sldIdLst>
    <p:sldId id="258" r:id="rId2"/>
    <p:sldId id="259" r:id="rId3"/>
    <p:sldId id="264" r:id="rId4"/>
    <p:sldId id="265" r:id="rId5"/>
    <p:sldId id="267" r:id="rId6"/>
    <p:sldId id="268" r:id="rId7"/>
    <p:sldId id="269" r:id="rId8"/>
    <p:sldId id="270" r:id="rId9"/>
    <p:sldId id="260" r:id="rId10"/>
    <p:sldId id="272" r:id="rId11"/>
    <p:sldId id="274" r:id="rId12"/>
    <p:sldId id="275" r:id="rId13"/>
    <p:sldId id="276" r:id="rId14"/>
    <p:sldId id="278" r:id="rId15"/>
    <p:sldId id="277" r:id="rId16"/>
    <p:sldId id="279" r:id="rId17"/>
    <p:sldId id="280" r:id="rId18"/>
    <p:sldId id="282" r:id="rId19"/>
    <p:sldId id="283" r:id="rId20"/>
    <p:sldId id="284" r:id="rId21"/>
    <p:sldId id="285" r:id="rId22"/>
    <p:sldId id="287" r:id="rId23"/>
    <p:sldId id="288" r:id="rId24"/>
    <p:sldId id="289"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6" r:id="rId40"/>
    <p:sldId id="307" r:id="rId41"/>
    <p:sldId id="308" r:id="rId42"/>
    <p:sldId id="309" r:id="rId43"/>
    <p:sldId id="310" r:id="rId44"/>
    <p:sldId id="311" r:id="rId45"/>
    <p:sldId id="312" r:id="rId46"/>
    <p:sldId id="313" r:id="rId47"/>
    <p:sldId id="314" r:id="rId48"/>
    <p:sldId id="315" r:id="rId49"/>
    <p:sldId id="316" r:id="rId50"/>
  </p:sldIdLst>
  <p:sldSz cx="18288000" cy="10287000"/>
  <p:notesSz cx="6858000" cy="9144000"/>
  <p:embeddedFontLst>
    <p:embeddedFont>
      <p:font typeface="Antic" panose="020B0604020202020204" charset="0"/>
      <p:regular r:id="rId52"/>
    </p:embeddedFont>
    <p:embeddedFont>
      <p:font typeface="Calibri" panose="020F0502020204030204" pitchFamily="34" charset="0"/>
      <p:regular r:id="rId53"/>
      <p:bold r:id="rId54"/>
      <p:italic r:id="rId55"/>
      <p:boldItalic r:id="rId56"/>
    </p:embeddedFont>
    <p:embeddedFont>
      <p:font typeface="Raleway" pitchFamily="2"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F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7FBB0-78C7-47D6-938E-8CD8DBFC61E3}" v="24" dt="2024-02-13T01:31:56.218"/>
    <p1510:client id="{6D4FEB65-F9F9-B07E-FDCC-344489BF719E}" v="28" dt="2024-02-12T23:46:51.985"/>
    <p1510:client id="{83BB460E-46A8-AD20-1162-EFEC507BFB19}" v="370" dt="2024-02-12T20:43:46.437"/>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979"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Sullivan Sauer" userId="db6c8d62-cc93-4a4e-9e21-89806dc604a0" providerId="ADAL" clId="{1AD7FBB0-78C7-47D6-938E-8CD8DBFC61E3}"/>
    <pc:docChg chg="undo custSel modSld">
      <pc:chgData name="Samantha Sullivan Sauer" userId="db6c8d62-cc93-4a4e-9e21-89806dc604a0" providerId="ADAL" clId="{1AD7FBB0-78C7-47D6-938E-8CD8DBFC61E3}" dt="2024-02-13T17:30:59.353" v="1689" actId="20577"/>
      <pc:docMkLst>
        <pc:docMk/>
      </pc:docMkLst>
      <pc:sldChg chg="addSp modSp mod">
        <pc:chgData name="Samantha Sullivan Sauer" userId="db6c8d62-cc93-4a4e-9e21-89806dc604a0" providerId="ADAL" clId="{1AD7FBB0-78C7-47D6-938E-8CD8DBFC61E3}" dt="2024-02-13T17:29:39.990" v="1647" actId="1076"/>
        <pc:sldMkLst>
          <pc:docMk/>
          <pc:sldMk cId="1511411136" sldId="260"/>
        </pc:sldMkLst>
        <pc:spChg chg="mod">
          <ac:chgData name="Samantha Sullivan Sauer" userId="db6c8d62-cc93-4a4e-9e21-89806dc604a0" providerId="ADAL" clId="{1AD7FBB0-78C7-47D6-938E-8CD8DBFC61E3}" dt="2024-02-13T01:09:03.462" v="210" actId="20577"/>
          <ac:spMkLst>
            <pc:docMk/>
            <pc:sldMk cId="1511411136" sldId="260"/>
            <ac:spMk id="2" creationId="{3812691A-3281-F58A-ADC0-90A37A0714C2}"/>
          </ac:spMkLst>
        </pc:spChg>
        <pc:spChg chg="add mod ord">
          <ac:chgData name="Samantha Sullivan Sauer" userId="db6c8d62-cc93-4a4e-9e21-89806dc604a0" providerId="ADAL" clId="{1AD7FBB0-78C7-47D6-938E-8CD8DBFC61E3}" dt="2024-02-13T17:29:39.990" v="1647" actId="1076"/>
          <ac:spMkLst>
            <pc:docMk/>
            <pc:sldMk cId="1511411136" sldId="260"/>
            <ac:spMk id="3" creationId="{61CC21EB-1801-4430-3B7D-30368CDC5522}"/>
          </ac:spMkLst>
        </pc:spChg>
        <pc:graphicFrameChg chg="mod modGraphic">
          <ac:chgData name="Samantha Sullivan Sauer" userId="db6c8d62-cc93-4a4e-9e21-89806dc604a0" providerId="ADAL" clId="{1AD7FBB0-78C7-47D6-938E-8CD8DBFC61E3}" dt="2024-02-13T17:29:33.669" v="1646" actId="1076"/>
          <ac:graphicFrameMkLst>
            <pc:docMk/>
            <pc:sldMk cId="1511411136" sldId="260"/>
            <ac:graphicFrameMk id="7" creationId="{00545810-75AA-7770-D8D9-437C5B445DA4}"/>
          </ac:graphicFrameMkLst>
        </pc:graphicFrameChg>
      </pc:sldChg>
      <pc:sldChg chg="addSp modSp mod">
        <pc:chgData name="Samantha Sullivan Sauer" userId="db6c8d62-cc93-4a4e-9e21-89806dc604a0" providerId="ADAL" clId="{1AD7FBB0-78C7-47D6-938E-8CD8DBFC61E3}" dt="2024-02-13T01:38:52.182" v="1631" actId="122"/>
        <pc:sldMkLst>
          <pc:docMk/>
          <pc:sldMk cId="1424051672" sldId="274"/>
        </pc:sldMkLst>
        <pc:spChg chg="mod">
          <ac:chgData name="Samantha Sullivan Sauer" userId="db6c8d62-cc93-4a4e-9e21-89806dc604a0" providerId="ADAL" clId="{1AD7FBB0-78C7-47D6-938E-8CD8DBFC61E3}" dt="2024-02-13T01:08:21.701" v="170" actId="6549"/>
          <ac:spMkLst>
            <pc:docMk/>
            <pc:sldMk cId="1424051672" sldId="274"/>
            <ac:spMk id="2" creationId="{3D2B68C4-252D-D6DD-F6C3-6AD3CE226AEC}"/>
          </ac:spMkLst>
        </pc:spChg>
        <pc:spChg chg="add mod ord">
          <ac:chgData name="Samantha Sullivan Sauer" userId="db6c8d62-cc93-4a4e-9e21-89806dc604a0" providerId="ADAL" clId="{1AD7FBB0-78C7-47D6-938E-8CD8DBFC61E3}" dt="2024-02-13T01:33:24.406" v="1614" actId="13244"/>
          <ac:spMkLst>
            <pc:docMk/>
            <pc:sldMk cId="1424051672" sldId="274"/>
            <ac:spMk id="3" creationId="{54CEA163-1167-9C5D-B20B-BB189F109448}"/>
          </ac:spMkLst>
        </pc:spChg>
        <pc:spChg chg="add mod ord">
          <ac:chgData name="Samantha Sullivan Sauer" userId="db6c8d62-cc93-4a4e-9e21-89806dc604a0" providerId="ADAL" clId="{1AD7FBB0-78C7-47D6-938E-8CD8DBFC61E3}" dt="2024-02-13T01:38:52.182" v="1631" actId="122"/>
          <ac:spMkLst>
            <pc:docMk/>
            <pc:sldMk cId="1424051672" sldId="274"/>
            <ac:spMk id="7" creationId="{04984E06-F5C1-0C1A-C6FC-CEB31FF547AB}"/>
          </ac:spMkLst>
        </pc:spChg>
        <pc:graphicFrameChg chg="mod modGraphic">
          <ac:chgData name="Samantha Sullivan Sauer" userId="db6c8d62-cc93-4a4e-9e21-89806dc604a0" providerId="ADAL" clId="{1AD7FBB0-78C7-47D6-938E-8CD8DBFC61E3}" dt="2024-02-13T01:05:22.436" v="21" actId="403"/>
          <ac:graphicFrameMkLst>
            <pc:docMk/>
            <pc:sldMk cId="1424051672" sldId="274"/>
            <ac:graphicFrameMk id="5" creationId="{4420CEFA-DF9F-C38E-E3CF-5D4819D5B1BF}"/>
          </ac:graphicFrameMkLst>
        </pc:graphicFrameChg>
      </pc:sldChg>
      <pc:sldChg chg="addSp modSp mod">
        <pc:chgData name="Samantha Sullivan Sauer" userId="db6c8d62-cc93-4a4e-9e21-89806dc604a0" providerId="ADAL" clId="{1AD7FBB0-78C7-47D6-938E-8CD8DBFC61E3}" dt="2024-02-13T17:30:22.351" v="1667" actId="1076"/>
        <pc:sldMkLst>
          <pc:docMk/>
          <pc:sldMk cId="2277508417" sldId="278"/>
        </pc:sldMkLst>
        <pc:spChg chg="mod">
          <ac:chgData name="Samantha Sullivan Sauer" userId="db6c8d62-cc93-4a4e-9e21-89806dc604a0" providerId="ADAL" clId="{1AD7FBB0-78C7-47D6-938E-8CD8DBFC61E3}" dt="2024-02-13T01:07:47.851" v="40" actId="6549"/>
          <ac:spMkLst>
            <pc:docMk/>
            <pc:sldMk cId="2277508417" sldId="278"/>
            <ac:spMk id="2" creationId="{FBAC5E18-7941-DAC8-C45D-533C2529439C}"/>
          </ac:spMkLst>
        </pc:spChg>
        <pc:spChg chg="add mod ord">
          <ac:chgData name="Samantha Sullivan Sauer" userId="db6c8d62-cc93-4a4e-9e21-89806dc604a0" providerId="ADAL" clId="{1AD7FBB0-78C7-47D6-938E-8CD8DBFC61E3}" dt="2024-02-13T17:30:07.962" v="1665" actId="20577"/>
          <ac:spMkLst>
            <pc:docMk/>
            <pc:sldMk cId="2277508417" sldId="278"/>
            <ac:spMk id="3" creationId="{8E2AFB1A-92CF-876A-7CE7-E5C5EB78FDAC}"/>
          </ac:spMkLst>
        </pc:spChg>
        <pc:graphicFrameChg chg="mod modGraphic">
          <ac:chgData name="Samantha Sullivan Sauer" userId="db6c8d62-cc93-4a4e-9e21-89806dc604a0" providerId="ADAL" clId="{1AD7FBB0-78C7-47D6-938E-8CD8DBFC61E3}" dt="2024-02-13T17:30:22.351" v="1667" actId="1076"/>
          <ac:graphicFrameMkLst>
            <pc:docMk/>
            <pc:sldMk cId="2277508417" sldId="278"/>
            <ac:graphicFrameMk id="7" creationId="{38715A3F-4B2A-5A1E-FB69-BDC7B93B14BD}"/>
          </ac:graphicFrameMkLst>
        </pc:graphicFrameChg>
      </pc:sldChg>
      <pc:sldChg chg="modSp mod">
        <pc:chgData name="Samantha Sullivan Sauer" userId="db6c8d62-cc93-4a4e-9e21-89806dc604a0" providerId="ADAL" clId="{1AD7FBB0-78C7-47D6-938E-8CD8DBFC61E3}" dt="2024-02-13T17:30:59.353" v="1689" actId="20577"/>
        <pc:sldMkLst>
          <pc:docMk/>
          <pc:sldMk cId="1205176004" sldId="283"/>
        </pc:sldMkLst>
        <pc:spChg chg="mod">
          <ac:chgData name="Samantha Sullivan Sauer" userId="db6c8d62-cc93-4a4e-9e21-89806dc604a0" providerId="ADAL" clId="{1AD7FBB0-78C7-47D6-938E-8CD8DBFC61E3}" dt="2024-02-13T17:30:59.353" v="1689" actId="20577"/>
          <ac:spMkLst>
            <pc:docMk/>
            <pc:sldMk cId="1205176004" sldId="283"/>
            <ac:spMk id="3" creationId="{460CA2B6-73CF-6C85-9FB5-F071D4557DDD}"/>
          </ac:spMkLst>
        </pc:spChg>
        <pc:graphicFrameChg chg="modGraphic">
          <ac:chgData name="Samantha Sullivan Sauer" userId="db6c8d62-cc93-4a4e-9e21-89806dc604a0" providerId="ADAL" clId="{1AD7FBB0-78C7-47D6-938E-8CD8DBFC61E3}" dt="2024-02-13T01:06:25.661" v="33" actId="14734"/>
          <ac:graphicFrameMkLst>
            <pc:docMk/>
            <pc:sldMk cId="1205176004" sldId="283"/>
            <ac:graphicFrameMk id="5" creationId="{5F1D9787-41F8-5F98-3DF0-6D82998218BD}"/>
          </ac:graphicFrameMkLst>
        </pc:graphicFrameChg>
      </pc:sldChg>
      <pc:sldChg chg="addSp modSp mod">
        <pc:chgData name="Samantha Sullivan Sauer" userId="db6c8d62-cc93-4a4e-9e21-89806dc604a0" providerId="ADAL" clId="{1AD7FBB0-78C7-47D6-938E-8CD8DBFC61E3}" dt="2024-02-13T01:39:07.639" v="1634" actId="122"/>
        <pc:sldMkLst>
          <pc:docMk/>
          <pc:sldMk cId="1802808873" sldId="287"/>
        </pc:sldMkLst>
        <pc:spChg chg="mod">
          <ac:chgData name="Samantha Sullivan Sauer" userId="db6c8d62-cc93-4a4e-9e21-89806dc604a0" providerId="ADAL" clId="{1AD7FBB0-78C7-47D6-938E-8CD8DBFC61E3}" dt="2024-02-13T01:09:52.389" v="401" actId="1076"/>
          <ac:spMkLst>
            <pc:docMk/>
            <pc:sldMk cId="1802808873" sldId="287"/>
            <ac:spMk id="2" creationId="{1694729B-5F48-D27E-B50A-D9D607D5DF94}"/>
          </ac:spMkLst>
        </pc:spChg>
        <pc:spChg chg="add mod ord">
          <ac:chgData name="Samantha Sullivan Sauer" userId="db6c8d62-cc93-4a4e-9e21-89806dc604a0" providerId="ADAL" clId="{1AD7FBB0-78C7-47D6-938E-8CD8DBFC61E3}" dt="2024-02-13T01:39:07.639" v="1634" actId="122"/>
          <ac:spMkLst>
            <pc:docMk/>
            <pc:sldMk cId="1802808873" sldId="287"/>
            <ac:spMk id="3" creationId="{9B3B369A-7BBC-FB3F-C172-7CEBEFB5CBB0}"/>
          </ac:spMkLst>
        </pc:spChg>
        <pc:graphicFrameChg chg="mod modGraphic">
          <ac:chgData name="Samantha Sullivan Sauer" userId="db6c8d62-cc93-4a4e-9e21-89806dc604a0" providerId="ADAL" clId="{1AD7FBB0-78C7-47D6-938E-8CD8DBFC61E3}" dt="2024-02-13T01:10:10.957" v="406" actId="403"/>
          <ac:graphicFrameMkLst>
            <pc:docMk/>
            <pc:sldMk cId="1802808873" sldId="287"/>
            <ac:graphicFrameMk id="5" creationId="{5EBEAB49-B67B-5A5F-D42C-4306FE34AA55}"/>
          </ac:graphicFrameMkLst>
        </pc:graphicFrameChg>
      </pc:sldChg>
      <pc:sldChg chg="addSp delSp modSp mod">
        <pc:chgData name="Samantha Sullivan Sauer" userId="db6c8d62-cc93-4a4e-9e21-89806dc604a0" providerId="ADAL" clId="{1AD7FBB0-78C7-47D6-938E-8CD8DBFC61E3}" dt="2024-02-13T01:39:11.923" v="1635" actId="122"/>
        <pc:sldMkLst>
          <pc:docMk/>
          <pc:sldMk cId="2794196264" sldId="288"/>
        </pc:sldMkLst>
        <pc:spChg chg="mod">
          <ac:chgData name="Samantha Sullivan Sauer" userId="db6c8d62-cc93-4a4e-9e21-89806dc604a0" providerId="ADAL" clId="{1AD7FBB0-78C7-47D6-938E-8CD8DBFC61E3}" dt="2024-02-13T01:11:47.037" v="518" actId="1076"/>
          <ac:spMkLst>
            <pc:docMk/>
            <pc:sldMk cId="2794196264" sldId="288"/>
            <ac:spMk id="2" creationId="{FE2282F9-3DA8-086A-0EB0-F4D81335935E}"/>
          </ac:spMkLst>
        </pc:spChg>
        <pc:spChg chg="add mod ord">
          <ac:chgData name="Samantha Sullivan Sauer" userId="db6c8d62-cc93-4a4e-9e21-89806dc604a0" providerId="ADAL" clId="{1AD7FBB0-78C7-47D6-938E-8CD8DBFC61E3}" dt="2024-02-13T01:39:11.923" v="1635" actId="122"/>
          <ac:spMkLst>
            <pc:docMk/>
            <pc:sldMk cId="2794196264" sldId="288"/>
            <ac:spMk id="3" creationId="{29BCF616-D609-FFD1-74D8-7D3CE7385D03}"/>
          </ac:spMkLst>
        </pc:spChg>
        <pc:spChg chg="mod">
          <ac:chgData name="Samantha Sullivan Sauer" userId="db6c8d62-cc93-4a4e-9e21-89806dc604a0" providerId="ADAL" clId="{1AD7FBB0-78C7-47D6-938E-8CD8DBFC61E3}" dt="2024-02-13T01:12:47.573" v="529" actId="6549"/>
          <ac:spMkLst>
            <pc:docMk/>
            <pc:sldMk cId="2794196264" sldId="288"/>
            <ac:spMk id="6" creationId="{452A29F6-4388-28F7-DE91-6884793BCD33}"/>
          </ac:spMkLst>
        </pc:spChg>
        <pc:grpChg chg="del">
          <ac:chgData name="Samantha Sullivan Sauer" userId="db6c8d62-cc93-4a4e-9e21-89806dc604a0" providerId="ADAL" clId="{1AD7FBB0-78C7-47D6-938E-8CD8DBFC61E3}" dt="2024-02-13T01:11:13.162" v="407" actId="478"/>
          <ac:grpSpMkLst>
            <pc:docMk/>
            <pc:sldMk cId="2794196264" sldId="288"/>
            <ac:grpSpMk id="27" creationId="{72C6E4F2-D150-7343-0A45-D2DE006F72F8}"/>
          </ac:grpSpMkLst>
        </pc:grpChg>
        <pc:graphicFrameChg chg="mod modGraphic">
          <ac:chgData name="Samantha Sullivan Sauer" userId="db6c8d62-cc93-4a4e-9e21-89806dc604a0" providerId="ADAL" clId="{1AD7FBB0-78C7-47D6-938E-8CD8DBFC61E3}" dt="2024-02-13T01:32:33.908" v="1603" actId="1076"/>
          <ac:graphicFrameMkLst>
            <pc:docMk/>
            <pc:sldMk cId="2794196264" sldId="288"/>
            <ac:graphicFrameMk id="8" creationId="{91842FE3-740E-3A62-C3DA-E3752E68B2BF}"/>
          </ac:graphicFrameMkLst>
        </pc:graphicFrameChg>
        <pc:picChg chg="add mod ord">
          <ac:chgData name="Samantha Sullivan Sauer" userId="db6c8d62-cc93-4a4e-9e21-89806dc604a0" providerId="ADAL" clId="{1AD7FBB0-78C7-47D6-938E-8CD8DBFC61E3}" dt="2024-02-13T01:35:02.971" v="1626" actId="13244"/>
          <ac:picMkLst>
            <pc:docMk/>
            <pc:sldMk cId="2794196264" sldId="288"/>
            <ac:picMk id="7" creationId="{A2A68735-D43D-FA52-8D3A-E018C3DE214A}"/>
          </ac:picMkLst>
        </pc:picChg>
        <pc:picChg chg="add mod ord">
          <ac:chgData name="Samantha Sullivan Sauer" userId="db6c8d62-cc93-4a4e-9e21-89806dc604a0" providerId="ADAL" clId="{1AD7FBB0-78C7-47D6-938E-8CD8DBFC61E3}" dt="2024-02-13T01:35:05.665" v="1628" actId="13244"/>
          <ac:picMkLst>
            <pc:docMk/>
            <pc:sldMk cId="2794196264" sldId="288"/>
            <ac:picMk id="11" creationId="{DE4FA8D7-37AB-F0CE-CFBA-C339306BC50A}"/>
          </ac:picMkLst>
        </pc:picChg>
        <pc:picChg chg="add mod ord">
          <ac:chgData name="Samantha Sullivan Sauer" userId="db6c8d62-cc93-4a4e-9e21-89806dc604a0" providerId="ADAL" clId="{1AD7FBB0-78C7-47D6-938E-8CD8DBFC61E3}" dt="2024-02-13T01:35:00.913" v="1625" actId="13244"/>
          <ac:picMkLst>
            <pc:docMk/>
            <pc:sldMk cId="2794196264" sldId="288"/>
            <ac:picMk id="15" creationId="{57E53BFC-E751-6C85-2E14-86FB9A6D2DDD}"/>
          </ac:picMkLst>
        </pc:picChg>
        <pc:picChg chg="add mod ord">
          <ac:chgData name="Samantha Sullivan Sauer" userId="db6c8d62-cc93-4a4e-9e21-89806dc604a0" providerId="ADAL" clId="{1AD7FBB0-78C7-47D6-938E-8CD8DBFC61E3}" dt="2024-02-13T01:34:58.277" v="1624" actId="13244"/>
          <ac:picMkLst>
            <pc:docMk/>
            <pc:sldMk cId="2794196264" sldId="288"/>
            <ac:picMk id="19" creationId="{1C19BAAF-D764-2444-B381-4699DBED8EAA}"/>
          </ac:picMkLst>
        </pc:picChg>
        <pc:picChg chg="add mod ord">
          <ac:chgData name="Samantha Sullivan Sauer" userId="db6c8d62-cc93-4a4e-9e21-89806dc604a0" providerId="ADAL" clId="{1AD7FBB0-78C7-47D6-938E-8CD8DBFC61E3}" dt="2024-02-13T01:34:49.563" v="1623" actId="13244"/>
          <ac:picMkLst>
            <pc:docMk/>
            <pc:sldMk cId="2794196264" sldId="288"/>
            <ac:picMk id="23" creationId="{B6CA9E4A-B381-B5A0-CDC0-9A887C0CBBA8}"/>
          </ac:picMkLst>
        </pc:picChg>
        <pc:picChg chg="add mod ord">
          <ac:chgData name="Samantha Sullivan Sauer" userId="db6c8d62-cc93-4a4e-9e21-89806dc604a0" providerId="ADAL" clId="{1AD7FBB0-78C7-47D6-938E-8CD8DBFC61E3}" dt="2024-02-13T01:34:40.970" v="1622" actId="13244"/>
          <ac:picMkLst>
            <pc:docMk/>
            <pc:sldMk cId="2794196264" sldId="288"/>
            <ac:picMk id="28" creationId="{16826C57-DB79-9542-B635-904715B7A0B7}"/>
          </ac:picMkLst>
        </pc:picChg>
        <pc:picChg chg="add mod ord">
          <ac:chgData name="Samantha Sullivan Sauer" userId="db6c8d62-cc93-4a4e-9e21-89806dc604a0" providerId="ADAL" clId="{1AD7FBB0-78C7-47D6-938E-8CD8DBFC61E3}" dt="2024-02-13T01:34:17.647" v="1618" actId="13244"/>
          <ac:picMkLst>
            <pc:docMk/>
            <pc:sldMk cId="2794196264" sldId="288"/>
            <ac:picMk id="30" creationId="{0A958323-F562-D90A-4BF2-0BCEB2DEE40D}"/>
          </ac:picMkLst>
        </pc:picChg>
        <pc:picChg chg="add mod ord">
          <ac:chgData name="Samantha Sullivan Sauer" userId="db6c8d62-cc93-4a4e-9e21-89806dc604a0" providerId="ADAL" clId="{1AD7FBB0-78C7-47D6-938E-8CD8DBFC61E3}" dt="2024-02-13T01:34:36.625" v="1621" actId="13244"/>
          <ac:picMkLst>
            <pc:docMk/>
            <pc:sldMk cId="2794196264" sldId="288"/>
            <ac:picMk id="32" creationId="{2E21A172-2C2B-846A-43B7-D668F25F0A6E}"/>
          </ac:picMkLst>
        </pc:picChg>
        <pc:picChg chg="add mod ord">
          <ac:chgData name="Samantha Sullivan Sauer" userId="db6c8d62-cc93-4a4e-9e21-89806dc604a0" providerId="ADAL" clId="{1AD7FBB0-78C7-47D6-938E-8CD8DBFC61E3}" dt="2024-02-13T01:34:29.634" v="1620" actId="13244"/>
          <ac:picMkLst>
            <pc:docMk/>
            <pc:sldMk cId="2794196264" sldId="288"/>
            <ac:picMk id="34" creationId="{2F6E4D1D-E19F-E92C-B8AF-02A2A997A8C7}"/>
          </ac:picMkLst>
        </pc:picChg>
      </pc:sldChg>
      <pc:sldChg chg="addSp modSp mod">
        <pc:chgData name="Samantha Sullivan Sauer" userId="db6c8d62-cc93-4a4e-9e21-89806dc604a0" providerId="ADAL" clId="{1AD7FBB0-78C7-47D6-938E-8CD8DBFC61E3}" dt="2024-02-13T01:39:20.184" v="1636" actId="122"/>
        <pc:sldMkLst>
          <pc:docMk/>
          <pc:sldMk cId="2824989682" sldId="315"/>
        </pc:sldMkLst>
        <pc:spChg chg="mod">
          <ac:chgData name="Samantha Sullivan Sauer" userId="db6c8d62-cc93-4a4e-9e21-89806dc604a0" providerId="ADAL" clId="{1AD7FBB0-78C7-47D6-938E-8CD8DBFC61E3}" dt="2024-02-13T01:29:23.508" v="1532" actId="6549"/>
          <ac:spMkLst>
            <pc:docMk/>
            <pc:sldMk cId="2824989682" sldId="315"/>
            <ac:spMk id="2" creationId="{36D568CC-D4A8-30B8-616C-C20EA13832D6}"/>
          </ac:spMkLst>
        </pc:spChg>
        <pc:spChg chg="add mod ord">
          <ac:chgData name="Samantha Sullivan Sauer" userId="db6c8d62-cc93-4a4e-9e21-89806dc604a0" providerId="ADAL" clId="{1AD7FBB0-78C7-47D6-938E-8CD8DBFC61E3}" dt="2024-02-13T01:39:20.184" v="1636" actId="122"/>
          <ac:spMkLst>
            <pc:docMk/>
            <pc:sldMk cId="2824989682" sldId="315"/>
            <ac:spMk id="3" creationId="{876A9D19-A6E3-947E-33A3-9826A726025F}"/>
          </ac:spMkLst>
        </pc:spChg>
        <pc:spChg chg="mod">
          <ac:chgData name="Samantha Sullivan Sauer" userId="db6c8d62-cc93-4a4e-9e21-89806dc604a0" providerId="ADAL" clId="{1AD7FBB0-78C7-47D6-938E-8CD8DBFC61E3}" dt="2024-02-13T01:28:22.961" v="1467" actId="1076"/>
          <ac:spMkLst>
            <pc:docMk/>
            <pc:sldMk cId="2824989682" sldId="315"/>
            <ac:spMk id="6" creationId="{B3511610-6A0A-4E69-7263-06031253BF92}"/>
          </ac:spMkLst>
        </pc:spChg>
        <pc:graphicFrameChg chg="mod modGraphic">
          <ac:chgData name="Samantha Sullivan Sauer" userId="db6c8d62-cc93-4a4e-9e21-89806dc604a0" providerId="ADAL" clId="{1AD7FBB0-78C7-47D6-938E-8CD8DBFC61E3}" dt="2024-02-13T01:28:48.818" v="1473" actId="1076"/>
          <ac:graphicFrameMkLst>
            <pc:docMk/>
            <pc:sldMk cId="2824989682" sldId="315"/>
            <ac:graphicFrameMk id="5" creationId="{4DF43F3B-DE22-29A3-6CC5-3CF2D8EAA0D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452DA-7809-4017-838C-422ECDA58A69}" type="datetimeFigureOut">
              <a:rPr lang="en-IN" smtClean="0"/>
              <a:t>13-02-2024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08595-1078-418F-B85E-BFED71DE209E}" type="slidenum">
              <a:rPr lang="en-IN" smtClean="0"/>
              <a:t>‹#›</a:t>
            </a:fld>
            <a:endParaRPr lang="en-IN"/>
          </a:p>
        </p:txBody>
      </p:sp>
    </p:spTree>
    <p:extLst>
      <p:ext uri="{BB962C8B-B14F-4D97-AF65-F5344CB8AC3E}">
        <p14:creationId xmlns:p14="http://schemas.microsoft.com/office/powerpoint/2010/main" val="254679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087" y="2416176"/>
            <a:ext cx="11029818" cy="1092352"/>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1086" y="3662923"/>
            <a:ext cx="11029817" cy="1123245"/>
          </a:xfrm>
          <a:prstGeom prst="rect">
            <a:avLst/>
          </a:prstGeom>
        </p:spPr>
        <p:txBody>
          <a:bodyP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2844000" y="9522589"/>
            <a:ext cx="12600000" cy="365125"/>
          </a:xfrm>
          <a:prstGeom prst="rect">
            <a:avLst/>
          </a:prstGeom>
        </p:spPr>
        <p:txBody>
          <a:bodyPr/>
          <a:lstStyle>
            <a:lvl1pPr algn="ctr">
              <a:defRPr sz="1600">
                <a:solidFill>
                  <a:srgbClr val="166FAC"/>
                </a:solidFill>
                <a:latin typeface="Arial" panose="020B0604020202020204" pitchFamily="34" charset="0"/>
                <a:cs typeface="Arial" panose="020B0604020202020204" pitchFamily="34" charset="0"/>
              </a:defRPr>
            </a:lvl1pPr>
          </a:lstStyle>
          <a:p>
            <a:r>
              <a:rPr lang="en-US" dirty="0">
                <a:solidFill>
                  <a:srgbClr val="003180"/>
                </a:solidFill>
                <a:latin typeface="Raleway" pitchFamily="2" charset="0"/>
              </a:rPr>
              <a:t>Organic And Biochemistry Supplement To Enhanced Introductory College Chemistry, CC BY 4.0, except where otherwise noted</a:t>
            </a:r>
          </a:p>
        </p:txBody>
      </p:sp>
      <p:grpSp>
        <p:nvGrpSpPr>
          <p:cNvPr id="93" name="Group 2">
            <a:extLst>
              <a:ext uri="{FF2B5EF4-FFF2-40B4-BE49-F238E27FC236}">
                <a16:creationId xmlns:a16="http://schemas.microsoft.com/office/drawing/2014/main" id="{F72F3236-0BE3-A92B-F149-EAFD9C50651A}"/>
              </a:ext>
            </a:extLst>
          </p:cNvPr>
          <p:cNvGrpSpPr/>
          <p:nvPr userDrawn="1"/>
        </p:nvGrpSpPr>
        <p:grpSpPr>
          <a:xfrm>
            <a:off x="0" y="4786168"/>
            <a:ext cx="18288000" cy="601748"/>
            <a:chOff x="0" y="0"/>
            <a:chExt cx="4816593" cy="158485"/>
          </a:xfrm>
        </p:grpSpPr>
        <p:sp>
          <p:nvSpPr>
            <p:cNvPr id="94" name="Freeform 3">
              <a:extLst>
                <a:ext uri="{FF2B5EF4-FFF2-40B4-BE49-F238E27FC236}">
                  <a16:creationId xmlns:a16="http://schemas.microsoft.com/office/drawing/2014/main" id="{F6FF0816-EAA7-B9FA-DDF8-A7067556D33E}"/>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a:p>
          </p:txBody>
        </p:sp>
        <p:sp>
          <p:nvSpPr>
            <p:cNvPr id="95" name="TextBox 4">
              <a:extLst>
                <a:ext uri="{FF2B5EF4-FFF2-40B4-BE49-F238E27FC236}">
                  <a16:creationId xmlns:a16="http://schemas.microsoft.com/office/drawing/2014/main" id="{5D25B84A-D285-13C9-0DDC-6955DD9EEAF6}"/>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96" name="Group 5">
            <a:extLst>
              <a:ext uri="{FF2B5EF4-FFF2-40B4-BE49-F238E27FC236}">
                <a16:creationId xmlns:a16="http://schemas.microsoft.com/office/drawing/2014/main" id="{4EC00632-964A-8020-B53A-919B68C052A0}"/>
              </a:ext>
            </a:extLst>
          </p:cNvPr>
          <p:cNvGrpSpPr/>
          <p:nvPr userDrawn="1"/>
        </p:nvGrpSpPr>
        <p:grpSpPr>
          <a:xfrm>
            <a:off x="15188573" y="7930567"/>
            <a:ext cx="2711900" cy="2137397"/>
            <a:chOff x="0" y="0"/>
            <a:chExt cx="3615867" cy="2849862"/>
          </a:xfrm>
        </p:grpSpPr>
        <p:grpSp>
          <p:nvGrpSpPr>
            <p:cNvPr id="97" name="Group 6">
              <a:extLst>
                <a:ext uri="{FF2B5EF4-FFF2-40B4-BE49-F238E27FC236}">
                  <a16:creationId xmlns:a16="http://schemas.microsoft.com/office/drawing/2014/main" id="{3D31E3C9-795C-DDFE-AD98-FB2E371BE433}"/>
                </a:ext>
              </a:extLst>
            </p:cNvPr>
            <p:cNvGrpSpPr/>
            <p:nvPr/>
          </p:nvGrpSpPr>
          <p:grpSpPr>
            <a:xfrm>
              <a:off x="2792200" y="0"/>
              <a:ext cx="135248" cy="135248"/>
              <a:chOff x="0" y="0"/>
              <a:chExt cx="812800" cy="812800"/>
            </a:xfrm>
          </p:grpSpPr>
          <p:sp>
            <p:nvSpPr>
              <p:cNvPr id="155" name="Freeform 7">
                <a:extLst>
                  <a:ext uri="{FF2B5EF4-FFF2-40B4-BE49-F238E27FC236}">
                    <a16:creationId xmlns:a16="http://schemas.microsoft.com/office/drawing/2014/main" id="{EC4B0856-E4B5-F8A5-9646-FF01AFEE637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6" name="TextBox 8">
                <a:extLst>
                  <a:ext uri="{FF2B5EF4-FFF2-40B4-BE49-F238E27FC236}">
                    <a16:creationId xmlns:a16="http://schemas.microsoft.com/office/drawing/2014/main" id="{4BF91D0A-AB7E-3347-5B04-0BB7F4D282B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8" name="Group 9">
              <a:extLst>
                <a:ext uri="{FF2B5EF4-FFF2-40B4-BE49-F238E27FC236}">
                  <a16:creationId xmlns:a16="http://schemas.microsoft.com/office/drawing/2014/main" id="{C7C40C27-5F1D-4100-3E56-75F5C95908BC}"/>
                </a:ext>
              </a:extLst>
            </p:cNvPr>
            <p:cNvGrpSpPr/>
            <p:nvPr/>
          </p:nvGrpSpPr>
          <p:grpSpPr>
            <a:xfrm>
              <a:off x="1404358" y="1854"/>
              <a:ext cx="135248" cy="135248"/>
              <a:chOff x="0" y="0"/>
              <a:chExt cx="812800" cy="812800"/>
            </a:xfrm>
          </p:grpSpPr>
          <p:sp>
            <p:nvSpPr>
              <p:cNvPr id="153" name="Freeform 10">
                <a:extLst>
                  <a:ext uri="{FF2B5EF4-FFF2-40B4-BE49-F238E27FC236}">
                    <a16:creationId xmlns:a16="http://schemas.microsoft.com/office/drawing/2014/main" id="{A3C78D22-750B-552D-F8CE-E29318FA4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4" name="TextBox 11">
                <a:extLst>
                  <a:ext uri="{FF2B5EF4-FFF2-40B4-BE49-F238E27FC236}">
                    <a16:creationId xmlns:a16="http://schemas.microsoft.com/office/drawing/2014/main" id="{52191AE5-9B2F-0A2A-4AAC-87EBD8F4AB6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9" name="Group 12">
              <a:extLst>
                <a:ext uri="{FF2B5EF4-FFF2-40B4-BE49-F238E27FC236}">
                  <a16:creationId xmlns:a16="http://schemas.microsoft.com/office/drawing/2014/main" id="{1CF21FEE-C9A8-9915-0C18-DC5407D4A1C3}"/>
                </a:ext>
              </a:extLst>
            </p:cNvPr>
            <p:cNvGrpSpPr/>
            <p:nvPr/>
          </p:nvGrpSpPr>
          <p:grpSpPr>
            <a:xfrm rot="5400000">
              <a:off x="2078951" y="146318"/>
              <a:ext cx="1561747" cy="1404358"/>
              <a:chOff x="0" y="0"/>
              <a:chExt cx="812800" cy="730888"/>
            </a:xfrm>
          </p:grpSpPr>
          <p:sp>
            <p:nvSpPr>
              <p:cNvPr id="151" name="Freeform 13">
                <a:extLst>
                  <a:ext uri="{FF2B5EF4-FFF2-40B4-BE49-F238E27FC236}">
                    <a16:creationId xmlns:a16="http://schemas.microsoft.com/office/drawing/2014/main" id="{60EFC735-AB25-017D-617B-751FF2E985CD}"/>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2" name="TextBox 14">
                <a:extLst>
                  <a:ext uri="{FF2B5EF4-FFF2-40B4-BE49-F238E27FC236}">
                    <a16:creationId xmlns:a16="http://schemas.microsoft.com/office/drawing/2014/main" id="{3713CDB9-89C2-A0CC-71DE-53C8576CFFB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0" name="Group 15">
              <a:extLst>
                <a:ext uri="{FF2B5EF4-FFF2-40B4-BE49-F238E27FC236}">
                  <a16:creationId xmlns:a16="http://schemas.microsoft.com/office/drawing/2014/main" id="{7DCB8B73-7C1F-7EFF-9983-E6F993201E52}"/>
                </a:ext>
              </a:extLst>
            </p:cNvPr>
            <p:cNvGrpSpPr/>
            <p:nvPr/>
          </p:nvGrpSpPr>
          <p:grpSpPr>
            <a:xfrm rot="5400000">
              <a:off x="688354" y="146318"/>
              <a:ext cx="1561747" cy="1404358"/>
              <a:chOff x="0" y="0"/>
              <a:chExt cx="812800" cy="730888"/>
            </a:xfrm>
          </p:grpSpPr>
          <p:sp>
            <p:nvSpPr>
              <p:cNvPr id="149" name="Freeform 16">
                <a:extLst>
                  <a:ext uri="{FF2B5EF4-FFF2-40B4-BE49-F238E27FC236}">
                    <a16:creationId xmlns:a16="http://schemas.microsoft.com/office/drawing/2014/main" id="{89B07185-15E7-F7CF-ECE9-62406AF1D640}"/>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0" name="TextBox 17">
                <a:extLst>
                  <a:ext uri="{FF2B5EF4-FFF2-40B4-BE49-F238E27FC236}">
                    <a16:creationId xmlns:a16="http://schemas.microsoft.com/office/drawing/2014/main" id="{A8C3061F-ECD9-4D08-1231-B9F74C29132F}"/>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1" name="Group 18">
              <a:extLst>
                <a:ext uri="{FF2B5EF4-FFF2-40B4-BE49-F238E27FC236}">
                  <a16:creationId xmlns:a16="http://schemas.microsoft.com/office/drawing/2014/main" id="{05815A51-E426-645D-4DFD-FAC8884A926A}"/>
                </a:ext>
              </a:extLst>
            </p:cNvPr>
            <p:cNvGrpSpPr/>
            <p:nvPr/>
          </p:nvGrpSpPr>
          <p:grpSpPr>
            <a:xfrm rot="5400000">
              <a:off x="1376772" y="1299186"/>
              <a:ext cx="1561747" cy="1404358"/>
              <a:chOff x="0" y="0"/>
              <a:chExt cx="812800" cy="730888"/>
            </a:xfrm>
          </p:grpSpPr>
          <p:sp>
            <p:nvSpPr>
              <p:cNvPr id="147" name="Freeform 19">
                <a:extLst>
                  <a:ext uri="{FF2B5EF4-FFF2-40B4-BE49-F238E27FC236}">
                    <a16:creationId xmlns:a16="http://schemas.microsoft.com/office/drawing/2014/main" id="{BD3F2721-262F-AC7F-4722-EA50DE1D4BAB}"/>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8" name="TextBox 20">
                <a:extLst>
                  <a:ext uri="{FF2B5EF4-FFF2-40B4-BE49-F238E27FC236}">
                    <a16:creationId xmlns:a16="http://schemas.microsoft.com/office/drawing/2014/main" id="{88A4FF8F-3C2D-BA4B-22A0-29605ABF6EF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2" name="Group 21">
              <a:extLst>
                <a:ext uri="{FF2B5EF4-FFF2-40B4-BE49-F238E27FC236}">
                  <a16:creationId xmlns:a16="http://schemas.microsoft.com/office/drawing/2014/main" id="{277766E4-DA00-0BF9-C3A6-86CC770A3DE6}"/>
                </a:ext>
              </a:extLst>
            </p:cNvPr>
            <p:cNvGrpSpPr/>
            <p:nvPr/>
          </p:nvGrpSpPr>
          <p:grpSpPr>
            <a:xfrm rot="5400000">
              <a:off x="-13825" y="1312947"/>
              <a:ext cx="1561747" cy="1404358"/>
              <a:chOff x="0" y="0"/>
              <a:chExt cx="812800" cy="730888"/>
            </a:xfrm>
          </p:grpSpPr>
          <p:sp>
            <p:nvSpPr>
              <p:cNvPr id="145" name="Freeform 22">
                <a:extLst>
                  <a:ext uri="{FF2B5EF4-FFF2-40B4-BE49-F238E27FC236}">
                    <a16:creationId xmlns:a16="http://schemas.microsoft.com/office/drawing/2014/main" id="{21B557C1-C301-89F1-8001-82330E1102E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6" name="TextBox 23">
                <a:extLst>
                  <a:ext uri="{FF2B5EF4-FFF2-40B4-BE49-F238E27FC236}">
                    <a16:creationId xmlns:a16="http://schemas.microsoft.com/office/drawing/2014/main" id="{A5A398B5-FC64-5560-4FE9-9CB6D0A5AEC2}"/>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3" name="Group 24">
              <a:extLst>
                <a:ext uri="{FF2B5EF4-FFF2-40B4-BE49-F238E27FC236}">
                  <a16:creationId xmlns:a16="http://schemas.microsoft.com/office/drawing/2014/main" id="{CB7006B2-9C81-67BE-BED8-CCF918F7719F}"/>
                </a:ext>
              </a:extLst>
            </p:cNvPr>
            <p:cNvGrpSpPr/>
            <p:nvPr/>
          </p:nvGrpSpPr>
          <p:grpSpPr>
            <a:xfrm>
              <a:off x="3480619" y="410308"/>
              <a:ext cx="135248" cy="135248"/>
              <a:chOff x="0" y="0"/>
              <a:chExt cx="812800" cy="812800"/>
            </a:xfrm>
          </p:grpSpPr>
          <p:sp>
            <p:nvSpPr>
              <p:cNvPr id="143" name="Freeform 25">
                <a:extLst>
                  <a:ext uri="{FF2B5EF4-FFF2-40B4-BE49-F238E27FC236}">
                    <a16:creationId xmlns:a16="http://schemas.microsoft.com/office/drawing/2014/main" id="{B08BA848-A2F5-6A8F-0B6F-8A6B02ECFE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4" name="TextBox 26">
                <a:extLst>
                  <a:ext uri="{FF2B5EF4-FFF2-40B4-BE49-F238E27FC236}">
                    <a16:creationId xmlns:a16="http://schemas.microsoft.com/office/drawing/2014/main" id="{B9E4839E-BAAB-6919-E3C7-AAD9F3ABF0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27">
              <a:extLst>
                <a:ext uri="{FF2B5EF4-FFF2-40B4-BE49-F238E27FC236}">
                  <a16:creationId xmlns:a16="http://schemas.microsoft.com/office/drawing/2014/main" id="{7CDC6224-6FF3-54F6-C4A1-16733139E336}"/>
                </a:ext>
              </a:extLst>
            </p:cNvPr>
            <p:cNvGrpSpPr/>
            <p:nvPr/>
          </p:nvGrpSpPr>
          <p:grpSpPr>
            <a:xfrm>
              <a:off x="3480619" y="1152868"/>
              <a:ext cx="135248" cy="135248"/>
              <a:chOff x="0" y="0"/>
              <a:chExt cx="812800" cy="812800"/>
            </a:xfrm>
          </p:grpSpPr>
          <p:sp>
            <p:nvSpPr>
              <p:cNvPr id="141" name="Freeform 28">
                <a:extLst>
                  <a:ext uri="{FF2B5EF4-FFF2-40B4-BE49-F238E27FC236}">
                    <a16:creationId xmlns:a16="http://schemas.microsoft.com/office/drawing/2014/main" id="{FC7815D2-DDD9-12D7-9CF6-5BD5F2E2C4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2" name="TextBox 29">
                <a:extLst>
                  <a:ext uri="{FF2B5EF4-FFF2-40B4-BE49-F238E27FC236}">
                    <a16:creationId xmlns:a16="http://schemas.microsoft.com/office/drawing/2014/main" id="{4191F592-31DA-68DB-DAED-EE8DDD9299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5" name="Group 30">
              <a:extLst>
                <a:ext uri="{FF2B5EF4-FFF2-40B4-BE49-F238E27FC236}">
                  <a16:creationId xmlns:a16="http://schemas.microsoft.com/office/drawing/2014/main" id="{C8FE1317-6292-C7C2-32D1-ADF1F5A51E20}"/>
                </a:ext>
              </a:extLst>
            </p:cNvPr>
            <p:cNvGrpSpPr/>
            <p:nvPr/>
          </p:nvGrpSpPr>
          <p:grpSpPr>
            <a:xfrm>
              <a:off x="2090021" y="410308"/>
              <a:ext cx="135248" cy="135248"/>
              <a:chOff x="0" y="0"/>
              <a:chExt cx="812800" cy="812800"/>
            </a:xfrm>
          </p:grpSpPr>
          <p:sp>
            <p:nvSpPr>
              <p:cNvPr id="139" name="Freeform 31">
                <a:extLst>
                  <a:ext uri="{FF2B5EF4-FFF2-40B4-BE49-F238E27FC236}">
                    <a16:creationId xmlns:a16="http://schemas.microsoft.com/office/drawing/2014/main" id="{9E5C57D0-714A-DB56-F8C4-0CF39DBB03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0" name="TextBox 32">
                <a:extLst>
                  <a:ext uri="{FF2B5EF4-FFF2-40B4-BE49-F238E27FC236}">
                    <a16:creationId xmlns:a16="http://schemas.microsoft.com/office/drawing/2014/main" id="{56711CFE-750B-DE81-0685-C2662CBC865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6" name="Group 33">
              <a:extLst>
                <a:ext uri="{FF2B5EF4-FFF2-40B4-BE49-F238E27FC236}">
                  <a16:creationId xmlns:a16="http://schemas.microsoft.com/office/drawing/2014/main" id="{50BA1B9A-5C26-02E0-310A-272649F15598}"/>
                </a:ext>
              </a:extLst>
            </p:cNvPr>
            <p:cNvGrpSpPr/>
            <p:nvPr/>
          </p:nvGrpSpPr>
          <p:grpSpPr>
            <a:xfrm>
              <a:off x="2090021" y="1152868"/>
              <a:ext cx="135248" cy="135248"/>
              <a:chOff x="0" y="0"/>
              <a:chExt cx="812800" cy="812800"/>
            </a:xfrm>
          </p:grpSpPr>
          <p:sp>
            <p:nvSpPr>
              <p:cNvPr id="137" name="Freeform 34">
                <a:extLst>
                  <a:ext uri="{FF2B5EF4-FFF2-40B4-BE49-F238E27FC236}">
                    <a16:creationId xmlns:a16="http://schemas.microsoft.com/office/drawing/2014/main" id="{490D6524-5DE4-05D3-D48C-A03E6B2C68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8" name="TextBox 35">
                <a:extLst>
                  <a:ext uri="{FF2B5EF4-FFF2-40B4-BE49-F238E27FC236}">
                    <a16:creationId xmlns:a16="http://schemas.microsoft.com/office/drawing/2014/main" id="{12874C96-78DE-CA52-BEB3-58A33238B75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7" name="Group 36">
              <a:extLst>
                <a:ext uri="{FF2B5EF4-FFF2-40B4-BE49-F238E27FC236}">
                  <a16:creationId xmlns:a16="http://schemas.microsoft.com/office/drawing/2014/main" id="{A2DB9465-C213-F57F-F71D-9C7BB9FA7E12}"/>
                </a:ext>
              </a:extLst>
            </p:cNvPr>
            <p:cNvGrpSpPr/>
            <p:nvPr/>
          </p:nvGrpSpPr>
          <p:grpSpPr>
            <a:xfrm>
              <a:off x="2792200" y="1561747"/>
              <a:ext cx="135248" cy="135248"/>
              <a:chOff x="0" y="0"/>
              <a:chExt cx="812800" cy="812800"/>
            </a:xfrm>
          </p:grpSpPr>
          <p:sp>
            <p:nvSpPr>
              <p:cNvPr id="135" name="Freeform 37">
                <a:extLst>
                  <a:ext uri="{FF2B5EF4-FFF2-40B4-BE49-F238E27FC236}">
                    <a16:creationId xmlns:a16="http://schemas.microsoft.com/office/drawing/2014/main" id="{50065756-3797-1EA2-40AB-0EBD2C75E3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6" name="TextBox 38">
                <a:extLst>
                  <a:ext uri="{FF2B5EF4-FFF2-40B4-BE49-F238E27FC236}">
                    <a16:creationId xmlns:a16="http://schemas.microsoft.com/office/drawing/2014/main" id="{3989D01D-4A98-2720-8B8A-F76913AC99F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8" name="Group 39">
              <a:extLst>
                <a:ext uri="{FF2B5EF4-FFF2-40B4-BE49-F238E27FC236}">
                  <a16:creationId xmlns:a16="http://schemas.microsoft.com/office/drawing/2014/main" id="{E9AE76B3-85C9-1404-19EA-FE123264CBD6}"/>
                </a:ext>
              </a:extLst>
            </p:cNvPr>
            <p:cNvGrpSpPr/>
            <p:nvPr/>
          </p:nvGrpSpPr>
          <p:grpSpPr>
            <a:xfrm>
              <a:off x="702179" y="1152868"/>
              <a:ext cx="135248" cy="135248"/>
              <a:chOff x="0" y="0"/>
              <a:chExt cx="812800" cy="812800"/>
            </a:xfrm>
          </p:grpSpPr>
          <p:sp>
            <p:nvSpPr>
              <p:cNvPr id="133" name="Freeform 40">
                <a:extLst>
                  <a:ext uri="{FF2B5EF4-FFF2-40B4-BE49-F238E27FC236}">
                    <a16:creationId xmlns:a16="http://schemas.microsoft.com/office/drawing/2014/main" id="{351AB620-0C9D-C852-F775-0973249523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4" name="TextBox 41">
                <a:extLst>
                  <a:ext uri="{FF2B5EF4-FFF2-40B4-BE49-F238E27FC236}">
                    <a16:creationId xmlns:a16="http://schemas.microsoft.com/office/drawing/2014/main" id="{3E6BECA8-BC2A-D098-F513-A6014CB9E9E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42">
              <a:extLst>
                <a:ext uri="{FF2B5EF4-FFF2-40B4-BE49-F238E27FC236}">
                  <a16:creationId xmlns:a16="http://schemas.microsoft.com/office/drawing/2014/main" id="{EC070B2A-D675-5158-3B1B-A656C5D3790C}"/>
                </a:ext>
              </a:extLst>
            </p:cNvPr>
            <p:cNvGrpSpPr/>
            <p:nvPr/>
          </p:nvGrpSpPr>
          <p:grpSpPr>
            <a:xfrm>
              <a:off x="1390597" y="1563176"/>
              <a:ext cx="135248" cy="135248"/>
              <a:chOff x="0" y="0"/>
              <a:chExt cx="812800" cy="812800"/>
            </a:xfrm>
          </p:grpSpPr>
          <p:sp>
            <p:nvSpPr>
              <p:cNvPr id="131" name="Freeform 43">
                <a:extLst>
                  <a:ext uri="{FF2B5EF4-FFF2-40B4-BE49-F238E27FC236}">
                    <a16:creationId xmlns:a16="http://schemas.microsoft.com/office/drawing/2014/main" id="{E286142C-852E-73BA-5B8D-8B226A5D28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2" name="TextBox 44">
                <a:extLst>
                  <a:ext uri="{FF2B5EF4-FFF2-40B4-BE49-F238E27FC236}">
                    <a16:creationId xmlns:a16="http://schemas.microsoft.com/office/drawing/2014/main" id="{63306BE0-9AA2-8AE8-6767-2B9EC4DA212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45">
              <a:extLst>
                <a:ext uri="{FF2B5EF4-FFF2-40B4-BE49-F238E27FC236}">
                  <a16:creationId xmlns:a16="http://schemas.microsoft.com/office/drawing/2014/main" id="{014292AA-C92A-4858-6963-707D8BFC315A}"/>
                </a:ext>
              </a:extLst>
            </p:cNvPr>
            <p:cNvGrpSpPr/>
            <p:nvPr/>
          </p:nvGrpSpPr>
          <p:grpSpPr>
            <a:xfrm>
              <a:off x="1390597" y="2305735"/>
              <a:ext cx="135248" cy="135248"/>
              <a:chOff x="0" y="0"/>
              <a:chExt cx="812800" cy="812800"/>
            </a:xfrm>
          </p:grpSpPr>
          <p:sp>
            <p:nvSpPr>
              <p:cNvPr id="129" name="Freeform 46">
                <a:extLst>
                  <a:ext uri="{FF2B5EF4-FFF2-40B4-BE49-F238E27FC236}">
                    <a16:creationId xmlns:a16="http://schemas.microsoft.com/office/drawing/2014/main" id="{FB6EEAF5-4826-82D9-A66C-50A164FDC0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0" name="TextBox 47">
                <a:extLst>
                  <a:ext uri="{FF2B5EF4-FFF2-40B4-BE49-F238E27FC236}">
                    <a16:creationId xmlns:a16="http://schemas.microsoft.com/office/drawing/2014/main" id="{9C9093A1-6085-C5DD-EE70-056E734316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48">
              <a:extLst>
                <a:ext uri="{FF2B5EF4-FFF2-40B4-BE49-F238E27FC236}">
                  <a16:creationId xmlns:a16="http://schemas.microsoft.com/office/drawing/2014/main" id="{877B7448-09B8-DD3C-50BC-7E8F88767ED2}"/>
                </a:ext>
              </a:extLst>
            </p:cNvPr>
            <p:cNvGrpSpPr/>
            <p:nvPr/>
          </p:nvGrpSpPr>
          <p:grpSpPr>
            <a:xfrm>
              <a:off x="0" y="1563176"/>
              <a:ext cx="135248" cy="135248"/>
              <a:chOff x="0" y="0"/>
              <a:chExt cx="812800" cy="812800"/>
            </a:xfrm>
          </p:grpSpPr>
          <p:sp>
            <p:nvSpPr>
              <p:cNvPr id="127" name="Freeform 49">
                <a:extLst>
                  <a:ext uri="{FF2B5EF4-FFF2-40B4-BE49-F238E27FC236}">
                    <a16:creationId xmlns:a16="http://schemas.microsoft.com/office/drawing/2014/main" id="{5370C33E-C461-78C4-C709-9CCBF19D1FA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8" name="TextBox 50">
                <a:extLst>
                  <a:ext uri="{FF2B5EF4-FFF2-40B4-BE49-F238E27FC236}">
                    <a16:creationId xmlns:a16="http://schemas.microsoft.com/office/drawing/2014/main" id="{8EE81863-B00C-FA69-62A6-CED4FE835BD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51">
              <a:extLst>
                <a:ext uri="{FF2B5EF4-FFF2-40B4-BE49-F238E27FC236}">
                  <a16:creationId xmlns:a16="http://schemas.microsoft.com/office/drawing/2014/main" id="{0C99A96B-F910-FB4E-56A0-0384508CDBEC}"/>
                </a:ext>
              </a:extLst>
            </p:cNvPr>
            <p:cNvGrpSpPr/>
            <p:nvPr/>
          </p:nvGrpSpPr>
          <p:grpSpPr>
            <a:xfrm>
              <a:off x="0" y="2305735"/>
              <a:ext cx="135248" cy="135248"/>
              <a:chOff x="0" y="0"/>
              <a:chExt cx="812800" cy="812800"/>
            </a:xfrm>
          </p:grpSpPr>
          <p:sp>
            <p:nvSpPr>
              <p:cNvPr id="125" name="Freeform 52">
                <a:extLst>
                  <a:ext uri="{FF2B5EF4-FFF2-40B4-BE49-F238E27FC236}">
                    <a16:creationId xmlns:a16="http://schemas.microsoft.com/office/drawing/2014/main" id="{6D7566C9-168E-908E-A5F1-C40EC6C3210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6" name="TextBox 53">
                <a:extLst>
                  <a:ext uri="{FF2B5EF4-FFF2-40B4-BE49-F238E27FC236}">
                    <a16:creationId xmlns:a16="http://schemas.microsoft.com/office/drawing/2014/main" id="{604ECC74-E19C-42F2-9D42-E3DE91A774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54">
              <a:extLst>
                <a:ext uri="{FF2B5EF4-FFF2-40B4-BE49-F238E27FC236}">
                  <a16:creationId xmlns:a16="http://schemas.microsoft.com/office/drawing/2014/main" id="{BBADDA53-0835-E85B-B82E-6ED23EEA9EA8}"/>
                </a:ext>
              </a:extLst>
            </p:cNvPr>
            <p:cNvGrpSpPr/>
            <p:nvPr/>
          </p:nvGrpSpPr>
          <p:grpSpPr>
            <a:xfrm>
              <a:off x="702179" y="2714614"/>
              <a:ext cx="135248" cy="135248"/>
              <a:chOff x="0" y="0"/>
              <a:chExt cx="812800" cy="812800"/>
            </a:xfrm>
          </p:grpSpPr>
          <p:sp>
            <p:nvSpPr>
              <p:cNvPr id="123" name="Freeform 55">
                <a:extLst>
                  <a:ext uri="{FF2B5EF4-FFF2-40B4-BE49-F238E27FC236}">
                    <a16:creationId xmlns:a16="http://schemas.microsoft.com/office/drawing/2014/main" id="{4131A010-CAC7-93E4-AC51-97D907E1DDF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4" name="TextBox 56">
                <a:extLst>
                  <a:ext uri="{FF2B5EF4-FFF2-40B4-BE49-F238E27FC236}">
                    <a16:creationId xmlns:a16="http://schemas.microsoft.com/office/drawing/2014/main" id="{4FBDA61D-902B-0EE8-0715-93703AF51C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57">
              <a:extLst>
                <a:ext uri="{FF2B5EF4-FFF2-40B4-BE49-F238E27FC236}">
                  <a16:creationId xmlns:a16="http://schemas.microsoft.com/office/drawing/2014/main" id="{10E335B1-8F22-E7CE-37CD-22488521CD3E}"/>
                </a:ext>
              </a:extLst>
            </p:cNvPr>
            <p:cNvGrpSpPr/>
            <p:nvPr/>
          </p:nvGrpSpPr>
          <p:grpSpPr>
            <a:xfrm>
              <a:off x="702179" y="412162"/>
              <a:ext cx="135248" cy="135248"/>
              <a:chOff x="0" y="0"/>
              <a:chExt cx="812800" cy="812800"/>
            </a:xfrm>
          </p:grpSpPr>
          <p:sp>
            <p:nvSpPr>
              <p:cNvPr id="121" name="Freeform 58">
                <a:extLst>
                  <a:ext uri="{FF2B5EF4-FFF2-40B4-BE49-F238E27FC236}">
                    <a16:creationId xmlns:a16="http://schemas.microsoft.com/office/drawing/2014/main" id="{BE83594E-7525-DC25-CBE6-8DA7AB8435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2" name="TextBox 59">
                <a:extLst>
                  <a:ext uri="{FF2B5EF4-FFF2-40B4-BE49-F238E27FC236}">
                    <a16:creationId xmlns:a16="http://schemas.microsoft.com/office/drawing/2014/main" id="{463F3691-5521-44CF-423C-986BCD71476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60">
              <a:extLst>
                <a:ext uri="{FF2B5EF4-FFF2-40B4-BE49-F238E27FC236}">
                  <a16:creationId xmlns:a16="http://schemas.microsoft.com/office/drawing/2014/main" id="{45D886A2-2096-2377-0EDF-E007D405B308}"/>
                </a:ext>
              </a:extLst>
            </p:cNvPr>
            <p:cNvGrpSpPr/>
            <p:nvPr/>
          </p:nvGrpSpPr>
          <p:grpSpPr>
            <a:xfrm>
              <a:off x="2778440" y="2302452"/>
              <a:ext cx="135248" cy="135248"/>
              <a:chOff x="0" y="0"/>
              <a:chExt cx="812800" cy="812800"/>
            </a:xfrm>
          </p:grpSpPr>
          <p:sp>
            <p:nvSpPr>
              <p:cNvPr id="119" name="Freeform 61">
                <a:extLst>
                  <a:ext uri="{FF2B5EF4-FFF2-40B4-BE49-F238E27FC236}">
                    <a16:creationId xmlns:a16="http://schemas.microsoft.com/office/drawing/2014/main" id="{8B272295-D79A-0BAE-8B36-07DEE8FDFD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0" name="TextBox 62">
                <a:extLst>
                  <a:ext uri="{FF2B5EF4-FFF2-40B4-BE49-F238E27FC236}">
                    <a16:creationId xmlns:a16="http://schemas.microsoft.com/office/drawing/2014/main" id="{5F711C4D-9975-9066-5872-653BD90E8F9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63">
              <a:extLst>
                <a:ext uri="{FF2B5EF4-FFF2-40B4-BE49-F238E27FC236}">
                  <a16:creationId xmlns:a16="http://schemas.microsoft.com/office/drawing/2014/main" id="{AED8D070-32E7-9486-E2E4-62A210D2CE72}"/>
                </a:ext>
              </a:extLst>
            </p:cNvPr>
            <p:cNvGrpSpPr/>
            <p:nvPr/>
          </p:nvGrpSpPr>
          <p:grpSpPr>
            <a:xfrm>
              <a:off x="2090021" y="2711331"/>
              <a:ext cx="135248" cy="135248"/>
              <a:chOff x="0" y="0"/>
              <a:chExt cx="812800" cy="812800"/>
            </a:xfrm>
          </p:grpSpPr>
          <p:sp>
            <p:nvSpPr>
              <p:cNvPr id="117" name="Freeform 64">
                <a:extLst>
                  <a:ext uri="{FF2B5EF4-FFF2-40B4-BE49-F238E27FC236}">
                    <a16:creationId xmlns:a16="http://schemas.microsoft.com/office/drawing/2014/main" id="{5FA2B8F1-969C-7E4D-4D09-51CB824D47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18" name="TextBox 65">
                <a:extLst>
                  <a:ext uri="{FF2B5EF4-FFF2-40B4-BE49-F238E27FC236}">
                    <a16:creationId xmlns:a16="http://schemas.microsoft.com/office/drawing/2014/main" id="{5DF00C34-81F9-78B7-5629-3D66CD20CFB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57" name="Group 66">
            <a:extLst>
              <a:ext uri="{FF2B5EF4-FFF2-40B4-BE49-F238E27FC236}">
                <a16:creationId xmlns:a16="http://schemas.microsoft.com/office/drawing/2014/main" id="{5244F06E-5CD4-9041-95FC-64D96A88EFC4}"/>
              </a:ext>
            </a:extLst>
          </p:cNvPr>
          <p:cNvGrpSpPr/>
          <p:nvPr userDrawn="1"/>
        </p:nvGrpSpPr>
        <p:grpSpPr>
          <a:xfrm>
            <a:off x="13848739" y="0"/>
            <a:ext cx="2103152" cy="2205744"/>
            <a:chOff x="0" y="0"/>
            <a:chExt cx="2804202" cy="2940993"/>
          </a:xfrm>
        </p:grpSpPr>
        <p:grpSp>
          <p:nvGrpSpPr>
            <p:cNvPr id="158" name="Group 67">
              <a:extLst>
                <a:ext uri="{FF2B5EF4-FFF2-40B4-BE49-F238E27FC236}">
                  <a16:creationId xmlns:a16="http://schemas.microsoft.com/office/drawing/2014/main" id="{798E0772-C6C6-6A26-02B1-388FA42EB45C}"/>
                </a:ext>
              </a:extLst>
            </p:cNvPr>
            <p:cNvGrpSpPr/>
            <p:nvPr/>
          </p:nvGrpSpPr>
          <p:grpSpPr>
            <a:xfrm>
              <a:off x="0" y="1200182"/>
              <a:ext cx="1740810" cy="1740810"/>
              <a:chOff x="0" y="0"/>
              <a:chExt cx="812800" cy="812800"/>
            </a:xfrm>
          </p:grpSpPr>
          <p:sp>
            <p:nvSpPr>
              <p:cNvPr id="165" name="Freeform 68">
                <a:extLst>
                  <a:ext uri="{FF2B5EF4-FFF2-40B4-BE49-F238E27FC236}">
                    <a16:creationId xmlns:a16="http://schemas.microsoft.com/office/drawing/2014/main" id="{E9417354-B6C8-2733-D662-91B1B5A9F3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6" name="TextBox 69">
                <a:extLst>
                  <a:ext uri="{FF2B5EF4-FFF2-40B4-BE49-F238E27FC236}">
                    <a16:creationId xmlns:a16="http://schemas.microsoft.com/office/drawing/2014/main" id="{692474C9-F5F6-9794-6D1B-10F0BB19355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9" name="Group 70">
              <a:extLst>
                <a:ext uri="{FF2B5EF4-FFF2-40B4-BE49-F238E27FC236}">
                  <a16:creationId xmlns:a16="http://schemas.microsoft.com/office/drawing/2014/main" id="{F5B6CBB1-F48C-2B0D-A5A8-828829F1A477}"/>
                </a:ext>
              </a:extLst>
            </p:cNvPr>
            <p:cNvGrpSpPr/>
            <p:nvPr/>
          </p:nvGrpSpPr>
          <p:grpSpPr>
            <a:xfrm>
              <a:off x="1740810" y="764422"/>
              <a:ext cx="1063392" cy="1063392"/>
              <a:chOff x="0" y="0"/>
              <a:chExt cx="812800" cy="812800"/>
            </a:xfrm>
          </p:grpSpPr>
          <p:sp>
            <p:nvSpPr>
              <p:cNvPr id="163" name="Freeform 71">
                <a:extLst>
                  <a:ext uri="{FF2B5EF4-FFF2-40B4-BE49-F238E27FC236}">
                    <a16:creationId xmlns:a16="http://schemas.microsoft.com/office/drawing/2014/main" id="{5A8578BC-F2E8-9F4D-8927-5B3B1C6AD55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4" name="TextBox 72">
                <a:extLst>
                  <a:ext uri="{FF2B5EF4-FFF2-40B4-BE49-F238E27FC236}">
                    <a16:creationId xmlns:a16="http://schemas.microsoft.com/office/drawing/2014/main" id="{63C4CC2E-01C5-50AF-76C7-E227CCA9337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0" name="Group 73">
              <a:extLst>
                <a:ext uri="{FF2B5EF4-FFF2-40B4-BE49-F238E27FC236}">
                  <a16:creationId xmlns:a16="http://schemas.microsoft.com/office/drawing/2014/main" id="{DDEAB73A-F941-C20C-15F4-4FCC1CF0A840}"/>
                </a:ext>
              </a:extLst>
            </p:cNvPr>
            <p:cNvGrpSpPr/>
            <p:nvPr/>
          </p:nvGrpSpPr>
          <p:grpSpPr>
            <a:xfrm>
              <a:off x="1469022" y="0"/>
              <a:ext cx="572840" cy="572840"/>
              <a:chOff x="0" y="0"/>
              <a:chExt cx="812800" cy="812800"/>
            </a:xfrm>
          </p:grpSpPr>
          <p:sp>
            <p:nvSpPr>
              <p:cNvPr id="161" name="Freeform 74">
                <a:extLst>
                  <a:ext uri="{FF2B5EF4-FFF2-40B4-BE49-F238E27FC236}">
                    <a16:creationId xmlns:a16="http://schemas.microsoft.com/office/drawing/2014/main" id="{3F89D18A-E58B-EFB8-86F3-605E42E704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2" name="TextBox 75">
                <a:extLst>
                  <a:ext uri="{FF2B5EF4-FFF2-40B4-BE49-F238E27FC236}">
                    <a16:creationId xmlns:a16="http://schemas.microsoft.com/office/drawing/2014/main" id="{5B7A7204-53EB-5D90-364D-96CD56277EC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67" name="Group 76">
            <a:extLst>
              <a:ext uri="{FF2B5EF4-FFF2-40B4-BE49-F238E27FC236}">
                <a16:creationId xmlns:a16="http://schemas.microsoft.com/office/drawing/2014/main" id="{56FA9906-FFF9-3949-3CF5-AA702C895075}"/>
              </a:ext>
            </a:extLst>
          </p:cNvPr>
          <p:cNvGrpSpPr/>
          <p:nvPr userDrawn="1"/>
        </p:nvGrpSpPr>
        <p:grpSpPr>
          <a:xfrm>
            <a:off x="-1265773" y="6795835"/>
            <a:ext cx="2800373" cy="2936977"/>
            <a:chOff x="0" y="0"/>
            <a:chExt cx="3733831" cy="3915969"/>
          </a:xfrm>
        </p:grpSpPr>
        <p:grpSp>
          <p:nvGrpSpPr>
            <p:cNvPr id="168" name="Group 77">
              <a:extLst>
                <a:ext uri="{FF2B5EF4-FFF2-40B4-BE49-F238E27FC236}">
                  <a16:creationId xmlns:a16="http://schemas.microsoft.com/office/drawing/2014/main" id="{A3CC7E0B-1624-F713-EDDA-144DD076C0BA}"/>
                </a:ext>
              </a:extLst>
            </p:cNvPr>
            <p:cNvGrpSpPr/>
            <p:nvPr/>
          </p:nvGrpSpPr>
          <p:grpSpPr>
            <a:xfrm>
              <a:off x="0" y="1598058"/>
              <a:ext cx="2317911" cy="2317911"/>
              <a:chOff x="0" y="0"/>
              <a:chExt cx="812800" cy="812800"/>
            </a:xfrm>
          </p:grpSpPr>
          <p:sp>
            <p:nvSpPr>
              <p:cNvPr id="175" name="Freeform 78">
                <a:extLst>
                  <a:ext uri="{FF2B5EF4-FFF2-40B4-BE49-F238E27FC236}">
                    <a16:creationId xmlns:a16="http://schemas.microsoft.com/office/drawing/2014/main" id="{40B5E2E5-1E81-A339-F1B1-71014C317D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6" name="TextBox 79">
                <a:extLst>
                  <a:ext uri="{FF2B5EF4-FFF2-40B4-BE49-F238E27FC236}">
                    <a16:creationId xmlns:a16="http://schemas.microsoft.com/office/drawing/2014/main" id="{D60554A2-2D2D-0F12-0CC2-45CC56DFBE6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9" name="Group 80">
              <a:extLst>
                <a:ext uri="{FF2B5EF4-FFF2-40B4-BE49-F238E27FC236}">
                  <a16:creationId xmlns:a16="http://schemas.microsoft.com/office/drawing/2014/main" id="{E21D5B05-C36B-91BD-8E02-F06EFDE02AC9}"/>
                </a:ext>
              </a:extLst>
            </p:cNvPr>
            <p:cNvGrpSpPr/>
            <p:nvPr/>
          </p:nvGrpSpPr>
          <p:grpSpPr>
            <a:xfrm>
              <a:off x="2317911" y="1017838"/>
              <a:ext cx="1415920" cy="1415920"/>
              <a:chOff x="0" y="0"/>
              <a:chExt cx="812800" cy="812800"/>
            </a:xfrm>
          </p:grpSpPr>
          <p:sp>
            <p:nvSpPr>
              <p:cNvPr id="173" name="Freeform 81">
                <a:extLst>
                  <a:ext uri="{FF2B5EF4-FFF2-40B4-BE49-F238E27FC236}">
                    <a16:creationId xmlns:a16="http://schemas.microsoft.com/office/drawing/2014/main" id="{AEFDA149-B593-0DCC-DF62-61E2A722B5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4" name="TextBox 82">
                <a:extLst>
                  <a:ext uri="{FF2B5EF4-FFF2-40B4-BE49-F238E27FC236}">
                    <a16:creationId xmlns:a16="http://schemas.microsoft.com/office/drawing/2014/main" id="{7F307CD3-E194-A8A1-4639-1D3CED26603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0" name="Group 83">
              <a:extLst>
                <a:ext uri="{FF2B5EF4-FFF2-40B4-BE49-F238E27FC236}">
                  <a16:creationId xmlns:a16="http://schemas.microsoft.com/office/drawing/2014/main" id="{A1317001-EDB3-4116-EF81-BC6D2B24BCF9}"/>
                </a:ext>
              </a:extLst>
            </p:cNvPr>
            <p:cNvGrpSpPr/>
            <p:nvPr/>
          </p:nvGrpSpPr>
          <p:grpSpPr>
            <a:xfrm>
              <a:off x="1956022" y="0"/>
              <a:ext cx="762743" cy="762743"/>
              <a:chOff x="0" y="0"/>
              <a:chExt cx="812800" cy="812800"/>
            </a:xfrm>
          </p:grpSpPr>
          <p:sp>
            <p:nvSpPr>
              <p:cNvPr id="171" name="Freeform 84">
                <a:extLst>
                  <a:ext uri="{FF2B5EF4-FFF2-40B4-BE49-F238E27FC236}">
                    <a16:creationId xmlns:a16="http://schemas.microsoft.com/office/drawing/2014/main" id="{FC4D8CC8-3808-9FD2-693B-857C902AD9A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2" name="TextBox 85">
                <a:extLst>
                  <a:ext uri="{FF2B5EF4-FFF2-40B4-BE49-F238E27FC236}">
                    <a16:creationId xmlns:a16="http://schemas.microsoft.com/office/drawing/2014/main" id="{3ECA998D-210D-589B-C609-BCDF2E08104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77" name="Group 86">
            <a:extLst>
              <a:ext uri="{FF2B5EF4-FFF2-40B4-BE49-F238E27FC236}">
                <a16:creationId xmlns:a16="http://schemas.microsoft.com/office/drawing/2014/main" id="{9048198D-D07C-0EDB-7129-A9599B2BD29F}"/>
              </a:ext>
            </a:extLst>
          </p:cNvPr>
          <p:cNvGrpSpPr/>
          <p:nvPr userDrawn="1"/>
        </p:nvGrpSpPr>
        <p:grpSpPr>
          <a:xfrm>
            <a:off x="15951891" y="2728632"/>
            <a:ext cx="2336109" cy="2063610"/>
            <a:chOff x="0" y="0"/>
            <a:chExt cx="3114812" cy="2751480"/>
          </a:xfrm>
        </p:grpSpPr>
        <p:grpSp>
          <p:nvGrpSpPr>
            <p:cNvPr id="178" name="Group 87">
              <a:extLst>
                <a:ext uri="{FF2B5EF4-FFF2-40B4-BE49-F238E27FC236}">
                  <a16:creationId xmlns:a16="http://schemas.microsoft.com/office/drawing/2014/main" id="{5BB8874A-61D8-A52C-A260-65F75AD5606D}"/>
                </a:ext>
              </a:extLst>
            </p:cNvPr>
            <p:cNvGrpSpPr/>
            <p:nvPr/>
          </p:nvGrpSpPr>
          <p:grpSpPr>
            <a:xfrm>
              <a:off x="0" y="1339129"/>
              <a:ext cx="3114812" cy="1302514"/>
              <a:chOff x="0" y="0"/>
              <a:chExt cx="856537" cy="358176"/>
            </a:xfrm>
          </p:grpSpPr>
          <p:sp>
            <p:nvSpPr>
              <p:cNvPr id="185" name="Freeform 88">
                <a:extLst>
                  <a:ext uri="{FF2B5EF4-FFF2-40B4-BE49-F238E27FC236}">
                    <a16:creationId xmlns:a16="http://schemas.microsoft.com/office/drawing/2014/main" id="{E2D798BC-CB3A-814E-F8F2-B132DE5FA4C0}"/>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solidFill>
                <a:prstDash val="solid"/>
                <a:miter/>
              </a:ln>
            </p:spPr>
            <p:txBody>
              <a:bodyPr/>
              <a:lstStyle/>
              <a:p>
                <a:endParaRPr lang="en-IN"/>
              </a:p>
            </p:txBody>
          </p:sp>
          <p:sp>
            <p:nvSpPr>
              <p:cNvPr id="186" name="TextBox 89">
                <a:extLst>
                  <a:ext uri="{FF2B5EF4-FFF2-40B4-BE49-F238E27FC236}">
                    <a16:creationId xmlns:a16="http://schemas.microsoft.com/office/drawing/2014/main" id="{A73C11CA-378E-7E8C-CC2D-EBF1F421ACA1}"/>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179" name="Group 90">
              <a:extLst>
                <a:ext uri="{FF2B5EF4-FFF2-40B4-BE49-F238E27FC236}">
                  <a16:creationId xmlns:a16="http://schemas.microsoft.com/office/drawing/2014/main" id="{03FC78A0-819E-8446-2CEA-164B0DDD0FBA}"/>
                </a:ext>
              </a:extLst>
            </p:cNvPr>
            <p:cNvGrpSpPr/>
            <p:nvPr/>
          </p:nvGrpSpPr>
          <p:grpSpPr>
            <a:xfrm>
              <a:off x="0" y="2355453"/>
              <a:ext cx="3114812" cy="396026"/>
              <a:chOff x="0" y="0"/>
              <a:chExt cx="856537" cy="108903"/>
            </a:xfrm>
          </p:grpSpPr>
          <p:sp>
            <p:nvSpPr>
              <p:cNvPr id="183" name="Freeform 91">
                <a:extLst>
                  <a:ext uri="{FF2B5EF4-FFF2-40B4-BE49-F238E27FC236}">
                    <a16:creationId xmlns:a16="http://schemas.microsoft.com/office/drawing/2014/main" id="{7E312C3C-FAE6-D121-9FA8-7CF08EE045F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solidFill>
            </p:spPr>
            <p:txBody>
              <a:bodyPr/>
              <a:lstStyle/>
              <a:p>
                <a:endParaRPr lang="en-IN"/>
              </a:p>
            </p:txBody>
          </p:sp>
          <p:sp>
            <p:nvSpPr>
              <p:cNvPr id="184" name="TextBox 92">
                <a:extLst>
                  <a:ext uri="{FF2B5EF4-FFF2-40B4-BE49-F238E27FC236}">
                    <a16:creationId xmlns:a16="http://schemas.microsoft.com/office/drawing/2014/main" id="{9D69B023-120F-BE55-CB2B-557C72EEF0E4}"/>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dirty="0"/>
              </a:p>
            </p:txBody>
          </p:sp>
        </p:grpSp>
        <p:sp>
          <p:nvSpPr>
            <p:cNvPr id="180" name="AutoShape 93">
              <a:extLst>
                <a:ext uri="{FF2B5EF4-FFF2-40B4-BE49-F238E27FC236}">
                  <a16:creationId xmlns:a16="http://schemas.microsoft.com/office/drawing/2014/main" id="{68E48E6C-C938-848F-8479-0ED7D93F1D95}"/>
                </a:ext>
              </a:extLst>
            </p:cNvPr>
            <p:cNvSpPr/>
            <p:nvPr/>
          </p:nvSpPr>
          <p:spPr>
            <a:xfrm>
              <a:off x="1647974"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1" name="AutoShape 94">
              <a:extLst>
                <a:ext uri="{FF2B5EF4-FFF2-40B4-BE49-F238E27FC236}">
                  <a16:creationId xmlns:a16="http://schemas.microsoft.com/office/drawing/2014/main" id="{05E99FDC-3BCD-504D-8487-BD5879FE0BF2}"/>
                </a:ext>
              </a:extLst>
            </p:cNvPr>
            <p:cNvSpPr/>
            <p:nvPr/>
          </p:nvSpPr>
          <p:spPr>
            <a:xfrm>
              <a:off x="1466838"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2" name="TextBox 95">
              <a:extLst>
                <a:ext uri="{FF2B5EF4-FFF2-40B4-BE49-F238E27FC236}">
                  <a16:creationId xmlns:a16="http://schemas.microsoft.com/office/drawing/2014/main" id="{4D37D3A9-C8D9-B2C2-2C0A-98D7D2D6D4A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166FAC"/>
                  </a:solidFill>
                  <a:latin typeface="Antic"/>
                </a:rPr>
                <a:t>O</a:t>
              </a:r>
            </a:p>
          </p:txBody>
        </p:sp>
      </p:grpSp>
      <p:sp>
        <p:nvSpPr>
          <p:cNvPr id="187" name="AutoShape 96">
            <a:extLst>
              <a:ext uri="{FF2B5EF4-FFF2-40B4-BE49-F238E27FC236}">
                <a16:creationId xmlns:a16="http://schemas.microsoft.com/office/drawing/2014/main" id="{1ED7DD3D-A3B0-8F52-9AFC-55525574A947}"/>
              </a:ext>
            </a:extLst>
          </p:cNvPr>
          <p:cNvSpPr/>
          <p:nvPr userDrawn="1"/>
        </p:nvSpPr>
        <p:spPr>
          <a:xfrm flipH="1">
            <a:off x="3972809" y="5492158"/>
            <a:ext cx="26599" cy="3240000"/>
          </a:xfrm>
          <a:prstGeom prst="line">
            <a:avLst/>
          </a:prstGeom>
          <a:ln w="38100" cap="flat">
            <a:solidFill>
              <a:srgbClr val="166FAC"/>
            </a:solidFill>
            <a:prstDash val="solid"/>
            <a:headEnd type="none" w="sm" len="sm"/>
            <a:tailEnd type="none" w="sm" len="sm"/>
          </a:ln>
        </p:spPr>
        <p:txBody>
          <a:bodyPr/>
          <a:lstStyle/>
          <a:p>
            <a:endParaRPr lang="en-IN"/>
          </a:p>
        </p:txBody>
      </p:sp>
      <p:grpSp>
        <p:nvGrpSpPr>
          <p:cNvPr id="188" name="Group 97">
            <a:extLst>
              <a:ext uri="{FF2B5EF4-FFF2-40B4-BE49-F238E27FC236}">
                <a16:creationId xmlns:a16="http://schemas.microsoft.com/office/drawing/2014/main" id="{C6C280B0-290F-CE35-C9B8-9E8C9623F2A1}"/>
              </a:ext>
            </a:extLst>
          </p:cNvPr>
          <p:cNvGrpSpPr/>
          <p:nvPr userDrawn="1"/>
        </p:nvGrpSpPr>
        <p:grpSpPr>
          <a:xfrm>
            <a:off x="-1932618" y="628409"/>
            <a:ext cx="4848511" cy="3782002"/>
            <a:chOff x="0" y="0"/>
            <a:chExt cx="6464681" cy="5042669"/>
          </a:xfrm>
        </p:grpSpPr>
        <p:grpSp>
          <p:nvGrpSpPr>
            <p:cNvPr id="189" name="Group 98">
              <a:extLst>
                <a:ext uri="{FF2B5EF4-FFF2-40B4-BE49-F238E27FC236}">
                  <a16:creationId xmlns:a16="http://schemas.microsoft.com/office/drawing/2014/main" id="{58AC5EB2-C5D3-7F38-17F8-410430B6D46D}"/>
                </a:ext>
              </a:extLst>
            </p:cNvPr>
            <p:cNvGrpSpPr/>
            <p:nvPr/>
          </p:nvGrpSpPr>
          <p:grpSpPr>
            <a:xfrm>
              <a:off x="4940639" y="0"/>
              <a:ext cx="239314" cy="239314"/>
              <a:chOff x="0" y="0"/>
              <a:chExt cx="812800" cy="812800"/>
            </a:xfrm>
          </p:grpSpPr>
          <p:sp>
            <p:nvSpPr>
              <p:cNvPr id="247" name="Freeform 99">
                <a:extLst>
                  <a:ext uri="{FF2B5EF4-FFF2-40B4-BE49-F238E27FC236}">
                    <a16:creationId xmlns:a16="http://schemas.microsoft.com/office/drawing/2014/main" id="{0789CBC2-0B01-4DEE-851A-B4E7E05444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8" name="TextBox 100">
                <a:extLst>
                  <a:ext uri="{FF2B5EF4-FFF2-40B4-BE49-F238E27FC236}">
                    <a16:creationId xmlns:a16="http://schemas.microsoft.com/office/drawing/2014/main" id="{0F9E4D01-5D01-08B0-BF2E-92723676ED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0" name="Group 101">
              <a:extLst>
                <a:ext uri="{FF2B5EF4-FFF2-40B4-BE49-F238E27FC236}">
                  <a16:creationId xmlns:a16="http://schemas.microsoft.com/office/drawing/2014/main" id="{E89C0588-9455-2AA7-9005-B2004274F2F3}"/>
                </a:ext>
              </a:extLst>
            </p:cNvPr>
            <p:cNvGrpSpPr/>
            <p:nvPr/>
          </p:nvGrpSpPr>
          <p:grpSpPr>
            <a:xfrm>
              <a:off x="2484931" y="3281"/>
              <a:ext cx="239314" cy="239314"/>
              <a:chOff x="0" y="0"/>
              <a:chExt cx="812800" cy="812800"/>
            </a:xfrm>
          </p:grpSpPr>
          <p:sp>
            <p:nvSpPr>
              <p:cNvPr id="245" name="Freeform 102">
                <a:extLst>
                  <a:ext uri="{FF2B5EF4-FFF2-40B4-BE49-F238E27FC236}">
                    <a16:creationId xmlns:a16="http://schemas.microsoft.com/office/drawing/2014/main" id="{CF6142BE-16A1-3F5D-F5CA-146804085EA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6" name="TextBox 103">
                <a:extLst>
                  <a:ext uri="{FF2B5EF4-FFF2-40B4-BE49-F238E27FC236}">
                    <a16:creationId xmlns:a16="http://schemas.microsoft.com/office/drawing/2014/main" id="{1406B492-3ADE-6F76-2075-FF6D3E05DA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1" name="Group 104">
              <a:extLst>
                <a:ext uri="{FF2B5EF4-FFF2-40B4-BE49-F238E27FC236}">
                  <a16:creationId xmlns:a16="http://schemas.microsoft.com/office/drawing/2014/main" id="{A566DDC9-7F0A-B340-3569-BD11639CD347}"/>
                </a:ext>
              </a:extLst>
            </p:cNvPr>
            <p:cNvGrpSpPr/>
            <p:nvPr/>
          </p:nvGrpSpPr>
          <p:grpSpPr>
            <a:xfrm rot="5400000">
              <a:off x="3759545" y="177944"/>
              <a:ext cx="2763422" cy="2646850"/>
              <a:chOff x="0" y="-47625"/>
              <a:chExt cx="812800" cy="778513"/>
            </a:xfrm>
          </p:grpSpPr>
          <p:sp>
            <p:nvSpPr>
              <p:cNvPr id="243" name="Freeform 105">
                <a:extLst>
                  <a:ext uri="{FF2B5EF4-FFF2-40B4-BE49-F238E27FC236}">
                    <a16:creationId xmlns:a16="http://schemas.microsoft.com/office/drawing/2014/main" id="{67CD8CBA-6A47-68CF-5BE0-8EEB0D7A5383}"/>
                  </a:ext>
                </a:extLst>
              </p:cNvPr>
              <p:cNvSpPr/>
              <p:nvPr/>
            </p:nvSpPr>
            <p:spPr>
              <a:xfrm>
                <a:off x="0" y="1104"/>
                <a:ext cx="812800" cy="724909"/>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4" name="TextBox 106">
                <a:extLst>
                  <a:ext uri="{FF2B5EF4-FFF2-40B4-BE49-F238E27FC236}">
                    <a16:creationId xmlns:a16="http://schemas.microsoft.com/office/drawing/2014/main" id="{29D0A11E-A780-B044-6D1D-5C273E30D2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2" name="Group 107">
              <a:extLst>
                <a:ext uri="{FF2B5EF4-FFF2-40B4-BE49-F238E27FC236}">
                  <a16:creationId xmlns:a16="http://schemas.microsoft.com/office/drawing/2014/main" id="{39F1B8A0-3F26-1099-1FE2-09ACF7CA9FA3}"/>
                </a:ext>
              </a:extLst>
            </p:cNvPr>
            <p:cNvGrpSpPr/>
            <p:nvPr/>
          </p:nvGrpSpPr>
          <p:grpSpPr>
            <a:xfrm rot="5400000">
              <a:off x="1218003" y="258902"/>
              <a:ext cx="2763422" cy="2484931"/>
              <a:chOff x="0" y="0"/>
              <a:chExt cx="812800" cy="730888"/>
            </a:xfrm>
          </p:grpSpPr>
          <p:sp>
            <p:nvSpPr>
              <p:cNvPr id="241" name="Freeform 108">
                <a:extLst>
                  <a:ext uri="{FF2B5EF4-FFF2-40B4-BE49-F238E27FC236}">
                    <a16:creationId xmlns:a16="http://schemas.microsoft.com/office/drawing/2014/main" id="{77F049B9-FD0F-C0E7-632F-413E2D74CEF2}"/>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2" name="TextBox 109">
                <a:extLst>
                  <a:ext uri="{FF2B5EF4-FFF2-40B4-BE49-F238E27FC236}">
                    <a16:creationId xmlns:a16="http://schemas.microsoft.com/office/drawing/2014/main" id="{183FF5F4-4F3F-3A18-3BE3-2E0D0769F0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3" name="Group 110">
              <a:extLst>
                <a:ext uri="{FF2B5EF4-FFF2-40B4-BE49-F238E27FC236}">
                  <a16:creationId xmlns:a16="http://schemas.microsoft.com/office/drawing/2014/main" id="{FC90FF47-1B4C-2F14-1A03-2F5D07F9DC77}"/>
                </a:ext>
              </a:extLst>
            </p:cNvPr>
            <p:cNvGrpSpPr/>
            <p:nvPr/>
          </p:nvGrpSpPr>
          <p:grpSpPr>
            <a:xfrm rot="5400000">
              <a:off x="2523048" y="2251773"/>
              <a:ext cx="2751489" cy="2646850"/>
              <a:chOff x="11724" y="-47625"/>
              <a:chExt cx="809290" cy="778513"/>
            </a:xfrm>
          </p:grpSpPr>
          <p:sp>
            <p:nvSpPr>
              <p:cNvPr id="239" name="Freeform 111">
                <a:extLst>
                  <a:ext uri="{FF2B5EF4-FFF2-40B4-BE49-F238E27FC236}">
                    <a16:creationId xmlns:a16="http://schemas.microsoft.com/office/drawing/2014/main" id="{D895C3CD-B411-B230-2B75-57ADB9DE88FA}"/>
                  </a:ext>
                </a:extLst>
              </p:cNvPr>
              <p:cNvSpPr/>
              <p:nvPr/>
            </p:nvSpPr>
            <p:spPr>
              <a:xfrm>
                <a:off x="11724" y="-3525"/>
                <a:ext cx="809290" cy="72490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0" name="TextBox 112">
                <a:extLst>
                  <a:ext uri="{FF2B5EF4-FFF2-40B4-BE49-F238E27FC236}">
                    <a16:creationId xmlns:a16="http://schemas.microsoft.com/office/drawing/2014/main" id="{ACE7BAB1-2151-17F8-D9A8-3C1C4A9489D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4" name="Group 113">
              <a:extLst>
                <a:ext uri="{FF2B5EF4-FFF2-40B4-BE49-F238E27FC236}">
                  <a16:creationId xmlns:a16="http://schemas.microsoft.com/office/drawing/2014/main" id="{75894102-8BB5-5935-B6E4-70990FE216FF}"/>
                </a:ext>
              </a:extLst>
            </p:cNvPr>
            <p:cNvGrpSpPr/>
            <p:nvPr/>
          </p:nvGrpSpPr>
          <p:grpSpPr>
            <a:xfrm rot="5400000">
              <a:off x="-24463" y="2323184"/>
              <a:ext cx="2763422" cy="2484931"/>
              <a:chOff x="0" y="0"/>
              <a:chExt cx="812800" cy="730888"/>
            </a:xfrm>
          </p:grpSpPr>
          <p:sp>
            <p:nvSpPr>
              <p:cNvPr id="237" name="Freeform 114">
                <a:extLst>
                  <a:ext uri="{FF2B5EF4-FFF2-40B4-BE49-F238E27FC236}">
                    <a16:creationId xmlns:a16="http://schemas.microsoft.com/office/drawing/2014/main" id="{FFDD22D3-ADDD-EDF1-6EFF-DA435F6EED0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38" name="TextBox 115">
                <a:extLst>
                  <a:ext uri="{FF2B5EF4-FFF2-40B4-BE49-F238E27FC236}">
                    <a16:creationId xmlns:a16="http://schemas.microsoft.com/office/drawing/2014/main" id="{86C84414-868A-BD14-9850-7823A2042826}"/>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5" name="Group 116">
              <a:extLst>
                <a:ext uri="{FF2B5EF4-FFF2-40B4-BE49-F238E27FC236}">
                  <a16:creationId xmlns:a16="http://schemas.microsoft.com/office/drawing/2014/main" id="{5F2311E5-7D9B-24BA-1EA4-4452C224A0CB}"/>
                </a:ext>
              </a:extLst>
            </p:cNvPr>
            <p:cNvGrpSpPr/>
            <p:nvPr/>
          </p:nvGrpSpPr>
          <p:grpSpPr>
            <a:xfrm>
              <a:off x="6158756" y="726017"/>
              <a:ext cx="239314" cy="239314"/>
              <a:chOff x="0" y="0"/>
              <a:chExt cx="812800" cy="812800"/>
            </a:xfrm>
          </p:grpSpPr>
          <p:sp>
            <p:nvSpPr>
              <p:cNvPr id="235" name="Freeform 117">
                <a:extLst>
                  <a:ext uri="{FF2B5EF4-FFF2-40B4-BE49-F238E27FC236}">
                    <a16:creationId xmlns:a16="http://schemas.microsoft.com/office/drawing/2014/main" id="{5EA29493-CE04-F57B-B473-EE5FF0179C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6" name="TextBox 118">
                <a:extLst>
                  <a:ext uri="{FF2B5EF4-FFF2-40B4-BE49-F238E27FC236}">
                    <a16:creationId xmlns:a16="http://schemas.microsoft.com/office/drawing/2014/main" id="{C3E3445B-2EEC-D4B9-FC83-E32B426BF9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6" name="Group 119">
              <a:extLst>
                <a:ext uri="{FF2B5EF4-FFF2-40B4-BE49-F238E27FC236}">
                  <a16:creationId xmlns:a16="http://schemas.microsoft.com/office/drawing/2014/main" id="{CF3ED1DD-D60B-0271-6DEB-9D7B815E2150}"/>
                </a:ext>
              </a:extLst>
            </p:cNvPr>
            <p:cNvGrpSpPr/>
            <p:nvPr/>
          </p:nvGrpSpPr>
          <p:grpSpPr>
            <a:xfrm>
              <a:off x="6158756" y="2039934"/>
              <a:ext cx="239314" cy="239314"/>
              <a:chOff x="0" y="0"/>
              <a:chExt cx="812800" cy="812800"/>
            </a:xfrm>
          </p:grpSpPr>
          <p:sp>
            <p:nvSpPr>
              <p:cNvPr id="233" name="Freeform 120">
                <a:extLst>
                  <a:ext uri="{FF2B5EF4-FFF2-40B4-BE49-F238E27FC236}">
                    <a16:creationId xmlns:a16="http://schemas.microsoft.com/office/drawing/2014/main" id="{D387B0EF-DB19-C617-A813-930938CC7C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4" name="TextBox 121">
                <a:extLst>
                  <a:ext uri="{FF2B5EF4-FFF2-40B4-BE49-F238E27FC236}">
                    <a16:creationId xmlns:a16="http://schemas.microsoft.com/office/drawing/2014/main" id="{0CCC5D42-DC8F-FD14-A552-C415BCEEFA6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7" name="Group 122">
              <a:extLst>
                <a:ext uri="{FF2B5EF4-FFF2-40B4-BE49-F238E27FC236}">
                  <a16:creationId xmlns:a16="http://schemas.microsoft.com/office/drawing/2014/main" id="{C16C97BF-559C-05D5-6011-EB6445A834E6}"/>
                </a:ext>
              </a:extLst>
            </p:cNvPr>
            <p:cNvGrpSpPr/>
            <p:nvPr/>
          </p:nvGrpSpPr>
          <p:grpSpPr>
            <a:xfrm>
              <a:off x="3698174" y="726017"/>
              <a:ext cx="239314" cy="239314"/>
              <a:chOff x="0" y="0"/>
              <a:chExt cx="812800" cy="812800"/>
            </a:xfrm>
          </p:grpSpPr>
          <p:sp>
            <p:nvSpPr>
              <p:cNvPr id="231" name="Freeform 123">
                <a:extLst>
                  <a:ext uri="{FF2B5EF4-FFF2-40B4-BE49-F238E27FC236}">
                    <a16:creationId xmlns:a16="http://schemas.microsoft.com/office/drawing/2014/main" id="{5D4C479E-9D2E-81C7-C530-249D188D1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2" name="TextBox 124">
                <a:extLst>
                  <a:ext uri="{FF2B5EF4-FFF2-40B4-BE49-F238E27FC236}">
                    <a16:creationId xmlns:a16="http://schemas.microsoft.com/office/drawing/2014/main" id="{AFCEF566-3647-703A-C1EE-9F75664A72A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8" name="Group 125">
              <a:extLst>
                <a:ext uri="{FF2B5EF4-FFF2-40B4-BE49-F238E27FC236}">
                  <a16:creationId xmlns:a16="http://schemas.microsoft.com/office/drawing/2014/main" id="{B975B3E0-A38D-F897-641E-306308ACFAB1}"/>
                </a:ext>
              </a:extLst>
            </p:cNvPr>
            <p:cNvGrpSpPr/>
            <p:nvPr/>
          </p:nvGrpSpPr>
          <p:grpSpPr>
            <a:xfrm>
              <a:off x="3698174" y="2039934"/>
              <a:ext cx="239314" cy="239314"/>
              <a:chOff x="0" y="0"/>
              <a:chExt cx="812800" cy="812800"/>
            </a:xfrm>
          </p:grpSpPr>
          <p:sp>
            <p:nvSpPr>
              <p:cNvPr id="229" name="Freeform 126">
                <a:extLst>
                  <a:ext uri="{FF2B5EF4-FFF2-40B4-BE49-F238E27FC236}">
                    <a16:creationId xmlns:a16="http://schemas.microsoft.com/office/drawing/2014/main" id="{6619684D-B461-8A2B-0957-F039E8A822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0" name="TextBox 127">
                <a:extLst>
                  <a:ext uri="{FF2B5EF4-FFF2-40B4-BE49-F238E27FC236}">
                    <a16:creationId xmlns:a16="http://schemas.microsoft.com/office/drawing/2014/main" id="{95318EA3-63DB-2277-D7B2-0174F41C4B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9" name="Group 128">
              <a:extLst>
                <a:ext uri="{FF2B5EF4-FFF2-40B4-BE49-F238E27FC236}">
                  <a16:creationId xmlns:a16="http://schemas.microsoft.com/office/drawing/2014/main" id="{82859213-5D48-75F1-8041-D2663C7944E4}"/>
                </a:ext>
              </a:extLst>
            </p:cNvPr>
            <p:cNvGrpSpPr/>
            <p:nvPr/>
          </p:nvGrpSpPr>
          <p:grpSpPr>
            <a:xfrm>
              <a:off x="4940639" y="2763422"/>
              <a:ext cx="239314" cy="239314"/>
              <a:chOff x="0" y="0"/>
              <a:chExt cx="812800" cy="812800"/>
            </a:xfrm>
          </p:grpSpPr>
          <p:sp>
            <p:nvSpPr>
              <p:cNvPr id="227" name="Freeform 129">
                <a:extLst>
                  <a:ext uri="{FF2B5EF4-FFF2-40B4-BE49-F238E27FC236}">
                    <a16:creationId xmlns:a16="http://schemas.microsoft.com/office/drawing/2014/main" id="{9B2D9B3E-ECC2-AB67-A6A6-7C8907AB41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8" name="TextBox 130">
                <a:extLst>
                  <a:ext uri="{FF2B5EF4-FFF2-40B4-BE49-F238E27FC236}">
                    <a16:creationId xmlns:a16="http://schemas.microsoft.com/office/drawing/2014/main" id="{3DC16777-6AD4-7277-DDEA-3D60CFAF07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0" name="Group 131">
              <a:extLst>
                <a:ext uri="{FF2B5EF4-FFF2-40B4-BE49-F238E27FC236}">
                  <a16:creationId xmlns:a16="http://schemas.microsoft.com/office/drawing/2014/main" id="{03BBE11C-B7A1-0654-AA4D-B94D0F604629}"/>
                </a:ext>
              </a:extLst>
            </p:cNvPr>
            <p:cNvGrpSpPr/>
            <p:nvPr/>
          </p:nvGrpSpPr>
          <p:grpSpPr>
            <a:xfrm>
              <a:off x="1242465" y="2039934"/>
              <a:ext cx="239314" cy="239314"/>
              <a:chOff x="0" y="0"/>
              <a:chExt cx="812800" cy="812800"/>
            </a:xfrm>
          </p:grpSpPr>
          <p:sp>
            <p:nvSpPr>
              <p:cNvPr id="225" name="Freeform 132">
                <a:extLst>
                  <a:ext uri="{FF2B5EF4-FFF2-40B4-BE49-F238E27FC236}">
                    <a16:creationId xmlns:a16="http://schemas.microsoft.com/office/drawing/2014/main" id="{32EF9F42-B8F1-56A9-3CF2-A72C2F37A5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6" name="TextBox 133">
                <a:extLst>
                  <a:ext uri="{FF2B5EF4-FFF2-40B4-BE49-F238E27FC236}">
                    <a16:creationId xmlns:a16="http://schemas.microsoft.com/office/drawing/2014/main" id="{7E3A5CED-7DDC-4E4B-C74C-5C9C046E952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1" name="Group 134">
              <a:extLst>
                <a:ext uri="{FF2B5EF4-FFF2-40B4-BE49-F238E27FC236}">
                  <a16:creationId xmlns:a16="http://schemas.microsoft.com/office/drawing/2014/main" id="{4AECBBF8-6145-12F9-3806-9EC761113FFA}"/>
                </a:ext>
              </a:extLst>
            </p:cNvPr>
            <p:cNvGrpSpPr/>
            <p:nvPr/>
          </p:nvGrpSpPr>
          <p:grpSpPr>
            <a:xfrm>
              <a:off x="2460583" y="2765950"/>
              <a:ext cx="239314" cy="239314"/>
              <a:chOff x="0" y="0"/>
              <a:chExt cx="812800" cy="812800"/>
            </a:xfrm>
          </p:grpSpPr>
          <p:sp>
            <p:nvSpPr>
              <p:cNvPr id="223" name="Freeform 135">
                <a:extLst>
                  <a:ext uri="{FF2B5EF4-FFF2-40B4-BE49-F238E27FC236}">
                    <a16:creationId xmlns:a16="http://schemas.microsoft.com/office/drawing/2014/main" id="{7AB24BDD-39C5-E73E-4D94-1D55617C293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4" name="TextBox 136">
                <a:extLst>
                  <a:ext uri="{FF2B5EF4-FFF2-40B4-BE49-F238E27FC236}">
                    <a16:creationId xmlns:a16="http://schemas.microsoft.com/office/drawing/2014/main" id="{ED6FB63D-591F-4D60-8EEF-7843CCE8BF0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2" name="Group 137">
              <a:extLst>
                <a:ext uri="{FF2B5EF4-FFF2-40B4-BE49-F238E27FC236}">
                  <a16:creationId xmlns:a16="http://schemas.microsoft.com/office/drawing/2014/main" id="{7BB1A68D-C549-1957-ACDA-A33609A5A288}"/>
                </a:ext>
              </a:extLst>
            </p:cNvPr>
            <p:cNvGrpSpPr/>
            <p:nvPr/>
          </p:nvGrpSpPr>
          <p:grpSpPr>
            <a:xfrm>
              <a:off x="2460583" y="4079867"/>
              <a:ext cx="239314" cy="239314"/>
              <a:chOff x="0" y="0"/>
              <a:chExt cx="812800" cy="812800"/>
            </a:xfrm>
          </p:grpSpPr>
          <p:sp>
            <p:nvSpPr>
              <p:cNvPr id="221" name="Freeform 138">
                <a:extLst>
                  <a:ext uri="{FF2B5EF4-FFF2-40B4-BE49-F238E27FC236}">
                    <a16:creationId xmlns:a16="http://schemas.microsoft.com/office/drawing/2014/main" id="{8BC9E8A8-8968-A1EA-D7EE-1F6709DD17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2" name="TextBox 139">
                <a:extLst>
                  <a:ext uri="{FF2B5EF4-FFF2-40B4-BE49-F238E27FC236}">
                    <a16:creationId xmlns:a16="http://schemas.microsoft.com/office/drawing/2014/main" id="{4171482C-8E98-71B4-8F0E-283A6B027CD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3" name="Group 140">
              <a:extLst>
                <a:ext uri="{FF2B5EF4-FFF2-40B4-BE49-F238E27FC236}">
                  <a16:creationId xmlns:a16="http://schemas.microsoft.com/office/drawing/2014/main" id="{FEC5B2DE-0D8B-A4E8-5961-007D35DD1BE2}"/>
                </a:ext>
              </a:extLst>
            </p:cNvPr>
            <p:cNvGrpSpPr/>
            <p:nvPr/>
          </p:nvGrpSpPr>
          <p:grpSpPr>
            <a:xfrm>
              <a:off x="0" y="2765950"/>
              <a:ext cx="239314" cy="239314"/>
              <a:chOff x="0" y="0"/>
              <a:chExt cx="812800" cy="812800"/>
            </a:xfrm>
          </p:grpSpPr>
          <p:sp>
            <p:nvSpPr>
              <p:cNvPr id="219" name="Freeform 141">
                <a:extLst>
                  <a:ext uri="{FF2B5EF4-FFF2-40B4-BE49-F238E27FC236}">
                    <a16:creationId xmlns:a16="http://schemas.microsoft.com/office/drawing/2014/main" id="{ADB6251B-00D0-F317-854C-363220E7782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0" name="TextBox 142">
                <a:extLst>
                  <a:ext uri="{FF2B5EF4-FFF2-40B4-BE49-F238E27FC236}">
                    <a16:creationId xmlns:a16="http://schemas.microsoft.com/office/drawing/2014/main" id="{9681CA5F-4AD9-49A3-CFB7-CCB1F10E48A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4" name="Group 143">
              <a:extLst>
                <a:ext uri="{FF2B5EF4-FFF2-40B4-BE49-F238E27FC236}">
                  <a16:creationId xmlns:a16="http://schemas.microsoft.com/office/drawing/2014/main" id="{75EE5EB4-7619-C6A8-8A40-732F37120660}"/>
                </a:ext>
              </a:extLst>
            </p:cNvPr>
            <p:cNvGrpSpPr/>
            <p:nvPr/>
          </p:nvGrpSpPr>
          <p:grpSpPr>
            <a:xfrm>
              <a:off x="0" y="4079867"/>
              <a:ext cx="239314" cy="239314"/>
              <a:chOff x="0" y="0"/>
              <a:chExt cx="812800" cy="812800"/>
            </a:xfrm>
          </p:grpSpPr>
          <p:sp>
            <p:nvSpPr>
              <p:cNvPr id="217" name="Freeform 144">
                <a:extLst>
                  <a:ext uri="{FF2B5EF4-FFF2-40B4-BE49-F238E27FC236}">
                    <a16:creationId xmlns:a16="http://schemas.microsoft.com/office/drawing/2014/main" id="{78E5B4EF-8572-354C-6745-F2313041ED7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8" name="TextBox 145">
                <a:extLst>
                  <a:ext uri="{FF2B5EF4-FFF2-40B4-BE49-F238E27FC236}">
                    <a16:creationId xmlns:a16="http://schemas.microsoft.com/office/drawing/2014/main" id="{635CC5AD-3BCC-3204-B050-9C404641D1A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5" name="Group 146">
              <a:extLst>
                <a:ext uri="{FF2B5EF4-FFF2-40B4-BE49-F238E27FC236}">
                  <a16:creationId xmlns:a16="http://schemas.microsoft.com/office/drawing/2014/main" id="{09AE2E1D-4678-46BA-6228-63FAF0913E3A}"/>
                </a:ext>
              </a:extLst>
            </p:cNvPr>
            <p:cNvGrpSpPr/>
            <p:nvPr/>
          </p:nvGrpSpPr>
          <p:grpSpPr>
            <a:xfrm>
              <a:off x="1242465" y="4803355"/>
              <a:ext cx="239314" cy="239314"/>
              <a:chOff x="0" y="0"/>
              <a:chExt cx="812800" cy="812800"/>
            </a:xfrm>
          </p:grpSpPr>
          <p:sp>
            <p:nvSpPr>
              <p:cNvPr id="215" name="Freeform 147">
                <a:extLst>
                  <a:ext uri="{FF2B5EF4-FFF2-40B4-BE49-F238E27FC236}">
                    <a16:creationId xmlns:a16="http://schemas.microsoft.com/office/drawing/2014/main" id="{6C8AC1F9-F7B0-9751-1BD8-F6675BEF91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6" name="TextBox 148">
                <a:extLst>
                  <a:ext uri="{FF2B5EF4-FFF2-40B4-BE49-F238E27FC236}">
                    <a16:creationId xmlns:a16="http://schemas.microsoft.com/office/drawing/2014/main" id="{37D8007B-8E74-A8BD-A05B-F381BB39A6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6" name="Group 149">
              <a:extLst>
                <a:ext uri="{FF2B5EF4-FFF2-40B4-BE49-F238E27FC236}">
                  <a16:creationId xmlns:a16="http://schemas.microsoft.com/office/drawing/2014/main" id="{C845CC0A-37EC-8534-9A52-EC48194D4A50}"/>
                </a:ext>
              </a:extLst>
            </p:cNvPr>
            <p:cNvGrpSpPr/>
            <p:nvPr/>
          </p:nvGrpSpPr>
          <p:grpSpPr>
            <a:xfrm>
              <a:off x="1242465" y="729298"/>
              <a:ext cx="239314" cy="239314"/>
              <a:chOff x="0" y="0"/>
              <a:chExt cx="812800" cy="812800"/>
            </a:xfrm>
          </p:grpSpPr>
          <p:sp>
            <p:nvSpPr>
              <p:cNvPr id="213" name="Freeform 150">
                <a:extLst>
                  <a:ext uri="{FF2B5EF4-FFF2-40B4-BE49-F238E27FC236}">
                    <a16:creationId xmlns:a16="http://schemas.microsoft.com/office/drawing/2014/main" id="{1461D8E8-F0F1-436A-89A2-A43C853F27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4" name="TextBox 151">
                <a:extLst>
                  <a:ext uri="{FF2B5EF4-FFF2-40B4-BE49-F238E27FC236}">
                    <a16:creationId xmlns:a16="http://schemas.microsoft.com/office/drawing/2014/main" id="{CC4E9F51-D9AC-DFBC-4846-44A61641908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7" name="Group 152">
              <a:extLst>
                <a:ext uri="{FF2B5EF4-FFF2-40B4-BE49-F238E27FC236}">
                  <a16:creationId xmlns:a16="http://schemas.microsoft.com/office/drawing/2014/main" id="{FA227587-1CD1-69DF-502A-D757C2DBE862}"/>
                </a:ext>
              </a:extLst>
            </p:cNvPr>
            <p:cNvGrpSpPr/>
            <p:nvPr/>
          </p:nvGrpSpPr>
          <p:grpSpPr>
            <a:xfrm>
              <a:off x="4916291" y="4074057"/>
              <a:ext cx="239314" cy="239314"/>
              <a:chOff x="0" y="0"/>
              <a:chExt cx="812800" cy="812800"/>
            </a:xfrm>
          </p:grpSpPr>
          <p:sp>
            <p:nvSpPr>
              <p:cNvPr id="211" name="Freeform 153">
                <a:extLst>
                  <a:ext uri="{FF2B5EF4-FFF2-40B4-BE49-F238E27FC236}">
                    <a16:creationId xmlns:a16="http://schemas.microsoft.com/office/drawing/2014/main" id="{47CC0138-154A-C395-13AC-9C3BBD59FB3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2" name="TextBox 154">
                <a:extLst>
                  <a:ext uri="{FF2B5EF4-FFF2-40B4-BE49-F238E27FC236}">
                    <a16:creationId xmlns:a16="http://schemas.microsoft.com/office/drawing/2014/main" id="{A57E086F-ECED-D952-5C02-105D7ABC6F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8" name="Group 155">
              <a:extLst>
                <a:ext uri="{FF2B5EF4-FFF2-40B4-BE49-F238E27FC236}">
                  <a16:creationId xmlns:a16="http://schemas.microsoft.com/office/drawing/2014/main" id="{2B157B61-3A83-1082-C889-B7E18154FF91}"/>
                </a:ext>
              </a:extLst>
            </p:cNvPr>
            <p:cNvGrpSpPr/>
            <p:nvPr/>
          </p:nvGrpSpPr>
          <p:grpSpPr>
            <a:xfrm>
              <a:off x="3698174" y="4797545"/>
              <a:ext cx="239314" cy="239314"/>
              <a:chOff x="0" y="0"/>
              <a:chExt cx="812800" cy="812800"/>
            </a:xfrm>
          </p:grpSpPr>
          <p:sp>
            <p:nvSpPr>
              <p:cNvPr id="209" name="Freeform 156">
                <a:extLst>
                  <a:ext uri="{FF2B5EF4-FFF2-40B4-BE49-F238E27FC236}">
                    <a16:creationId xmlns:a16="http://schemas.microsoft.com/office/drawing/2014/main" id="{4F2A00D6-E784-322F-A87F-15E82E6B49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0" name="TextBox 157">
                <a:extLst>
                  <a:ext uri="{FF2B5EF4-FFF2-40B4-BE49-F238E27FC236}">
                    <a16:creationId xmlns:a16="http://schemas.microsoft.com/office/drawing/2014/main" id="{D398815C-84DB-702F-D122-880C39FD21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249" name="AutoShape 158">
            <a:extLst>
              <a:ext uri="{FF2B5EF4-FFF2-40B4-BE49-F238E27FC236}">
                <a16:creationId xmlns:a16="http://schemas.microsoft.com/office/drawing/2014/main" id="{B1BC3C24-EB40-0593-7CA8-28F39EBF9E59}"/>
              </a:ext>
            </a:extLst>
          </p:cNvPr>
          <p:cNvSpPr/>
          <p:nvPr userDrawn="1"/>
        </p:nvSpPr>
        <p:spPr>
          <a:xfrm flipH="1">
            <a:off x="3989884" y="2205893"/>
            <a:ext cx="19050" cy="2438259"/>
          </a:xfrm>
          <a:prstGeom prst="line">
            <a:avLst/>
          </a:prstGeom>
          <a:ln w="38100" cap="flat">
            <a:solidFill>
              <a:srgbClr val="166FAC"/>
            </a:solidFill>
            <a:prstDash val="solid"/>
            <a:headEnd type="none" w="sm" len="sm"/>
            <a:tailEnd type="none" w="sm" len="sm"/>
          </a:ln>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7" y="593179"/>
            <a:ext cx="8229600" cy="1143000"/>
          </a:xfrm>
          <a:prstGeom prst="rect">
            <a:avLst/>
          </a:prstGeom>
        </p:spPr>
        <p:txBody>
          <a:bodyPr>
            <a:normAutofit/>
          </a:bodyPr>
          <a:lstStyle>
            <a:lvl1pPr algn="l">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44000" y="7335704"/>
            <a:ext cx="14400000" cy="2065046"/>
          </a:xfrm>
          <a:prstGeom prst="rect">
            <a:avLst/>
          </a:prstGeom>
        </p:spPr>
        <p:txBody>
          <a:bodyPr>
            <a:no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2">
            <a:extLst>
              <a:ext uri="{FF2B5EF4-FFF2-40B4-BE49-F238E27FC236}">
                <a16:creationId xmlns:a16="http://schemas.microsoft.com/office/drawing/2014/main" id="{D73D13A9-FF69-9A8F-A8D2-4743D71041BA}"/>
              </a:ext>
            </a:extLst>
          </p:cNvPr>
          <p:cNvGrpSpPr/>
          <p:nvPr userDrawn="1"/>
        </p:nvGrpSpPr>
        <p:grpSpPr>
          <a:xfrm>
            <a:off x="0" y="9685252"/>
            <a:ext cx="18288000" cy="601748"/>
            <a:chOff x="0" y="0"/>
            <a:chExt cx="4816593" cy="158485"/>
          </a:xfrm>
        </p:grpSpPr>
        <p:sp>
          <p:nvSpPr>
            <p:cNvPr id="8" name="Freeform 3">
              <a:extLst>
                <a:ext uri="{FF2B5EF4-FFF2-40B4-BE49-F238E27FC236}">
                  <a16:creationId xmlns:a16="http://schemas.microsoft.com/office/drawing/2014/main" id="{F48FF52B-7C68-9B7E-7907-BCB833FD3CE7}"/>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dirty="0"/>
            </a:p>
          </p:txBody>
        </p:sp>
        <p:sp>
          <p:nvSpPr>
            <p:cNvPr id="9" name="TextBox 4">
              <a:extLst>
                <a:ext uri="{FF2B5EF4-FFF2-40B4-BE49-F238E27FC236}">
                  <a16:creationId xmlns:a16="http://schemas.microsoft.com/office/drawing/2014/main" id="{E68C8E1C-45E6-EF75-C691-3EF48765DAF9}"/>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7447E3F0-C7FD-94A7-5E6F-F087DC62CFA2}"/>
              </a:ext>
            </a:extLst>
          </p:cNvPr>
          <p:cNvGrpSpPr/>
          <p:nvPr userDrawn="1"/>
        </p:nvGrpSpPr>
        <p:grpSpPr>
          <a:xfrm>
            <a:off x="16488514" y="8173839"/>
            <a:ext cx="2711900" cy="2137397"/>
            <a:chOff x="0" y="0"/>
            <a:chExt cx="3615867" cy="2849862"/>
          </a:xfrm>
        </p:grpSpPr>
        <p:grpSp>
          <p:nvGrpSpPr>
            <p:cNvPr id="11" name="Group 6">
              <a:extLst>
                <a:ext uri="{FF2B5EF4-FFF2-40B4-BE49-F238E27FC236}">
                  <a16:creationId xmlns:a16="http://schemas.microsoft.com/office/drawing/2014/main" id="{4D574A3A-29F8-AFF9-A5A2-D688DEF60BB7}"/>
                </a:ext>
              </a:extLst>
            </p:cNvPr>
            <p:cNvGrpSpPr/>
            <p:nvPr/>
          </p:nvGrpSpPr>
          <p:grpSpPr>
            <a:xfrm>
              <a:off x="2792200" y="0"/>
              <a:ext cx="135248" cy="135248"/>
              <a:chOff x="0" y="0"/>
              <a:chExt cx="812800" cy="812800"/>
            </a:xfrm>
          </p:grpSpPr>
          <p:sp>
            <p:nvSpPr>
              <p:cNvPr id="69" name="Freeform 7">
                <a:extLst>
                  <a:ext uri="{FF2B5EF4-FFF2-40B4-BE49-F238E27FC236}">
                    <a16:creationId xmlns:a16="http://schemas.microsoft.com/office/drawing/2014/main" id="{5DFEA858-1CCC-7AFE-359D-C4AB4311AF4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70" name="TextBox 8">
                <a:extLst>
                  <a:ext uri="{FF2B5EF4-FFF2-40B4-BE49-F238E27FC236}">
                    <a16:creationId xmlns:a16="http://schemas.microsoft.com/office/drawing/2014/main" id="{F1E1AD24-22EA-96D2-3535-CEAB9C0E23D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 name="Group 9">
              <a:extLst>
                <a:ext uri="{FF2B5EF4-FFF2-40B4-BE49-F238E27FC236}">
                  <a16:creationId xmlns:a16="http://schemas.microsoft.com/office/drawing/2014/main" id="{95EE174B-141D-73FB-85AB-EF5F6273004A}"/>
                </a:ext>
              </a:extLst>
            </p:cNvPr>
            <p:cNvGrpSpPr/>
            <p:nvPr/>
          </p:nvGrpSpPr>
          <p:grpSpPr>
            <a:xfrm>
              <a:off x="1404358" y="1854"/>
              <a:ext cx="135248" cy="135248"/>
              <a:chOff x="0" y="0"/>
              <a:chExt cx="812800" cy="812800"/>
            </a:xfrm>
          </p:grpSpPr>
          <p:sp>
            <p:nvSpPr>
              <p:cNvPr id="67" name="Freeform 10">
                <a:extLst>
                  <a:ext uri="{FF2B5EF4-FFF2-40B4-BE49-F238E27FC236}">
                    <a16:creationId xmlns:a16="http://schemas.microsoft.com/office/drawing/2014/main" id="{FABF7FC3-B86B-FD0A-BF88-6C569F30C5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68" name="TextBox 11">
                <a:extLst>
                  <a:ext uri="{FF2B5EF4-FFF2-40B4-BE49-F238E27FC236}">
                    <a16:creationId xmlns:a16="http://schemas.microsoft.com/office/drawing/2014/main" id="{8C31EC3D-6351-85D7-8C95-05AB132FF7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2">
              <a:extLst>
                <a:ext uri="{FF2B5EF4-FFF2-40B4-BE49-F238E27FC236}">
                  <a16:creationId xmlns:a16="http://schemas.microsoft.com/office/drawing/2014/main" id="{6211DA2F-F61E-582C-1413-D59E06E3BDF6}"/>
                </a:ext>
              </a:extLst>
            </p:cNvPr>
            <p:cNvGrpSpPr/>
            <p:nvPr/>
          </p:nvGrpSpPr>
          <p:grpSpPr>
            <a:xfrm rot="5400000">
              <a:off x="2078951" y="146318"/>
              <a:ext cx="1561747" cy="1404358"/>
              <a:chOff x="0" y="0"/>
              <a:chExt cx="812800" cy="730888"/>
            </a:xfrm>
          </p:grpSpPr>
          <p:sp>
            <p:nvSpPr>
              <p:cNvPr id="65" name="Freeform 13">
                <a:extLst>
                  <a:ext uri="{FF2B5EF4-FFF2-40B4-BE49-F238E27FC236}">
                    <a16:creationId xmlns:a16="http://schemas.microsoft.com/office/drawing/2014/main" id="{32260F9B-C3C5-6860-8BEC-50563FAEBC6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6" name="TextBox 14">
                <a:extLst>
                  <a:ext uri="{FF2B5EF4-FFF2-40B4-BE49-F238E27FC236}">
                    <a16:creationId xmlns:a16="http://schemas.microsoft.com/office/drawing/2014/main" id="{51E81CC1-6A9B-B59D-A8C9-7E4B1BF800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4" name="Group 15">
              <a:extLst>
                <a:ext uri="{FF2B5EF4-FFF2-40B4-BE49-F238E27FC236}">
                  <a16:creationId xmlns:a16="http://schemas.microsoft.com/office/drawing/2014/main" id="{51ADCD82-C680-99F9-9169-DE08ED920A6C}"/>
                </a:ext>
              </a:extLst>
            </p:cNvPr>
            <p:cNvGrpSpPr/>
            <p:nvPr/>
          </p:nvGrpSpPr>
          <p:grpSpPr>
            <a:xfrm rot="5400000">
              <a:off x="688354" y="146318"/>
              <a:ext cx="1561747" cy="1404358"/>
              <a:chOff x="0" y="0"/>
              <a:chExt cx="812800" cy="730888"/>
            </a:xfrm>
          </p:grpSpPr>
          <p:sp>
            <p:nvSpPr>
              <p:cNvPr id="63" name="Freeform 16">
                <a:extLst>
                  <a:ext uri="{FF2B5EF4-FFF2-40B4-BE49-F238E27FC236}">
                    <a16:creationId xmlns:a16="http://schemas.microsoft.com/office/drawing/2014/main" id="{FA27CC0C-AB1A-952B-5141-C057DEC9C99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4" name="TextBox 17">
                <a:extLst>
                  <a:ext uri="{FF2B5EF4-FFF2-40B4-BE49-F238E27FC236}">
                    <a16:creationId xmlns:a16="http://schemas.microsoft.com/office/drawing/2014/main" id="{35AC05EE-1214-824B-0013-5E669E3604C3}"/>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5" name="Group 18">
              <a:extLst>
                <a:ext uri="{FF2B5EF4-FFF2-40B4-BE49-F238E27FC236}">
                  <a16:creationId xmlns:a16="http://schemas.microsoft.com/office/drawing/2014/main" id="{758DA383-D8A5-59D2-623A-888DE29B8C34}"/>
                </a:ext>
              </a:extLst>
            </p:cNvPr>
            <p:cNvGrpSpPr/>
            <p:nvPr/>
          </p:nvGrpSpPr>
          <p:grpSpPr>
            <a:xfrm rot="5400000">
              <a:off x="1376772" y="1299186"/>
              <a:ext cx="1561747" cy="1404358"/>
              <a:chOff x="0" y="0"/>
              <a:chExt cx="812800" cy="730888"/>
            </a:xfrm>
          </p:grpSpPr>
          <p:sp>
            <p:nvSpPr>
              <p:cNvPr id="61" name="Freeform 19">
                <a:extLst>
                  <a:ext uri="{FF2B5EF4-FFF2-40B4-BE49-F238E27FC236}">
                    <a16:creationId xmlns:a16="http://schemas.microsoft.com/office/drawing/2014/main" id="{104D0B1C-07EF-AFE5-7C96-14D49FF259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2" name="TextBox 20">
                <a:extLst>
                  <a:ext uri="{FF2B5EF4-FFF2-40B4-BE49-F238E27FC236}">
                    <a16:creationId xmlns:a16="http://schemas.microsoft.com/office/drawing/2014/main" id="{6D741A08-36DD-173C-F95C-50EE179842B7}"/>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6" name="Group 21">
              <a:extLst>
                <a:ext uri="{FF2B5EF4-FFF2-40B4-BE49-F238E27FC236}">
                  <a16:creationId xmlns:a16="http://schemas.microsoft.com/office/drawing/2014/main" id="{09B42B1C-F92A-7FCB-1792-3E9091756379}"/>
                </a:ext>
              </a:extLst>
            </p:cNvPr>
            <p:cNvGrpSpPr/>
            <p:nvPr/>
          </p:nvGrpSpPr>
          <p:grpSpPr>
            <a:xfrm rot="5400000">
              <a:off x="-13825" y="1312947"/>
              <a:ext cx="1561747" cy="1404358"/>
              <a:chOff x="0" y="0"/>
              <a:chExt cx="812800" cy="730888"/>
            </a:xfrm>
          </p:grpSpPr>
          <p:sp>
            <p:nvSpPr>
              <p:cNvPr id="59" name="Freeform 22">
                <a:extLst>
                  <a:ext uri="{FF2B5EF4-FFF2-40B4-BE49-F238E27FC236}">
                    <a16:creationId xmlns:a16="http://schemas.microsoft.com/office/drawing/2014/main" id="{F152520A-52B5-5E80-DD5E-FB566D079BF9}"/>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0" name="TextBox 23">
                <a:extLst>
                  <a:ext uri="{FF2B5EF4-FFF2-40B4-BE49-F238E27FC236}">
                    <a16:creationId xmlns:a16="http://schemas.microsoft.com/office/drawing/2014/main" id="{64EECA7F-2E8A-ED0D-532A-153E82199711}"/>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7" name="Group 24">
              <a:extLst>
                <a:ext uri="{FF2B5EF4-FFF2-40B4-BE49-F238E27FC236}">
                  <a16:creationId xmlns:a16="http://schemas.microsoft.com/office/drawing/2014/main" id="{1966B766-3536-D4EA-760E-5F407B35EFBB}"/>
                </a:ext>
              </a:extLst>
            </p:cNvPr>
            <p:cNvGrpSpPr/>
            <p:nvPr/>
          </p:nvGrpSpPr>
          <p:grpSpPr>
            <a:xfrm>
              <a:off x="3480619" y="410308"/>
              <a:ext cx="135248" cy="135248"/>
              <a:chOff x="0" y="0"/>
              <a:chExt cx="812800" cy="812800"/>
            </a:xfrm>
          </p:grpSpPr>
          <p:sp>
            <p:nvSpPr>
              <p:cNvPr id="57" name="Freeform 25">
                <a:extLst>
                  <a:ext uri="{FF2B5EF4-FFF2-40B4-BE49-F238E27FC236}">
                    <a16:creationId xmlns:a16="http://schemas.microsoft.com/office/drawing/2014/main" id="{B247E226-CCFE-1CDB-2C2B-BF3C15E243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8" name="TextBox 26">
                <a:extLst>
                  <a:ext uri="{FF2B5EF4-FFF2-40B4-BE49-F238E27FC236}">
                    <a16:creationId xmlns:a16="http://schemas.microsoft.com/office/drawing/2014/main" id="{9881EF05-2610-E323-23FF-E5E3AE93561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 name="Group 27">
              <a:extLst>
                <a:ext uri="{FF2B5EF4-FFF2-40B4-BE49-F238E27FC236}">
                  <a16:creationId xmlns:a16="http://schemas.microsoft.com/office/drawing/2014/main" id="{BD6219C6-BCAF-2B89-526F-1F574658AD71}"/>
                </a:ext>
              </a:extLst>
            </p:cNvPr>
            <p:cNvGrpSpPr/>
            <p:nvPr/>
          </p:nvGrpSpPr>
          <p:grpSpPr>
            <a:xfrm>
              <a:off x="3480619" y="1152868"/>
              <a:ext cx="135248" cy="135248"/>
              <a:chOff x="0" y="0"/>
              <a:chExt cx="812800" cy="812800"/>
            </a:xfrm>
          </p:grpSpPr>
          <p:sp>
            <p:nvSpPr>
              <p:cNvPr id="55" name="Freeform 28">
                <a:extLst>
                  <a:ext uri="{FF2B5EF4-FFF2-40B4-BE49-F238E27FC236}">
                    <a16:creationId xmlns:a16="http://schemas.microsoft.com/office/drawing/2014/main" id="{E25A610E-9D39-1090-CDE1-A47212E44FB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6" name="TextBox 29">
                <a:extLst>
                  <a:ext uri="{FF2B5EF4-FFF2-40B4-BE49-F238E27FC236}">
                    <a16:creationId xmlns:a16="http://schemas.microsoft.com/office/drawing/2014/main" id="{ADFF8554-ECB7-22AF-D716-6107D4EE658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30">
              <a:extLst>
                <a:ext uri="{FF2B5EF4-FFF2-40B4-BE49-F238E27FC236}">
                  <a16:creationId xmlns:a16="http://schemas.microsoft.com/office/drawing/2014/main" id="{42895B60-AE75-A181-9982-753A9777A95C}"/>
                </a:ext>
              </a:extLst>
            </p:cNvPr>
            <p:cNvGrpSpPr/>
            <p:nvPr/>
          </p:nvGrpSpPr>
          <p:grpSpPr>
            <a:xfrm>
              <a:off x="2090021" y="410308"/>
              <a:ext cx="135248" cy="135248"/>
              <a:chOff x="0" y="0"/>
              <a:chExt cx="812800" cy="812800"/>
            </a:xfrm>
          </p:grpSpPr>
          <p:sp>
            <p:nvSpPr>
              <p:cNvPr id="53" name="Freeform 31">
                <a:extLst>
                  <a:ext uri="{FF2B5EF4-FFF2-40B4-BE49-F238E27FC236}">
                    <a16:creationId xmlns:a16="http://schemas.microsoft.com/office/drawing/2014/main" id="{632C5ECC-3D54-010B-2D2E-2D31E9CAC0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4" name="TextBox 32">
                <a:extLst>
                  <a:ext uri="{FF2B5EF4-FFF2-40B4-BE49-F238E27FC236}">
                    <a16:creationId xmlns:a16="http://schemas.microsoft.com/office/drawing/2014/main" id="{4B28A901-9673-D271-A385-0A4CC48B725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 name="Group 33">
              <a:extLst>
                <a:ext uri="{FF2B5EF4-FFF2-40B4-BE49-F238E27FC236}">
                  <a16:creationId xmlns:a16="http://schemas.microsoft.com/office/drawing/2014/main" id="{9BDE2B9A-7B43-21EF-28D6-F28041DAC0F8}"/>
                </a:ext>
              </a:extLst>
            </p:cNvPr>
            <p:cNvGrpSpPr/>
            <p:nvPr/>
          </p:nvGrpSpPr>
          <p:grpSpPr>
            <a:xfrm>
              <a:off x="2090021" y="1152868"/>
              <a:ext cx="135248" cy="135248"/>
              <a:chOff x="0" y="0"/>
              <a:chExt cx="812800" cy="812800"/>
            </a:xfrm>
          </p:grpSpPr>
          <p:sp>
            <p:nvSpPr>
              <p:cNvPr id="51" name="Freeform 34">
                <a:extLst>
                  <a:ext uri="{FF2B5EF4-FFF2-40B4-BE49-F238E27FC236}">
                    <a16:creationId xmlns:a16="http://schemas.microsoft.com/office/drawing/2014/main" id="{05CCF522-97E1-4521-D142-EAE6803ACE3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2" name="TextBox 35">
                <a:extLst>
                  <a:ext uri="{FF2B5EF4-FFF2-40B4-BE49-F238E27FC236}">
                    <a16:creationId xmlns:a16="http://schemas.microsoft.com/office/drawing/2014/main" id="{1C22D4DE-A3F6-82F6-20A0-7F706237EB4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36">
              <a:extLst>
                <a:ext uri="{FF2B5EF4-FFF2-40B4-BE49-F238E27FC236}">
                  <a16:creationId xmlns:a16="http://schemas.microsoft.com/office/drawing/2014/main" id="{3F8EF035-8F3F-30DB-F68B-3A4A84E8FD58}"/>
                </a:ext>
              </a:extLst>
            </p:cNvPr>
            <p:cNvGrpSpPr/>
            <p:nvPr/>
          </p:nvGrpSpPr>
          <p:grpSpPr>
            <a:xfrm>
              <a:off x="2792200" y="1561747"/>
              <a:ext cx="135248" cy="135248"/>
              <a:chOff x="0" y="0"/>
              <a:chExt cx="812800" cy="812800"/>
            </a:xfrm>
          </p:grpSpPr>
          <p:sp>
            <p:nvSpPr>
              <p:cNvPr id="49" name="Freeform 37">
                <a:extLst>
                  <a:ext uri="{FF2B5EF4-FFF2-40B4-BE49-F238E27FC236}">
                    <a16:creationId xmlns:a16="http://schemas.microsoft.com/office/drawing/2014/main" id="{1F99B8B4-DCBB-FC7B-9FB3-98582B501F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0" name="TextBox 38">
                <a:extLst>
                  <a:ext uri="{FF2B5EF4-FFF2-40B4-BE49-F238E27FC236}">
                    <a16:creationId xmlns:a16="http://schemas.microsoft.com/office/drawing/2014/main" id="{C1A9482F-870F-8C52-8669-BE1F0E6B4E4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 name="Group 39">
              <a:extLst>
                <a:ext uri="{FF2B5EF4-FFF2-40B4-BE49-F238E27FC236}">
                  <a16:creationId xmlns:a16="http://schemas.microsoft.com/office/drawing/2014/main" id="{267A1C91-EB62-F118-8737-679F4A463C88}"/>
                </a:ext>
              </a:extLst>
            </p:cNvPr>
            <p:cNvGrpSpPr/>
            <p:nvPr/>
          </p:nvGrpSpPr>
          <p:grpSpPr>
            <a:xfrm>
              <a:off x="702179" y="1152868"/>
              <a:ext cx="135248" cy="135248"/>
              <a:chOff x="0" y="0"/>
              <a:chExt cx="812800" cy="812800"/>
            </a:xfrm>
          </p:grpSpPr>
          <p:sp>
            <p:nvSpPr>
              <p:cNvPr id="47" name="Freeform 40">
                <a:extLst>
                  <a:ext uri="{FF2B5EF4-FFF2-40B4-BE49-F238E27FC236}">
                    <a16:creationId xmlns:a16="http://schemas.microsoft.com/office/drawing/2014/main" id="{AF51DC6A-6711-54DB-15F1-157F70D0277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8" name="TextBox 41">
                <a:extLst>
                  <a:ext uri="{FF2B5EF4-FFF2-40B4-BE49-F238E27FC236}">
                    <a16:creationId xmlns:a16="http://schemas.microsoft.com/office/drawing/2014/main" id="{5B665A0B-EFB7-E56F-D45E-FBC907C7EB4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42">
              <a:extLst>
                <a:ext uri="{FF2B5EF4-FFF2-40B4-BE49-F238E27FC236}">
                  <a16:creationId xmlns:a16="http://schemas.microsoft.com/office/drawing/2014/main" id="{86D7344B-C5D9-E8CA-984F-E10B0EA3C54B}"/>
                </a:ext>
              </a:extLst>
            </p:cNvPr>
            <p:cNvGrpSpPr/>
            <p:nvPr/>
          </p:nvGrpSpPr>
          <p:grpSpPr>
            <a:xfrm>
              <a:off x="1390597" y="1563176"/>
              <a:ext cx="135248" cy="135248"/>
              <a:chOff x="0" y="0"/>
              <a:chExt cx="812800" cy="812800"/>
            </a:xfrm>
          </p:grpSpPr>
          <p:sp>
            <p:nvSpPr>
              <p:cNvPr id="45" name="Freeform 43">
                <a:extLst>
                  <a:ext uri="{FF2B5EF4-FFF2-40B4-BE49-F238E27FC236}">
                    <a16:creationId xmlns:a16="http://schemas.microsoft.com/office/drawing/2014/main" id="{085426CC-F193-CAFB-8A12-7758F8605E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6" name="TextBox 44">
                <a:extLst>
                  <a:ext uri="{FF2B5EF4-FFF2-40B4-BE49-F238E27FC236}">
                    <a16:creationId xmlns:a16="http://schemas.microsoft.com/office/drawing/2014/main" id="{DCB48739-1D1B-4D71-170B-B4F5748C83E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45">
              <a:extLst>
                <a:ext uri="{FF2B5EF4-FFF2-40B4-BE49-F238E27FC236}">
                  <a16:creationId xmlns:a16="http://schemas.microsoft.com/office/drawing/2014/main" id="{42B966A4-444A-F3C8-F47B-05CAF0A6129A}"/>
                </a:ext>
              </a:extLst>
            </p:cNvPr>
            <p:cNvGrpSpPr/>
            <p:nvPr/>
          </p:nvGrpSpPr>
          <p:grpSpPr>
            <a:xfrm>
              <a:off x="1390597" y="2305735"/>
              <a:ext cx="135248" cy="135248"/>
              <a:chOff x="0" y="0"/>
              <a:chExt cx="812800" cy="812800"/>
            </a:xfrm>
          </p:grpSpPr>
          <p:sp>
            <p:nvSpPr>
              <p:cNvPr id="43" name="Freeform 46">
                <a:extLst>
                  <a:ext uri="{FF2B5EF4-FFF2-40B4-BE49-F238E27FC236}">
                    <a16:creationId xmlns:a16="http://schemas.microsoft.com/office/drawing/2014/main" id="{5A7E75C6-F59D-43CD-0801-F60E49A1E6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4" name="TextBox 47">
                <a:extLst>
                  <a:ext uri="{FF2B5EF4-FFF2-40B4-BE49-F238E27FC236}">
                    <a16:creationId xmlns:a16="http://schemas.microsoft.com/office/drawing/2014/main" id="{9F73B4E0-88B9-1A96-6B71-54483D00DAE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5" name="Group 48">
              <a:extLst>
                <a:ext uri="{FF2B5EF4-FFF2-40B4-BE49-F238E27FC236}">
                  <a16:creationId xmlns:a16="http://schemas.microsoft.com/office/drawing/2014/main" id="{130CA8FC-3156-A467-4069-ED014CDC48E4}"/>
                </a:ext>
              </a:extLst>
            </p:cNvPr>
            <p:cNvGrpSpPr/>
            <p:nvPr/>
          </p:nvGrpSpPr>
          <p:grpSpPr>
            <a:xfrm>
              <a:off x="0" y="1563176"/>
              <a:ext cx="135248" cy="135248"/>
              <a:chOff x="0" y="0"/>
              <a:chExt cx="812800" cy="812800"/>
            </a:xfrm>
          </p:grpSpPr>
          <p:sp>
            <p:nvSpPr>
              <p:cNvPr id="41" name="Freeform 49">
                <a:extLst>
                  <a:ext uri="{FF2B5EF4-FFF2-40B4-BE49-F238E27FC236}">
                    <a16:creationId xmlns:a16="http://schemas.microsoft.com/office/drawing/2014/main" id="{8C6CED11-5822-B5EF-B346-FEF32329D0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2" name="TextBox 50">
                <a:extLst>
                  <a:ext uri="{FF2B5EF4-FFF2-40B4-BE49-F238E27FC236}">
                    <a16:creationId xmlns:a16="http://schemas.microsoft.com/office/drawing/2014/main" id="{8EFC8F86-6EA7-4BB4-38D1-7632BA43778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51">
              <a:extLst>
                <a:ext uri="{FF2B5EF4-FFF2-40B4-BE49-F238E27FC236}">
                  <a16:creationId xmlns:a16="http://schemas.microsoft.com/office/drawing/2014/main" id="{0C212B78-7B7B-5F85-1287-EEA4C503D913}"/>
                </a:ext>
              </a:extLst>
            </p:cNvPr>
            <p:cNvGrpSpPr/>
            <p:nvPr/>
          </p:nvGrpSpPr>
          <p:grpSpPr>
            <a:xfrm>
              <a:off x="0" y="2305735"/>
              <a:ext cx="135248" cy="135248"/>
              <a:chOff x="0" y="0"/>
              <a:chExt cx="812800" cy="812800"/>
            </a:xfrm>
          </p:grpSpPr>
          <p:sp>
            <p:nvSpPr>
              <p:cNvPr id="39" name="Freeform 52">
                <a:extLst>
                  <a:ext uri="{FF2B5EF4-FFF2-40B4-BE49-F238E27FC236}">
                    <a16:creationId xmlns:a16="http://schemas.microsoft.com/office/drawing/2014/main" id="{47F814F0-AA21-C327-3C5B-06FC02923C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0" name="TextBox 53">
                <a:extLst>
                  <a:ext uri="{FF2B5EF4-FFF2-40B4-BE49-F238E27FC236}">
                    <a16:creationId xmlns:a16="http://schemas.microsoft.com/office/drawing/2014/main" id="{1C001A57-4BB3-A754-A234-351FA95AD6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7" name="Group 54">
              <a:extLst>
                <a:ext uri="{FF2B5EF4-FFF2-40B4-BE49-F238E27FC236}">
                  <a16:creationId xmlns:a16="http://schemas.microsoft.com/office/drawing/2014/main" id="{9CFB26D8-EC67-B255-7D4D-6FB51E7C3303}"/>
                </a:ext>
              </a:extLst>
            </p:cNvPr>
            <p:cNvGrpSpPr/>
            <p:nvPr/>
          </p:nvGrpSpPr>
          <p:grpSpPr>
            <a:xfrm>
              <a:off x="702179" y="2714614"/>
              <a:ext cx="135248" cy="135248"/>
              <a:chOff x="0" y="0"/>
              <a:chExt cx="812800" cy="812800"/>
            </a:xfrm>
          </p:grpSpPr>
          <p:sp>
            <p:nvSpPr>
              <p:cNvPr id="37" name="Freeform 55">
                <a:extLst>
                  <a:ext uri="{FF2B5EF4-FFF2-40B4-BE49-F238E27FC236}">
                    <a16:creationId xmlns:a16="http://schemas.microsoft.com/office/drawing/2014/main" id="{F77432AF-C12C-2425-653C-1EDDD04B8C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8" name="TextBox 56">
                <a:extLst>
                  <a:ext uri="{FF2B5EF4-FFF2-40B4-BE49-F238E27FC236}">
                    <a16:creationId xmlns:a16="http://schemas.microsoft.com/office/drawing/2014/main" id="{8C3A85A5-92BC-EE44-D5AE-B8406AABF7D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8" name="Group 57">
              <a:extLst>
                <a:ext uri="{FF2B5EF4-FFF2-40B4-BE49-F238E27FC236}">
                  <a16:creationId xmlns:a16="http://schemas.microsoft.com/office/drawing/2014/main" id="{0E4920F6-7C79-212A-91FB-B8DDA0858257}"/>
                </a:ext>
              </a:extLst>
            </p:cNvPr>
            <p:cNvGrpSpPr/>
            <p:nvPr/>
          </p:nvGrpSpPr>
          <p:grpSpPr>
            <a:xfrm>
              <a:off x="702179" y="412162"/>
              <a:ext cx="135248" cy="135248"/>
              <a:chOff x="0" y="0"/>
              <a:chExt cx="812800" cy="812800"/>
            </a:xfrm>
          </p:grpSpPr>
          <p:sp>
            <p:nvSpPr>
              <p:cNvPr id="35" name="Freeform 58">
                <a:extLst>
                  <a:ext uri="{FF2B5EF4-FFF2-40B4-BE49-F238E27FC236}">
                    <a16:creationId xmlns:a16="http://schemas.microsoft.com/office/drawing/2014/main" id="{EB75C6D9-5847-D7C3-B4EE-528887B797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6" name="TextBox 59">
                <a:extLst>
                  <a:ext uri="{FF2B5EF4-FFF2-40B4-BE49-F238E27FC236}">
                    <a16:creationId xmlns:a16="http://schemas.microsoft.com/office/drawing/2014/main" id="{5334FFF5-6405-98D1-31C9-5C4AA2B2BA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60">
              <a:extLst>
                <a:ext uri="{FF2B5EF4-FFF2-40B4-BE49-F238E27FC236}">
                  <a16:creationId xmlns:a16="http://schemas.microsoft.com/office/drawing/2014/main" id="{92A59FCE-DEBD-5AB3-B458-FDE173C2D6A4}"/>
                </a:ext>
              </a:extLst>
            </p:cNvPr>
            <p:cNvGrpSpPr/>
            <p:nvPr/>
          </p:nvGrpSpPr>
          <p:grpSpPr>
            <a:xfrm>
              <a:off x="2778440" y="2302452"/>
              <a:ext cx="135248" cy="135248"/>
              <a:chOff x="0" y="0"/>
              <a:chExt cx="812800" cy="812800"/>
            </a:xfrm>
          </p:grpSpPr>
          <p:sp>
            <p:nvSpPr>
              <p:cNvPr id="33" name="Freeform 61">
                <a:extLst>
                  <a:ext uri="{FF2B5EF4-FFF2-40B4-BE49-F238E27FC236}">
                    <a16:creationId xmlns:a16="http://schemas.microsoft.com/office/drawing/2014/main" id="{843B9217-76C2-5D47-9F48-055494BFF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4" name="TextBox 62">
                <a:extLst>
                  <a:ext uri="{FF2B5EF4-FFF2-40B4-BE49-F238E27FC236}">
                    <a16:creationId xmlns:a16="http://schemas.microsoft.com/office/drawing/2014/main" id="{88872ED8-0C72-6FDE-41D6-ED5B3845D0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0" name="Group 63">
              <a:extLst>
                <a:ext uri="{FF2B5EF4-FFF2-40B4-BE49-F238E27FC236}">
                  <a16:creationId xmlns:a16="http://schemas.microsoft.com/office/drawing/2014/main" id="{B618E0DE-E645-D890-9385-69DBB29C431A}"/>
                </a:ext>
              </a:extLst>
            </p:cNvPr>
            <p:cNvGrpSpPr/>
            <p:nvPr/>
          </p:nvGrpSpPr>
          <p:grpSpPr>
            <a:xfrm>
              <a:off x="2090021" y="2711331"/>
              <a:ext cx="135248" cy="135248"/>
              <a:chOff x="0" y="0"/>
              <a:chExt cx="812800" cy="812800"/>
            </a:xfrm>
          </p:grpSpPr>
          <p:sp>
            <p:nvSpPr>
              <p:cNvPr id="31" name="Freeform 64">
                <a:extLst>
                  <a:ext uri="{FF2B5EF4-FFF2-40B4-BE49-F238E27FC236}">
                    <a16:creationId xmlns:a16="http://schemas.microsoft.com/office/drawing/2014/main" id="{EC667ED6-9C44-FA18-E43E-D3DD563DEC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2" name="TextBox 65">
                <a:extLst>
                  <a:ext uri="{FF2B5EF4-FFF2-40B4-BE49-F238E27FC236}">
                    <a16:creationId xmlns:a16="http://schemas.microsoft.com/office/drawing/2014/main" id="{F28BB44D-9F43-6C2B-C6BB-06AEB01E091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71" name="Group 66">
            <a:extLst>
              <a:ext uri="{FF2B5EF4-FFF2-40B4-BE49-F238E27FC236}">
                <a16:creationId xmlns:a16="http://schemas.microsoft.com/office/drawing/2014/main" id="{A89C4735-8625-0D39-29D9-0D8F44677008}"/>
              </a:ext>
            </a:extLst>
          </p:cNvPr>
          <p:cNvGrpSpPr/>
          <p:nvPr userDrawn="1"/>
        </p:nvGrpSpPr>
        <p:grpSpPr>
          <a:xfrm>
            <a:off x="14682493" y="276361"/>
            <a:ext cx="2103152" cy="2205744"/>
            <a:chOff x="0" y="0"/>
            <a:chExt cx="2804202" cy="2940993"/>
          </a:xfrm>
        </p:grpSpPr>
        <p:grpSp>
          <p:nvGrpSpPr>
            <p:cNvPr id="72" name="Group 67">
              <a:extLst>
                <a:ext uri="{FF2B5EF4-FFF2-40B4-BE49-F238E27FC236}">
                  <a16:creationId xmlns:a16="http://schemas.microsoft.com/office/drawing/2014/main" id="{A1906CBF-4D8C-DD15-4928-AE36D075F0D8}"/>
                </a:ext>
              </a:extLst>
            </p:cNvPr>
            <p:cNvGrpSpPr/>
            <p:nvPr/>
          </p:nvGrpSpPr>
          <p:grpSpPr>
            <a:xfrm>
              <a:off x="0" y="1200182"/>
              <a:ext cx="1740810" cy="1740810"/>
              <a:chOff x="0" y="0"/>
              <a:chExt cx="812800" cy="812800"/>
            </a:xfrm>
          </p:grpSpPr>
          <p:sp>
            <p:nvSpPr>
              <p:cNvPr id="79" name="Freeform 68">
                <a:extLst>
                  <a:ext uri="{FF2B5EF4-FFF2-40B4-BE49-F238E27FC236}">
                    <a16:creationId xmlns:a16="http://schemas.microsoft.com/office/drawing/2014/main" id="{586A60B2-A289-7C23-6DD0-48DA6DCB3DB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0" name="TextBox 69">
                <a:extLst>
                  <a:ext uri="{FF2B5EF4-FFF2-40B4-BE49-F238E27FC236}">
                    <a16:creationId xmlns:a16="http://schemas.microsoft.com/office/drawing/2014/main" id="{0311A0D9-20D9-023B-93D4-294E2739250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3" name="Group 70">
              <a:extLst>
                <a:ext uri="{FF2B5EF4-FFF2-40B4-BE49-F238E27FC236}">
                  <a16:creationId xmlns:a16="http://schemas.microsoft.com/office/drawing/2014/main" id="{19E3DA1A-EBE5-D431-CABB-01DC844589EE}"/>
                </a:ext>
              </a:extLst>
            </p:cNvPr>
            <p:cNvGrpSpPr/>
            <p:nvPr/>
          </p:nvGrpSpPr>
          <p:grpSpPr>
            <a:xfrm>
              <a:off x="1740810" y="764422"/>
              <a:ext cx="1063392" cy="1063392"/>
              <a:chOff x="0" y="0"/>
              <a:chExt cx="812800" cy="812800"/>
            </a:xfrm>
          </p:grpSpPr>
          <p:sp>
            <p:nvSpPr>
              <p:cNvPr id="77" name="Freeform 71">
                <a:extLst>
                  <a:ext uri="{FF2B5EF4-FFF2-40B4-BE49-F238E27FC236}">
                    <a16:creationId xmlns:a16="http://schemas.microsoft.com/office/drawing/2014/main" id="{6BCD56F0-A15A-DF4F-AE5B-CCE8CDC4C9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8" name="TextBox 72">
                <a:extLst>
                  <a:ext uri="{FF2B5EF4-FFF2-40B4-BE49-F238E27FC236}">
                    <a16:creationId xmlns:a16="http://schemas.microsoft.com/office/drawing/2014/main" id="{806A2035-B4B7-D263-BF03-81E4EB28B70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4" name="Group 73">
              <a:extLst>
                <a:ext uri="{FF2B5EF4-FFF2-40B4-BE49-F238E27FC236}">
                  <a16:creationId xmlns:a16="http://schemas.microsoft.com/office/drawing/2014/main" id="{FEF1C240-468E-49B0-5565-5234E39E5520}"/>
                </a:ext>
              </a:extLst>
            </p:cNvPr>
            <p:cNvGrpSpPr/>
            <p:nvPr/>
          </p:nvGrpSpPr>
          <p:grpSpPr>
            <a:xfrm>
              <a:off x="1469022" y="0"/>
              <a:ext cx="572840" cy="572840"/>
              <a:chOff x="0" y="0"/>
              <a:chExt cx="812800" cy="812800"/>
            </a:xfrm>
          </p:grpSpPr>
          <p:sp>
            <p:nvSpPr>
              <p:cNvPr id="75" name="Freeform 74">
                <a:extLst>
                  <a:ext uri="{FF2B5EF4-FFF2-40B4-BE49-F238E27FC236}">
                    <a16:creationId xmlns:a16="http://schemas.microsoft.com/office/drawing/2014/main" id="{E1655212-991F-036A-735F-AD6498889B1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6" name="TextBox 75">
                <a:extLst>
                  <a:ext uri="{FF2B5EF4-FFF2-40B4-BE49-F238E27FC236}">
                    <a16:creationId xmlns:a16="http://schemas.microsoft.com/office/drawing/2014/main" id="{5C821D55-FE8F-2D4F-2719-71E28BFA7F1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81" name="Group 76">
            <a:extLst>
              <a:ext uri="{FF2B5EF4-FFF2-40B4-BE49-F238E27FC236}">
                <a16:creationId xmlns:a16="http://schemas.microsoft.com/office/drawing/2014/main" id="{A3986777-554C-0D82-C1F4-9220909331FF}"/>
              </a:ext>
            </a:extLst>
          </p:cNvPr>
          <p:cNvGrpSpPr/>
          <p:nvPr userDrawn="1"/>
        </p:nvGrpSpPr>
        <p:grpSpPr>
          <a:xfrm>
            <a:off x="-1265773" y="7789812"/>
            <a:ext cx="2800373" cy="2936977"/>
            <a:chOff x="0" y="0"/>
            <a:chExt cx="3733831" cy="3915969"/>
          </a:xfrm>
        </p:grpSpPr>
        <p:grpSp>
          <p:nvGrpSpPr>
            <p:cNvPr id="82" name="Group 77">
              <a:extLst>
                <a:ext uri="{FF2B5EF4-FFF2-40B4-BE49-F238E27FC236}">
                  <a16:creationId xmlns:a16="http://schemas.microsoft.com/office/drawing/2014/main" id="{A6064988-E5C7-8F22-8F61-14BF7252B914}"/>
                </a:ext>
              </a:extLst>
            </p:cNvPr>
            <p:cNvGrpSpPr/>
            <p:nvPr/>
          </p:nvGrpSpPr>
          <p:grpSpPr>
            <a:xfrm>
              <a:off x="0" y="1598058"/>
              <a:ext cx="2317911" cy="2317911"/>
              <a:chOff x="0" y="0"/>
              <a:chExt cx="812800" cy="812800"/>
            </a:xfrm>
          </p:grpSpPr>
          <p:sp>
            <p:nvSpPr>
              <p:cNvPr id="89" name="Freeform 78">
                <a:extLst>
                  <a:ext uri="{FF2B5EF4-FFF2-40B4-BE49-F238E27FC236}">
                    <a16:creationId xmlns:a16="http://schemas.microsoft.com/office/drawing/2014/main" id="{46587EC0-1B39-703C-E98F-FF7DABE1493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90" name="TextBox 79">
                <a:extLst>
                  <a:ext uri="{FF2B5EF4-FFF2-40B4-BE49-F238E27FC236}">
                    <a16:creationId xmlns:a16="http://schemas.microsoft.com/office/drawing/2014/main" id="{40C03291-390E-7167-CAB7-EC656408CF0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3" name="Group 80">
              <a:extLst>
                <a:ext uri="{FF2B5EF4-FFF2-40B4-BE49-F238E27FC236}">
                  <a16:creationId xmlns:a16="http://schemas.microsoft.com/office/drawing/2014/main" id="{627CDA42-7885-1A9D-CC44-280AEBD8FE39}"/>
                </a:ext>
              </a:extLst>
            </p:cNvPr>
            <p:cNvGrpSpPr/>
            <p:nvPr/>
          </p:nvGrpSpPr>
          <p:grpSpPr>
            <a:xfrm>
              <a:off x="2317911" y="1017838"/>
              <a:ext cx="1415920" cy="1415920"/>
              <a:chOff x="0" y="0"/>
              <a:chExt cx="812800" cy="812800"/>
            </a:xfrm>
          </p:grpSpPr>
          <p:sp>
            <p:nvSpPr>
              <p:cNvPr id="87" name="Freeform 81">
                <a:extLst>
                  <a:ext uri="{FF2B5EF4-FFF2-40B4-BE49-F238E27FC236}">
                    <a16:creationId xmlns:a16="http://schemas.microsoft.com/office/drawing/2014/main" id="{CE5C9CFC-54E5-2BDF-DEC3-88AC003E03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8" name="TextBox 82">
                <a:extLst>
                  <a:ext uri="{FF2B5EF4-FFF2-40B4-BE49-F238E27FC236}">
                    <a16:creationId xmlns:a16="http://schemas.microsoft.com/office/drawing/2014/main" id="{5407893F-AC8D-BBF4-C7DD-5A9471E22EE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4" name="Group 83">
              <a:extLst>
                <a:ext uri="{FF2B5EF4-FFF2-40B4-BE49-F238E27FC236}">
                  <a16:creationId xmlns:a16="http://schemas.microsoft.com/office/drawing/2014/main" id="{99EF8749-9864-EE0F-B782-69A06C746AD2}"/>
                </a:ext>
              </a:extLst>
            </p:cNvPr>
            <p:cNvGrpSpPr/>
            <p:nvPr/>
          </p:nvGrpSpPr>
          <p:grpSpPr>
            <a:xfrm>
              <a:off x="1956022" y="0"/>
              <a:ext cx="762743" cy="762743"/>
              <a:chOff x="0" y="0"/>
              <a:chExt cx="812800" cy="812800"/>
            </a:xfrm>
          </p:grpSpPr>
          <p:sp>
            <p:nvSpPr>
              <p:cNvPr id="85" name="Freeform 84">
                <a:extLst>
                  <a:ext uri="{FF2B5EF4-FFF2-40B4-BE49-F238E27FC236}">
                    <a16:creationId xmlns:a16="http://schemas.microsoft.com/office/drawing/2014/main" id="{920B9C8C-D974-C957-D81E-BB0827F134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6" name="TextBox 85">
                <a:extLst>
                  <a:ext uri="{FF2B5EF4-FFF2-40B4-BE49-F238E27FC236}">
                    <a16:creationId xmlns:a16="http://schemas.microsoft.com/office/drawing/2014/main" id="{5B8C44C4-94BB-EE75-9604-108B03F7EEC5}"/>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91" name="Group 86">
            <a:extLst>
              <a:ext uri="{FF2B5EF4-FFF2-40B4-BE49-F238E27FC236}">
                <a16:creationId xmlns:a16="http://schemas.microsoft.com/office/drawing/2014/main" id="{13C1144A-95BA-0A8B-A343-82AD29C58200}"/>
              </a:ext>
            </a:extLst>
          </p:cNvPr>
          <p:cNvGrpSpPr/>
          <p:nvPr userDrawn="1"/>
        </p:nvGrpSpPr>
        <p:grpSpPr>
          <a:xfrm>
            <a:off x="16091245" y="2482106"/>
            <a:ext cx="2336109" cy="2063610"/>
            <a:chOff x="0" y="0"/>
            <a:chExt cx="3114812" cy="2751480"/>
          </a:xfrm>
        </p:grpSpPr>
        <p:grpSp>
          <p:nvGrpSpPr>
            <p:cNvPr id="92" name="Group 87">
              <a:extLst>
                <a:ext uri="{FF2B5EF4-FFF2-40B4-BE49-F238E27FC236}">
                  <a16:creationId xmlns:a16="http://schemas.microsoft.com/office/drawing/2014/main" id="{A309A6C1-7F3A-D7EC-C978-B770711AF6EC}"/>
                </a:ext>
              </a:extLst>
            </p:cNvPr>
            <p:cNvGrpSpPr/>
            <p:nvPr/>
          </p:nvGrpSpPr>
          <p:grpSpPr>
            <a:xfrm>
              <a:off x="0" y="1339129"/>
              <a:ext cx="3114812" cy="1302514"/>
              <a:chOff x="0" y="0"/>
              <a:chExt cx="856537" cy="358176"/>
            </a:xfrm>
          </p:grpSpPr>
          <p:sp>
            <p:nvSpPr>
              <p:cNvPr id="99" name="Freeform 88">
                <a:extLst>
                  <a:ext uri="{FF2B5EF4-FFF2-40B4-BE49-F238E27FC236}">
                    <a16:creationId xmlns:a16="http://schemas.microsoft.com/office/drawing/2014/main" id="{E7B40F12-E2A0-1668-44DC-16C7AE217D47}"/>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alpha val="29804"/>
                  </a:srgbClr>
                </a:solidFill>
                <a:prstDash val="solid"/>
                <a:miter/>
              </a:ln>
            </p:spPr>
            <p:txBody>
              <a:bodyPr/>
              <a:lstStyle/>
              <a:p>
                <a:endParaRPr lang="en-IN"/>
              </a:p>
            </p:txBody>
          </p:sp>
          <p:sp>
            <p:nvSpPr>
              <p:cNvPr id="100" name="TextBox 89">
                <a:extLst>
                  <a:ext uri="{FF2B5EF4-FFF2-40B4-BE49-F238E27FC236}">
                    <a16:creationId xmlns:a16="http://schemas.microsoft.com/office/drawing/2014/main" id="{D35413ED-39ED-CC9B-2E56-759CFEA0DCD2}"/>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93" name="Group 90">
              <a:extLst>
                <a:ext uri="{FF2B5EF4-FFF2-40B4-BE49-F238E27FC236}">
                  <a16:creationId xmlns:a16="http://schemas.microsoft.com/office/drawing/2014/main" id="{7B4F9528-C2E4-BEDA-0686-7A67623D8196}"/>
                </a:ext>
              </a:extLst>
            </p:cNvPr>
            <p:cNvGrpSpPr/>
            <p:nvPr/>
          </p:nvGrpSpPr>
          <p:grpSpPr>
            <a:xfrm>
              <a:off x="0" y="2355453"/>
              <a:ext cx="3114812" cy="396026"/>
              <a:chOff x="0" y="0"/>
              <a:chExt cx="856537" cy="108903"/>
            </a:xfrm>
          </p:grpSpPr>
          <p:sp>
            <p:nvSpPr>
              <p:cNvPr id="97" name="Freeform 91">
                <a:extLst>
                  <a:ext uri="{FF2B5EF4-FFF2-40B4-BE49-F238E27FC236}">
                    <a16:creationId xmlns:a16="http://schemas.microsoft.com/office/drawing/2014/main" id="{0F7A02E0-1131-7E9F-3731-FC3B25662A6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alpha val="29804"/>
                </a:srgbClr>
              </a:solidFill>
            </p:spPr>
            <p:txBody>
              <a:bodyPr/>
              <a:lstStyle/>
              <a:p>
                <a:endParaRPr lang="en-IN"/>
              </a:p>
            </p:txBody>
          </p:sp>
          <p:sp>
            <p:nvSpPr>
              <p:cNvPr id="98" name="TextBox 92">
                <a:extLst>
                  <a:ext uri="{FF2B5EF4-FFF2-40B4-BE49-F238E27FC236}">
                    <a16:creationId xmlns:a16="http://schemas.microsoft.com/office/drawing/2014/main" id="{B7124644-FDA8-DBD6-EEB5-3E7E2EB4BFAD}"/>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a:p>
            </p:txBody>
          </p:sp>
        </p:grpSp>
        <p:sp>
          <p:nvSpPr>
            <p:cNvPr id="94" name="AutoShape 93">
              <a:extLst>
                <a:ext uri="{FF2B5EF4-FFF2-40B4-BE49-F238E27FC236}">
                  <a16:creationId xmlns:a16="http://schemas.microsoft.com/office/drawing/2014/main" id="{06E13791-A5EB-450F-0F0E-9BF6A6279D4A}"/>
                </a:ext>
              </a:extLst>
            </p:cNvPr>
            <p:cNvSpPr/>
            <p:nvPr/>
          </p:nvSpPr>
          <p:spPr>
            <a:xfrm>
              <a:off x="1647974"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5" name="AutoShape 94">
              <a:extLst>
                <a:ext uri="{FF2B5EF4-FFF2-40B4-BE49-F238E27FC236}">
                  <a16:creationId xmlns:a16="http://schemas.microsoft.com/office/drawing/2014/main" id="{1FDEF9A7-802F-9DA0-9269-9143E8918E27}"/>
                </a:ext>
              </a:extLst>
            </p:cNvPr>
            <p:cNvSpPr/>
            <p:nvPr/>
          </p:nvSpPr>
          <p:spPr>
            <a:xfrm>
              <a:off x="1466838"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6" name="TextBox 95">
              <a:extLst>
                <a:ext uri="{FF2B5EF4-FFF2-40B4-BE49-F238E27FC236}">
                  <a16:creationId xmlns:a16="http://schemas.microsoft.com/office/drawing/2014/main" id="{03EC41A0-9884-A094-1DD5-33411820CAE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267FFF">
                      <a:alpha val="29804"/>
                    </a:srgbClr>
                  </a:solidFill>
                  <a:latin typeface="Antic"/>
                </a:rPr>
                <a:t>O</a:t>
              </a:r>
            </a:p>
          </p:txBody>
        </p:sp>
      </p:grpSp>
      <p:grpSp>
        <p:nvGrpSpPr>
          <p:cNvPr id="101" name="Group 96">
            <a:extLst>
              <a:ext uri="{FF2B5EF4-FFF2-40B4-BE49-F238E27FC236}">
                <a16:creationId xmlns:a16="http://schemas.microsoft.com/office/drawing/2014/main" id="{E93D5931-CDF0-C254-35BC-89A6674CCB51}"/>
              </a:ext>
            </a:extLst>
          </p:cNvPr>
          <p:cNvGrpSpPr/>
          <p:nvPr userDrawn="1"/>
        </p:nvGrpSpPr>
        <p:grpSpPr>
          <a:xfrm>
            <a:off x="-2833007" y="681337"/>
            <a:ext cx="4866237" cy="3782002"/>
            <a:chOff x="0" y="0"/>
            <a:chExt cx="6488316" cy="5042669"/>
          </a:xfrm>
        </p:grpSpPr>
        <p:grpSp>
          <p:nvGrpSpPr>
            <p:cNvPr id="102" name="Group 97">
              <a:extLst>
                <a:ext uri="{FF2B5EF4-FFF2-40B4-BE49-F238E27FC236}">
                  <a16:creationId xmlns:a16="http://schemas.microsoft.com/office/drawing/2014/main" id="{55342759-BD93-D46F-6A9F-08B21199774C}"/>
                </a:ext>
              </a:extLst>
            </p:cNvPr>
            <p:cNvGrpSpPr/>
            <p:nvPr/>
          </p:nvGrpSpPr>
          <p:grpSpPr>
            <a:xfrm>
              <a:off x="4940639" y="0"/>
              <a:ext cx="239314" cy="239314"/>
              <a:chOff x="0" y="0"/>
              <a:chExt cx="812800" cy="812800"/>
            </a:xfrm>
          </p:grpSpPr>
          <p:sp>
            <p:nvSpPr>
              <p:cNvPr id="160" name="Freeform 98">
                <a:extLst>
                  <a:ext uri="{FF2B5EF4-FFF2-40B4-BE49-F238E27FC236}">
                    <a16:creationId xmlns:a16="http://schemas.microsoft.com/office/drawing/2014/main" id="{91AB0488-9208-09D2-D45D-2BB85BBF25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61" name="TextBox 99">
                <a:extLst>
                  <a:ext uri="{FF2B5EF4-FFF2-40B4-BE49-F238E27FC236}">
                    <a16:creationId xmlns:a16="http://schemas.microsoft.com/office/drawing/2014/main" id="{4C16EAE8-9CAB-B137-8589-8978678AF8F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3" name="Group 100">
              <a:extLst>
                <a:ext uri="{FF2B5EF4-FFF2-40B4-BE49-F238E27FC236}">
                  <a16:creationId xmlns:a16="http://schemas.microsoft.com/office/drawing/2014/main" id="{6BCECA83-3B01-D4A4-1C2C-80726D39214D}"/>
                </a:ext>
              </a:extLst>
            </p:cNvPr>
            <p:cNvGrpSpPr/>
            <p:nvPr/>
          </p:nvGrpSpPr>
          <p:grpSpPr>
            <a:xfrm>
              <a:off x="2484931" y="3281"/>
              <a:ext cx="239314" cy="239314"/>
              <a:chOff x="0" y="0"/>
              <a:chExt cx="812800" cy="812800"/>
            </a:xfrm>
          </p:grpSpPr>
          <p:sp>
            <p:nvSpPr>
              <p:cNvPr id="158" name="Freeform 101">
                <a:extLst>
                  <a:ext uri="{FF2B5EF4-FFF2-40B4-BE49-F238E27FC236}">
                    <a16:creationId xmlns:a16="http://schemas.microsoft.com/office/drawing/2014/main" id="{DE9AA5E3-4E3D-F081-3CEC-1DB81A9C3C6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59" name="TextBox 102">
                <a:extLst>
                  <a:ext uri="{FF2B5EF4-FFF2-40B4-BE49-F238E27FC236}">
                    <a16:creationId xmlns:a16="http://schemas.microsoft.com/office/drawing/2014/main" id="{3176FAE2-0C4B-3F1C-F1F3-24D9AD7D638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103">
              <a:extLst>
                <a:ext uri="{FF2B5EF4-FFF2-40B4-BE49-F238E27FC236}">
                  <a16:creationId xmlns:a16="http://schemas.microsoft.com/office/drawing/2014/main" id="{1191ED22-3294-6ABA-8A04-40A1C6FBAD10}"/>
                </a:ext>
              </a:extLst>
            </p:cNvPr>
            <p:cNvGrpSpPr/>
            <p:nvPr/>
          </p:nvGrpSpPr>
          <p:grpSpPr>
            <a:xfrm rot="5400000">
              <a:off x="3783179" y="177943"/>
              <a:ext cx="2763422" cy="2646852"/>
              <a:chOff x="0" y="-54577"/>
              <a:chExt cx="812800" cy="778514"/>
            </a:xfrm>
          </p:grpSpPr>
          <p:sp>
            <p:nvSpPr>
              <p:cNvPr id="156" name="Freeform 104">
                <a:extLst>
                  <a:ext uri="{FF2B5EF4-FFF2-40B4-BE49-F238E27FC236}">
                    <a16:creationId xmlns:a16="http://schemas.microsoft.com/office/drawing/2014/main" id="{4DA8EC5D-5942-F8FF-7ACA-6840DA18E520}"/>
                  </a:ext>
                </a:extLst>
              </p:cNvPr>
              <p:cNvSpPr/>
              <p:nvPr/>
            </p:nvSpPr>
            <p:spPr>
              <a:xfrm>
                <a:off x="0" y="0"/>
                <a:ext cx="812800" cy="723937"/>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7" name="TextBox 105">
                <a:extLst>
                  <a:ext uri="{FF2B5EF4-FFF2-40B4-BE49-F238E27FC236}">
                    <a16:creationId xmlns:a16="http://schemas.microsoft.com/office/drawing/2014/main" id="{9D0FE44F-EC06-DDB5-CBC5-ED6232893147}"/>
                  </a:ext>
                </a:extLst>
              </p:cNvPr>
              <p:cNvSpPr txBox="1"/>
              <p:nvPr/>
            </p:nvSpPr>
            <p:spPr>
              <a:xfrm>
                <a:off x="114299" y="-54577"/>
                <a:ext cx="584200" cy="778513"/>
              </a:xfrm>
              <a:prstGeom prst="rect">
                <a:avLst/>
              </a:prstGeom>
            </p:spPr>
            <p:txBody>
              <a:bodyPr lIns="50800" tIns="50800" rIns="50800" bIns="50800" rtlCol="0" anchor="ctr"/>
              <a:lstStyle/>
              <a:p>
                <a:pPr algn="ctr">
                  <a:lnSpc>
                    <a:spcPts val="2659"/>
                  </a:lnSpc>
                </a:pPr>
                <a:endParaRPr/>
              </a:p>
            </p:txBody>
          </p:sp>
        </p:grpSp>
        <p:grpSp>
          <p:nvGrpSpPr>
            <p:cNvPr id="105" name="Group 106">
              <a:extLst>
                <a:ext uri="{FF2B5EF4-FFF2-40B4-BE49-F238E27FC236}">
                  <a16:creationId xmlns:a16="http://schemas.microsoft.com/office/drawing/2014/main" id="{07D8BA46-283E-E809-5193-62FE18EC2A15}"/>
                </a:ext>
              </a:extLst>
            </p:cNvPr>
            <p:cNvGrpSpPr/>
            <p:nvPr/>
          </p:nvGrpSpPr>
          <p:grpSpPr>
            <a:xfrm rot="5400000">
              <a:off x="1218003" y="258902"/>
              <a:ext cx="2763422" cy="2484931"/>
              <a:chOff x="0" y="0"/>
              <a:chExt cx="812800" cy="730888"/>
            </a:xfrm>
          </p:grpSpPr>
          <p:sp>
            <p:nvSpPr>
              <p:cNvPr id="154" name="Freeform 107">
                <a:extLst>
                  <a:ext uri="{FF2B5EF4-FFF2-40B4-BE49-F238E27FC236}">
                    <a16:creationId xmlns:a16="http://schemas.microsoft.com/office/drawing/2014/main" id="{212E57B9-C1E9-8807-58B4-B74558821791}"/>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5" name="TextBox 108">
                <a:extLst>
                  <a:ext uri="{FF2B5EF4-FFF2-40B4-BE49-F238E27FC236}">
                    <a16:creationId xmlns:a16="http://schemas.microsoft.com/office/drawing/2014/main" id="{4BA1433B-4022-4393-03B2-319A16F2F99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6" name="Group 109">
              <a:extLst>
                <a:ext uri="{FF2B5EF4-FFF2-40B4-BE49-F238E27FC236}">
                  <a16:creationId xmlns:a16="http://schemas.microsoft.com/office/drawing/2014/main" id="{E1DE3FCE-39CE-2C32-3853-1C302E15A47C}"/>
                </a:ext>
              </a:extLst>
            </p:cNvPr>
            <p:cNvGrpSpPr/>
            <p:nvPr/>
          </p:nvGrpSpPr>
          <p:grpSpPr>
            <a:xfrm rot="5400000">
              <a:off x="2529373" y="2247073"/>
              <a:ext cx="2738837" cy="2646850"/>
              <a:chOff x="12204" y="-47625"/>
              <a:chExt cx="805569" cy="778513"/>
            </a:xfrm>
          </p:grpSpPr>
          <p:sp>
            <p:nvSpPr>
              <p:cNvPr id="152" name="Freeform 110">
                <a:extLst>
                  <a:ext uri="{FF2B5EF4-FFF2-40B4-BE49-F238E27FC236}">
                    <a16:creationId xmlns:a16="http://schemas.microsoft.com/office/drawing/2014/main" id="{0A1A54D4-DE0D-E3F8-B88E-7E0AD2B45D88}"/>
                  </a:ext>
                </a:extLst>
              </p:cNvPr>
              <p:cNvSpPr/>
              <p:nvPr/>
            </p:nvSpPr>
            <p:spPr>
              <a:xfrm>
                <a:off x="12204" y="563"/>
                <a:ext cx="805569" cy="7213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3" name="TextBox 111">
                <a:extLst>
                  <a:ext uri="{FF2B5EF4-FFF2-40B4-BE49-F238E27FC236}">
                    <a16:creationId xmlns:a16="http://schemas.microsoft.com/office/drawing/2014/main" id="{E0C90289-D89B-5AF3-A45A-2F2CD7FAEE1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7" name="Group 112">
              <a:extLst>
                <a:ext uri="{FF2B5EF4-FFF2-40B4-BE49-F238E27FC236}">
                  <a16:creationId xmlns:a16="http://schemas.microsoft.com/office/drawing/2014/main" id="{6B360F31-935C-ECA0-BCEB-25C9F33C64BE}"/>
                </a:ext>
              </a:extLst>
            </p:cNvPr>
            <p:cNvGrpSpPr/>
            <p:nvPr/>
          </p:nvGrpSpPr>
          <p:grpSpPr>
            <a:xfrm rot="5400000">
              <a:off x="-24463" y="2323184"/>
              <a:ext cx="2763422" cy="2484931"/>
              <a:chOff x="0" y="0"/>
              <a:chExt cx="812800" cy="730888"/>
            </a:xfrm>
          </p:grpSpPr>
          <p:sp>
            <p:nvSpPr>
              <p:cNvPr id="150" name="Freeform 113">
                <a:extLst>
                  <a:ext uri="{FF2B5EF4-FFF2-40B4-BE49-F238E27FC236}">
                    <a16:creationId xmlns:a16="http://schemas.microsoft.com/office/drawing/2014/main" id="{224CD98F-3162-00D2-0D15-55523C4D17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1" name="TextBox 114">
                <a:extLst>
                  <a:ext uri="{FF2B5EF4-FFF2-40B4-BE49-F238E27FC236}">
                    <a16:creationId xmlns:a16="http://schemas.microsoft.com/office/drawing/2014/main" id="{1658BF1E-9485-CF70-0CD2-A07EAD6CB3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8" name="Group 115">
              <a:extLst>
                <a:ext uri="{FF2B5EF4-FFF2-40B4-BE49-F238E27FC236}">
                  <a16:creationId xmlns:a16="http://schemas.microsoft.com/office/drawing/2014/main" id="{A5C171E9-603D-1755-4B24-5296E8F7F7F7}"/>
                </a:ext>
              </a:extLst>
            </p:cNvPr>
            <p:cNvGrpSpPr/>
            <p:nvPr/>
          </p:nvGrpSpPr>
          <p:grpSpPr>
            <a:xfrm>
              <a:off x="6158756" y="726017"/>
              <a:ext cx="239314" cy="239314"/>
              <a:chOff x="0" y="0"/>
              <a:chExt cx="812800" cy="812800"/>
            </a:xfrm>
          </p:grpSpPr>
          <p:sp>
            <p:nvSpPr>
              <p:cNvPr id="148" name="Freeform 116">
                <a:extLst>
                  <a:ext uri="{FF2B5EF4-FFF2-40B4-BE49-F238E27FC236}">
                    <a16:creationId xmlns:a16="http://schemas.microsoft.com/office/drawing/2014/main" id="{46FBA827-0C2E-EEB6-E3A1-D55D8DE498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9" name="TextBox 117">
                <a:extLst>
                  <a:ext uri="{FF2B5EF4-FFF2-40B4-BE49-F238E27FC236}">
                    <a16:creationId xmlns:a16="http://schemas.microsoft.com/office/drawing/2014/main" id="{EDB7C1B5-049D-12A2-64C8-B618F6131B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118">
              <a:extLst>
                <a:ext uri="{FF2B5EF4-FFF2-40B4-BE49-F238E27FC236}">
                  <a16:creationId xmlns:a16="http://schemas.microsoft.com/office/drawing/2014/main" id="{9AFEE21E-8748-471B-0896-4AF7B1AFE1BE}"/>
                </a:ext>
              </a:extLst>
            </p:cNvPr>
            <p:cNvGrpSpPr/>
            <p:nvPr/>
          </p:nvGrpSpPr>
          <p:grpSpPr>
            <a:xfrm>
              <a:off x="6158756" y="2039934"/>
              <a:ext cx="239314" cy="239314"/>
              <a:chOff x="0" y="0"/>
              <a:chExt cx="812800" cy="812800"/>
            </a:xfrm>
          </p:grpSpPr>
          <p:sp>
            <p:nvSpPr>
              <p:cNvPr id="146" name="Freeform 119">
                <a:extLst>
                  <a:ext uri="{FF2B5EF4-FFF2-40B4-BE49-F238E27FC236}">
                    <a16:creationId xmlns:a16="http://schemas.microsoft.com/office/drawing/2014/main" id="{EA20F931-5171-F22B-1A4B-425A58B14A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7" name="TextBox 120">
                <a:extLst>
                  <a:ext uri="{FF2B5EF4-FFF2-40B4-BE49-F238E27FC236}">
                    <a16:creationId xmlns:a16="http://schemas.microsoft.com/office/drawing/2014/main" id="{F59579AC-2A9D-7218-02F2-E44AF08046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121">
              <a:extLst>
                <a:ext uri="{FF2B5EF4-FFF2-40B4-BE49-F238E27FC236}">
                  <a16:creationId xmlns:a16="http://schemas.microsoft.com/office/drawing/2014/main" id="{1B8DE089-FB96-F39F-0BFC-B05BBE4A4A55}"/>
                </a:ext>
              </a:extLst>
            </p:cNvPr>
            <p:cNvGrpSpPr/>
            <p:nvPr/>
          </p:nvGrpSpPr>
          <p:grpSpPr>
            <a:xfrm>
              <a:off x="3698174" y="726017"/>
              <a:ext cx="239314" cy="239314"/>
              <a:chOff x="0" y="0"/>
              <a:chExt cx="812800" cy="812800"/>
            </a:xfrm>
          </p:grpSpPr>
          <p:sp>
            <p:nvSpPr>
              <p:cNvPr id="144" name="Freeform 122">
                <a:extLst>
                  <a:ext uri="{FF2B5EF4-FFF2-40B4-BE49-F238E27FC236}">
                    <a16:creationId xmlns:a16="http://schemas.microsoft.com/office/drawing/2014/main" id="{C5F43699-3A48-AA99-0D2E-6DB5EEC9C66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5" name="TextBox 123">
                <a:extLst>
                  <a:ext uri="{FF2B5EF4-FFF2-40B4-BE49-F238E27FC236}">
                    <a16:creationId xmlns:a16="http://schemas.microsoft.com/office/drawing/2014/main" id="{E1885342-109F-B608-9F8E-3C023F47935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124">
              <a:extLst>
                <a:ext uri="{FF2B5EF4-FFF2-40B4-BE49-F238E27FC236}">
                  <a16:creationId xmlns:a16="http://schemas.microsoft.com/office/drawing/2014/main" id="{CE3B7F05-B0F8-1E3D-BC3E-674583ADB5F4}"/>
                </a:ext>
              </a:extLst>
            </p:cNvPr>
            <p:cNvGrpSpPr/>
            <p:nvPr/>
          </p:nvGrpSpPr>
          <p:grpSpPr>
            <a:xfrm>
              <a:off x="3698174" y="2039934"/>
              <a:ext cx="239314" cy="239314"/>
              <a:chOff x="0" y="0"/>
              <a:chExt cx="812800" cy="812800"/>
            </a:xfrm>
          </p:grpSpPr>
          <p:sp>
            <p:nvSpPr>
              <p:cNvPr id="142" name="Freeform 125">
                <a:extLst>
                  <a:ext uri="{FF2B5EF4-FFF2-40B4-BE49-F238E27FC236}">
                    <a16:creationId xmlns:a16="http://schemas.microsoft.com/office/drawing/2014/main" id="{DA4B5777-2DF2-3C0D-A567-C4B6B991D3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3" name="TextBox 126">
                <a:extLst>
                  <a:ext uri="{FF2B5EF4-FFF2-40B4-BE49-F238E27FC236}">
                    <a16:creationId xmlns:a16="http://schemas.microsoft.com/office/drawing/2014/main" id="{B2C6BA45-66B0-FDA9-B799-1F5E7C118D0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127">
              <a:extLst>
                <a:ext uri="{FF2B5EF4-FFF2-40B4-BE49-F238E27FC236}">
                  <a16:creationId xmlns:a16="http://schemas.microsoft.com/office/drawing/2014/main" id="{B3310A64-4FE8-4177-F8EA-C7D8E93BACC4}"/>
                </a:ext>
              </a:extLst>
            </p:cNvPr>
            <p:cNvGrpSpPr/>
            <p:nvPr/>
          </p:nvGrpSpPr>
          <p:grpSpPr>
            <a:xfrm>
              <a:off x="4940639" y="2763422"/>
              <a:ext cx="239314" cy="239314"/>
              <a:chOff x="0" y="0"/>
              <a:chExt cx="812800" cy="812800"/>
            </a:xfrm>
          </p:grpSpPr>
          <p:sp>
            <p:nvSpPr>
              <p:cNvPr id="140" name="Freeform 128">
                <a:extLst>
                  <a:ext uri="{FF2B5EF4-FFF2-40B4-BE49-F238E27FC236}">
                    <a16:creationId xmlns:a16="http://schemas.microsoft.com/office/drawing/2014/main" id="{7DCFBEA1-E823-4BE1-F132-ABC1298729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1" name="TextBox 129">
                <a:extLst>
                  <a:ext uri="{FF2B5EF4-FFF2-40B4-BE49-F238E27FC236}">
                    <a16:creationId xmlns:a16="http://schemas.microsoft.com/office/drawing/2014/main" id="{6D42F432-B29E-086A-6641-4C7A3113132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130">
              <a:extLst>
                <a:ext uri="{FF2B5EF4-FFF2-40B4-BE49-F238E27FC236}">
                  <a16:creationId xmlns:a16="http://schemas.microsoft.com/office/drawing/2014/main" id="{E8E30D70-4C4C-B6C8-63F3-B4BD53E7C052}"/>
                </a:ext>
              </a:extLst>
            </p:cNvPr>
            <p:cNvGrpSpPr/>
            <p:nvPr/>
          </p:nvGrpSpPr>
          <p:grpSpPr>
            <a:xfrm>
              <a:off x="1242465" y="2039934"/>
              <a:ext cx="239314" cy="239314"/>
              <a:chOff x="0" y="0"/>
              <a:chExt cx="812800" cy="812800"/>
            </a:xfrm>
          </p:grpSpPr>
          <p:sp>
            <p:nvSpPr>
              <p:cNvPr id="138" name="Freeform 131">
                <a:extLst>
                  <a:ext uri="{FF2B5EF4-FFF2-40B4-BE49-F238E27FC236}">
                    <a16:creationId xmlns:a16="http://schemas.microsoft.com/office/drawing/2014/main" id="{38567AD9-ED73-85E9-75AA-0A853C7DCB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9" name="TextBox 132">
                <a:extLst>
                  <a:ext uri="{FF2B5EF4-FFF2-40B4-BE49-F238E27FC236}">
                    <a16:creationId xmlns:a16="http://schemas.microsoft.com/office/drawing/2014/main" id="{11AFC430-ADD5-0D7B-4883-C33F19818B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133">
              <a:extLst>
                <a:ext uri="{FF2B5EF4-FFF2-40B4-BE49-F238E27FC236}">
                  <a16:creationId xmlns:a16="http://schemas.microsoft.com/office/drawing/2014/main" id="{F5434BA1-9BB3-3BC9-CBE6-F5942B43254A}"/>
                </a:ext>
              </a:extLst>
            </p:cNvPr>
            <p:cNvGrpSpPr/>
            <p:nvPr/>
          </p:nvGrpSpPr>
          <p:grpSpPr>
            <a:xfrm>
              <a:off x="2460583" y="2765950"/>
              <a:ext cx="239314" cy="239314"/>
              <a:chOff x="0" y="0"/>
              <a:chExt cx="812800" cy="812800"/>
            </a:xfrm>
          </p:grpSpPr>
          <p:sp>
            <p:nvSpPr>
              <p:cNvPr id="136" name="Freeform 134">
                <a:extLst>
                  <a:ext uri="{FF2B5EF4-FFF2-40B4-BE49-F238E27FC236}">
                    <a16:creationId xmlns:a16="http://schemas.microsoft.com/office/drawing/2014/main" id="{E7171E11-B362-527F-D88D-E58845C1F0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7" name="TextBox 135">
                <a:extLst>
                  <a:ext uri="{FF2B5EF4-FFF2-40B4-BE49-F238E27FC236}">
                    <a16:creationId xmlns:a16="http://schemas.microsoft.com/office/drawing/2014/main" id="{BA4BA6F0-3054-6A14-172F-E2A464D293B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136">
              <a:extLst>
                <a:ext uri="{FF2B5EF4-FFF2-40B4-BE49-F238E27FC236}">
                  <a16:creationId xmlns:a16="http://schemas.microsoft.com/office/drawing/2014/main" id="{880C773D-2AD2-EAE7-23BC-BA14D322DEDC}"/>
                </a:ext>
              </a:extLst>
            </p:cNvPr>
            <p:cNvGrpSpPr/>
            <p:nvPr/>
          </p:nvGrpSpPr>
          <p:grpSpPr>
            <a:xfrm>
              <a:off x="2460583" y="4079867"/>
              <a:ext cx="239314" cy="239314"/>
              <a:chOff x="0" y="0"/>
              <a:chExt cx="812800" cy="812800"/>
            </a:xfrm>
          </p:grpSpPr>
          <p:sp>
            <p:nvSpPr>
              <p:cNvPr id="134" name="Freeform 137">
                <a:extLst>
                  <a:ext uri="{FF2B5EF4-FFF2-40B4-BE49-F238E27FC236}">
                    <a16:creationId xmlns:a16="http://schemas.microsoft.com/office/drawing/2014/main" id="{33C573C9-964E-F573-E548-8D7C971B19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5" name="TextBox 138">
                <a:extLst>
                  <a:ext uri="{FF2B5EF4-FFF2-40B4-BE49-F238E27FC236}">
                    <a16:creationId xmlns:a16="http://schemas.microsoft.com/office/drawing/2014/main" id="{220FE0F7-3DC9-323E-0CB2-AD844B4D0B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139">
              <a:extLst>
                <a:ext uri="{FF2B5EF4-FFF2-40B4-BE49-F238E27FC236}">
                  <a16:creationId xmlns:a16="http://schemas.microsoft.com/office/drawing/2014/main" id="{12C13DB5-9171-6B47-54A3-E649CB22F64D}"/>
                </a:ext>
              </a:extLst>
            </p:cNvPr>
            <p:cNvGrpSpPr/>
            <p:nvPr/>
          </p:nvGrpSpPr>
          <p:grpSpPr>
            <a:xfrm>
              <a:off x="0" y="2765950"/>
              <a:ext cx="239314" cy="239314"/>
              <a:chOff x="0" y="0"/>
              <a:chExt cx="812800" cy="812800"/>
            </a:xfrm>
          </p:grpSpPr>
          <p:sp>
            <p:nvSpPr>
              <p:cNvPr id="132" name="Freeform 140">
                <a:extLst>
                  <a:ext uri="{FF2B5EF4-FFF2-40B4-BE49-F238E27FC236}">
                    <a16:creationId xmlns:a16="http://schemas.microsoft.com/office/drawing/2014/main" id="{FAE5588E-B6C1-B25B-9122-02EDB539829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3" name="TextBox 141">
                <a:extLst>
                  <a:ext uri="{FF2B5EF4-FFF2-40B4-BE49-F238E27FC236}">
                    <a16:creationId xmlns:a16="http://schemas.microsoft.com/office/drawing/2014/main" id="{6A178691-5719-B297-24E9-C92EB045958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7" name="Group 142">
              <a:extLst>
                <a:ext uri="{FF2B5EF4-FFF2-40B4-BE49-F238E27FC236}">
                  <a16:creationId xmlns:a16="http://schemas.microsoft.com/office/drawing/2014/main" id="{89AFE0A5-C5A0-6698-7988-5FC7667461E4}"/>
                </a:ext>
              </a:extLst>
            </p:cNvPr>
            <p:cNvGrpSpPr/>
            <p:nvPr/>
          </p:nvGrpSpPr>
          <p:grpSpPr>
            <a:xfrm>
              <a:off x="0" y="4079867"/>
              <a:ext cx="239314" cy="239314"/>
              <a:chOff x="0" y="0"/>
              <a:chExt cx="812800" cy="812800"/>
            </a:xfrm>
          </p:grpSpPr>
          <p:sp>
            <p:nvSpPr>
              <p:cNvPr id="130" name="Freeform 143">
                <a:extLst>
                  <a:ext uri="{FF2B5EF4-FFF2-40B4-BE49-F238E27FC236}">
                    <a16:creationId xmlns:a16="http://schemas.microsoft.com/office/drawing/2014/main" id="{00235309-82EF-D54C-F311-BED71311E9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1" name="TextBox 144">
                <a:extLst>
                  <a:ext uri="{FF2B5EF4-FFF2-40B4-BE49-F238E27FC236}">
                    <a16:creationId xmlns:a16="http://schemas.microsoft.com/office/drawing/2014/main" id="{9CAA6863-4D7D-5EE5-B2E9-D7F05D13753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8" name="Group 145">
              <a:extLst>
                <a:ext uri="{FF2B5EF4-FFF2-40B4-BE49-F238E27FC236}">
                  <a16:creationId xmlns:a16="http://schemas.microsoft.com/office/drawing/2014/main" id="{DE318A5E-29B6-065A-47E8-0B2B401918F3}"/>
                </a:ext>
              </a:extLst>
            </p:cNvPr>
            <p:cNvGrpSpPr/>
            <p:nvPr/>
          </p:nvGrpSpPr>
          <p:grpSpPr>
            <a:xfrm>
              <a:off x="1242465" y="4803355"/>
              <a:ext cx="239314" cy="239314"/>
              <a:chOff x="0" y="0"/>
              <a:chExt cx="812800" cy="812800"/>
            </a:xfrm>
          </p:grpSpPr>
          <p:sp>
            <p:nvSpPr>
              <p:cNvPr id="128" name="Freeform 146">
                <a:extLst>
                  <a:ext uri="{FF2B5EF4-FFF2-40B4-BE49-F238E27FC236}">
                    <a16:creationId xmlns:a16="http://schemas.microsoft.com/office/drawing/2014/main" id="{E8341F5D-4EBB-CFDF-9240-4FC65D53266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9" name="TextBox 147">
                <a:extLst>
                  <a:ext uri="{FF2B5EF4-FFF2-40B4-BE49-F238E27FC236}">
                    <a16:creationId xmlns:a16="http://schemas.microsoft.com/office/drawing/2014/main" id="{1168D67F-6C23-F342-535A-C3E9D9237E1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9" name="Group 148">
              <a:extLst>
                <a:ext uri="{FF2B5EF4-FFF2-40B4-BE49-F238E27FC236}">
                  <a16:creationId xmlns:a16="http://schemas.microsoft.com/office/drawing/2014/main" id="{04E8B073-CB53-8231-56F5-742485AD3AA5}"/>
                </a:ext>
              </a:extLst>
            </p:cNvPr>
            <p:cNvGrpSpPr/>
            <p:nvPr/>
          </p:nvGrpSpPr>
          <p:grpSpPr>
            <a:xfrm>
              <a:off x="1242465" y="729298"/>
              <a:ext cx="239314" cy="239314"/>
              <a:chOff x="0" y="0"/>
              <a:chExt cx="812800" cy="812800"/>
            </a:xfrm>
          </p:grpSpPr>
          <p:sp>
            <p:nvSpPr>
              <p:cNvPr id="126" name="Freeform 149">
                <a:extLst>
                  <a:ext uri="{FF2B5EF4-FFF2-40B4-BE49-F238E27FC236}">
                    <a16:creationId xmlns:a16="http://schemas.microsoft.com/office/drawing/2014/main" id="{88A2C813-4DD5-A7A5-0BC1-8295017C916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7" name="TextBox 150">
                <a:extLst>
                  <a:ext uri="{FF2B5EF4-FFF2-40B4-BE49-F238E27FC236}">
                    <a16:creationId xmlns:a16="http://schemas.microsoft.com/office/drawing/2014/main" id="{DC938EC1-DCC0-5F4C-C3ED-0FCF353492D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0" name="Group 151">
              <a:extLst>
                <a:ext uri="{FF2B5EF4-FFF2-40B4-BE49-F238E27FC236}">
                  <a16:creationId xmlns:a16="http://schemas.microsoft.com/office/drawing/2014/main" id="{CB7848EB-C792-CE49-2BAA-865C6A82077F}"/>
                </a:ext>
              </a:extLst>
            </p:cNvPr>
            <p:cNvGrpSpPr/>
            <p:nvPr/>
          </p:nvGrpSpPr>
          <p:grpSpPr>
            <a:xfrm>
              <a:off x="4916291" y="4074057"/>
              <a:ext cx="239314" cy="239314"/>
              <a:chOff x="0" y="0"/>
              <a:chExt cx="812800" cy="812800"/>
            </a:xfrm>
          </p:grpSpPr>
          <p:sp>
            <p:nvSpPr>
              <p:cNvPr id="124" name="Freeform 152">
                <a:extLst>
                  <a:ext uri="{FF2B5EF4-FFF2-40B4-BE49-F238E27FC236}">
                    <a16:creationId xmlns:a16="http://schemas.microsoft.com/office/drawing/2014/main" id="{3BFDEE2D-1D0F-176E-F48C-747E1BE0C88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5" name="TextBox 153">
                <a:extLst>
                  <a:ext uri="{FF2B5EF4-FFF2-40B4-BE49-F238E27FC236}">
                    <a16:creationId xmlns:a16="http://schemas.microsoft.com/office/drawing/2014/main" id="{2FD8133B-A741-9A98-C896-BC8CA30B0C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1" name="Group 154">
              <a:extLst>
                <a:ext uri="{FF2B5EF4-FFF2-40B4-BE49-F238E27FC236}">
                  <a16:creationId xmlns:a16="http://schemas.microsoft.com/office/drawing/2014/main" id="{D628B4BC-E7BD-F6FA-5A13-3556B868C62B}"/>
                </a:ext>
              </a:extLst>
            </p:cNvPr>
            <p:cNvGrpSpPr/>
            <p:nvPr/>
          </p:nvGrpSpPr>
          <p:grpSpPr>
            <a:xfrm>
              <a:off x="3698174" y="4797545"/>
              <a:ext cx="239314" cy="239314"/>
              <a:chOff x="0" y="0"/>
              <a:chExt cx="812800" cy="812800"/>
            </a:xfrm>
          </p:grpSpPr>
          <p:sp>
            <p:nvSpPr>
              <p:cNvPr id="122" name="Freeform 155">
                <a:extLst>
                  <a:ext uri="{FF2B5EF4-FFF2-40B4-BE49-F238E27FC236}">
                    <a16:creationId xmlns:a16="http://schemas.microsoft.com/office/drawing/2014/main" id="{562ABB4C-46F7-FB56-1491-E7A74643892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3" name="TextBox 156">
                <a:extLst>
                  <a:ext uri="{FF2B5EF4-FFF2-40B4-BE49-F238E27FC236}">
                    <a16:creationId xmlns:a16="http://schemas.microsoft.com/office/drawing/2014/main" id="{F9ACCCA4-5774-7E2E-8F1B-6FA162EEFB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5" name="Footer Placeholder 4"/>
          <p:cNvSpPr>
            <a:spLocks noGrp="1"/>
          </p:cNvSpPr>
          <p:nvPr>
            <p:ph type="ftr" sz="quarter" idx="11"/>
          </p:nvPr>
        </p:nvSpPr>
        <p:spPr>
          <a:xfrm>
            <a:off x="2844000" y="9801101"/>
            <a:ext cx="12600000" cy="365125"/>
          </a:xfrm>
          <a:prstGeom prst="rect">
            <a:avLst/>
          </a:prstGeom>
        </p:spPr>
        <p:txBody>
          <a:bodyPr/>
          <a:lstStyle>
            <a:lvl1pPr algn="ctr">
              <a:defRPr sz="1600">
                <a:solidFill>
                  <a:srgbClr val="FFFFFF"/>
                </a:solidFill>
              </a:defRPr>
            </a:lvl1pPr>
          </a:lstStyle>
          <a:p>
            <a:r>
              <a:rPr lang="en-US" dirty="0">
                <a:latin typeface="Raleway" pitchFamily="2" charset="0"/>
              </a:rPr>
              <a:t>Organic And Biochemistry Supplement To Enhanced Introductory College Chemistry, CC BY 4.0, except where otherwise noted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Organic And Biochemistry Supplement To Enhanced Introductory College Chemistry, CC BY 4.0, except where otherwise noted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412" name="Footer Placeholder 4">
            <a:extLst>
              <a:ext uri="{FF2B5EF4-FFF2-40B4-BE49-F238E27FC236}">
                <a16:creationId xmlns:a16="http://schemas.microsoft.com/office/drawing/2014/main" id="{8A5DE2C1-351E-6A06-0AA2-29650039C73B}"/>
              </a:ext>
            </a:extLst>
          </p:cNvPr>
          <p:cNvSpPr txBox="1">
            <a:spLocks/>
          </p:cNvSpPr>
          <p:nvPr userDrawn="1"/>
        </p:nvSpPr>
        <p:spPr>
          <a:xfrm>
            <a:off x="2844000" y="9801101"/>
            <a:ext cx="12600000" cy="365125"/>
          </a:xfrm>
          <a:prstGeom prst="rect">
            <a:avLst/>
          </a:prstGeom>
        </p:spPr>
        <p:txBody>
          <a:bodyPr/>
          <a:lstStyle>
            <a:defPPr>
              <a:defRPr lang="en-US"/>
            </a:defPPr>
            <a:lvl1pPr marL="0" algn="ctr" defTabSz="914400" rtl="0" eaLnBrk="1" latinLnBrk="0" hangingPunct="1">
              <a:defRPr sz="16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campusontario.pressbooks.pub/orgbiochemsuppleme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5-organic-chemistry-alkanes-and-.html"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2%3A_Organic_Chemistry_-_Alkanes_and_Halogenated_Hydrocarbons/12.06%3A_Physical_Properties_of_Alkane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asa.gov/topics/earth/features/oilspill/oil-20100519a.html"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asdc.larc.nasa.gov/copyright-information#:~:text=Unless%20otherwise%20noted%2C%20all%20images,exhibits%2C%20and%20Internet%20web%20pag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The_Green_Lighter_1_ies.jpg#/media/File:The_Green_Lighter_1_ies.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2%3A_Organic_Chemistry_-_Alkanes_and_Halogenated_Hydrocarbons/12.02%3A_Structures_and_Names_of_Alkane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5-04-condensed-structural-and-line-.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5-04-condensed-structural-and-line-.html"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hem.libretexts.org/Bookshelves/Introductory_Chemistry/Map%3A_Fundamentals_of_General_Organic_and_Biological_Chemistry_(McMurry_et_al.)/12%3A_Introduction_to_Organic_Chemistry_-_Alkanes/12.04%3A_Drawing_Organic_Structure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boisestate.pressbooks.pub/chemistry/chapter/21-1-hydrocarbons/"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2%3A_Organic_Chemistry_-_Alkanes_and_Halogenated_Hydrocarbons/12.02%3A_Structures_and_Names_of_Alkane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5-02-structures-and-names-of-alkane.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creativecommons.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boisestate.pressbooks.pub/chemistry/chapter/21-1-hydrocarbons/"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5-03-branched-chain-alkanes.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creativecommons.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2%3A_Organic_Chemistry_-_Alkanes_and_Halogenated_Hydrocarbons/12.05%3A_IUPAC_Nomenclature"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hyperlink" Target="https://creativecommons.org/licenses/by-nc-sa/3.0/" TargetMode="Externa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hyperlink" Target="https://2012books.lardbucket.org/books/introduction-to-chemistry-general-organic-and-biological/s15-05-iupac-nomenclature.html" TargetMode="External"/><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5-05-iupac-nomenclature.html"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creativecommons.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5-09-cycloalkanes.html"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creativecommons.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5-09-cycloalkanes.html"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creativecommons.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penstax.org/books/organic-chemistry/pages/4-why-this-chapter"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openstax.org/books/organic-chemistry/pages/4-why-this-chapter"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openstax.org/books/organic-chemistry/pages/4-1-naming-cycloalkanes"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5-06-physical-properties-of-alkanes.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creativecommons.or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openstax.org/books/organic-chemistry/pages/4-1-naming-cycloalkanes"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openstax.org/books/organic-chemistry/pages/4-1-naming-cycloalkanes"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openstax.org/books/organic-chemistry/pages/4-1-naming-cycloalkanes"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openstax.org/books/organic-chemistry/pages/4-1-naming-cycloalkanes"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openstax.org/books/organic-chemistry/pages/4-2-cis-trans-isomerism-in-cycloalkanes"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openstax.org/books/organic-chemistry/pages/4-2-cis-trans-isomerism-in-cycloalkanes"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openstax.org/books/organic-chemistry/pages/4-2-cis-trans-isomerism-in-cycloalkanes"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openstax.org/books/organic-chemistry/pages/4-2-cis-trans-isomerism-in-cycloalkanes"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commons.wikimedia.org/wiki/File:Geosmin_Structural_Formulae.svg" TargetMode="Externa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hyperlink" Target="https://en.wikipedia.org/wiki/public_domain" TargetMode="External"/><Relationship Id="rId4" Type="http://schemas.openxmlformats.org/officeDocument/2006/relationships/hyperlink" Target="https://commons.wikimedia.org/wiki/User:Xplus1"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en.m.wikipedia.org/wiki/File:Tavurvur_volcano_edit.jpg" TargetMode="Externa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5" Type="http://schemas.openxmlformats.org/officeDocument/2006/relationships/hyperlink" Target="https://commons.wikimedia.org/wiki/User:Richard_Bartz" TargetMode="External"/><Relationship Id="rId4" Type="http://schemas.openxmlformats.org/officeDocument/2006/relationships/hyperlink" Target="https://www.flickr.com/photos/30674396@N0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stax.org/books/organic-chemistry/pages/1-4-development-of-chemical-bonding-theory#fig-00001"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openstax.org/books/organic-chemistry/pages/10-why-this-chapter"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openstax.org/books/organic-chemistry/pages/10-why-this-chapter" TargetMode="Externa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5-08-halogenated-hydrocarbons.html" TargetMode="Externa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creativecommons.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ommons.wikimedia.org/wiki/File:Perfluorooctanesulfonic-acid-3D-balls.png" TargetMode="External"/><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hyperlink" Target="https://creativecommons.org/publicdomain/zero/1.0/deed.en" TargetMode="External"/><Relationship Id="rId4" Type="http://schemas.openxmlformats.org/officeDocument/2006/relationships/hyperlink" Target="https://commons.wikimedia.org/wiki/User:Jynto"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openstax.org/books/organic-chemistry/pages/10-1-names-and-structures-of-alkyl-halides" TargetMode="External"/><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openstax.org/books/organic-chemistry/pages/10-1-names-and-structures-of-alkyl-halides" TargetMode="External"/><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openstax.org/books/organic-chemistry/pages/10-1-names-and-structures-of-alkyl-halides" TargetMode="Externa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openstax.org/books/organic-chemistry/pages/10-1-names-and-structures-of-alkyl-halides" TargetMode="Externa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2%3A_Organic_Chemistry_-_Alkanes_and_Halogenated_Hydrocarbons/12.08%3A_Halogenated_Hydrocarbon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openstax.org/books/organic-chemistry/pages/10-chemistry-matters-naturally-occurring-organohalides"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penstax.org/books/organic-chemistry/pages/1-6-sp3-hybrid-orbitals-and-the-structure-of-methane"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penstax.org/books/organic-chemistry/pages/1-6-sp3-hybrid-orbitals-and-the-structure-of-methane"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5-organic-chemistry-alkanes-and-.html"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5-organic-chemistry-alkanes-and-.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2%3A_Organic_Chemistry_-_Alkanes_and_Halogenated_Hydrocarbons/12.02%3A_Structures_and_Names_of_Alkane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E782-E1DF-0CB0-63FE-6A79AAC2141F}"/>
              </a:ext>
            </a:extLst>
          </p:cNvPr>
          <p:cNvSpPr>
            <a:spLocks noGrp="1"/>
          </p:cNvSpPr>
          <p:nvPr>
            <p:ph type="ctrTitle"/>
          </p:nvPr>
        </p:nvSpPr>
        <p:spPr>
          <a:xfrm>
            <a:off x="4343400" y="2171701"/>
            <a:ext cx="11506200" cy="1143000"/>
          </a:xfrm>
        </p:spPr>
        <p:txBody>
          <a:bodyPr>
            <a:normAutofit/>
          </a:bodyPr>
          <a:lstStyle/>
          <a:p>
            <a:r>
              <a:rPr lang="en-IN" sz="6000" dirty="0">
                <a:solidFill>
                  <a:schemeClr val="tx2">
                    <a:lumMod val="50000"/>
                  </a:schemeClr>
                </a:solidFill>
              </a:rPr>
              <a:t>Chapter 20</a:t>
            </a:r>
          </a:p>
        </p:txBody>
      </p:sp>
      <p:sp>
        <p:nvSpPr>
          <p:cNvPr id="3" name="Subtitle 2">
            <a:extLst>
              <a:ext uri="{FF2B5EF4-FFF2-40B4-BE49-F238E27FC236}">
                <a16:creationId xmlns:a16="http://schemas.microsoft.com/office/drawing/2014/main" id="{AC26731A-B968-8B31-3116-D9B31971C08D}"/>
              </a:ext>
            </a:extLst>
          </p:cNvPr>
          <p:cNvSpPr>
            <a:spLocks noGrp="1"/>
          </p:cNvSpPr>
          <p:nvPr>
            <p:ph type="subTitle" idx="4294967295"/>
          </p:nvPr>
        </p:nvSpPr>
        <p:spPr>
          <a:xfrm>
            <a:off x="4343400" y="3408218"/>
            <a:ext cx="11506200" cy="1278082"/>
          </a:xfrm>
          <a:prstGeom prst="rect">
            <a:avLst/>
          </a:prstGeom>
        </p:spPr>
        <p:txBody>
          <a:bodyPr>
            <a:normAutofit/>
          </a:bodyPr>
          <a:lstStyle/>
          <a:p>
            <a:pPr marL="0" indent="0">
              <a:buNone/>
            </a:pPr>
            <a:r>
              <a:rPr lang="en-IN" sz="5400" dirty="0">
                <a:solidFill>
                  <a:schemeClr val="tx2">
                    <a:lumMod val="50000"/>
                  </a:schemeClr>
                </a:solidFill>
                <a:latin typeface="Arial" panose="020B0604020202020204" pitchFamily="34" charset="0"/>
                <a:cs typeface="Arial" panose="020B0604020202020204" pitchFamily="34" charset="0"/>
              </a:rPr>
              <a:t>Alkanes and Alkyl Halides</a:t>
            </a:r>
          </a:p>
        </p:txBody>
      </p:sp>
      <p:sp>
        <p:nvSpPr>
          <p:cNvPr id="4" name="TextBox 3">
            <a:extLst>
              <a:ext uri="{FF2B5EF4-FFF2-40B4-BE49-F238E27FC236}">
                <a16:creationId xmlns:a16="http://schemas.microsoft.com/office/drawing/2014/main" id="{BB4FBB15-6F7C-E8D7-8F4B-5E0E0ECCA24D}"/>
              </a:ext>
            </a:extLst>
          </p:cNvPr>
          <p:cNvSpPr txBox="1"/>
          <p:nvPr/>
        </p:nvSpPr>
        <p:spPr>
          <a:xfrm>
            <a:off x="4343400" y="5600701"/>
            <a:ext cx="11506200" cy="3389711"/>
          </a:xfrm>
          <a:prstGeom prst="rect">
            <a:avLst/>
          </a:prstGeom>
          <a:noFill/>
        </p:spPr>
        <p:txBody>
          <a:bodyPr wrap="square" rtlCol="0">
            <a:spAutoFit/>
          </a:bodyPr>
          <a:lstStyle/>
          <a:p>
            <a:pPr algn="l">
              <a:lnSpc>
                <a:spcPct val="120000"/>
              </a:lnSpc>
            </a:pPr>
            <a:r>
              <a:rPr lang="en-US" sz="2000" i="0" dirty="0">
                <a:solidFill>
                  <a:schemeClr val="accent1">
                    <a:lumMod val="50000"/>
                  </a:schemeClr>
                </a:solidFill>
                <a:latin typeface="Arial" panose="020B0604020202020204" pitchFamily="34" charset="0"/>
              </a:rPr>
              <a:t>Slides to accompany Organic And Biochemistry Supplement to Enhanced Introductory College Chemistry by Gregory Anderson, Caryn Fahey, Jen Booth, Adrienne Richards, Samantha Sullivan Sauer, and David Wegman</a:t>
            </a:r>
          </a:p>
          <a:p>
            <a:pPr algn="l">
              <a:lnSpc>
                <a:spcPct val="120000"/>
              </a:lnSpc>
            </a:pPr>
            <a:endParaRPr lang="en-US" sz="2000" i="0" dirty="0">
              <a:solidFill>
                <a:schemeClr val="accent1">
                  <a:lumMod val="50000"/>
                </a:schemeClr>
              </a:solidFill>
              <a:latin typeface="Arial" panose="020B0604020202020204" pitchFamily="34" charset="0"/>
            </a:endParaRPr>
          </a:p>
          <a:p>
            <a:pPr algn="l">
              <a:lnSpc>
                <a:spcPct val="120000"/>
              </a:lnSpc>
            </a:pPr>
            <a:r>
              <a:rPr lang="en-US" sz="2000" i="0" dirty="0">
                <a:solidFill>
                  <a:schemeClr val="accent1">
                    <a:lumMod val="50000"/>
                  </a:schemeClr>
                </a:solidFill>
                <a:latin typeface="Arial" panose="020B0604020202020204" pitchFamily="34" charset="0"/>
              </a:rPr>
              <a:t>Slide design and template by Revathi Mahadevan</a:t>
            </a:r>
          </a:p>
          <a:p>
            <a:pPr algn="l">
              <a:lnSpc>
                <a:spcPct val="120000"/>
              </a:lnSpc>
            </a:pPr>
            <a:endParaRPr lang="en-US" sz="2000" i="0" dirty="0">
              <a:solidFill>
                <a:schemeClr val="accent1">
                  <a:lumMod val="50000"/>
                </a:schemeClr>
              </a:solidFill>
              <a:latin typeface="Arial" panose="020B0604020202020204" pitchFamily="34" charset="0"/>
            </a:endParaRPr>
          </a:p>
          <a:p>
            <a:pPr>
              <a:lnSpc>
                <a:spcPct val="120000"/>
              </a:lnSpc>
            </a:pPr>
            <a:r>
              <a:rPr lang="en-US" sz="2000" i="0" dirty="0">
                <a:solidFill>
                  <a:schemeClr val="accent1">
                    <a:lumMod val="50000"/>
                  </a:schemeClr>
                </a:solidFill>
                <a:latin typeface="Arial" panose="020B0604020202020204" pitchFamily="34" charset="0"/>
              </a:rPr>
              <a:t>Except where otherwise noted, images, tables &amp; diagrams are reused from </a:t>
            </a:r>
            <a:r>
              <a:rPr lang="en-US" sz="2000" i="0" dirty="0">
                <a:solidFill>
                  <a:schemeClr val="tx2">
                    <a:lumMod val="50000"/>
                  </a:schemeClr>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Organic and Biochemistry Supplement to Enhanced Introductory College Chemistry</a:t>
            </a:r>
            <a:endParaRPr lang="en-US" sz="2000" dirty="0">
              <a:solidFill>
                <a:schemeClr val="accent1">
                  <a:lumMod val="50000"/>
                </a:schemeClr>
              </a:solidFill>
              <a:latin typeface="Arial" panose="020B0604020202020204" pitchFamily="34" charset="0"/>
            </a:endParaRPr>
          </a:p>
          <a:p>
            <a:pPr algn="l">
              <a:lnSpc>
                <a:spcPct val="120000"/>
              </a:lnSpc>
            </a:pPr>
            <a:r>
              <a:rPr lang="en-US" sz="2000" i="0" dirty="0">
                <a:solidFill>
                  <a:schemeClr val="accent1">
                    <a:lumMod val="50000"/>
                  </a:schemeClr>
                </a:solidFill>
                <a:latin typeface="Arial" panose="020B0604020202020204" pitchFamily="34" charset="0"/>
              </a:rPr>
              <a:t>Slides are licensed under CC-BY 4.0, Except while otherwise noted</a:t>
            </a:r>
            <a:endParaRPr lang="en-IN" sz="2000" dirty="0">
              <a:solidFill>
                <a:schemeClr val="accent1">
                  <a:lumMod val="50000"/>
                </a:schemeClr>
              </a:solidFill>
            </a:endParaRPr>
          </a:p>
        </p:txBody>
      </p:sp>
      <p:sp>
        <p:nvSpPr>
          <p:cNvPr id="7" name="Footer Placeholder 6">
            <a:extLst>
              <a:ext uri="{FF2B5EF4-FFF2-40B4-BE49-F238E27FC236}">
                <a16:creationId xmlns:a16="http://schemas.microsoft.com/office/drawing/2014/main" id="{5FAF7653-FF33-7040-C653-43C44039C2AB}"/>
              </a:ext>
            </a:extLst>
          </p:cNvPr>
          <p:cNvSpPr>
            <a:spLocks noGrp="1"/>
          </p:cNvSpPr>
          <p:nvPr>
            <p:ph type="ftr" sz="quarter" idx="11"/>
          </p:nvPr>
        </p:nvSpPr>
        <p:spPr>
          <a:xfrm>
            <a:off x="2844000" y="9563100"/>
            <a:ext cx="12600000" cy="365125"/>
          </a:xfrm>
        </p:spPr>
        <p:txBody>
          <a:bodyPr/>
          <a:lstStyle/>
          <a:p>
            <a:r>
              <a:rPr lang="en-US" dirty="0">
                <a:solidFill>
                  <a:schemeClr val="tx2">
                    <a:lumMod val="50000"/>
                  </a:schemeClr>
                </a:solidFill>
              </a:rPr>
              <a:t>Organic And Biochemistry Supplement To Enhanced Introductory College Chemistry, CC BY 4.0, except where otherwise noted</a:t>
            </a:r>
          </a:p>
        </p:txBody>
      </p:sp>
    </p:spTree>
    <p:extLst>
      <p:ext uri="{BB962C8B-B14F-4D97-AF65-F5344CB8AC3E}">
        <p14:creationId xmlns:p14="http://schemas.microsoft.com/office/powerpoint/2010/main" val="256842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D09D4-76C5-D9C3-BB2D-2B7473BC96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E8ABA-B7BE-4173-F56B-6ED795B080C9}"/>
              </a:ext>
            </a:extLst>
          </p:cNvPr>
          <p:cNvSpPr>
            <a:spLocks noGrp="1"/>
          </p:cNvSpPr>
          <p:nvPr>
            <p:ph type="title"/>
          </p:nvPr>
        </p:nvSpPr>
        <p:spPr/>
        <p:txBody>
          <a:bodyPr>
            <a:normAutofit/>
          </a:bodyPr>
          <a:lstStyle/>
          <a:p>
            <a:r>
              <a:rPr lang="en-US" sz="4000" dirty="0"/>
              <a:t>Figure 20.1f</a:t>
            </a:r>
            <a:endParaRPr lang="en-IN" sz="4000" dirty="0"/>
          </a:p>
        </p:txBody>
      </p:sp>
      <p:pic>
        <p:nvPicPr>
          <p:cNvPr id="9218" name="Picture 2" descr="Alkanes propane (3 carbon chain), butane (4 carbon chain), pentane (5 carbon chain) and hexane (6 carbon chain). ">
            <a:extLst>
              <a:ext uri="{FF2B5EF4-FFF2-40B4-BE49-F238E27FC236}">
                <a16:creationId xmlns:a16="http://schemas.microsoft.com/office/drawing/2014/main" id="{BB9AA2D6-B8B1-0065-DEE9-D5F441D03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447" y="2443500"/>
            <a:ext cx="11765106"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FC2FC64-A702-F7F9-2A33-7622DF492556}"/>
              </a:ext>
            </a:extLst>
          </p:cNvPr>
          <p:cNvSpPr>
            <a:spLocks noGrp="1"/>
          </p:cNvSpPr>
          <p:nvPr>
            <p:ph idx="1"/>
          </p:nvPr>
        </p:nvSpPr>
        <p:spPr>
          <a:xfrm>
            <a:off x="1600200" y="8191500"/>
            <a:ext cx="15392400" cy="762000"/>
          </a:xfrm>
        </p:spPr>
        <p:txBody>
          <a:bodyPr vert="horz" lIns="91440" tIns="45720" rIns="91440" bIns="45720" rtlCol="0" anchor="t">
            <a:noAutofit/>
          </a:bodyPr>
          <a:lstStyle/>
          <a:p>
            <a:pPr marL="0" indent="0" algn="ctr">
              <a:buNone/>
            </a:pPr>
            <a:r>
              <a:rPr lang="en-US" b="1" dirty="0"/>
              <a:t>Figure 20.1f.</a:t>
            </a:r>
            <a:r>
              <a:rPr lang="en-US" dirty="0"/>
              <a:t> Members of a Homologous Series. Each succeeding formula incorporates one carbon atom and two hydrogen atoms more than the previous formula(credit: </a:t>
            </a:r>
            <a:r>
              <a:rPr lang="en-US" i="1" dirty="0">
                <a:hlinkClick r:id="rId3"/>
              </a:rPr>
              <a:t>Intro Chemistry: GOB (V. 1.0).</a:t>
            </a:r>
            <a:r>
              <a:rPr lang="en-US" dirty="0"/>
              <a:t>, </a:t>
            </a:r>
            <a:r>
              <a:rPr lang="en-US" dirty="0">
                <a:hlinkClick r:id="rId4"/>
              </a:rPr>
              <a:t>CC BY-NC-SA 4.0</a:t>
            </a:r>
            <a:r>
              <a:rPr lang="en-US" dirty="0"/>
              <a:t>).</a:t>
            </a:r>
            <a:endParaRPr lang="en-IN" sz="2400" dirty="0"/>
          </a:p>
        </p:txBody>
      </p:sp>
      <p:sp>
        <p:nvSpPr>
          <p:cNvPr id="4" name="Footer Placeholder 3">
            <a:extLst>
              <a:ext uri="{FF2B5EF4-FFF2-40B4-BE49-F238E27FC236}">
                <a16:creationId xmlns:a16="http://schemas.microsoft.com/office/drawing/2014/main" id="{CB90440E-E26D-79F9-08E6-9CDD1709EF0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79137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D4C8B-9BCC-5931-1DD2-C8C714D802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B68C4-252D-D6DD-F6C3-6AD3CE226AEC}"/>
              </a:ext>
            </a:extLst>
          </p:cNvPr>
          <p:cNvSpPr>
            <a:spLocks noGrp="1"/>
          </p:cNvSpPr>
          <p:nvPr>
            <p:ph type="title"/>
          </p:nvPr>
        </p:nvSpPr>
        <p:spPr>
          <a:xfrm>
            <a:off x="1952637" y="593179"/>
            <a:ext cx="12050973" cy="1143000"/>
          </a:xfrm>
        </p:spPr>
        <p:txBody>
          <a:bodyPr>
            <a:normAutofit/>
          </a:bodyPr>
          <a:lstStyle/>
          <a:p>
            <a:r>
              <a:rPr lang="en-US" sz="4000" dirty="0">
                <a:latin typeface="Arial"/>
                <a:cs typeface="Arial"/>
              </a:rPr>
              <a:t>Table 20.1b</a:t>
            </a:r>
            <a:endParaRPr lang="en-IN" sz="4000" dirty="0"/>
          </a:p>
        </p:txBody>
      </p:sp>
      <p:sp>
        <p:nvSpPr>
          <p:cNvPr id="7" name="Content Placeholder 2">
            <a:extLst>
              <a:ext uri="{FF2B5EF4-FFF2-40B4-BE49-F238E27FC236}">
                <a16:creationId xmlns:a16="http://schemas.microsoft.com/office/drawing/2014/main" id="{04984E06-F5C1-0C1A-C6FC-CEB31FF547AB}"/>
              </a:ext>
            </a:extLst>
          </p:cNvPr>
          <p:cNvSpPr>
            <a:spLocks noGrp="1"/>
          </p:cNvSpPr>
          <p:nvPr>
            <p:ph idx="1"/>
          </p:nvPr>
        </p:nvSpPr>
        <p:spPr>
          <a:xfrm>
            <a:off x="2054075" y="1652656"/>
            <a:ext cx="14972400" cy="821773"/>
          </a:xfrm>
        </p:spPr>
        <p:txBody>
          <a:bodyPr>
            <a:normAutofit/>
          </a:bodyPr>
          <a:lstStyle/>
          <a:p>
            <a:pPr marL="0" indent="0" algn="ctr">
              <a:buNone/>
            </a:pPr>
            <a:r>
              <a:rPr lang="en-US" b="1" dirty="0"/>
              <a:t>Table 20.1b. </a:t>
            </a:r>
            <a:r>
              <a:rPr lang="en-US" dirty="0"/>
              <a:t>Physical Properties of Some Alkanes</a:t>
            </a:r>
          </a:p>
        </p:txBody>
      </p:sp>
      <p:graphicFrame>
        <p:nvGraphicFramePr>
          <p:cNvPr id="5" name="Table 4">
            <a:extLst>
              <a:ext uri="{FF2B5EF4-FFF2-40B4-BE49-F238E27FC236}">
                <a16:creationId xmlns:a16="http://schemas.microsoft.com/office/drawing/2014/main" id="{4420CEFA-DF9F-C38E-E3CF-5D4819D5B1BF}"/>
              </a:ext>
            </a:extLst>
          </p:cNvPr>
          <p:cNvGraphicFramePr>
            <a:graphicFrameLocks noGrp="1"/>
          </p:cNvGraphicFramePr>
          <p:nvPr>
            <p:extLst>
              <p:ext uri="{D42A27DB-BD31-4B8C-83A1-F6EECF244321}">
                <p14:modId xmlns:p14="http://schemas.microsoft.com/office/powerpoint/2010/main" val="1312107304"/>
              </p:ext>
            </p:extLst>
          </p:nvPr>
        </p:nvGraphicFramePr>
        <p:xfrm>
          <a:off x="1910686" y="2286000"/>
          <a:ext cx="14453400" cy="4788662"/>
        </p:xfrm>
        <a:graphic>
          <a:graphicData uri="http://schemas.openxmlformats.org/drawingml/2006/table">
            <a:tbl>
              <a:tblPr firstRow="1">
                <a:tableStyleId>{616DA210-FB5B-4158-B5E0-FEB733F419BA}</a:tableStyleId>
              </a:tblPr>
              <a:tblGrid>
                <a:gridCol w="2408900">
                  <a:extLst>
                    <a:ext uri="{9D8B030D-6E8A-4147-A177-3AD203B41FA5}">
                      <a16:colId xmlns:a16="http://schemas.microsoft.com/office/drawing/2014/main" val="3220406471"/>
                    </a:ext>
                  </a:extLst>
                </a:gridCol>
                <a:gridCol w="2408900">
                  <a:extLst>
                    <a:ext uri="{9D8B030D-6E8A-4147-A177-3AD203B41FA5}">
                      <a16:colId xmlns:a16="http://schemas.microsoft.com/office/drawing/2014/main" val="2036341735"/>
                    </a:ext>
                  </a:extLst>
                </a:gridCol>
                <a:gridCol w="2408900">
                  <a:extLst>
                    <a:ext uri="{9D8B030D-6E8A-4147-A177-3AD203B41FA5}">
                      <a16:colId xmlns:a16="http://schemas.microsoft.com/office/drawing/2014/main" val="2948307571"/>
                    </a:ext>
                  </a:extLst>
                </a:gridCol>
                <a:gridCol w="2408900">
                  <a:extLst>
                    <a:ext uri="{9D8B030D-6E8A-4147-A177-3AD203B41FA5}">
                      <a16:colId xmlns:a16="http://schemas.microsoft.com/office/drawing/2014/main" val="2643532147"/>
                    </a:ext>
                  </a:extLst>
                </a:gridCol>
                <a:gridCol w="2408900">
                  <a:extLst>
                    <a:ext uri="{9D8B030D-6E8A-4147-A177-3AD203B41FA5}">
                      <a16:colId xmlns:a16="http://schemas.microsoft.com/office/drawing/2014/main" val="2021060994"/>
                    </a:ext>
                  </a:extLst>
                </a:gridCol>
                <a:gridCol w="2408900">
                  <a:extLst>
                    <a:ext uri="{9D8B030D-6E8A-4147-A177-3AD203B41FA5}">
                      <a16:colId xmlns:a16="http://schemas.microsoft.com/office/drawing/2014/main" val="3162162015"/>
                    </a:ext>
                  </a:extLst>
                </a:gridCol>
              </a:tblGrid>
              <a:tr h="912126">
                <a:tc>
                  <a:txBody>
                    <a:bodyPr/>
                    <a:lstStyle/>
                    <a:p>
                      <a:pPr algn="ctr"/>
                      <a:r>
                        <a:rPr lang="en-IN" sz="2400" dirty="0">
                          <a:solidFill>
                            <a:schemeClr val="bg1"/>
                          </a:solidFill>
                          <a:effectLst/>
                          <a:latin typeface="Arial" panose="020B0604020202020204" pitchFamily="34" charset="0"/>
                          <a:cs typeface="Arial" panose="020B0604020202020204" pitchFamily="34" charset="0"/>
                        </a:rPr>
                        <a:t>Molecular Name</a:t>
                      </a:r>
                    </a:p>
                  </a:txBody>
                  <a:tcPr marL="0" marR="0" marT="0" marB="0" anchor="ctr">
                    <a:solidFill>
                      <a:srgbClr val="166FAC"/>
                    </a:solidFill>
                  </a:tcPr>
                </a:tc>
                <a:tc>
                  <a:txBody>
                    <a:bodyPr/>
                    <a:lstStyle/>
                    <a:p>
                      <a:pPr algn="ctr"/>
                      <a:r>
                        <a:rPr lang="en-IN" sz="2400" dirty="0">
                          <a:solidFill>
                            <a:schemeClr val="bg1"/>
                          </a:solidFill>
                          <a:effectLst/>
                          <a:latin typeface="Arial" panose="020B0604020202020204" pitchFamily="34" charset="0"/>
                          <a:cs typeface="Arial" panose="020B0604020202020204" pitchFamily="34" charset="0"/>
                        </a:rPr>
                        <a:t>Formula</a:t>
                      </a:r>
                    </a:p>
                  </a:txBody>
                  <a:tcPr marL="0" marR="0" marT="0" marB="0" anchor="ctr">
                    <a:solidFill>
                      <a:srgbClr val="166FAC"/>
                    </a:solidFill>
                  </a:tcPr>
                </a:tc>
                <a:tc>
                  <a:txBody>
                    <a:bodyPr/>
                    <a:lstStyle/>
                    <a:p>
                      <a:pPr algn="ctr"/>
                      <a:r>
                        <a:rPr lang="en-IN" sz="2400" dirty="0">
                          <a:solidFill>
                            <a:schemeClr val="bg1"/>
                          </a:solidFill>
                          <a:effectLst/>
                          <a:latin typeface="Arial" panose="020B0604020202020204" pitchFamily="34" charset="0"/>
                          <a:cs typeface="Arial" panose="020B0604020202020204" pitchFamily="34" charset="0"/>
                        </a:rPr>
                        <a:t>Melting Point (°C)</a:t>
                      </a:r>
                    </a:p>
                  </a:txBody>
                  <a:tcPr marL="0" marR="0" marT="0" marB="0" anchor="ctr">
                    <a:solidFill>
                      <a:srgbClr val="166FAC"/>
                    </a:solidFill>
                  </a:tcPr>
                </a:tc>
                <a:tc>
                  <a:txBody>
                    <a:bodyPr/>
                    <a:lstStyle/>
                    <a:p>
                      <a:pPr algn="ctr"/>
                      <a:r>
                        <a:rPr lang="en-IN" sz="2400" dirty="0">
                          <a:solidFill>
                            <a:schemeClr val="bg1"/>
                          </a:solidFill>
                          <a:effectLst/>
                          <a:latin typeface="Arial" panose="020B0604020202020204" pitchFamily="34" charset="0"/>
                          <a:cs typeface="Arial" panose="020B0604020202020204" pitchFamily="34" charset="0"/>
                        </a:rPr>
                        <a:t>Boiling Point (°C)</a:t>
                      </a:r>
                    </a:p>
                  </a:txBody>
                  <a:tcPr marL="0" marR="0" marT="0" marB="0" anchor="ctr">
                    <a:solidFill>
                      <a:srgbClr val="166FAC"/>
                    </a:solidFill>
                  </a:tcPr>
                </a:tc>
                <a:tc>
                  <a:txBody>
                    <a:bodyPr/>
                    <a:lstStyle/>
                    <a:p>
                      <a:pPr algn="ctr"/>
                      <a:r>
                        <a:rPr lang="en-IN" sz="2400">
                          <a:solidFill>
                            <a:schemeClr val="bg1"/>
                          </a:solidFill>
                          <a:effectLst/>
                          <a:latin typeface="Arial" panose="020B0604020202020204" pitchFamily="34" charset="0"/>
                          <a:cs typeface="Arial" panose="020B0604020202020204" pitchFamily="34" charset="0"/>
                        </a:rPr>
                        <a:t>Density (20°C)*</a:t>
                      </a:r>
                    </a:p>
                  </a:txBody>
                  <a:tcPr marL="0" marR="0" marT="0" marB="0" anchor="ctr">
                    <a:solidFill>
                      <a:srgbClr val="166FAC"/>
                    </a:solidFill>
                  </a:tcPr>
                </a:tc>
                <a:tc>
                  <a:txBody>
                    <a:bodyPr/>
                    <a:lstStyle/>
                    <a:p>
                      <a:pPr algn="ctr"/>
                      <a:r>
                        <a:rPr lang="en-US" sz="2400" dirty="0">
                          <a:solidFill>
                            <a:schemeClr val="bg1"/>
                          </a:solidFill>
                          <a:effectLst/>
                          <a:latin typeface="Arial" panose="020B0604020202020204" pitchFamily="34" charset="0"/>
                          <a:cs typeface="Arial" panose="020B0604020202020204" pitchFamily="34" charset="0"/>
                        </a:rPr>
                        <a:t>Physical State (at 20°C)</a:t>
                      </a:r>
                    </a:p>
                  </a:txBody>
                  <a:tcPr marL="0" marR="0" marT="0" marB="0" anchor="ctr">
                    <a:solidFill>
                      <a:srgbClr val="166FAC"/>
                    </a:solidFill>
                  </a:tcPr>
                </a:tc>
                <a:extLst>
                  <a:ext uri="{0D108BD9-81ED-4DB2-BD59-A6C34878D82A}">
                    <a16:rowId xmlns:a16="http://schemas.microsoft.com/office/drawing/2014/main" val="518142975"/>
                  </a:ext>
                </a:extLst>
              </a:tr>
              <a:tr h="484567">
                <a:tc>
                  <a:txBody>
                    <a:bodyPr/>
                    <a:lstStyle/>
                    <a:p>
                      <a:pPr algn="ctr"/>
                      <a:r>
                        <a:rPr lang="en-IN" sz="2400">
                          <a:effectLst/>
                          <a:latin typeface="Arial" panose="020B0604020202020204" pitchFamily="34" charset="0"/>
                          <a:cs typeface="Arial" panose="020B0604020202020204" pitchFamily="34" charset="0"/>
                        </a:rPr>
                        <a:t>methane</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4</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–182</a:t>
                      </a:r>
                    </a:p>
                  </a:txBody>
                  <a:tcPr marL="0" marR="0" marT="0" marB="0" anchor="ctr"/>
                </a:tc>
                <a:tc>
                  <a:txBody>
                    <a:bodyPr/>
                    <a:lstStyle/>
                    <a:p>
                      <a:pPr algn="ctr"/>
                      <a:r>
                        <a:rPr lang="en-IN" sz="2400" dirty="0">
                          <a:effectLst/>
                          <a:latin typeface="Arial" panose="020B0604020202020204" pitchFamily="34" charset="0"/>
                          <a:cs typeface="Arial" panose="020B0604020202020204" pitchFamily="34" charset="0"/>
                        </a:rPr>
                        <a:t>–164</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0.668 g/L</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gas</a:t>
                      </a:r>
                    </a:p>
                  </a:txBody>
                  <a:tcPr marL="0" marR="0" marT="0" marB="0" anchor="ctr"/>
                </a:tc>
                <a:extLst>
                  <a:ext uri="{0D108BD9-81ED-4DB2-BD59-A6C34878D82A}">
                    <a16:rowId xmlns:a16="http://schemas.microsoft.com/office/drawing/2014/main" val="1915444158"/>
                  </a:ext>
                </a:extLst>
              </a:tr>
              <a:tr h="484567">
                <a:tc>
                  <a:txBody>
                    <a:bodyPr/>
                    <a:lstStyle/>
                    <a:p>
                      <a:pPr algn="ctr"/>
                      <a:r>
                        <a:rPr lang="en-IN" sz="2400">
                          <a:effectLst/>
                          <a:latin typeface="Arial" panose="020B0604020202020204" pitchFamily="34" charset="0"/>
                          <a:cs typeface="Arial" panose="020B0604020202020204" pitchFamily="34" charset="0"/>
                        </a:rPr>
                        <a:t>ethane</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6</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–183</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–89</a:t>
                      </a:r>
                    </a:p>
                  </a:txBody>
                  <a:tcPr marL="0" marR="0" marT="0" marB="0" anchor="ctr"/>
                </a:tc>
                <a:tc>
                  <a:txBody>
                    <a:bodyPr/>
                    <a:lstStyle/>
                    <a:p>
                      <a:pPr algn="ctr"/>
                      <a:r>
                        <a:rPr lang="en-IN" sz="2400" dirty="0">
                          <a:effectLst/>
                          <a:latin typeface="Arial" panose="020B0604020202020204" pitchFamily="34" charset="0"/>
                          <a:cs typeface="Arial" panose="020B0604020202020204" pitchFamily="34" charset="0"/>
                        </a:rPr>
                        <a:t>1.265 g/L</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gas</a:t>
                      </a:r>
                    </a:p>
                  </a:txBody>
                  <a:tcPr marL="0" marR="0" marT="0" marB="0" anchor="ctr"/>
                </a:tc>
                <a:extLst>
                  <a:ext uri="{0D108BD9-81ED-4DB2-BD59-A6C34878D82A}">
                    <a16:rowId xmlns:a16="http://schemas.microsoft.com/office/drawing/2014/main" val="2187390776"/>
                  </a:ext>
                </a:extLst>
              </a:tr>
              <a:tr h="484567">
                <a:tc>
                  <a:txBody>
                    <a:bodyPr/>
                    <a:lstStyle/>
                    <a:p>
                      <a:pPr algn="ctr"/>
                      <a:r>
                        <a:rPr lang="en-IN" sz="2400">
                          <a:effectLst/>
                          <a:latin typeface="Arial" panose="020B0604020202020204" pitchFamily="34" charset="0"/>
                          <a:cs typeface="Arial" panose="020B0604020202020204" pitchFamily="34" charset="0"/>
                        </a:rPr>
                        <a:t>propane</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3</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8</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–190</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–42</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1.867 g/L</a:t>
                      </a:r>
                    </a:p>
                  </a:txBody>
                  <a:tcPr marL="0" marR="0" marT="0" marB="0" anchor="ctr"/>
                </a:tc>
                <a:tc>
                  <a:txBody>
                    <a:bodyPr/>
                    <a:lstStyle/>
                    <a:p>
                      <a:pPr algn="ctr"/>
                      <a:r>
                        <a:rPr lang="en-IN" sz="2400" dirty="0">
                          <a:effectLst/>
                          <a:latin typeface="Arial" panose="020B0604020202020204" pitchFamily="34" charset="0"/>
                          <a:cs typeface="Arial" panose="020B0604020202020204" pitchFamily="34" charset="0"/>
                        </a:rPr>
                        <a:t>gas</a:t>
                      </a:r>
                    </a:p>
                  </a:txBody>
                  <a:tcPr marL="0" marR="0" marT="0" marB="0" anchor="ctr"/>
                </a:tc>
                <a:extLst>
                  <a:ext uri="{0D108BD9-81ED-4DB2-BD59-A6C34878D82A}">
                    <a16:rowId xmlns:a16="http://schemas.microsoft.com/office/drawing/2014/main" val="2080669995"/>
                  </a:ext>
                </a:extLst>
              </a:tr>
              <a:tr h="484567">
                <a:tc>
                  <a:txBody>
                    <a:bodyPr/>
                    <a:lstStyle/>
                    <a:p>
                      <a:pPr algn="ctr"/>
                      <a:r>
                        <a:rPr lang="en-IN" sz="2400">
                          <a:effectLst/>
                          <a:latin typeface="Arial" panose="020B0604020202020204" pitchFamily="34" charset="0"/>
                          <a:cs typeface="Arial" panose="020B0604020202020204" pitchFamily="34" charset="0"/>
                        </a:rPr>
                        <a:t>butane</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4</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10</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400" dirty="0">
                          <a:effectLst/>
                          <a:latin typeface="Arial" panose="020B0604020202020204" pitchFamily="34" charset="0"/>
                          <a:cs typeface="Arial" panose="020B0604020202020204" pitchFamily="34" charset="0"/>
                        </a:rPr>
                        <a:t>–138</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–1</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2.493 g/L</a:t>
                      </a:r>
                    </a:p>
                  </a:txBody>
                  <a:tcPr marL="0" marR="0" marT="0" marB="0" anchor="ctr"/>
                </a:tc>
                <a:tc>
                  <a:txBody>
                    <a:bodyPr/>
                    <a:lstStyle/>
                    <a:p>
                      <a:pPr algn="ctr"/>
                      <a:r>
                        <a:rPr lang="en-IN" sz="2400" dirty="0">
                          <a:effectLst/>
                          <a:latin typeface="Arial" panose="020B0604020202020204" pitchFamily="34" charset="0"/>
                          <a:cs typeface="Arial" panose="020B0604020202020204" pitchFamily="34" charset="0"/>
                        </a:rPr>
                        <a:t>gas</a:t>
                      </a:r>
                    </a:p>
                  </a:txBody>
                  <a:tcPr marL="0" marR="0" marT="0" marB="0" anchor="ctr"/>
                </a:tc>
                <a:extLst>
                  <a:ext uri="{0D108BD9-81ED-4DB2-BD59-A6C34878D82A}">
                    <a16:rowId xmlns:a16="http://schemas.microsoft.com/office/drawing/2014/main" val="4064784620"/>
                  </a:ext>
                </a:extLst>
              </a:tr>
              <a:tr h="484567">
                <a:tc>
                  <a:txBody>
                    <a:bodyPr/>
                    <a:lstStyle/>
                    <a:p>
                      <a:pPr algn="ctr"/>
                      <a:r>
                        <a:rPr lang="en-IN" sz="2400">
                          <a:effectLst/>
                          <a:latin typeface="Arial" panose="020B0604020202020204" pitchFamily="34" charset="0"/>
                          <a:cs typeface="Arial" panose="020B0604020202020204" pitchFamily="34" charset="0"/>
                        </a:rPr>
                        <a:t>pentane</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5</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12</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–130</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36</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0.626 g/mL</a:t>
                      </a:r>
                    </a:p>
                  </a:txBody>
                  <a:tcPr marL="0" marR="0" marT="0" marB="0" anchor="ctr"/>
                </a:tc>
                <a:tc>
                  <a:txBody>
                    <a:bodyPr/>
                    <a:lstStyle/>
                    <a:p>
                      <a:pPr algn="ctr"/>
                      <a:r>
                        <a:rPr lang="en-IN" sz="2400" dirty="0">
                          <a:effectLst/>
                          <a:latin typeface="Arial" panose="020B0604020202020204" pitchFamily="34" charset="0"/>
                          <a:cs typeface="Arial" panose="020B0604020202020204" pitchFamily="34" charset="0"/>
                        </a:rPr>
                        <a:t>liquid</a:t>
                      </a:r>
                    </a:p>
                  </a:txBody>
                  <a:tcPr marL="0" marR="0" marT="0" marB="0" anchor="ctr"/>
                </a:tc>
                <a:extLst>
                  <a:ext uri="{0D108BD9-81ED-4DB2-BD59-A6C34878D82A}">
                    <a16:rowId xmlns:a16="http://schemas.microsoft.com/office/drawing/2014/main" val="4267948173"/>
                  </a:ext>
                </a:extLst>
              </a:tr>
              <a:tr h="484567">
                <a:tc>
                  <a:txBody>
                    <a:bodyPr/>
                    <a:lstStyle/>
                    <a:p>
                      <a:pPr algn="ctr"/>
                      <a:r>
                        <a:rPr lang="en-IN" sz="2400">
                          <a:effectLst/>
                          <a:latin typeface="Arial" panose="020B0604020202020204" pitchFamily="34" charset="0"/>
                          <a:cs typeface="Arial" panose="020B0604020202020204" pitchFamily="34" charset="0"/>
                        </a:rPr>
                        <a:t>hexane</a:t>
                      </a:r>
                    </a:p>
                  </a:txBody>
                  <a:tcPr marL="0" marR="0" marT="0" marB="0" anchor="ctr"/>
                </a:tc>
                <a:tc>
                  <a:txBody>
                    <a:bodyPr/>
                    <a:lstStyle/>
                    <a:p>
                      <a:pPr algn="ctr"/>
                      <a:r>
                        <a:rPr lang="en-IN" sz="2400" dirty="0">
                          <a:effectLst/>
                          <a:latin typeface="Arial" panose="020B0604020202020204" pitchFamily="34" charset="0"/>
                          <a:cs typeface="Arial" panose="020B0604020202020204" pitchFamily="34" charset="0"/>
                        </a:rPr>
                        <a:t>C</a:t>
                      </a:r>
                      <a:r>
                        <a:rPr lang="en-IN" sz="2400" baseline="-25000" dirty="0">
                          <a:effectLst/>
                          <a:latin typeface="Arial" panose="020B0604020202020204" pitchFamily="34" charset="0"/>
                          <a:cs typeface="Arial" panose="020B0604020202020204" pitchFamily="34" charset="0"/>
                        </a:rPr>
                        <a:t>6</a:t>
                      </a: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14</a:t>
                      </a: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400" dirty="0">
                          <a:effectLst/>
                          <a:latin typeface="Arial" panose="020B0604020202020204" pitchFamily="34" charset="0"/>
                          <a:cs typeface="Arial" panose="020B0604020202020204" pitchFamily="34" charset="0"/>
                        </a:rPr>
                        <a:t>–95</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69</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0.659 g/mL</a:t>
                      </a:r>
                    </a:p>
                  </a:txBody>
                  <a:tcPr marL="0" marR="0" marT="0" marB="0" anchor="ctr"/>
                </a:tc>
                <a:tc>
                  <a:txBody>
                    <a:bodyPr/>
                    <a:lstStyle/>
                    <a:p>
                      <a:pPr algn="ctr"/>
                      <a:r>
                        <a:rPr lang="en-IN" sz="2400" dirty="0">
                          <a:effectLst/>
                          <a:latin typeface="Arial" panose="020B0604020202020204" pitchFamily="34" charset="0"/>
                          <a:cs typeface="Arial" panose="020B0604020202020204" pitchFamily="34" charset="0"/>
                        </a:rPr>
                        <a:t>liquid</a:t>
                      </a:r>
                    </a:p>
                  </a:txBody>
                  <a:tcPr marL="0" marR="0" marT="0" marB="0" anchor="ctr"/>
                </a:tc>
                <a:extLst>
                  <a:ext uri="{0D108BD9-81ED-4DB2-BD59-A6C34878D82A}">
                    <a16:rowId xmlns:a16="http://schemas.microsoft.com/office/drawing/2014/main" val="1984726465"/>
                  </a:ext>
                </a:extLst>
              </a:tr>
              <a:tr h="484567">
                <a:tc>
                  <a:txBody>
                    <a:bodyPr/>
                    <a:lstStyle/>
                    <a:p>
                      <a:pPr algn="ctr"/>
                      <a:r>
                        <a:rPr lang="en-IN" sz="2400">
                          <a:effectLst/>
                          <a:latin typeface="Arial" panose="020B0604020202020204" pitchFamily="34" charset="0"/>
                          <a:cs typeface="Arial" panose="020B0604020202020204" pitchFamily="34" charset="0"/>
                        </a:rPr>
                        <a:t>octane</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8</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18</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–57</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125</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0.703 g/mL</a:t>
                      </a:r>
                    </a:p>
                  </a:txBody>
                  <a:tcPr marL="0" marR="0" marT="0" marB="0" anchor="ctr"/>
                </a:tc>
                <a:tc>
                  <a:txBody>
                    <a:bodyPr/>
                    <a:lstStyle/>
                    <a:p>
                      <a:pPr algn="ctr"/>
                      <a:r>
                        <a:rPr lang="en-IN" sz="2400" dirty="0">
                          <a:effectLst/>
                          <a:latin typeface="Arial" panose="020B0604020202020204" pitchFamily="34" charset="0"/>
                          <a:cs typeface="Arial" panose="020B0604020202020204" pitchFamily="34" charset="0"/>
                        </a:rPr>
                        <a:t>liquid</a:t>
                      </a:r>
                    </a:p>
                  </a:txBody>
                  <a:tcPr marL="0" marR="0" marT="0" marB="0" anchor="ctr"/>
                </a:tc>
                <a:extLst>
                  <a:ext uri="{0D108BD9-81ED-4DB2-BD59-A6C34878D82A}">
                    <a16:rowId xmlns:a16="http://schemas.microsoft.com/office/drawing/2014/main" val="4057377130"/>
                  </a:ext>
                </a:extLst>
              </a:tr>
              <a:tr h="484567">
                <a:tc>
                  <a:txBody>
                    <a:bodyPr/>
                    <a:lstStyle/>
                    <a:p>
                      <a:pPr algn="ctr"/>
                      <a:r>
                        <a:rPr lang="en-IN" sz="2400">
                          <a:effectLst/>
                          <a:latin typeface="Arial" panose="020B0604020202020204" pitchFamily="34" charset="0"/>
                          <a:cs typeface="Arial" panose="020B0604020202020204" pitchFamily="34" charset="0"/>
                        </a:rPr>
                        <a:t>decane</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10</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22</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–30</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174</a:t>
                      </a:r>
                    </a:p>
                  </a:txBody>
                  <a:tcPr marL="0" marR="0" marT="0" marB="0" anchor="ctr"/>
                </a:tc>
                <a:tc>
                  <a:txBody>
                    <a:bodyPr/>
                    <a:lstStyle/>
                    <a:p>
                      <a:pPr algn="ctr"/>
                      <a:r>
                        <a:rPr lang="en-IN" sz="2400">
                          <a:effectLst/>
                          <a:latin typeface="Arial" panose="020B0604020202020204" pitchFamily="34" charset="0"/>
                          <a:cs typeface="Arial" panose="020B0604020202020204" pitchFamily="34" charset="0"/>
                        </a:rPr>
                        <a:t>0.730 g/mL</a:t>
                      </a:r>
                    </a:p>
                  </a:txBody>
                  <a:tcPr marL="0" marR="0" marT="0" marB="0" anchor="ctr"/>
                </a:tc>
                <a:tc>
                  <a:txBody>
                    <a:bodyPr/>
                    <a:lstStyle/>
                    <a:p>
                      <a:pPr algn="ctr"/>
                      <a:r>
                        <a:rPr lang="en-IN" sz="2400" dirty="0">
                          <a:effectLst/>
                          <a:latin typeface="Arial" panose="020B0604020202020204" pitchFamily="34" charset="0"/>
                          <a:cs typeface="Arial" panose="020B0604020202020204" pitchFamily="34" charset="0"/>
                        </a:rPr>
                        <a:t>liquid</a:t>
                      </a:r>
                    </a:p>
                  </a:txBody>
                  <a:tcPr marL="0" marR="0" marT="0" marB="0" anchor="ctr"/>
                </a:tc>
                <a:extLst>
                  <a:ext uri="{0D108BD9-81ED-4DB2-BD59-A6C34878D82A}">
                    <a16:rowId xmlns:a16="http://schemas.microsoft.com/office/drawing/2014/main" val="1534981504"/>
                  </a:ext>
                </a:extLst>
              </a:tr>
            </a:tbl>
          </a:graphicData>
        </a:graphic>
      </p:graphicFrame>
      <p:sp>
        <p:nvSpPr>
          <p:cNvPr id="3" name="TextBox 2">
            <a:extLst>
              <a:ext uri="{FF2B5EF4-FFF2-40B4-BE49-F238E27FC236}">
                <a16:creationId xmlns:a16="http://schemas.microsoft.com/office/drawing/2014/main" id="{54CEA163-1167-9C5D-B20B-BB189F109448}"/>
              </a:ext>
            </a:extLst>
          </p:cNvPr>
          <p:cNvSpPr txBox="1"/>
          <p:nvPr/>
        </p:nvSpPr>
        <p:spPr>
          <a:xfrm>
            <a:off x="762071" y="7243746"/>
            <a:ext cx="17556409" cy="830997"/>
          </a:xfrm>
          <a:prstGeom prst="rect">
            <a:avLst/>
          </a:prstGeom>
          <a:noFill/>
        </p:spPr>
        <p:txBody>
          <a:bodyPr wrap="none" rtlCol="0">
            <a:spAutoFit/>
          </a:bodyPr>
          <a:lstStyle/>
          <a:p>
            <a:pPr algn="ctr"/>
            <a:r>
              <a:rPr lang="en-US" sz="2400" dirty="0">
                <a:effectLst/>
                <a:latin typeface="Arial" panose="020B0604020202020204" pitchFamily="34" charset="0"/>
                <a:cs typeface="Arial" panose="020B0604020202020204" pitchFamily="34" charset="0"/>
              </a:rPr>
              <a:t>*Note the change in units going from gases (grams per liter) to liquids (grams per milliliter). Gas densities are at 1 atm pressure.</a:t>
            </a:r>
          </a:p>
          <a:p>
            <a:r>
              <a:rPr lang="en-US" sz="2400" dirty="0">
                <a:latin typeface="Arial" panose="020B0604020202020204" pitchFamily="34" charset="0"/>
                <a:cs typeface="Arial" panose="020B0604020202020204" pitchFamily="34" charset="0"/>
              </a:rPr>
              <a:t>  </a:t>
            </a:r>
          </a:p>
        </p:txBody>
      </p:sp>
      <p:sp>
        <p:nvSpPr>
          <p:cNvPr id="6" name="Content Placeholder 2">
            <a:extLst>
              <a:ext uri="{FF2B5EF4-FFF2-40B4-BE49-F238E27FC236}">
                <a16:creationId xmlns:a16="http://schemas.microsoft.com/office/drawing/2014/main" id="{BFFBD21D-790B-D820-B394-F7C2BA26D29C}"/>
              </a:ext>
            </a:extLst>
          </p:cNvPr>
          <p:cNvSpPr txBox="1">
            <a:spLocks/>
          </p:cNvSpPr>
          <p:nvPr/>
        </p:nvSpPr>
        <p:spPr>
          <a:xfrm>
            <a:off x="1944000" y="8653270"/>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latin typeface="Arial"/>
                <a:cs typeface="Arial"/>
              </a:rPr>
              <a:t>Source:</a:t>
            </a:r>
            <a:r>
              <a:rPr lang="en-US" sz="2400" dirty="0">
                <a:latin typeface="Arial"/>
                <a:cs typeface="Arial"/>
              </a:rPr>
              <a:t> "</a:t>
            </a:r>
            <a:r>
              <a:rPr lang="en-US" sz="2400" dirty="0">
                <a:latin typeface="Arial"/>
                <a:cs typeface="Arial"/>
                <a:hlinkClick r:id="rId2"/>
              </a:rPr>
              <a:t>12.6: Physical Properties of Alkanes</a:t>
            </a:r>
            <a:r>
              <a:rPr lang="en-US" sz="2400" dirty="0">
                <a:latin typeface="Arial"/>
                <a:cs typeface="Arial"/>
              </a:rPr>
              <a:t>" In </a:t>
            </a:r>
            <a:r>
              <a:rPr lang="en-US" sz="2400" i="1" dirty="0">
                <a:latin typeface="Arial"/>
                <a:cs typeface="Arial"/>
                <a:hlinkClick r:id="rId3"/>
              </a:rPr>
              <a:t>Basics of GOB Chemistry (Ball et al.)</a:t>
            </a:r>
            <a:r>
              <a:rPr lang="en-US" sz="2400" dirty="0">
                <a:latin typeface="Arial"/>
                <a:cs typeface="Arial"/>
              </a:rPr>
              <a:t>, </a:t>
            </a:r>
            <a:r>
              <a:rPr lang="en-US" sz="2400" dirty="0">
                <a:latin typeface="Arial"/>
                <a:cs typeface="Arial"/>
                <a:hlinkClick r:id="rId4"/>
              </a:rPr>
              <a:t>CC BY-NC-SA 4.0</a:t>
            </a:r>
            <a:r>
              <a:rPr lang="en-US" sz="2400" dirty="0">
                <a:latin typeface="Arial"/>
                <a:cs typeface="Arial"/>
              </a:rPr>
              <a:t>.</a:t>
            </a:r>
            <a:endParaRPr lang="en-IN" sz="2400" dirty="0">
              <a:latin typeface="Arial"/>
              <a:cs typeface="Arial"/>
            </a:endParaRPr>
          </a:p>
        </p:txBody>
      </p:sp>
      <p:sp>
        <p:nvSpPr>
          <p:cNvPr id="4" name="Footer Placeholder 3">
            <a:extLst>
              <a:ext uri="{FF2B5EF4-FFF2-40B4-BE49-F238E27FC236}">
                <a16:creationId xmlns:a16="http://schemas.microsoft.com/office/drawing/2014/main" id="{CAD8652E-7CD4-C94A-246D-BBAB0C92D9BF}"/>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extLst>
      <p:ext uri="{BB962C8B-B14F-4D97-AF65-F5344CB8AC3E}">
        <p14:creationId xmlns:p14="http://schemas.microsoft.com/office/powerpoint/2010/main" val="1424051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2C694-15B8-BAAC-A2A8-AF8ECE85A2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53EB2-A73E-40A2-DA46-96438FB7870A}"/>
              </a:ext>
            </a:extLst>
          </p:cNvPr>
          <p:cNvSpPr>
            <a:spLocks noGrp="1"/>
          </p:cNvSpPr>
          <p:nvPr>
            <p:ph type="title"/>
          </p:nvPr>
        </p:nvSpPr>
        <p:spPr/>
        <p:txBody>
          <a:bodyPr>
            <a:normAutofit/>
          </a:bodyPr>
          <a:lstStyle/>
          <a:p>
            <a:r>
              <a:rPr lang="en-US" sz="4000" dirty="0"/>
              <a:t>Figure 20.1g</a:t>
            </a:r>
            <a:endParaRPr lang="en-IN" sz="4000" dirty="0"/>
          </a:p>
        </p:txBody>
      </p:sp>
      <p:pic>
        <p:nvPicPr>
          <p:cNvPr id="11266" name="Picture 2" descr="Aerial view of an oil spill on the water's surface in the Gulf of Mexico. ">
            <a:extLst>
              <a:ext uri="{FF2B5EF4-FFF2-40B4-BE49-F238E27FC236}">
                <a16:creationId xmlns:a16="http://schemas.microsoft.com/office/drawing/2014/main" id="{D2234E51-0D4E-FF36-18B4-57FAA6E59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753591"/>
            <a:ext cx="3505200" cy="47798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5D2C6793-ADB5-5552-FD5D-A90BCFA8ED4C}"/>
              </a:ext>
            </a:extLst>
          </p:cNvPr>
          <p:cNvSpPr>
            <a:spLocks noGrp="1" noChangeArrowheads="1"/>
          </p:cNvSpPr>
          <p:nvPr>
            <p:ph idx="1"/>
          </p:nvPr>
        </p:nvSpPr>
        <p:spPr bwMode="auto">
          <a:xfrm>
            <a:off x="1600200" y="7697759"/>
            <a:ext cx="15697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Figure 20.1g.</a:t>
            </a:r>
            <a:r>
              <a:rPr kumimoji="0" lang="en-US" altLang="en-US" b="0" i="0" u="none" strike="noStrike" cap="none" normalizeH="0" baseline="0" dirty="0">
                <a:ln>
                  <a:noFill/>
                </a:ln>
                <a:solidFill>
                  <a:schemeClr val="tx1"/>
                </a:solidFill>
                <a:effectLst/>
                <a:latin typeface="Arial" panose="020B0604020202020204" pitchFamily="34" charset="0"/>
              </a:rPr>
              <a:t> Oil Spills. Crude oil coats the water’s surface in the Gulf of Mexico after the Deepwater Horizon oil rig sank following an explosion. The leak was a mile below the surface, making it difficult to estimate the size of the spill. One liter of oil can create a slick 2.5 hectares (6.3 acres) in size. This and similar spills provide a reminder that hydrocarbons and water don’t mix. (Credit: </a:t>
            </a:r>
            <a:r>
              <a:rPr kumimoji="0" lang="en-US" altLang="en-US" b="0" i="1" u="none" strike="noStrike" cap="none" normalizeH="0" baseline="0" dirty="0">
                <a:ln>
                  <a:noFill/>
                </a:ln>
                <a:solidFill>
                  <a:schemeClr val="tx1"/>
                </a:solidFill>
                <a:effectLst/>
                <a:latin typeface="Arial" panose="020B0604020202020204" pitchFamily="34" charset="0"/>
                <a:hlinkClick r:id="rId3"/>
              </a:rPr>
              <a:t>NASA Goddard / MODIS Rapid Response Team</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hlinkClick r:id="rId4"/>
              </a:rPr>
              <a:t>NASA terms of use</a:t>
            </a:r>
            <a:r>
              <a:rPr kumimoji="0" lang="en-US" altLang="en-US" b="0" i="0" u="none" strike="noStrike" cap="none" normalizeH="0" baseline="0" dirty="0">
                <a:ln>
                  <a:noFill/>
                </a:ln>
                <a:solidFill>
                  <a:schemeClr val="tx1"/>
                </a:solidFill>
                <a:effectLst/>
                <a:latin typeface="Arial" panose="020B0604020202020204" pitchFamily="34" charset="0"/>
              </a:rPr>
              <a:t>). </a:t>
            </a:r>
            <a:endParaRPr lang="en-US"/>
          </a:p>
        </p:txBody>
      </p:sp>
      <p:sp>
        <p:nvSpPr>
          <p:cNvPr id="4" name="Footer Placeholder 3">
            <a:extLst>
              <a:ext uri="{FF2B5EF4-FFF2-40B4-BE49-F238E27FC236}">
                <a16:creationId xmlns:a16="http://schemas.microsoft.com/office/drawing/2014/main" id="{B6E0236D-4634-6517-673F-ED77CBFECC86}"/>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49347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3C787-C885-FD2D-B307-741388AB4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AE9BE-703B-A7EF-D665-9B08B22D528D}"/>
              </a:ext>
            </a:extLst>
          </p:cNvPr>
          <p:cNvSpPr>
            <a:spLocks noGrp="1"/>
          </p:cNvSpPr>
          <p:nvPr>
            <p:ph type="title"/>
          </p:nvPr>
        </p:nvSpPr>
        <p:spPr/>
        <p:txBody>
          <a:bodyPr>
            <a:normAutofit/>
          </a:bodyPr>
          <a:lstStyle/>
          <a:p>
            <a:r>
              <a:rPr lang="en-US" sz="4000" dirty="0"/>
              <a:t>Figure 20.1h</a:t>
            </a:r>
            <a:endParaRPr lang="en-IN" sz="4000" dirty="0"/>
          </a:p>
        </p:txBody>
      </p:sp>
      <p:pic>
        <p:nvPicPr>
          <p:cNvPr id="12290" name="Picture 2" descr="butane cigarette lighter">
            <a:extLst>
              <a:ext uri="{FF2B5EF4-FFF2-40B4-BE49-F238E27FC236}">
                <a16:creationId xmlns:a16="http://schemas.microsoft.com/office/drawing/2014/main" id="{8C8A4078-0850-CFEA-850A-21083A8A7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37" y="2683171"/>
            <a:ext cx="5572125" cy="49206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13B037FA-906D-16F9-5F92-5BB2BFC5F45D}"/>
              </a:ext>
            </a:extLst>
          </p:cNvPr>
          <p:cNvSpPr>
            <a:spLocks noGrp="1" noChangeArrowheads="1"/>
          </p:cNvSpPr>
          <p:nvPr>
            <p:ph idx="1"/>
          </p:nvPr>
        </p:nvSpPr>
        <p:spPr bwMode="auto">
          <a:xfrm>
            <a:off x="1600200" y="8067090"/>
            <a:ext cx="1569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latin typeface="Arial"/>
                <a:cs typeface="Arial"/>
              </a:rPr>
              <a:t>Figure 20.1h.</a:t>
            </a:r>
            <a:r>
              <a:rPr lang="en-US" dirty="0">
                <a:latin typeface="Arial"/>
                <a:cs typeface="Arial"/>
              </a:rPr>
              <a:t> Butane is a hydrocarbon with the formula [latex]</a:t>
            </a:r>
            <a:r>
              <a:rPr lang="en-US" err="1">
                <a:latin typeface="Arial"/>
                <a:cs typeface="Arial"/>
              </a:rPr>
              <a:t>ce</a:t>
            </a:r>
            <a:r>
              <a:rPr lang="en-US" dirty="0">
                <a:latin typeface="Arial"/>
                <a:cs typeface="Arial"/>
              </a:rPr>
              <a:t>{C4H10}\) and is a gas at room temperature and atmospheric pressure. Under excess pressures, it can be liquidized like the fuel shown in this butane lighters. (Credit: </a:t>
            </a:r>
            <a:r>
              <a:rPr lang="en-US" dirty="0">
                <a:latin typeface="Arial"/>
                <a:cs typeface="Arial"/>
                <a:hlinkClick r:id="rId3"/>
              </a:rPr>
              <a:t>work</a:t>
            </a:r>
            <a:r>
              <a:rPr lang="en-US" dirty="0">
                <a:latin typeface="Arial"/>
                <a:cs typeface="Arial"/>
              </a:rPr>
              <a:t> by Frank </a:t>
            </a:r>
            <a:r>
              <a:rPr lang="en-US" err="1">
                <a:latin typeface="Arial"/>
                <a:cs typeface="Arial"/>
              </a:rPr>
              <a:t>Vincentz</a:t>
            </a:r>
            <a:r>
              <a:rPr lang="en-US" dirty="0">
                <a:latin typeface="Arial"/>
                <a:cs typeface="Arial"/>
              </a:rPr>
              <a:t>, </a:t>
            </a:r>
            <a:r>
              <a:rPr lang="en-US" dirty="0">
                <a:latin typeface="Arial"/>
                <a:cs typeface="Arial"/>
                <a:hlinkClick r:id="rId4"/>
              </a:rPr>
              <a:t>CC BY-SA 3.0</a:t>
            </a:r>
            <a:r>
              <a:rPr lang="en-US" dirty="0">
                <a:latin typeface="Arial"/>
                <a:cs typeface="Arial"/>
              </a:rPr>
              <a:t>)</a:t>
            </a:r>
            <a:endParaRPr lang="en-US" altLang="en-US" b="0" i="0" u="none" strike="noStrike" cap="none" normalizeH="0" baseline="0" dirty="0">
              <a:ln>
                <a:noFill/>
              </a:ln>
              <a:solidFill>
                <a:schemeClr val="tx1"/>
              </a:solidFill>
              <a:effectLst/>
              <a:latin typeface="Arial"/>
              <a:cs typeface="Arial"/>
            </a:endParaRPr>
          </a:p>
        </p:txBody>
      </p:sp>
      <p:sp>
        <p:nvSpPr>
          <p:cNvPr id="4" name="Footer Placeholder 3">
            <a:extLst>
              <a:ext uri="{FF2B5EF4-FFF2-40B4-BE49-F238E27FC236}">
                <a16:creationId xmlns:a16="http://schemas.microsoft.com/office/drawing/2014/main" id="{C1D59942-17B4-8076-7C38-2EE32AB8F407}"/>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30115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D521B-D2BF-3A8D-E020-4A375994A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C5E18-7941-DAC8-C45D-533C2529439C}"/>
              </a:ext>
            </a:extLst>
          </p:cNvPr>
          <p:cNvSpPr>
            <a:spLocks noGrp="1"/>
          </p:cNvSpPr>
          <p:nvPr>
            <p:ph type="title"/>
          </p:nvPr>
        </p:nvSpPr>
        <p:spPr>
          <a:xfrm>
            <a:off x="2050173" y="192058"/>
            <a:ext cx="11812137" cy="1143000"/>
          </a:xfrm>
        </p:spPr>
        <p:txBody>
          <a:bodyPr>
            <a:normAutofit/>
          </a:bodyPr>
          <a:lstStyle/>
          <a:p>
            <a:r>
              <a:rPr lang="en-US" sz="4000" dirty="0">
                <a:latin typeface="Arial"/>
                <a:cs typeface="Arial"/>
              </a:rPr>
              <a:t>Table 20.2a</a:t>
            </a:r>
            <a:endParaRPr lang="en-IN" sz="4000" dirty="0"/>
          </a:p>
        </p:txBody>
      </p:sp>
      <p:sp>
        <p:nvSpPr>
          <p:cNvPr id="3" name="Content Placeholder 2">
            <a:extLst>
              <a:ext uri="{FF2B5EF4-FFF2-40B4-BE49-F238E27FC236}">
                <a16:creationId xmlns:a16="http://schemas.microsoft.com/office/drawing/2014/main" id="{8E2AFB1A-92CF-876A-7CE7-E5C5EB78FDAC}"/>
              </a:ext>
            </a:extLst>
          </p:cNvPr>
          <p:cNvSpPr>
            <a:spLocks noGrp="1"/>
          </p:cNvSpPr>
          <p:nvPr>
            <p:ph idx="1"/>
          </p:nvPr>
        </p:nvSpPr>
        <p:spPr>
          <a:xfrm>
            <a:off x="2050173" y="1429151"/>
            <a:ext cx="14972400" cy="821773"/>
          </a:xfrm>
        </p:spPr>
        <p:txBody>
          <a:bodyPr>
            <a:normAutofit/>
          </a:bodyPr>
          <a:lstStyle/>
          <a:p>
            <a:pPr marL="0" indent="0" algn="ctr">
              <a:buNone/>
            </a:pPr>
            <a:r>
              <a:rPr lang="en-US" b="1" dirty="0"/>
              <a:t>Table 20.2a. </a:t>
            </a:r>
            <a:r>
              <a:rPr lang="en-US" dirty="0"/>
              <a:t>The First 10 Straight-Chain Alkane Molecular Formulas</a:t>
            </a:r>
          </a:p>
        </p:txBody>
      </p:sp>
      <p:graphicFrame>
        <p:nvGraphicFramePr>
          <p:cNvPr id="7" name="Table 6">
            <a:extLst>
              <a:ext uri="{FF2B5EF4-FFF2-40B4-BE49-F238E27FC236}">
                <a16:creationId xmlns:a16="http://schemas.microsoft.com/office/drawing/2014/main" id="{38715A3F-4B2A-5A1E-FB69-BDC7B93B14BD}"/>
              </a:ext>
            </a:extLst>
          </p:cNvPr>
          <p:cNvGraphicFramePr>
            <a:graphicFrameLocks noGrp="1"/>
          </p:cNvGraphicFramePr>
          <p:nvPr>
            <p:extLst>
              <p:ext uri="{D42A27DB-BD31-4B8C-83A1-F6EECF244321}">
                <p14:modId xmlns:p14="http://schemas.microsoft.com/office/powerpoint/2010/main" val="3194519198"/>
              </p:ext>
            </p:extLst>
          </p:nvPr>
        </p:nvGraphicFramePr>
        <p:xfrm>
          <a:off x="5625720" y="1929847"/>
          <a:ext cx="7036559" cy="6427306"/>
        </p:xfrm>
        <a:graphic>
          <a:graphicData uri="http://schemas.openxmlformats.org/drawingml/2006/table">
            <a:tbl>
              <a:tblPr firstRow="1">
                <a:tableStyleId>{616DA210-FB5B-4158-B5E0-FEB733F419BA}</a:tableStyleId>
              </a:tblPr>
              <a:tblGrid>
                <a:gridCol w="2312159">
                  <a:extLst>
                    <a:ext uri="{9D8B030D-6E8A-4147-A177-3AD203B41FA5}">
                      <a16:colId xmlns:a16="http://schemas.microsoft.com/office/drawing/2014/main" val="53827784"/>
                    </a:ext>
                  </a:extLst>
                </a:gridCol>
                <a:gridCol w="4724400">
                  <a:extLst>
                    <a:ext uri="{9D8B030D-6E8A-4147-A177-3AD203B41FA5}">
                      <a16:colId xmlns:a16="http://schemas.microsoft.com/office/drawing/2014/main" val="2347732352"/>
                    </a:ext>
                  </a:extLst>
                </a:gridCol>
              </a:tblGrid>
              <a:tr h="759590">
                <a:tc>
                  <a:txBody>
                    <a:bodyPr/>
                    <a:lstStyle/>
                    <a:p>
                      <a:pPr algn="ctr" fontAlgn="ctr"/>
                      <a:r>
                        <a:rPr lang="en-IN" sz="2400" dirty="0">
                          <a:solidFill>
                            <a:schemeClr val="bg1"/>
                          </a:solidFill>
                          <a:effectLst/>
                          <a:latin typeface="Arial" panose="020B0604020202020204" pitchFamily="34" charset="0"/>
                          <a:cs typeface="Arial" panose="020B0604020202020204" pitchFamily="34" charset="0"/>
                        </a:rPr>
                        <a:t>Name</a:t>
                      </a:r>
                    </a:p>
                  </a:txBody>
                  <a:tcPr marL="0" marR="0" marT="0" marB="0" anchor="ctr">
                    <a:solidFill>
                      <a:srgbClr val="166FAC"/>
                    </a:solidFill>
                  </a:tcPr>
                </a:tc>
                <a:tc>
                  <a:txBody>
                    <a:bodyPr/>
                    <a:lstStyle/>
                    <a:p>
                      <a:pPr algn="ctr" fontAlgn="ctr"/>
                      <a:r>
                        <a:rPr lang="en-IN" sz="2400" dirty="0">
                          <a:solidFill>
                            <a:schemeClr val="bg1"/>
                          </a:solidFill>
                          <a:effectLst/>
                          <a:latin typeface="Arial" panose="020B0604020202020204" pitchFamily="34" charset="0"/>
                          <a:cs typeface="Arial" panose="020B0604020202020204" pitchFamily="34" charset="0"/>
                        </a:rPr>
                        <a:t>Molecular Formula (C</a:t>
                      </a:r>
                      <a:r>
                        <a:rPr lang="en-IN" sz="2400" baseline="-25000" dirty="0">
                          <a:solidFill>
                            <a:schemeClr val="bg1"/>
                          </a:solidFill>
                          <a:effectLst/>
                          <a:latin typeface="Arial" panose="020B0604020202020204" pitchFamily="34" charset="0"/>
                          <a:cs typeface="Arial" panose="020B0604020202020204" pitchFamily="34" charset="0"/>
                        </a:rPr>
                        <a:t>n</a:t>
                      </a:r>
                      <a:r>
                        <a:rPr lang="en-IN" sz="2400" dirty="0">
                          <a:solidFill>
                            <a:schemeClr val="bg1"/>
                          </a:solidFill>
                          <a:effectLst/>
                          <a:latin typeface="Arial" panose="020B0604020202020204" pitchFamily="34" charset="0"/>
                          <a:cs typeface="Arial" panose="020B0604020202020204" pitchFamily="34" charset="0"/>
                        </a:rPr>
                        <a:t>H</a:t>
                      </a:r>
                      <a:r>
                        <a:rPr lang="en-IN" sz="2400" baseline="-25000" dirty="0">
                          <a:solidFill>
                            <a:schemeClr val="bg1"/>
                          </a:solidFill>
                          <a:effectLst/>
                          <a:latin typeface="Arial" panose="020B0604020202020204" pitchFamily="34" charset="0"/>
                          <a:cs typeface="Arial" panose="020B0604020202020204" pitchFamily="34" charset="0"/>
                        </a:rPr>
                        <a:t>2n + 2</a:t>
                      </a:r>
                      <a:r>
                        <a:rPr lang="en-IN" sz="2400" dirty="0">
                          <a:solidFill>
                            <a:schemeClr val="bg1"/>
                          </a:solidFill>
                          <a:effectLst/>
                          <a:latin typeface="Arial" panose="020B0604020202020204" pitchFamily="34" charset="0"/>
                          <a:cs typeface="Arial" panose="020B0604020202020204" pitchFamily="34" charset="0"/>
                        </a:rPr>
                        <a:t>)</a:t>
                      </a:r>
                    </a:p>
                  </a:txBody>
                  <a:tcPr marL="0" marR="0" marT="0" marB="0" anchor="ctr">
                    <a:solidFill>
                      <a:srgbClr val="166FAC"/>
                    </a:solidFill>
                  </a:tcPr>
                </a:tc>
                <a:extLst>
                  <a:ext uri="{0D108BD9-81ED-4DB2-BD59-A6C34878D82A}">
                    <a16:rowId xmlns:a16="http://schemas.microsoft.com/office/drawing/2014/main" val="478209591"/>
                  </a:ext>
                </a:extLst>
              </a:tr>
              <a:tr h="438226">
                <a:tc>
                  <a:txBody>
                    <a:bodyPr/>
                    <a:lstStyle/>
                    <a:p>
                      <a:pPr algn="ctr" fontAlgn="ctr"/>
                      <a:r>
                        <a:rPr lang="en-IN" sz="2400" dirty="0">
                          <a:effectLst/>
                          <a:latin typeface="Arial" panose="020B0604020202020204" pitchFamily="34" charset="0"/>
                          <a:cs typeface="Arial" panose="020B0604020202020204" pitchFamily="34" charset="0"/>
                        </a:rPr>
                        <a:t>methane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4</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810195575"/>
                  </a:ext>
                </a:extLst>
              </a:tr>
              <a:tr h="438226">
                <a:tc>
                  <a:txBody>
                    <a:bodyPr/>
                    <a:lstStyle/>
                    <a:p>
                      <a:pPr algn="ctr" fontAlgn="ctr"/>
                      <a:r>
                        <a:rPr lang="en-IN" sz="2400" dirty="0">
                          <a:effectLst/>
                          <a:latin typeface="Arial" panose="020B0604020202020204" pitchFamily="34" charset="0"/>
                          <a:cs typeface="Arial" panose="020B0604020202020204" pitchFamily="34" charset="0"/>
                        </a:rPr>
                        <a:t>ethane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6</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0316747"/>
                  </a:ext>
                </a:extLst>
              </a:tr>
              <a:tr h="438226">
                <a:tc>
                  <a:txBody>
                    <a:bodyPr/>
                    <a:lstStyle/>
                    <a:p>
                      <a:pPr algn="ctr" fontAlgn="ctr"/>
                      <a:r>
                        <a:rPr lang="en-IN" sz="2400" dirty="0">
                          <a:effectLst/>
                          <a:latin typeface="Arial" panose="020B0604020202020204" pitchFamily="34" charset="0"/>
                          <a:cs typeface="Arial" panose="020B0604020202020204" pitchFamily="34" charset="0"/>
                        </a:rPr>
                        <a:t>propane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8</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61349916"/>
                  </a:ext>
                </a:extLst>
              </a:tr>
              <a:tr h="438226">
                <a:tc>
                  <a:txBody>
                    <a:bodyPr/>
                    <a:lstStyle/>
                    <a:p>
                      <a:pPr algn="ctr" fontAlgn="ctr"/>
                      <a:r>
                        <a:rPr lang="en-IN" sz="2400" dirty="0">
                          <a:effectLst/>
                          <a:latin typeface="Arial" panose="020B0604020202020204" pitchFamily="34" charset="0"/>
                          <a:cs typeface="Arial" panose="020B0604020202020204" pitchFamily="34" charset="0"/>
                        </a:rPr>
                        <a:t>butane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a:t>
                      </a:r>
                      <a:r>
                        <a:rPr lang="en-IN" sz="2400" baseline="-25000" dirty="0">
                          <a:effectLst/>
                          <a:latin typeface="Arial" panose="020B0604020202020204" pitchFamily="34" charset="0"/>
                          <a:cs typeface="Arial" panose="020B0604020202020204" pitchFamily="34" charset="0"/>
                        </a:rPr>
                        <a:t>4</a:t>
                      </a: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10</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23556129"/>
                  </a:ext>
                </a:extLst>
              </a:tr>
              <a:tr h="438226">
                <a:tc>
                  <a:txBody>
                    <a:bodyPr/>
                    <a:lstStyle/>
                    <a:p>
                      <a:pPr algn="ctr" fontAlgn="ctr"/>
                      <a:r>
                        <a:rPr lang="en-IN" sz="2400" dirty="0">
                          <a:effectLst/>
                          <a:latin typeface="Arial" panose="020B0604020202020204" pitchFamily="34" charset="0"/>
                          <a:cs typeface="Arial" panose="020B0604020202020204" pitchFamily="34" charset="0"/>
                        </a:rPr>
                        <a:t>pentane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a:t>
                      </a:r>
                      <a:r>
                        <a:rPr lang="en-IN" sz="2400" baseline="-25000" dirty="0">
                          <a:effectLst/>
                          <a:latin typeface="Arial" panose="020B0604020202020204" pitchFamily="34" charset="0"/>
                          <a:cs typeface="Arial" panose="020B0604020202020204" pitchFamily="34" charset="0"/>
                        </a:rPr>
                        <a:t>5</a:t>
                      </a: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12</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53630193"/>
                  </a:ext>
                </a:extLst>
              </a:tr>
              <a:tr h="438226">
                <a:tc>
                  <a:txBody>
                    <a:bodyPr/>
                    <a:lstStyle/>
                    <a:p>
                      <a:pPr algn="ctr" fontAlgn="ctr"/>
                      <a:r>
                        <a:rPr lang="en-IN" sz="2400" dirty="0">
                          <a:effectLst/>
                          <a:latin typeface="Arial" panose="020B0604020202020204" pitchFamily="34" charset="0"/>
                          <a:cs typeface="Arial" panose="020B0604020202020204" pitchFamily="34" charset="0"/>
                        </a:rPr>
                        <a:t>hexane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a:t>
                      </a:r>
                      <a:r>
                        <a:rPr lang="en-IN" sz="2400" baseline="-25000" dirty="0">
                          <a:effectLst/>
                          <a:latin typeface="Arial" panose="020B0604020202020204" pitchFamily="34" charset="0"/>
                          <a:cs typeface="Arial" panose="020B0604020202020204" pitchFamily="34" charset="0"/>
                        </a:rPr>
                        <a:t>6</a:t>
                      </a: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14</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188910110"/>
                  </a:ext>
                </a:extLst>
              </a:tr>
              <a:tr h="759590">
                <a:tc>
                  <a:txBody>
                    <a:bodyPr/>
                    <a:lstStyle/>
                    <a:p>
                      <a:pPr algn="ctr" fontAlgn="ctr"/>
                      <a:r>
                        <a:rPr lang="en-IN" sz="2400" dirty="0">
                          <a:effectLst/>
                          <a:latin typeface="Arial" panose="020B0604020202020204" pitchFamily="34" charset="0"/>
                          <a:cs typeface="Arial" panose="020B0604020202020204" pitchFamily="34" charset="0"/>
                        </a:rPr>
                        <a:t>heptane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a:t>
                      </a:r>
                      <a:r>
                        <a:rPr lang="en-IN" sz="2400" baseline="-25000" dirty="0">
                          <a:effectLst/>
                          <a:latin typeface="Arial" panose="020B0604020202020204" pitchFamily="34" charset="0"/>
                          <a:cs typeface="Arial" panose="020B0604020202020204" pitchFamily="34" charset="0"/>
                        </a:rPr>
                        <a:t>7</a:t>
                      </a: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16</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3102520"/>
                  </a:ext>
                </a:extLst>
              </a:tr>
              <a:tr h="759590">
                <a:tc>
                  <a:txBody>
                    <a:bodyPr/>
                    <a:lstStyle/>
                    <a:p>
                      <a:pPr algn="ctr" fontAlgn="ctr"/>
                      <a:r>
                        <a:rPr lang="en-IN" sz="2400" dirty="0">
                          <a:effectLst/>
                          <a:latin typeface="Arial" panose="020B0604020202020204" pitchFamily="34" charset="0"/>
                          <a:cs typeface="Arial" panose="020B0604020202020204" pitchFamily="34" charset="0"/>
                        </a:rPr>
                        <a:t>octane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a:t>
                      </a:r>
                      <a:r>
                        <a:rPr lang="en-IN" sz="2400" baseline="-25000" dirty="0">
                          <a:effectLst/>
                          <a:latin typeface="Arial" panose="020B0604020202020204" pitchFamily="34" charset="0"/>
                          <a:cs typeface="Arial" panose="020B0604020202020204" pitchFamily="34" charset="0"/>
                        </a:rPr>
                        <a:t>8</a:t>
                      </a: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18</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97831489"/>
                  </a:ext>
                </a:extLst>
              </a:tr>
              <a:tr h="759590">
                <a:tc>
                  <a:txBody>
                    <a:bodyPr/>
                    <a:lstStyle/>
                    <a:p>
                      <a:pPr algn="ctr" fontAlgn="ctr"/>
                      <a:r>
                        <a:rPr lang="en-IN" sz="2400" dirty="0">
                          <a:effectLst/>
                          <a:latin typeface="Arial" panose="020B0604020202020204" pitchFamily="34" charset="0"/>
                          <a:cs typeface="Arial" panose="020B0604020202020204" pitchFamily="34" charset="0"/>
                        </a:rPr>
                        <a:t>nonane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a:t>
                      </a:r>
                      <a:r>
                        <a:rPr lang="en-IN" sz="2400" baseline="-25000" dirty="0">
                          <a:effectLst/>
                          <a:latin typeface="Arial" panose="020B0604020202020204" pitchFamily="34" charset="0"/>
                          <a:cs typeface="Arial" panose="020B0604020202020204" pitchFamily="34" charset="0"/>
                        </a:rPr>
                        <a:t>9</a:t>
                      </a: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20</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39271996"/>
                  </a:ext>
                </a:extLst>
              </a:tr>
              <a:tr h="759590">
                <a:tc>
                  <a:txBody>
                    <a:bodyPr/>
                    <a:lstStyle/>
                    <a:p>
                      <a:pPr algn="ctr" fontAlgn="ctr"/>
                      <a:r>
                        <a:rPr lang="en-IN" sz="2400" dirty="0" err="1">
                          <a:effectLst/>
                          <a:latin typeface="Arial" panose="020B0604020202020204" pitchFamily="34" charset="0"/>
                          <a:cs typeface="Arial" panose="020B0604020202020204" pitchFamily="34" charset="0"/>
                        </a:rPr>
                        <a:t>decane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a:t>
                      </a:r>
                      <a:r>
                        <a:rPr lang="en-IN" sz="2400" baseline="-25000" dirty="0">
                          <a:effectLst/>
                          <a:latin typeface="Arial" panose="020B0604020202020204" pitchFamily="34" charset="0"/>
                          <a:cs typeface="Arial" panose="020B0604020202020204" pitchFamily="34" charset="0"/>
                        </a:rPr>
                        <a:t>10</a:t>
                      </a: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22</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596544086"/>
                  </a:ext>
                </a:extLst>
              </a:tr>
            </a:tbl>
          </a:graphicData>
        </a:graphic>
      </p:graphicFrame>
      <p:sp>
        <p:nvSpPr>
          <p:cNvPr id="6" name="Content Placeholder 2">
            <a:extLst>
              <a:ext uri="{FF2B5EF4-FFF2-40B4-BE49-F238E27FC236}">
                <a16:creationId xmlns:a16="http://schemas.microsoft.com/office/drawing/2014/main" id="{ED0F14C7-827A-4412-E15A-29B362458FDF}"/>
              </a:ext>
            </a:extLst>
          </p:cNvPr>
          <p:cNvSpPr txBox="1">
            <a:spLocks/>
          </p:cNvSpPr>
          <p:nvPr/>
        </p:nvSpPr>
        <p:spPr>
          <a:xfrm>
            <a:off x="2336373" y="8533853"/>
            <a:ext cx="14400000" cy="153828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latin typeface="Arial"/>
                <a:cs typeface="Arial"/>
              </a:rPr>
              <a:t>Source:</a:t>
            </a:r>
            <a:r>
              <a:rPr lang="en-US" sz="2400" dirty="0">
                <a:latin typeface="Arial"/>
                <a:cs typeface="Arial"/>
              </a:rPr>
              <a:t> "</a:t>
            </a:r>
            <a:r>
              <a:rPr lang="en-US" sz="2400" dirty="0">
                <a:latin typeface="Arial"/>
                <a:cs typeface="Arial"/>
                <a:hlinkClick r:id="rId2"/>
              </a:rPr>
              <a:t>12.2: Structures and Names of Alkanes</a:t>
            </a:r>
            <a:r>
              <a:rPr lang="en-US" sz="2400" dirty="0">
                <a:latin typeface="Arial"/>
                <a:cs typeface="Arial"/>
              </a:rPr>
              <a:t>" In </a:t>
            </a:r>
            <a:r>
              <a:rPr lang="en-US" sz="2400" i="1" dirty="0">
                <a:latin typeface="Arial"/>
                <a:cs typeface="Arial"/>
                <a:hlinkClick r:id="rId3"/>
              </a:rPr>
              <a:t>Basics of GOB Chemistry (Ball et al.)</a:t>
            </a:r>
            <a:r>
              <a:rPr lang="en-US" sz="2400" dirty="0">
                <a:latin typeface="Arial"/>
                <a:cs typeface="Arial"/>
              </a:rPr>
              <a:t>, </a:t>
            </a:r>
            <a:r>
              <a:rPr lang="en-US" sz="2400" dirty="0">
                <a:latin typeface="Arial"/>
                <a:cs typeface="Arial"/>
                <a:hlinkClick r:id="rId4"/>
              </a:rPr>
              <a:t>CC BY-NC-SA 4.0</a:t>
            </a:r>
            <a:r>
              <a:rPr lang="en-US" sz="2400" dirty="0">
                <a:latin typeface="Arial"/>
                <a:cs typeface="Arial"/>
              </a:rPr>
              <a:t>.</a:t>
            </a:r>
            <a:endParaRPr lang="en-IN" sz="2400" dirty="0">
              <a:latin typeface="Arial"/>
              <a:cs typeface="Arial"/>
            </a:endParaRPr>
          </a:p>
        </p:txBody>
      </p:sp>
      <p:sp>
        <p:nvSpPr>
          <p:cNvPr id="4" name="Footer Placeholder 3">
            <a:extLst>
              <a:ext uri="{FF2B5EF4-FFF2-40B4-BE49-F238E27FC236}">
                <a16:creationId xmlns:a16="http://schemas.microsoft.com/office/drawing/2014/main" id="{E997BB10-607D-2264-E01C-89EBBB0A64D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extLst>
      <p:ext uri="{BB962C8B-B14F-4D97-AF65-F5344CB8AC3E}">
        <p14:creationId xmlns:p14="http://schemas.microsoft.com/office/powerpoint/2010/main" val="227750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24DB1-9C26-CC7A-1BE6-8D2BE0B6C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336B1-74D3-0C6F-CC7B-54AC0D9CE6BD}"/>
              </a:ext>
            </a:extLst>
          </p:cNvPr>
          <p:cNvSpPr>
            <a:spLocks noGrp="1"/>
          </p:cNvSpPr>
          <p:nvPr>
            <p:ph type="title"/>
          </p:nvPr>
        </p:nvSpPr>
        <p:spPr/>
        <p:txBody>
          <a:bodyPr>
            <a:normAutofit/>
          </a:bodyPr>
          <a:lstStyle/>
          <a:p>
            <a:r>
              <a:rPr lang="en-US" sz="4000" dirty="0"/>
              <a:t>Figure 20.2a</a:t>
            </a:r>
            <a:endParaRPr lang="en-IN" sz="4000" dirty="0"/>
          </a:p>
        </p:txBody>
      </p:sp>
      <p:pic>
        <p:nvPicPr>
          <p:cNvPr id="14338" name="Picture 2" descr="Structural and condensed formula for butane (4 carbon chain). The structural formula shows the C1 in blue, C2 in green, C3 in red and C4 in black followed by the corresponding condensed formula using the same colour scheme. ">
            <a:extLst>
              <a:ext uri="{FF2B5EF4-FFF2-40B4-BE49-F238E27FC236}">
                <a16:creationId xmlns:a16="http://schemas.microsoft.com/office/drawing/2014/main" id="{F5AA3BFD-D4D0-0B19-1C02-2D321B420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345" y="3731706"/>
            <a:ext cx="14255311" cy="28235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59983AD8-58F4-161B-9DEB-66ED496F4101}"/>
              </a:ext>
            </a:extLst>
          </p:cNvPr>
          <p:cNvSpPr>
            <a:spLocks noGrp="1" noChangeArrowheads="1"/>
          </p:cNvSpPr>
          <p:nvPr>
            <p:ph idx="1"/>
          </p:nvPr>
        </p:nvSpPr>
        <p:spPr bwMode="auto">
          <a:xfrm>
            <a:off x="1600200" y="8436422"/>
            <a:ext cx="1569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20.2a.</a:t>
            </a:r>
            <a:r>
              <a:rPr lang="en-US" dirty="0"/>
              <a:t> Structural and condensed formula for butane (credit: </a:t>
            </a:r>
            <a:r>
              <a:rPr lang="en-US" i="1" dirty="0">
                <a:hlinkClick r:id="rId3"/>
              </a:rPr>
              <a:t>Intro </a:t>
            </a:r>
            <a:r>
              <a:rPr lang="en-US" i="1" dirty="0" err="1">
                <a:hlinkClick r:id="rId3"/>
              </a:rPr>
              <a:t>Chem:GOB</a:t>
            </a:r>
            <a:r>
              <a:rPr lang="en-US" i="1" dirty="0">
                <a:hlinkClick r:id="rId3"/>
              </a:rPr>
              <a:t> (V. 1.0)</a:t>
            </a:r>
            <a:r>
              <a:rPr lang="en-US" dirty="0"/>
              <a:t>, </a:t>
            </a:r>
            <a:r>
              <a:rPr lang="en-US" dirty="0">
                <a:hlinkClick r:id="rId4"/>
              </a:rPr>
              <a:t>CC BY-NC-SA 4.0</a:t>
            </a:r>
            <a:r>
              <a:rPr lang="en-US" dirty="0"/>
              <a: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275BC249-4137-EF12-1BA5-85CD44D0387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72122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C738C-293C-5948-301F-34473FBC9F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218330-4F09-46A9-14F2-E76774115DA9}"/>
              </a:ext>
            </a:extLst>
          </p:cNvPr>
          <p:cNvSpPr>
            <a:spLocks noGrp="1"/>
          </p:cNvSpPr>
          <p:nvPr>
            <p:ph type="title"/>
          </p:nvPr>
        </p:nvSpPr>
        <p:spPr/>
        <p:txBody>
          <a:bodyPr>
            <a:normAutofit/>
          </a:bodyPr>
          <a:lstStyle/>
          <a:p>
            <a:r>
              <a:rPr lang="en-US" sz="4000" dirty="0"/>
              <a:t>Figure 20.2b</a:t>
            </a:r>
            <a:endParaRPr lang="en-IN" sz="4000" dirty="0"/>
          </a:p>
        </p:txBody>
      </p:sp>
      <p:pic>
        <p:nvPicPr>
          <p:cNvPr id="15362" name="Picture 2" descr="Line structure for pentane and isopentane which are both 5 carbon chains. ">
            <a:extLst>
              <a:ext uri="{FF2B5EF4-FFF2-40B4-BE49-F238E27FC236}">
                <a16:creationId xmlns:a16="http://schemas.microsoft.com/office/drawing/2014/main" id="{11C9CE92-FE6D-BD8B-6068-A10F89EA2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505522"/>
            <a:ext cx="16200000" cy="32759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69020558-07B5-70A9-F5C0-DFBF6E11A48B}"/>
              </a:ext>
            </a:extLst>
          </p:cNvPr>
          <p:cNvSpPr>
            <a:spLocks noGrp="1" noChangeArrowheads="1"/>
          </p:cNvSpPr>
          <p:nvPr>
            <p:ph idx="1"/>
          </p:nvPr>
        </p:nvSpPr>
        <p:spPr bwMode="auto">
          <a:xfrm>
            <a:off x="1600200" y="8436422"/>
            <a:ext cx="1569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20.2b</a:t>
            </a:r>
            <a:r>
              <a:rPr lang="en-US" dirty="0"/>
              <a:t>. Line structure for pentane and isopentane (credit: </a:t>
            </a:r>
            <a:r>
              <a:rPr lang="en-US" i="1" dirty="0">
                <a:hlinkClick r:id="rId3"/>
              </a:rPr>
              <a:t>Intro </a:t>
            </a:r>
            <a:r>
              <a:rPr lang="en-US" i="1" dirty="0" err="1">
                <a:hlinkClick r:id="rId3"/>
              </a:rPr>
              <a:t>Chem:GOB</a:t>
            </a:r>
            <a:r>
              <a:rPr lang="en-US" i="1" dirty="0">
                <a:hlinkClick r:id="rId3"/>
              </a:rPr>
              <a:t> (V. 1.0)</a:t>
            </a:r>
            <a:r>
              <a:rPr lang="en-US" dirty="0"/>
              <a:t>, </a:t>
            </a:r>
            <a:r>
              <a:rPr lang="en-US" dirty="0">
                <a:hlinkClick r:id="rId4"/>
              </a:rPr>
              <a:t>CC BY-NC-SA 4.0</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04347009-13A5-C4B0-BB07-0B245CA8D04B}"/>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850866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3F196-1910-EFA6-ECB5-7A148C8E8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0BCCC-3E13-B1A0-835C-9BBCFEC5173A}"/>
              </a:ext>
            </a:extLst>
          </p:cNvPr>
          <p:cNvSpPr>
            <a:spLocks noGrp="1"/>
          </p:cNvSpPr>
          <p:nvPr>
            <p:ph type="title"/>
          </p:nvPr>
        </p:nvSpPr>
        <p:spPr/>
        <p:txBody>
          <a:bodyPr>
            <a:normAutofit/>
          </a:bodyPr>
          <a:lstStyle/>
          <a:p>
            <a:r>
              <a:rPr lang="en-US" sz="4000" dirty="0"/>
              <a:t>Figure 20.2c</a:t>
            </a:r>
            <a:endParaRPr lang="en-IN" sz="4000" dirty="0"/>
          </a:p>
        </p:txBody>
      </p:sp>
      <p:pic>
        <p:nvPicPr>
          <p:cNvPr id="16386" name="Picture 2" descr="Structural representations for butane and its isomer, 2-methylpropane. The first column shows the expanded structural form, the middle column shows the condensed formula and the last column shows the line structure of the aforementioned compounds. ">
            <a:extLst>
              <a:ext uri="{FF2B5EF4-FFF2-40B4-BE49-F238E27FC236}">
                <a16:creationId xmlns:a16="http://schemas.microsoft.com/office/drawing/2014/main" id="{F7C1E494-8EBF-43AC-51B9-3FA3D8C30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797" y="2443500"/>
            <a:ext cx="12510407" cy="540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716C2A5D-F953-EA35-CC42-67F6676DC16F}"/>
              </a:ext>
            </a:extLst>
          </p:cNvPr>
          <p:cNvSpPr>
            <a:spLocks noGrp="1" noChangeArrowheads="1"/>
          </p:cNvSpPr>
          <p:nvPr>
            <p:ph idx="1"/>
          </p:nvPr>
        </p:nvSpPr>
        <p:spPr bwMode="auto">
          <a:xfrm>
            <a:off x="1600200" y="8203758"/>
            <a:ext cx="1569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latin typeface="Arial"/>
                <a:cs typeface="Arial"/>
              </a:rPr>
              <a:t>Figure 20.2c.</a:t>
            </a:r>
            <a:r>
              <a:rPr lang="en-US" dirty="0">
                <a:latin typeface="Arial"/>
                <a:cs typeface="Arial"/>
              </a:rPr>
              <a:t> Structural representations for butane and its isomer, 2-methylpropane. (The </a:t>
            </a:r>
            <a:r>
              <a:rPr lang="en-US" err="1">
                <a:latin typeface="Arial"/>
                <a:cs typeface="Arial"/>
              </a:rPr>
              <a:t>colours</a:t>
            </a:r>
            <a:r>
              <a:rPr lang="en-US" dirty="0">
                <a:latin typeface="Arial"/>
                <a:cs typeface="Arial"/>
              </a:rPr>
              <a:t> are used to help identify carbons and do not represent any special properties.) (credit: </a:t>
            </a:r>
            <a:r>
              <a:rPr lang="en-US" i="1" dirty="0">
                <a:latin typeface="Arial"/>
                <a:cs typeface="Arial"/>
                <a:hlinkClick r:id="rId3"/>
              </a:rPr>
              <a:t>Fundamentals of GOB ( McMurry et al.)</a:t>
            </a:r>
            <a:r>
              <a:rPr lang="en-US" i="1" dirty="0">
                <a:latin typeface="Arial"/>
                <a:cs typeface="Arial"/>
              </a:rPr>
              <a:t>,</a:t>
            </a:r>
            <a:r>
              <a:rPr lang="en-US" dirty="0">
                <a:latin typeface="Arial"/>
                <a:cs typeface="Arial"/>
              </a:rPr>
              <a:t> </a:t>
            </a:r>
            <a:r>
              <a:rPr lang="en-US" dirty="0">
                <a:latin typeface="Arial"/>
                <a:cs typeface="Arial"/>
                <a:hlinkClick r:id="rId4"/>
              </a:rPr>
              <a:t>CC BY-NC-SA 3.0</a:t>
            </a:r>
            <a:r>
              <a:rPr lang="en-US" dirty="0">
                <a:latin typeface="Arial"/>
                <a:cs typeface="Arial"/>
              </a:rPr>
              <a:t>)</a:t>
            </a:r>
            <a:endParaRPr lang="en-US" altLang="en-US" b="0" i="0" u="none" strike="noStrike" cap="none" normalizeH="0" baseline="0" dirty="0">
              <a:ln>
                <a:noFill/>
              </a:ln>
              <a:solidFill>
                <a:schemeClr val="tx1"/>
              </a:solidFill>
              <a:effectLst/>
              <a:latin typeface="Arial"/>
              <a:cs typeface="Arial"/>
            </a:endParaRPr>
          </a:p>
        </p:txBody>
      </p:sp>
      <p:sp>
        <p:nvSpPr>
          <p:cNvPr id="4" name="Footer Placeholder 3">
            <a:extLst>
              <a:ext uri="{FF2B5EF4-FFF2-40B4-BE49-F238E27FC236}">
                <a16:creationId xmlns:a16="http://schemas.microsoft.com/office/drawing/2014/main" id="{ED8685AA-5812-7C43-B16F-D740CD0706DC}"/>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957510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928A9-484E-0A30-AD94-781868F8C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D9D0D-8E44-76CF-A1F9-ED5EC76F7636}"/>
              </a:ext>
            </a:extLst>
          </p:cNvPr>
          <p:cNvSpPr>
            <a:spLocks noGrp="1"/>
          </p:cNvSpPr>
          <p:nvPr>
            <p:ph type="title"/>
          </p:nvPr>
        </p:nvSpPr>
        <p:spPr/>
        <p:txBody>
          <a:bodyPr>
            <a:normAutofit/>
          </a:bodyPr>
          <a:lstStyle/>
          <a:p>
            <a:r>
              <a:rPr lang="en-US" sz="4000" dirty="0"/>
              <a:t>Figure 20.3a</a:t>
            </a:r>
            <a:endParaRPr lang="en-IN" sz="4000" dirty="0"/>
          </a:p>
        </p:txBody>
      </p:sp>
      <p:pic>
        <p:nvPicPr>
          <p:cNvPr id="18434" name="Picture 2" descr="The figure illustrates three ways to represent molecules of n dash butane and 2 dash methlylpropane. In the first row of the figure, Lewis structural formulas show element symbols and bonds between atoms. The n dash butane molecule shows 4 carbon atoms represented by the letter C bonded in a straight horizontal chain with hydrogen atoms represented by the letter H bonded above and below all carbon atoms. H atoms are bonded at the ends to the left and right of the left-most and right-most C atoms. In the second row, ball-and-stick models are shown. In these representations, bonds are represented with sticks, and elements are represented with balls. Carbon atoms are black and hydrogen atoms are white in this image. In the third row, space-filling models are shown. In these models, atoms are enlarged and pushed together, without sticks to represent bonds. The molecule names are provided in the fourth row.">
            <a:extLst>
              <a:ext uri="{FF2B5EF4-FFF2-40B4-BE49-F238E27FC236}">
                <a16:creationId xmlns:a16="http://schemas.microsoft.com/office/drawing/2014/main" id="{55DACC82-6A5A-DA5D-BF07-071AF5D8D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6" y="1514475"/>
            <a:ext cx="8982283" cy="702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D520191D-328B-0081-7C78-CD9555CA4206}"/>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20.3a.</a:t>
            </a:r>
            <a:r>
              <a:rPr lang="en-US" dirty="0"/>
              <a:t> Structural and ball-and-stick formulas for butane and 2-methylpropane (credit: </a:t>
            </a:r>
            <a:r>
              <a:rPr lang="en-US" i="1" dirty="0">
                <a:hlinkClick r:id="rId3"/>
              </a:rPr>
              <a:t>General Chemistry 1 &amp; 2</a:t>
            </a:r>
            <a:r>
              <a:rPr lang="en-US" dirty="0"/>
              <a:t> , </a:t>
            </a:r>
            <a:r>
              <a:rPr lang="en-US" dirty="0">
                <a:hlinkClick r:id="rId4"/>
              </a:rPr>
              <a:t>CC BY 4.0</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68E17EEA-C767-FFEF-03AC-43A95154A61E}"/>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5989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747C6-7C67-D8EA-6278-097087381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8244D-CB5F-B5F4-A0FC-E980410CFD60}"/>
              </a:ext>
            </a:extLst>
          </p:cNvPr>
          <p:cNvSpPr>
            <a:spLocks noGrp="1"/>
          </p:cNvSpPr>
          <p:nvPr>
            <p:ph type="title"/>
          </p:nvPr>
        </p:nvSpPr>
        <p:spPr/>
        <p:txBody>
          <a:bodyPr>
            <a:normAutofit/>
          </a:bodyPr>
          <a:lstStyle/>
          <a:p>
            <a:r>
              <a:rPr lang="en-US" sz="4000" dirty="0"/>
              <a:t>Table 20.3a</a:t>
            </a:r>
            <a:endParaRPr lang="en-IN" sz="4000" dirty="0"/>
          </a:p>
        </p:txBody>
      </p:sp>
      <p:sp>
        <p:nvSpPr>
          <p:cNvPr id="3" name="Content Placeholder 2">
            <a:extLst>
              <a:ext uri="{FF2B5EF4-FFF2-40B4-BE49-F238E27FC236}">
                <a16:creationId xmlns:a16="http://schemas.microsoft.com/office/drawing/2014/main" id="{460CA2B6-73CF-6C85-9FB5-F071D4557DDD}"/>
              </a:ext>
            </a:extLst>
          </p:cNvPr>
          <p:cNvSpPr>
            <a:spLocks noGrp="1"/>
          </p:cNvSpPr>
          <p:nvPr>
            <p:ph idx="1"/>
          </p:nvPr>
        </p:nvSpPr>
        <p:spPr>
          <a:xfrm>
            <a:off x="1944000" y="1979302"/>
            <a:ext cx="14972400" cy="821773"/>
          </a:xfrm>
        </p:spPr>
        <p:txBody>
          <a:bodyPr>
            <a:normAutofit/>
          </a:bodyPr>
          <a:lstStyle/>
          <a:p>
            <a:pPr marL="0" indent="0" algn="ctr">
              <a:buNone/>
            </a:pPr>
            <a:r>
              <a:rPr lang="en-US" b="1" dirty="0"/>
              <a:t>Table 20.3a. </a:t>
            </a:r>
            <a:r>
              <a:rPr lang="en-US" dirty="0"/>
              <a:t>The First 10 Straight-Chain Alkane Formulas and Isomers</a:t>
            </a:r>
          </a:p>
        </p:txBody>
      </p:sp>
      <p:graphicFrame>
        <p:nvGraphicFramePr>
          <p:cNvPr id="5" name="Table 4">
            <a:extLst>
              <a:ext uri="{FF2B5EF4-FFF2-40B4-BE49-F238E27FC236}">
                <a16:creationId xmlns:a16="http://schemas.microsoft.com/office/drawing/2014/main" id="{5F1D9787-41F8-5F98-3DF0-6D82998218BD}"/>
              </a:ext>
            </a:extLst>
          </p:cNvPr>
          <p:cNvGraphicFramePr>
            <a:graphicFrameLocks noGrp="1"/>
          </p:cNvGraphicFramePr>
          <p:nvPr>
            <p:extLst>
              <p:ext uri="{D42A27DB-BD31-4B8C-83A1-F6EECF244321}">
                <p14:modId xmlns:p14="http://schemas.microsoft.com/office/powerpoint/2010/main" val="99835124"/>
              </p:ext>
            </p:extLst>
          </p:nvPr>
        </p:nvGraphicFramePr>
        <p:xfrm>
          <a:off x="1044000" y="2781560"/>
          <a:ext cx="16200000" cy="5388760"/>
        </p:xfrm>
        <a:graphic>
          <a:graphicData uri="http://schemas.openxmlformats.org/drawingml/2006/table">
            <a:tbl>
              <a:tblPr firstRow="1">
                <a:tableStyleId>{616DA210-FB5B-4158-B5E0-FEB733F419BA}</a:tableStyleId>
              </a:tblPr>
              <a:tblGrid>
                <a:gridCol w="1699200">
                  <a:extLst>
                    <a:ext uri="{9D8B030D-6E8A-4147-A177-3AD203B41FA5}">
                      <a16:colId xmlns:a16="http://schemas.microsoft.com/office/drawing/2014/main" val="3510630063"/>
                    </a:ext>
                  </a:extLst>
                </a:gridCol>
                <a:gridCol w="4215054">
                  <a:extLst>
                    <a:ext uri="{9D8B030D-6E8A-4147-A177-3AD203B41FA5}">
                      <a16:colId xmlns:a16="http://schemas.microsoft.com/office/drawing/2014/main" val="2220219374"/>
                    </a:ext>
                  </a:extLst>
                </a:gridCol>
                <a:gridCol w="5964889">
                  <a:extLst>
                    <a:ext uri="{9D8B030D-6E8A-4147-A177-3AD203B41FA5}">
                      <a16:colId xmlns:a16="http://schemas.microsoft.com/office/drawing/2014/main" val="831271726"/>
                    </a:ext>
                  </a:extLst>
                </a:gridCol>
                <a:gridCol w="4320857">
                  <a:extLst>
                    <a:ext uri="{9D8B030D-6E8A-4147-A177-3AD203B41FA5}">
                      <a16:colId xmlns:a16="http://schemas.microsoft.com/office/drawing/2014/main" val="3460467512"/>
                    </a:ext>
                  </a:extLst>
                </a:gridCol>
              </a:tblGrid>
              <a:tr h="685540">
                <a:tc>
                  <a:txBody>
                    <a:bodyPr/>
                    <a:lstStyle/>
                    <a:p>
                      <a:pPr algn="ctr" fontAlgn="ctr"/>
                      <a:r>
                        <a:rPr lang="en-IN" sz="2400" dirty="0">
                          <a:solidFill>
                            <a:schemeClr val="bg1"/>
                          </a:solidFill>
                          <a:effectLst/>
                          <a:latin typeface="Arial" panose="020B0604020202020204" pitchFamily="34" charset="0"/>
                          <a:cs typeface="Arial" panose="020B0604020202020204" pitchFamily="34" charset="0"/>
                        </a:rPr>
                        <a:t>Name</a:t>
                      </a:r>
                    </a:p>
                  </a:txBody>
                  <a:tcPr marL="0" marR="0" marT="0" marB="0" anchor="ctr">
                    <a:solidFill>
                      <a:srgbClr val="166FAC"/>
                    </a:solidFill>
                  </a:tcPr>
                </a:tc>
                <a:tc>
                  <a:txBody>
                    <a:bodyPr/>
                    <a:lstStyle/>
                    <a:p>
                      <a:pPr algn="ctr" fontAlgn="ctr"/>
                      <a:r>
                        <a:rPr lang="en-IN" sz="2400">
                          <a:solidFill>
                            <a:schemeClr val="bg1"/>
                          </a:solidFill>
                          <a:effectLst/>
                          <a:latin typeface="Arial" panose="020B0604020202020204" pitchFamily="34" charset="0"/>
                          <a:cs typeface="Arial" panose="020B0604020202020204" pitchFamily="34" charset="0"/>
                        </a:rPr>
                        <a:t>Molecular Formula (C</a:t>
                      </a:r>
                      <a:r>
                        <a:rPr lang="en-IN" sz="2400" baseline="-25000">
                          <a:solidFill>
                            <a:schemeClr val="bg1"/>
                          </a:solidFill>
                          <a:effectLst/>
                          <a:latin typeface="Arial" panose="020B0604020202020204" pitchFamily="34" charset="0"/>
                          <a:cs typeface="Arial" panose="020B0604020202020204" pitchFamily="34" charset="0"/>
                        </a:rPr>
                        <a:t>n</a:t>
                      </a:r>
                      <a:r>
                        <a:rPr lang="en-IN" sz="2400">
                          <a:solidFill>
                            <a:schemeClr val="bg1"/>
                          </a:solidFill>
                          <a:effectLst/>
                          <a:latin typeface="Arial" panose="020B0604020202020204" pitchFamily="34" charset="0"/>
                          <a:cs typeface="Arial" panose="020B0604020202020204" pitchFamily="34" charset="0"/>
                        </a:rPr>
                        <a:t>H</a:t>
                      </a:r>
                      <a:r>
                        <a:rPr lang="en-IN" sz="2400" baseline="-25000">
                          <a:solidFill>
                            <a:schemeClr val="bg1"/>
                          </a:solidFill>
                          <a:effectLst/>
                          <a:latin typeface="Arial" panose="020B0604020202020204" pitchFamily="34" charset="0"/>
                          <a:cs typeface="Arial" panose="020B0604020202020204" pitchFamily="34" charset="0"/>
                        </a:rPr>
                        <a:t>2n + 2</a:t>
                      </a:r>
                      <a:r>
                        <a:rPr lang="en-IN" sz="2400">
                          <a:solidFill>
                            <a:schemeClr val="bg1"/>
                          </a:solidFill>
                          <a:effectLst/>
                          <a:latin typeface="Arial" panose="020B0604020202020204" pitchFamily="34" charset="0"/>
                          <a:cs typeface="Arial" panose="020B0604020202020204" pitchFamily="34" charset="0"/>
                        </a:rPr>
                        <a:t>)</a:t>
                      </a:r>
                    </a:p>
                  </a:txBody>
                  <a:tcPr marL="0" marR="0" marT="0" marB="0" anchor="ctr">
                    <a:solidFill>
                      <a:srgbClr val="166FAC"/>
                    </a:solidFill>
                  </a:tcPr>
                </a:tc>
                <a:tc>
                  <a:txBody>
                    <a:bodyPr/>
                    <a:lstStyle/>
                    <a:p>
                      <a:pPr algn="ctr" fontAlgn="ctr"/>
                      <a:r>
                        <a:rPr lang="en-IN" sz="2400" dirty="0">
                          <a:solidFill>
                            <a:schemeClr val="bg1"/>
                          </a:solidFill>
                          <a:effectLst/>
                          <a:latin typeface="Arial" panose="020B0604020202020204" pitchFamily="34" charset="0"/>
                          <a:cs typeface="Arial" panose="020B0604020202020204" pitchFamily="34" charset="0"/>
                        </a:rPr>
                        <a:t>Condensed Structural Formula</a:t>
                      </a:r>
                    </a:p>
                  </a:txBody>
                  <a:tcPr marL="0" marR="0" marT="0" marB="0" anchor="ctr">
                    <a:solidFill>
                      <a:srgbClr val="166FAC"/>
                    </a:solidFill>
                  </a:tcPr>
                </a:tc>
                <a:tc>
                  <a:txBody>
                    <a:bodyPr/>
                    <a:lstStyle/>
                    <a:p>
                      <a:pPr algn="ctr" fontAlgn="ctr"/>
                      <a:r>
                        <a:rPr lang="en-IN" sz="2400" dirty="0">
                          <a:solidFill>
                            <a:schemeClr val="bg1"/>
                          </a:solidFill>
                          <a:effectLst/>
                          <a:latin typeface="Arial" panose="020B0604020202020204" pitchFamily="34" charset="0"/>
                          <a:cs typeface="Arial" panose="020B0604020202020204" pitchFamily="34" charset="0"/>
                        </a:rPr>
                        <a:t>Number of Possible Isomers</a:t>
                      </a:r>
                    </a:p>
                  </a:txBody>
                  <a:tcPr marL="0" marR="0" marT="0" marB="0" anchor="ctr">
                    <a:solidFill>
                      <a:srgbClr val="166FAC"/>
                    </a:solidFill>
                  </a:tcPr>
                </a:tc>
                <a:extLst>
                  <a:ext uri="{0D108BD9-81ED-4DB2-BD59-A6C34878D82A}">
                    <a16:rowId xmlns:a16="http://schemas.microsoft.com/office/drawing/2014/main" val="3467731167"/>
                  </a:ext>
                </a:extLst>
              </a:tr>
              <a:tr h="470322">
                <a:tc>
                  <a:txBody>
                    <a:bodyPr/>
                    <a:lstStyle/>
                    <a:p>
                      <a:pPr algn="ctr" fontAlgn="ctr"/>
                      <a:r>
                        <a:rPr lang="en-IN" sz="2400" dirty="0">
                          <a:effectLst/>
                          <a:latin typeface="Arial" panose="020B0604020202020204" pitchFamily="34" charset="0"/>
                          <a:cs typeface="Arial" panose="020B0604020202020204" pitchFamily="34" charset="0"/>
                        </a:rPr>
                        <a:t>methane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4</a:t>
                      </a: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4</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a:t>
                      </a:r>
                    </a:p>
                  </a:txBody>
                  <a:tcPr marL="0" marR="0" marT="0" marB="0" anchor="ctr"/>
                </a:tc>
                <a:extLst>
                  <a:ext uri="{0D108BD9-81ED-4DB2-BD59-A6C34878D82A}">
                    <a16:rowId xmlns:a16="http://schemas.microsoft.com/office/drawing/2014/main" val="186517787"/>
                  </a:ext>
                </a:extLst>
              </a:tr>
              <a:tr h="470322">
                <a:tc>
                  <a:txBody>
                    <a:bodyPr/>
                    <a:lstStyle/>
                    <a:p>
                      <a:pPr algn="ctr" fontAlgn="ctr"/>
                      <a:r>
                        <a:rPr lang="en-IN" sz="2400">
                          <a:effectLst/>
                          <a:latin typeface="Arial" panose="020B0604020202020204" pitchFamily="34" charset="0"/>
                          <a:cs typeface="Arial" panose="020B0604020202020204" pitchFamily="34" charset="0"/>
                        </a:rPr>
                        <a:t>ethane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6</a:t>
                      </a: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3</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3</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a:t>
                      </a:r>
                    </a:p>
                  </a:txBody>
                  <a:tcPr marL="0" marR="0" marT="0" marB="0" anchor="ctr"/>
                </a:tc>
                <a:extLst>
                  <a:ext uri="{0D108BD9-81ED-4DB2-BD59-A6C34878D82A}">
                    <a16:rowId xmlns:a16="http://schemas.microsoft.com/office/drawing/2014/main" val="4272083341"/>
                  </a:ext>
                </a:extLst>
              </a:tr>
              <a:tr h="470322">
                <a:tc>
                  <a:txBody>
                    <a:bodyPr/>
                    <a:lstStyle/>
                    <a:p>
                      <a:pPr algn="ctr" fontAlgn="ctr"/>
                      <a:r>
                        <a:rPr lang="en-IN" sz="2400">
                          <a:effectLst/>
                          <a:latin typeface="Arial" panose="020B0604020202020204" pitchFamily="34" charset="0"/>
                          <a:cs typeface="Arial" panose="020B0604020202020204" pitchFamily="34" charset="0"/>
                        </a:rPr>
                        <a:t>propane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3</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8</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a:t>
                      </a:r>
                    </a:p>
                  </a:txBody>
                  <a:tcPr marL="0" marR="0" marT="0" marB="0" anchor="ctr"/>
                </a:tc>
                <a:extLst>
                  <a:ext uri="{0D108BD9-81ED-4DB2-BD59-A6C34878D82A}">
                    <a16:rowId xmlns:a16="http://schemas.microsoft.com/office/drawing/2014/main" val="2642167419"/>
                  </a:ext>
                </a:extLst>
              </a:tr>
              <a:tr h="470322">
                <a:tc>
                  <a:txBody>
                    <a:bodyPr/>
                    <a:lstStyle/>
                    <a:p>
                      <a:pPr algn="ctr" fontAlgn="ctr"/>
                      <a:r>
                        <a:rPr lang="en-IN" sz="2400">
                          <a:effectLst/>
                          <a:latin typeface="Arial" panose="020B0604020202020204" pitchFamily="34" charset="0"/>
                          <a:cs typeface="Arial" panose="020B0604020202020204" pitchFamily="34" charset="0"/>
                        </a:rPr>
                        <a:t>butane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a:t>
                      </a:r>
                      <a:r>
                        <a:rPr lang="en-IN" sz="2400" baseline="-25000" dirty="0">
                          <a:effectLst/>
                          <a:latin typeface="Arial" panose="020B0604020202020204" pitchFamily="34" charset="0"/>
                          <a:cs typeface="Arial" panose="020B0604020202020204" pitchFamily="34" charset="0"/>
                        </a:rPr>
                        <a:t>4</a:t>
                      </a: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10</a:t>
                      </a: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2</a:t>
                      </a:r>
                    </a:p>
                  </a:txBody>
                  <a:tcPr marL="0" marR="0" marT="0" marB="0" anchor="ctr"/>
                </a:tc>
                <a:extLst>
                  <a:ext uri="{0D108BD9-81ED-4DB2-BD59-A6C34878D82A}">
                    <a16:rowId xmlns:a16="http://schemas.microsoft.com/office/drawing/2014/main" val="3482903306"/>
                  </a:ext>
                </a:extLst>
              </a:tr>
              <a:tr h="470322">
                <a:tc>
                  <a:txBody>
                    <a:bodyPr/>
                    <a:lstStyle/>
                    <a:p>
                      <a:pPr algn="ctr" fontAlgn="ctr"/>
                      <a:r>
                        <a:rPr lang="en-IN" sz="2400">
                          <a:effectLst/>
                          <a:latin typeface="Arial" panose="020B0604020202020204" pitchFamily="34" charset="0"/>
                          <a:cs typeface="Arial" panose="020B0604020202020204" pitchFamily="34" charset="0"/>
                        </a:rPr>
                        <a:t>pentane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a:t>
                      </a:r>
                      <a:r>
                        <a:rPr lang="en-IN" sz="2400" baseline="-25000" dirty="0">
                          <a:effectLst/>
                          <a:latin typeface="Arial" panose="020B0604020202020204" pitchFamily="34" charset="0"/>
                          <a:cs typeface="Arial" panose="020B0604020202020204" pitchFamily="34" charset="0"/>
                        </a:rPr>
                        <a:t>5</a:t>
                      </a: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12</a:t>
                      </a: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3</a:t>
                      </a:r>
                    </a:p>
                  </a:txBody>
                  <a:tcPr marL="0" marR="0" marT="0" marB="0" anchor="ctr"/>
                </a:tc>
                <a:extLst>
                  <a:ext uri="{0D108BD9-81ED-4DB2-BD59-A6C34878D82A}">
                    <a16:rowId xmlns:a16="http://schemas.microsoft.com/office/drawing/2014/main" val="3556815639"/>
                  </a:ext>
                </a:extLst>
              </a:tr>
              <a:tr h="470322">
                <a:tc>
                  <a:txBody>
                    <a:bodyPr/>
                    <a:lstStyle/>
                    <a:p>
                      <a:pPr algn="ctr" fontAlgn="ctr"/>
                      <a:r>
                        <a:rPr lang="en-IN" sz="2400">
                          <a:effectLst/>
                          <a:latin typeface="Arial" panose="020B0604020202020204" pitchFamily="34" charset="0"/>
                          <a:cs typeface="Arial" panose="020B0604020202020204" pitchFamily="34" charset="0"/>
                        </a:rPr>
                        <a:t>hexane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6</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14</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5</a:t>
                      </a:r>
                    </a:p>
                  </a:txBody>
                  <a:tcPr marL="0" marR="0" marT="0" marB="0" anchor="ctr"/>
                </a:tc>
                <a:extLst>
                  <a:ext uri="{0D108BD9-81ED-4DB2-BD59-A6C34878D82A}">
                    <a16:rowId xmlns:a16="http://schemas.microsoft.com/office/drawing/2014/main" val="2345017042"/>
                  </a:ext>
                </a:extLst>
              </a:tr>
              <a:tr h="470322">
                <a:tc>
                  <a:txBody>
                    <a:bodyPr/>
                    <a:lstStyle/>
                    <a:p>
                      <a:pPr algn="ctr" fontAlgn="ctr"/>
                      <a:r>
                        <a:rPr lang="en-IN" sz="2400">
                          <a:effectLst/>
                          <a:latin typeface="Arial" panose="020B0604020202020204" pitchFamily="34" charset="0"/>
                          <a:cs typeface="Arial" panose="020B0604020202020204" pitchFamily="34" charset="0"/>
                        </a:rPr>
                        <a:t>heptane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7</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16</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9</a:t>
                      </a:r>
                    </a:p>
                  </a:txBody>
                  <a:tcPr marL="0" marR="0" marT="0" marB="0" anchor="ctr"/>
                </a:tc>
                <a:extLst>
                  <a:ext uri="{0D108BD9-81ED-4DB2-BD59-A6C34878D82A}">
                    <a16:rowId xmlns:a16="http://schemas.microsoft.com/office/drawing/2014/main" val="100534508"/>
                  </a:ext>
                </a:extLst>
              </a:tr>
              <a:tr h="470322">
                <a:tc>
                  <a:txBody>
                    <a:bodyPr/>
                    <a:lstStyle/>
                    <a:p>
                      <a:pPr algn="ctr" fontAlgn="ctr"/>
                      <a:r>
                        <a:rPr lang="en-IN" sz="2400">
                          <a:effectLst/>
                          <a:latin typeface="Arial" panose="020B0604020202020204" pitchFamily="34" charset="0"/>
                          <a:cs typeface="Arial" panose="020B0604020202020204" pitchFamily="34" charset="0"/>
                        </a:rPr>
                        <a:t>octane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8</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18</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18</a:t>
                      </a:r>
                    </a:p>
                  </a:txBody>
                  <a:tcPr marL="0" marR="0" marT="0" marB="0" anchor="ctr"/>
                </a:tc>
                <a:extLst>
                  <a:ext uri="{0D108BD9-81ED-4DB2-BD59-A6C34878D82A}">
                    <a16:rowId xmlns:a16="http://schemas.microsoft.com/office/drawing/2014/main" val="3885571945"/>
                  </a:ext>
                </a:extLst>
              </a:tr>
              <a:tr h="470322">
                <a:tc>
                  <a:txBody>
                    <a:bodyPr/>
                    <a:lstStyle/>
                    <a:p>
                      <a:pPr algn="ctr" fontAlgn="ctr"/>
                      <a:r>
                        <a:rPr lang="en-IN" sz="2400">
                          <a:effectLst/>
                          <a:latin typeface="Arial" panose="020B0604020202020204" pitchFamily="34" charset="0"/>
                          <a:cs typeface="Arial" panose="020B0604020202020204" pitchFamily="34" charset="0"/>
                        </a:rPr>
                        <a:t>nonane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9</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20</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3</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3</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35</a:t>
                      </a:r>
                    </a:p>
                  </a:txBody>
                  <a:tcPr marL="0" marR="0" marT="0" marB="0" anchor="ctr"/>
                </a:tc>
                <a:extLst>
                  <a:ext uri="{0D108BD9-81ED-4DB2-BD59-A6C34878D82A}">
                    <a16:rowId xmlns:a16="http://schemas.microsoft.com/office/drawing/2014/main" val="3956372584"/>
                  </a:ext>
                </a:extLst>
              </a:tr>
              <a:tr h="470322">
                <a:tc>
                  <a:txBody>
                    <a:bodyPr/>
                    <a:lstStyle/>
                    <a:p>
                      <a:pPr algn="ctr" fontAlgn="ctr"/>
                      <a:r>
                        <a:rPr lang="en-IN" sz="2400">
                          <a:effectLst/>
                          <a:latin typeface="Arial" panose="020B0604020202020204" pitchFamily="34" charset="0"/>
                          <a:cs typeface="Arial" panose="020B0604020202020204" pitchFamily="34" charset="0"/>
                        </a:rPr>
                        <a:t>decane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10</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22</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3</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3</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75</a:t>
                      </a:r>
                    </a:p>
                  </a:txBody>
                  <a:tcPr marL="0" marR="0" marT="0" marB="0" anchor="ctr"/>
                </a:tc>
                <a:extLst>
                  <a:ext uri="{0D108BD9-81ED-4DB2-BD59-A6C34878D82A}">
                    <a16:rowId xmlns:a16="http://schemas.microsoft.com/office/drawing/2014/main" val="1872751411"/>
                  </a:ext>
                </a:extLst>
              </a:tr>
            </a:tbl>
          </a:graphicData>
        </a:graphic>
      </p:graphicFrame>
      <p:sp>
        <p:nvSpPr>
          <p:cNvPr id="6" name="Content Placeholder 2">
            <a:extLst>
              <a:ext uri="{FF2B5EF4-FFF2-40B4-BE49-F238E27FC236}">
                <a16:creationId xmlns:a16="http://schemas.microsoft.com/office/drawing/2014/main" id="{C9159FE7-7CBA-5ECF-F0B3-EF96D3012A18}"/>
              </a:ext>
            </a:extLst>
          </p:cNvPr>
          <p:cNvSpPr txBox="1">
            <a:spLocks/>
          </p:cNvSpPr>
          <p:nvPr/>
        </p:nvSpPr>
        <p:spPr>
          <a:xfrm>
            <a:off x="1944000" y="8653270"/>
            <a:ext cx="14400000" cy="8217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latin typeface="Arial" panose="020B0604020202020204" pitchFamily="34" charset="0"/>
                <a:cs typeface="Arial" panose="020B0604020202020204" pitchFamily="34" charset="0"/>
              </a:rPr>
              <a:t>Table source: </a:t>
            </a:r>
            <a:r>
              <a:rPr lang="en-US"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hlinkClick r:id="rId2"/>
              </a:rPr>
              <a:t>12.2: Structures and Names of Alkanes</a:t>
            </a:r>
            <a:r>
              <a:rPr lang="en-US" sz="2400" dirty="0">
                <a:latin typeface="Arial" panose="020B0604020202020204" pitchFamily="34" charset="0"/>
                <a:cs typeface="Arial" panose="020B0604020202020204" pitchFamily="34" charset="0"/>
              </a:rPr>
              <a:t>" In </a:t>
            </a:r>
            <a:r>
              <a:rPr lang="en-US" sz="2400" i="1" dirty="0">
                <a:latin typeface="Arial" panose="020B0604020202020204" pitchFamily="34" charset="0"/>
                <a:cs typeface="Arial" panose="020B0604020202020204" pitchFamily="34" charset="0"/>
                <a:hlinkClick r:id="rId3"/>
              </a:rPr>
              <a:t>Basics of GOB Chemistry (Ball et al.)</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BY-NC-SA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C77B9B8-C3AD-C420-6B4C-2EAADA4DF98F}"/>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extLst>
      <p:ext uri="{BB962C8B-B14F-4D97-AF65-F5344CB8AC3E}">
        <p14:creationId xmlns:p14="http://schemas.microsoft.com/office/powerpoint/2010/main" val="120517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t>Figure 20.0a</a:t>
            </a:r>
            <a:endParaRPr lang="en-IN" sz="4000" dirty="0"/>
          </a:p>
        </p:txBody>
      </p:sp>
      <p:pic>
        <p:nvPicPr>
          <p:cNvPr id="5" name="Picture 2" descr="The first three alkanes methane (1 carbon chain), ethane (2 carbon chain) and propane (3 carbon chain).">
            <a:extLst>
              <a:ext uri="{FF2B5EF4-FFF2-40B4-BE49-F238E27FC236}">
                <a16:creationId xmlns:a16="http://schemas.microsoft.com/office/drawing/2014/main" id="{6A3BE861-5DAE-BCFC-7A0D-8F4591D6C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2882124"/>
            <a:ext cx="16200000" cy="45246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a:xfrm>
            <a:off x="1676400" y="8550820"/>
            <a:ext cx="14935200" cy="849929"/>
          </a:xfrm>
        </p:spPr>
        <p:txBody>
          <a:bodyPr vert="horz" lIns="91440" tIns="45720" rIns="91440" bIns="45720" rtlCol="0" anchor="t">
            <a:normAutofit/>
          </a:bodyPr>
          <a:lstStyle/>
          <a:p>
            <a:pPr marL="0" indent="0" algn="ctr">
              <a:buNone/>
            </a:pPr>
            <a:r>
              <a:rPr lang="en-US" sz="2400" b="1" dirty="0">
                <a:effectLst/>
                <a:latin typeface="Arial" panose="020B0604020202020204" pitchFamily="34" charset="0"/>
                <a:cs typeface="Arial" panose="020B0604020202020204" pitchFamily="34" charset="0"/>
              </a:rPr>
              <a:t>Figure 20.0a.</a:t>
            </a:r>
            <a:r>
              <a:rPr lang="en-US" sz="2400" dirty="0">
                <a:latin typeface="Arial" panose="020B0604020202020204" pitchFamily="34" charset="0"/>
                <a:cs typeface="Arial" panose="020B0604020202020204" pitchFamily="34" charset="0"/>
              </a:rPr>
              <a:t> The Three Simplest Alkanes (credit: </a:t>
            </a:r>
            <a:r>
              <a:rPr lang="en-US" sz="2400" i="1" u="sng" dirty="0">
                <a:effectLst/>
                <a:latin typeface="Arial" panose="020B0604020202020204" pitchFamily="34" charset="0"/>
                <a:cs typeface="Arial" panose="020B0604020202020204" pitchFamily="34" charset="0"/>
                <a:hlinkClick r:id="rId3"/>
              </a:rPr>
              <a:t>Intro Chem: GOB (V. 1.0).</a:t>
            </a:r>
            <a:r>
              <a:rPr lang="en-US" sz="2400" i="1" dirty="0">
                <a:effectLst/>
                <a:latin typeface="Arial" panose="020B0604020202020204" pitchFamily="34" charset="0"/>
                <a:cs typeface="Arial" panose="020B0604020202020204" pitchFamily="34" charset="0"/>
              </a:rPr>
              <a:t> ,</a:t>
            </a:r>
            <a:r>
              <a:rPr lang="en-US" sz="2400" u="sng" dirty="0">
                <a:effectLst/>
                <a:latin typeface="Arial" panose="020B0604020202020204" pitchFamily="34" charset="0"/>
                <a:cs typeface="Arial" panose="020B0604020202020204" pitchFamily="34" charset="0"/>
                <a:hlinkClick r:id="rId4"/>
              </a:rPr>
              <a:t>CC BY-NC-SA 3.0</a:t>
            </a:r>
            <a:r>
              <a:rPr lang="en-US" sz="2400" dirty="0">
                <a:effectLst/>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542177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AA4D3-8A86-DF44-417E-3D464398E1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92720D-ADFB-144E-0E5C-2E92AD15779D}"/>
              </a:ext>
            </a:extLst>
          </p:cNvPr>
          <p:cNvSpPr>
            <a:spLocks noGrp="1"/>
          </p:cNvSpPr>
          <p:nvPr>
            <p:ph type="title"/>
          </p:nvPr>
        </p:nvSpPr>
        <p:spPr/>
        <p:txBody>
          <a:bodyPr>
            <a:normAutofit/>
          </a:bodyPr>
          <a:lstStyle/>
          <a:p>
            <a:r>
              <a:rPr lang="en-US" sz="4000" dirty="0"/>
              <a:t>Figure 20.3b</a:t>
            </a:r>
            <a:endParaRPr lang="en-IN" sz="4000" dirty="0"/>
          </a:p>
        </p:txBody>
      </p:sp>
      <p:pic>
        <p:nvPicPr>
          <p:cNvPr id="20482" name="Picture 2" descr="The figure illustrates three ways to represent molecules of n dash butane. In the first row of the figure, Lewis structural formulas show carbon and hydrogen element symbols and bonds between the atoms. The first structure in this row shows three of the linked C atoms in a horizontal row with a single C atom bonded above the left-most carbon. The left-most C atom has two H atoms bonded to it. The C atom bonded above the left-most C atom has three H atoms bonded to it. The C atom bonded to the right of the left-most C atom has two H atoms bonded to it. The right-most C atom has three H atoms bonded to it. The C atoms and the bonds connecting all the C atoms are red. The second structure in the row similarly shows the row of three linked C atoms with a single C atom bonded below the C atom to the left. The left-most C atom has two H atoms bonded to it. The C atom bonded below the left-most C atom has three H atoms bonded to it. The C atom bonded to the right of the left-most C atom has two H atoms bonded to it. The right-most atom has three H atoms bonded to it. All the C atoms and the bonds between them are red. The third structure has two C atoms bonded in a row with a third C atom bonded above the left C atom and the fourth C atom bonded below the right C atom. The C atom bonded above the left C atom has three H atoms bonded to it. The left C atom has two H atoms bonded to it. The right C atom has two H atoms bonded to it. The C atom bonded below the right C atom has three H atoms bonded to it. All the C atoms and the bonds between them are red. In the second row, ball-and-stick models for the structures are shown. In these representations, bonds are represented with sticks, and elements are represented with balls. Carbon atoms are black and hydrogen atoms are white in this image. In the third row, space-filling models are shown. In these models, atoms are enlarged and pushed together, without sticks to represent bonds.">
            <a:extLst>
              <a:ext uri="{FF2B5EF4-FFF2-40B4-BE49-F238E27FC236}">
                <a16:creationId xmlns:a16="http://schemas.microsoft.com/office/drawing/2014/main" id="{A66386C3-D36D-AA2F-1B18-E2F6A90D3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982" y="1848778"/>
            <a:ext cx="8682037" cy="65894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68184AC6-0507-ED7F-2F83-2A9501E0FD53}"/>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20.3b.</a:t>
            </a:r>
            <a:r>
              <a:rPr lang="en-US" dirty="0"/>
              <a:t> These three representations of the structure of n-butane are not isomers because they all contain the same arrangement of atoms and bonds (credit: </a:t>
            </a:r>
            <a:r>
              <a:rPr lang="en-US" i="1" dirty="0">
                <a:hlinkClick r:id="rId3"/>
              </a:rPr>
              <a:t>General Chemistry 1 &amp; 2</a:t>
            </a:r>
            <a:r>
              <a:rPr lang="en-US" dirty="0"/>
              <a:t> , </a:t>
            </a:r>
            <a:r>
              <a:rPr lang="en-US" dirty="0">
                <a:hlinkClick r:id="rId4"/>
              </a:rPr>
              <a:t>CC BY 4.0</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B7BE3879-8F04-3CFD-050C-02C1B575582A}"/>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63910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AC6EA-863B-909B-FBB0-B9E71D8D8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22AE1-CA46-A88E-84B5-DFCCFC595834}"/>
              </a:ext>
            </a:extLst>
          </p:cNvPr>
          <p:cNvSpPr>
            <a:spLocks noGrp="1"/>
          </p:cNvSpPr>
          <p:nvPr>
            <p:ph type="title"/>
          </p:nvPr>
        </p:nvSpPr>
        <p:spPr/>
        <p:txBody>
          <a:bodyPr>
            <a:normAutofit/>
          </a:bodyPr>
          <a:lstStyle/>
          <a:p>
            <a:r>
              <a:rPr lang="en-US" sz="4000" dirty="0"/>
              <a:t>Figure 20.3c</a:t>
            </a:r>
            <a:endParaRPr lang="en-IN" sz="4000" dirty="0"/>
          </a:p>
        </p:txBody>
      </p:sp>
      <p:pic>
        <p:nvPicPr>
          <p:cNvPr id="21506" name="Picture 2" descr="Structural formulas representing 3 isomers of pentane. From the left side there is pentane, isopentane and neopetane (right)">
            <a:extLst>
              <a:ext uri="{FF2B5EF4-FFF2-40B4-BE49-F238E27FC236}">
                <a16:creationId xmlns:a16="http://schemas.microsoft.com/office/drawing/2014/main" id="{7182CC07-7E6D-8266-DDE2-B4A1B8DE3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395" y="2443500"/>
            <a:ext cx="12025210" cy="540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06CFDB21-A5AB-52E3-B5BE-EFBCFBA9843F}"/>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20.3c.</a:t>
            </a:r>
            <a:r>
              <a:rPr lang="en-US" dirty="0"/>
              <a:t> Structural formulas representing 3 isomers of pentane. (Credit: </a:t>
            </a:r>
            <a:r>
              <a:rPr lang="en-US" i="1" dirty="0">
                <a:effectLst/>
                <a:hlinkClick r:id="rId3"/>
              </a:rPr>
              <a:t>Introduction to Chemistry: GOB (V. 1.0).</a:t>
            </a:r>
            <a:r>
              <a:rPr lang="en-US" i="1" dirty="0">
                <a:effectLst/>
              </a:rPr>
              <a:t> ,</a:t>
            </a:r>
            <a:r>
              <a:rPr lang="en-US" dirty="0">
                <a:effectLst/>
                <a:hlinkClick r:id="rId4"/>
              </a:rPr>
              <a:t>CC BY-NC-SA 3.0</a:t>
            </a:r>
            <a:r>
              <a:rPr lang="en-US" dirty="0">
                <a:effectLst/>
              </a:rPr>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A8040ED1-8AF1-869D-5004-DCAA421ABDE6}"/>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02216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31F00-200F-4339-9AAC-7048173717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4729B-5F48-D27E-B50A-D9D607D5DF94}"/>
              </a:ext>
            </a:extLst>
          </p:cNvPr>
          <p:cNvSpPr>
            <a:spLocks noGrp="1"/>
          </p:cNvSpPr>
          <p:nvPr>
            <p:ph type="title"/>
          </p:nvPr>
        </p:nvSpPr>
        <p:spPr>
          <a:xfrm>
            <a:off x="2313296" y="285596"/>
            <a:ext cx="13688704" cy="1143000"/>
          </a:xfrm>
        </p:spPr>
        <p:txBody>
          <a:bodyPr>
            <a:normAutofit/>
          </a:bodyPr>
          <a:lstStyle/>
          <a:p>
            <a:r>
              <a:rPr lang="en-US" sz="4000" dirty="0">
                <a:latin typeface="Arial"/>
                <a:cs typeface="Arial"/>
              </a:rPr>
              <a:t>Table 20.3b </a:t>
            </a:r>
            <a:endParaRPr lang="en-IN" sz="4000" dirty="0"/>
          </a:p>
        </p:txBody>
      </p:sp>
      <p:sp>
        <p:nvSpPr>
          <p:cNvPr id="3" name="Content Placeholder 2">
            <a:extLst>
              <a:ext uri="{FF2B5EF4-FFF2-40B4-BE49-F238E27FC236}">
                <a16:creationId xmlns:a16="http://schemas.microsoft.com/office/drawing/2014/main" id="{9B3B369A-7BBC-FB3F-C172-7CEBEFB5CBB0}"/>
              </a:ext>
            </a:extLst>
          </p:cNvPr>
          <p:cNvSpPr>
            <a:spLocks noGrp="1"/>
          </p:cNvSpPr>
          <p:nvPr>
            <p:ph idx="1"/>
          </p:nvPr>
        </p:nvSpPr>
        <p:spPr>
          <a:xfrm>
            <a:off x="2286000" y="1396496"/>
            <a:ext cx="14972400" cy="821773"/>
          </a:xfrm>
        </p:spPr>
        <p:txBody>
          <a:bodyPr>
            <a:normAutofit/>
          </a:bodyPr>
          <a:lstStyle/>
          <a:p>
            <a:pPr marL="0" indent="0" algn="ctr">
              <a:buNone/>
            </a:pPr>
            <a:r>
              <a:rPr lang="en-US" b="1" dirty="0"/>
              <a:t>Table 20.3b. </a:t>
            </a:r>
            <a:r>
              <a:rPr lang="en-US" dirty="0"/>
              <a:t>Stems That Indicate the Number of Carbon Atoms in Organic Molecules</a:t>
            </a:r>
          </a:p>
        </p:txBody>
      </p:sp>
      <p:graphicFrame>
        <p:nvGraphicFramePr>
          <p:cNvPr id="5" name="Table 4">
            <a:extLst>
              <a:ext uri="{FF2B5EF4-FFF2-40B4-BE49-F238E27FC236}">
                <a16:creationId xmlns:a16="http://schemas.microsoft.com/office/drawing/2014/main" id="{5EBEAB49-B67B-5A5F-D42C-4306FE34AA55}"/>
              </a:ext>
            </a:extLst>
          </p:cNvPr>
          <p:cNvGraphicFramePr>
            <a:graphicFrameLocks noGrp="1"/>
          </p:cNvGraphicFramePr>
          <p:nvPr>
            <p:extLst>
              <p:ext uri="{D42A27DB-BD31-4B8C-83A1-F6EECF244321}">
                <p14:modId xmlns:p14="http://schemas.microsoft.com/office/powerpoint/2010/main" val="3474185828"/>
              </p:ext>
            </p:extLst>
          </p:nvPr>
        </p:nvGraphicFramePr>
        <p:xfrm>
          <a:off x="6200521" y="2146351"/>
          <a:ext cx="5914254" cy="6260494"/>
        </p:xfrm>
        <a:graphic>
          <a:graphicData uri="http://schemas.openxmlformats.org/drawingml/2006/table">
            <a:tbl>
              <a:tblPr firstRow="1">
                <a:tableStyleId>{616DA210-FB5B-4158-B5E0-FEB733F419BA}</a:tableStyleId>
              </a:tblPr>
              <a:tblGrid>
                <a:gridCol w="2576127">
                  <a:extLst>
                    <a:ext uri="{9D8B030D-6E8A-4147-A177-3AD203B41FA5}">
                      <a16:colId xmlns:a16="http://schemas.microsoft.com/office/drawing/2014/main" val="3510630063"/>
                    </a:ext>
                  </a:extLst>
                </a:gridCol>
                <a:gridCol w="3338127">
                  <a:extLst>
                    <a:ext uri="{9D8B030D-6E8A-4147-A177-3AD203B41FA5}">
                      <a16:colId xmlns:a16="http://schemas.microsoft.com/office/drawing/2014/main" val="2220219374"/>
                    </a:ext>
                  </a:extLst>
                </a:gridCol>
              </a:tblGrid>
              <a:tr h="806274">
                <a:tc>
                  <a:txBody>
                    <a:bodyPr/>
                    <a:lstStyle/>
                    <a:p>
                      <a:pPr algn="ctr" fontAlgn="ctr"/>
                      <a:r>
                        <a:rPr lang="en-IN" sz="2400" b="1" dirty="0">
                          <a:solidFill>
                            <a:schemeClr val="bg1"/>
                          </a:solidFill>
                          <a:effectLst/>
                          <a:latin typeface="Arial" panose="020B0604020202020204" pitchFamily="34" charset="0"/>
                          <a:cs typeface="Arial" panose="020B0604020202020204" pitchFamily="34" charset="0"/>
                        </a:rPr>
                        <a:t>Stem</a:t>
                      </a:r>
                      <a:endParaRPr lang="en-IN" sz="2400" dirty="0">
                        <a:solidFill>
                          <a:schemeClr val="bg1"/>
                        </a:solidFill>
                        <a:effectLst/>
                        <a:latin typeface="Arial" panose="020B0604020202020204" pitchFamily="34" charset="0"/>
                        <a:cs typeface="Arial" panose="020B0604020202020204" pitchFamily="34" charset="0"/>
                      </a:endParaRPr>
                    </a:p>
                  </a:txBody>
                  <a:tcPr marL="0" marR="0" marT="0" marB="0" anchor="ctr">
                    <a:solidFill>
                      <a:srgbClr val="166FAC"/>
                    </a:solidFill>
                  </a:tcPr>
                </a:tc>
                <a:tc>
                  <a:txBody>
                    <a:bodyPr/>
                    <a:lstStyle/>
                    <a:p>
                      <a:pPr algn="ctr" fontAlgn="ctr"/>
                      <a:r>
                        <a:rPr lang="en-IN" sz="2400" b="1" dirty="0">
                          <a:solidFill>
                            <a:schemeClr val="bg1"/>
                          </a:solidFill>
                          <a:effectLst/>
                          <a:latin typeface="Arial" panose="020B0604020202020204" pitchFamily="34" charset="0"/>
                          <a:cs typeface="Arial" panose="020B0604020202020204" pitchFamily="34" charset="0"/>
                        </a:rPr>
                        <a:t>Number</a:t>
                      </a:r>
                      <a:endParaRPr lang="en-IN" sz="2400" dirty="0">
                        <a:solidFill>
                          <a:schemeClr val="bg1"/>
                        </a:solidFill>
                        <a:effectLst/>
                        <a:latin typeface="Arial" panose="020B0604020202020204" pitchFamily="34" charset="0"/>
                        <a:cs typeface="Arial" panose="020B0604020202020204" pitchFamily="34" charset="0"/>
                      </a:endParaRPr>
                    </a:p>
                  </a:txBody>
                  <a:tcPr marL="0" marR="0" marT="0" marB="0" anchor="ctr">
                    <a:solidFill>
                      <a:srgbClr val="166FAC"/>
                    </a:solidFill>
                  </a:tcPr>
                </a:tc>
                <a:extLst>
                  <a:ext uri="{0D108BD9-81ED-4DB2-BD59-A6C34878D82A}">
                    <a16:rowId xmlns:a16="http://schemas.microsoft.com/office/drawing/2014/main" val="361030669"/>
                  </a:ext>
                </a:extLst>
              </a:tr>
              <a:tr h="545422">
                <a:tc>
                  <a:txBody>
                    <a:bodyPr/>
                    <a:lstStyle/>
                    <a:p>
                      <a:pPr algn="ctr" fontAlgn="ctr"/>
                      <a:r>
                        <a:rPr lang="en-IN" sz="2400" dirty="0">
                          <a:effectLst/>
                          <a:latin typeface="Arial" panose="020B0604020202020204" pitchFamily="34" charset="0"/>
                          <a:cs typeface="Arial" panose="020B0604020202020204" pitchFamily="34" charset="0"/>
                        </a:rPr>
                        <a:t>meth-</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1</a:t>
                      </a:r>
                    </a:p>
                  </a:txBody>
                  <a:tcPr marL="0" marR="0" marT="0" marB="0" anchor="ctr"/>
                </a:tc>
                <a:extLst>
                  <a:ext uri="{0D108BD9-81ED-4DB2-BD59-A6C34878D82A}">
                    <a16:rowId xmlns:a16="http://schemas.microsoft.com/office/drawing/2014/main" val="186517787"/>
                  </a:ext>
                </a:extLst>
              </a:tr>
              <a:tr h="545422">
                <a:tc>
                  <a:txBody>
                    <a:bodyPr/>
                    <a:lstStyle/>
                    <a:p>
                      <a:pPr algn="ctr" fontAlgn="ctr"/>
                      <a:r>
                        <a:rPr lang="en-IN" sz="2400" dirty="0">
                          <a:effectLst/>
                          <a:latin typeface="Arial" panose="020B0604020202020204" pitchFamily="34" charset="0"/>
                          <a:cs typeface="Arial" panose="020B0604020202020204" pitchFamily="34" charset="0"/>
                        </a:rPr>
                        <a:t>eth-</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2</a:t>
                      </a:r>
                    </a:p>
                  </a:txBody>
                  <a:tcPr marL="0" marR="0" marT="0" marB="0" anchor="ctr"/>
                </a:tc>
                <a:extLst>
                  <a:ext uri="{0D108BD9-81ED-4DB2-BD59-A6C34878D82A}">
                    <a16:rowId xmlns:a16="http://schemas.microsoft.com/office/drawing/2014/main" val="4272083341"/>
                  </a:ext>
                </a:extLst>
              </a:tr>
              <a:tr h="545422">
                <a:tc>
                  <a:txBody>
                    <a:bodyPr/>
                    <a:lstStyle/>
                    <a:p>
                      <a:pPr algn="ctr" fontAlgn="ctr"/>
                      <a:r>
                        <a:rPr lang="en-IN" sz="2400" dirty="0">
                          <a:effectLst/>
                          <a:latin typeface="Arial" panose="020B0604020202020204" pitchFamily="34" charset="0"/>
                          <a:cs typeface="Arial" panose="020B0604020202020204" pitchFamily="34" charset="0"/>
                        </a:rPr>
                        <a:t>prop-</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3</a:t>
                      </a:r>
                    </a:p>
                  </a:txBody>
                  <a:tcPr marL="0" marR="0" marT="0" marB="0" anchor="ctr"/>
                </a:tc>
                <a:extLst>
                  <a:ext uri="{0D108BD9-81ED-4DB2-BD59-A6C34878D82A}">
                    <a16:rowId xmlns:a16="http://schemas.microsoft.com/office/drawing/2014/main" val="2642167419"/>
                  </a:ext>
                </a:extLst>
              </a:tr>
              <a:tr h="545422">
                <a:tc>
                  <a:txBody>
                    <a:bodyPr/>
                    <a:lstStyle/>
                    <a:p>
                      <a:pPr algn="ctr" fontAlgn="ctr"/>
                      <a:r>
                        <a:rPr lang="en-IN" sz="2400" dirty="0">
                          <a:effectLst/>
                          <a:latin typeface="Arial" panose="020B0604020202020204" pitchFamily="34" charset="0"/>
                          <a:cs typeface="Arial" panose="020B0604020202020204" pitchFamily="34" charset="0"/>
                        </a:rPr>
                        <a:t>but-</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4</a:t>
                      </a:r>
                    </a:p>
                  </a:txBody>
                  <a:tcPr marL="0" marR="0" marT="0" marB="0" anchor="ctr"/>
                </a:tc>
                <a:extLst>
                  <a:ext uri="{0D108BD9-81ED-4DB2-BD59-A6C34878D82A}">
                    <a16:rowId xmlns:a16="http://schemas.microsoft.com/office/drawing/2014/main" val="3482903306"/>
                  </a:ext>
                </a:extLst>
              </a:tr>
              <a:tr h="545422">
                <a:tc>
                  <a:txBody>
                    <a:bodyPr/>
                    <a:lstStyle/>
                    <a:p>
                      <a:pPr algn="ctr" fontAlgn="ctr"/>
                      <a:r>
                        <a:rPr lang="en-IN" sz="2400" dirty="0">
                          <a:effectLst/>
                          <a:latin typeface="Arial" panose="020B0604020202020204" pitchFamily="34" charset="0"/>
                          <a:cs typeface="Arial" panose="020B0604020202020204" pitchFamily="34" charset="0"/>
                        </a:rPr>
                        <a:t>pent-</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5</a:t>
                      </a:r>
                    </a:p>
                  </a:txBody>
                  <a:tcPr marL="0" marR="0" marT="0" marB="0" anchor="ctr"/>
                </a:tc>
                <a:extLst>
                  <a:ext uri="{0D108BD9-81ED-4DB2-BD59-A6C34878D82A}">
                    <a16:rowId xmlns:a16="http://schemas.microsoft.com/office/drawing/2014/main" val="3556815639"/>
                  </a:ext>
                </a:extLst>
              </a:tr>
              <a:tr h="545422">
                <a:tc>
                  <a:txBody>
                    <a:bodyPr/>
                    <a:lstStyle/>
                    <a:p>
                      <a:pPr algn="ctr" fontAlgn="ctr"/>
                      <a:r>
                        <a:rPr lang="en-IN" sz="2400" dirty="0">
                          <a:effectLst/>
                          <a:latin typeface="Arial" panose="020B0604020202020204" pitchFamily="34" charset="0"/>
                          <a:cs typeface="Arial" panose="020B0604020202020204" pitchFamily="34" charset="0"/>
                        </a:rPr>
                        <a:t>hex-</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6</a:t>
                      </a:r>
                    </a:p>
                  </a:txBody>
                  <a:tcPr marL="0" marR="0" marT="0" marB="0" anchor="ctr"/>
                </a:tc>
                <a:extLst>
                  <a:ext uri="{0D108BD9-81ED-4DB2-BD59-A6C34878D82A}">
                    <a16:rowId xmlns:a16="http://schemas.microsoft.com/office/drawing/2014/main" val="2345017042"/>
                  </a:ext>
                </a:extLst>
              </a:tr>
              <a:tr h="545422">
                <a:tc>
                  <a:txBody>
                    <a:bodyPr/>
                    <a:lstStyle/>
                    <a:p>
                      <a:pPr algn="ctr" fontAlgn="ctr"/>
                      <a:r>
                        <a:rPr lang="en-IN" sz="2400" dirty="0">
                          <a:effectLst/>
                          <a:latin typeface="Arial" panose="020B0604020202020204" pitchFamily="34" charset="0"/>
                          <a:cs typeface="Arial" panose="020B0604020202020204" pitchFamily="34" charset="0"/>
                        </a:rPr>
                        <a:t>hept-</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7</a:t>
                      </a:r>
                    </a:p>
                  </a:txBody>
                  <a:tcPr marL="0" marR="0" marT="0" marB="0" anchor="ctr"/>
                </a:tc>
                <a:extLst>
                  <a:ext uri="{0D108BD9-81ED-4DB2-BD59-A6C34878D82A}">
                    <a16:rowId xmlns:a16="http://schemas.microsoft.com/office/drawing/2014/main" val="100534508"/>
                  </a:ext>
                </a:extLst>
              </a:tr>
              <a:tr h="545422">
                <a:tc>
                  <a:txBody>
                    <a:bodyPr/>
                    <a:lstStyle/>
                    <a:p>
                      <a:pPr algn="ctr" fontAlgn="ctr"/>
                      <a:r>
                        <a:rPr lang="en-IN" sz="2400" dirty="0">
                          <a:effectLst/>
                          <a:latin typeface="Arial" panose="020B0604020202020204" pitchFamily="34" charset="0"/>
                          <a:cs typeface="Arial" panose="020B0604020202020204" pitchFamily="34" charset="0"/>
                        </a:rPr>
                        <a:t>oct-</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8</a:t>
                      </a:r>
                    </a:p>
                  </a:txBody>
                  <a:tcPr marL="0" marR="0" marT="0" marB="0" anchor="ctr"/>
                </a:tc>
                <a:extLst>
                  <a:ext uri="{0D108BD9-81ED-4DB2-BD59-A6C34878D82A}">
                    <a16:rowId xmlns:a16="http://schemas.microsoft.com/office/drawing/2014/main" val="3885571945"/>
                  </a:ext>
                </a:extLst>
              </a:tr>
              <a:tr h="545422">
                <a:tc>
                  <a:txBody>
                    <a:bodyPr/>
                    <a:lstStyle/>
                    <a:p>
                      <a:pPr algn="ctr" fontAlgn="ctr"/>
                      <a:r>
                        <a:rPr lang="en-IN" sz="2400" dirty="0">
                          <a:effectLst/>
                          <a:latin typeface="Arial" panose="020B0604020202020204" pitchFamily="34" charset="0"/>
                          <a:cs typeface="Arial" panose="020B0604020202020204" pitchFamily="34" charset="0"/>
                        </a:rPr>
                        <a:t>non-</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9</a:t>
                      </a:r>
                    </a:p>
                  </a:txBody>
                  <a:tcPr marL="0" marR="0" marT="0" marB="0" anchor="ctr"/>
                </a:tc>
                <a:extLst>
                  <a:ext uri="{0D108BD9-81ED-4DB2-BD59-A6C34878D82A}">
                    <a16:rowId xmlns:a16="http://schemas.microsoft.com/office/drawing/2014/main" val="3956372584"/>
                  </a:ext>
                </a:extLst>
              </a:tr>
              <a:tr h="545422">
                <a:tc>
                  <a:txBody>
                    <a:bodyPr/>
                    <a:lstStyle/>
                    <a:p>
                      <a:pPr algn="ctr" fontAlgn="ctr"/>
                      <a:r>
                        <a:rPr lang="en-IN" sz="2400" dirty="0">
                          <a:effectLst/>
                          <a:latin typeface="Arial" panose="020B0604020202020204" pitchFamily="34" charset="0"/>
                          <a:cs typeface="Arial" panose="020B0604020202020204" pitchFamily="34" charset="0"/>
                        </a:rPr>
                        <a:t>dec-</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10</a:t>
                      </a:r>
                    </a:p>
                  </a:txBody>
                  <a:tcPr marL="0" marR="0" marT="0" marB="0" anchor="ctr"/>
                </a:tc>
                <a:extLst>
                  <a:ext uri="{0D108BD9-81ED-4DB2-BD59-A6C34878D82A}">
                    <a16:rowId xmlns:a16="http://schemas.microsoft.com/office/drawing/2014/main" val="1872751411"/>
                  </a:ext>
                </a:extLst>
              </a:tr>
            </a:tbl>
          </a:graphicData>
        </a:graphic>
      </p:graphicFrame>
      <p:sp>
        <p:nvSpPr>
          <p:cNvPr id="6" name="Content Placeholder 2">
            <a:extLst>
              <a:ext uri="{FF2B5EF4-FFF2-40B4-BE49-F238E27FC236}">
                <a16:creationId xmlns:a16="http://schemas.microsoft.com/office/drawing/2014/main" id="{AFAD7646-6998-98D8-84A4-5EB48C8F9715}"/>
              </a:ext>
            </a:extLst>
          </p:cNvPr>
          <p:cNvSpPr txBox="1">
            <a:spLocks/>
          </p:cNvSpPr>
          <p:nvPr/>
        </p:nvSpPr>
        <p:spPr>
          <a:xfrm>
            <a:off x="1944000" y="8653270"/>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latin typeface="Arial"/>
                <a:cs typeface="Arial"/>
              </a:rPr>
              <a:t>Source: </a:t>
            </a:r>
            <a:r>
              <a:rPr lang="en-US" sz="2400" dirty="0">
                <a:latin typeface="Arial"/>
                <a:cs typeface="Arial"/>
              </a:rPr>
              <a:t>"</a:t>
            </a:r>
            <a:r>
              <a:rPr lang="en-US" sz="2400" dirty="0">
                <a:latin typeface="Arial"/>
                <a:cs typeface="Arial"/>
                <a:hlinkClick r:id="rId2"/>
              </a:rPr>
              <a:t>12.5: IUPAC Nomenclature</a:t>
            </a:r>
            <a:r>
              <a:rPr lang="en-US" sz="2400" dirty="0">
                <a:latin typeface="Arial"/>
                <a:cs typeface="Arial"/>
              </a:rPr>
              <a:t>" In </a:t>
            </a:r>
            <a:r>
              <a:rPr lang="en-US" sz="2400" i="1" dirty="0">
                <a:latin typeface="Arial"/>
                <a:cs typeface="Arial"/>
                <a:hlinkClick r:id="rId3"/>
              </a:rPr>
              <a:t>Basics of GOB Chemistry (Ball et al.)</a:t>
            </a:r>
            <a:r>
              <a:rPr lang="en-US" sz="2400" dirty="0">
                <a:latin typeface="Arial"/>
                <a:cs typeface="Arial"/>
              </a:rPr>
              <a:t>, </a:t>
            </a:r>
            <a:r>
              <a:rPr lang="en-US" sz="2400" dirty="0">
                <a:latin typeface="Arial"/>
                <a:cs typeface="Arial"/>
                <a:hlinkClick r:id="rId4"/>
              </a:rPr>
              <a:t>CC BY-NC-SA 4.0</a:t>
            </a:r>
            <a:r>
              <a:rPr lang="en-US" sz="2400" dirty="0">
                <a:latin typeface="Arial"/>
                <a:cs typeface="Arial"/>
              </a:rPr>
              <a:t>.</a:t>
            </a:r>
            <a:endParaRPr lang="en-IN" sz="2400" dirty="0">
              <a:latin typeface="Arial"/>
              <a:cs typeface="Arial"/>
            </a:endParaRPr>
          </a:p>
        </p:txBody>
      </p:sp>
      <p:sp>
        <p:nvSpPr>
          <p:cNvPr id="4" name="Footer Placeholder 3">
            <a:extLst>
              <a:ext uri="{FF2B5EF4-FFF2-40B4-BE49-F238E27FC236}">
                <a16:creationId xmlns:a16="http://schemas.microsoft.com/office/drawing/2014/main" id="{B89C4D5F-3448-007F-8CFD-96C7C496081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extLst>
      <p:ext uri="{BB962C8B-B14F-4D97-AF65-F5344CB8AC3E}">
        <p14:creationId xmlns:p14="http://schemas.microsoft.com/office/powerpoint/2010/main" val="1802808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99849-3685-C757-A320-804CE15C5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2282F9-3DA8-086A-0EB0-F4D81335935E}"/>
              </a:ext>
            </a:extLst>
          </p:cNvPr>
          <p:cNvSpPr>
            <a:spLocks noGrp="1"/>
          </p:cNvSpPr>
          <p:nvPr>
            <p:ph type="title"/>
          </p:nvPr>
        </p:nvSpPr>
        <p:spPr>
          <a:xfrm>
            <a:off x="2286000" y="120774"/>
            <a:ext cx="8229600" cy="1143000"/>
          </a:xfrm>
        </p:spPr>
        <p:txBody>
          <a:bodyPr>
            <a:normAutofit/>
          </a:bodyPr>
          <a:lstStyle/>
          <a:p>
            <a:r>
              <a:rPr lang="en-US" sz="4000" dirty="0">
                <a:latin typeface="Arial"/>
                <a:cs typeface="Arial"/>
              </a:rPr>
              <a:t>Table 20.3c</a:t>
            </a:r>
            <a:endParaRPr lang="en-IN" sz="4000" dirty="0"/>
          </a:p>
        </p:txBody>
      </p:sp>
      <p:sp>
        <p:nvSpPr>
          <p:cNvPr id="3" name="Content Placeholder 2">
            <a:extLst>
              <a:ext uri="{FF2B5EF4-FFF2-40B4-BE49-F238E27FC236}">
                <a16:creationId xmlns:a16="http://schemas.microsoft.com/office/drawing/2014/main" id="{29BCF616-D609-FFD1-74D8-7D3CE7385D03}"/>
              </a:ext>
            </a:extLst>
          </p:cNvPr>
          <p:cNvSpPr>
            <a:spLocks noGrp="1"/>
          </p:cNvSpPr>
          <p:nvPr>
            <p:ph idx="1"/>
          </p:nvPr>
        </p:nvSpPr>
        <p:spPr>
          <a:xfrm>
            <a:off x="2286000" y="1396496"/>
            <a:ext cx="14972400" cy="821773"/>
          </a:xfrm>
        </p:spPr>
        <p:txBody>
          <a:bodyPr>
            <a:normAutofit/>
          </a:bodyPr>
          <a:lstStyle/>
          <a:p>
            <a:pPr marL="0" indent="0" algn="ctr">
              <a:buNone/>
            </a:pPr>
            <a:r>
              <a:rPr lang="en-US" b="1" dirty="0"/>
              <a:t>Table 20.3c. </a:t>
            </a:r>
            <a:r>
              <a:rPr lang="en-US" dirty="0"/>
              <a:t>Common Alkyl Groups</a:t>
            </a:r>
          </a:p>
        </p:txBody>
      </p:sp>
      <p:graphicFrame>
        <p:nvGraphicFramePr>
          <p:cNvPr id="8" name="Table 7">
            <a:extLst>
              <a:ext uri="{FF2B5EF4-FFF2-40B4-BE49-F238E27FC236}">
                <a16:creationId xmlns:a16="http://schemas.microsoft.com/office/drawing/2014/main" id="{91842FE3-740E-3A62-C3DA-E3752E68B2BF}"/>
              </a:ext>
            </a:extLst>
          </p:cNvPr>
          <p:cNvGraphicFramePr>
            <a:graphicFrameLocks noGrp="1"/>
          </p:cNvGraphicFramePr>
          <p:nvPr>
            <p:extLst>
              <p:ext uri="{D42A27DB-BD31-4B8C-83A1-F6EECF244321}">
                <p14:modId xmlns:p14="http://schemas.microsoft.com/office/powerpoint/2010/main" val="2631666845"/>
              </p:ext>
            </p:extLst>
          </p:nvPr>
        </p:nvGraphicFramePr>
        <p:xfrm>
          <a:off x="1005537" y="2069341"/>
          <a:ext cx="16200000" cy="6339560"/>
        </p:xfrm>
        <a:graphic>
          <a:graphicData uri="http://schemas.openxmlformats.org/drawingml/2006/table">
            <a:tbl>
              <a:tblPr firstRow="1">
                <a:tableStyleId>{616DA210-FB5B-4158-B5E0-FEB733F419BA}</a:tableStyleId>
              </a:tblPr>
              <a:tblGrid>
                <a:gridCol w="1737360">
                  <a:extLst>
                    <a:ext uri="{9D8B030D-6E8A-4147-A177-3AD203B41FA5}">
                      <a16:colId xmlns:a16="http://schemas.microsoft.com/office/drawing/2014/main" val="3241659721"/>
                    </a:ext>
                  </a:extLst>
                </a:gridCol>
                <a:gridCol w="4113958">
                  <a:extLst>
                    <a:ext uri="{9D8B030D-6E8A-4147-A177-3AD203B41FA5}">
                      <a16:colId xmlns:a16="http://schemas.microsoft.com/office/drawing/2014/main" val="3601709084"/>
                    </a:ext>
                  </a:extLst>
                </a:gridCol>
                <a:gridCol w="1439156">
                  <a:extLst>
                    <a:ext uri="{9D8B030D-6E8A-4147-A177-3AD203B41FA5}">
                      <a16:colId xmlns:a16="http://schemas.microsoft.com/office/drawing/2014/main" val="4025376852"/>
                    </a:ext>
                  </a:extLst>
                </a:gridCol>
                <a:gridCol w="3854196">
                  <a:extLst>
                    <a:ext uri="{9D8B030D-6E8A-4147-A177-3AD203B41FA5}">
                      <a16:colId xmlns:a16="http://schemas.microsoft.com/office/drawing/2014/main" val="3842301076"/>
                    </a:ext>
                  </a:extLst>
                </a:gridCol>
                <a:gridCol w="5055330">
                  <a:extLst>
                    <a:ext uri="{9D8B030D-6E8A-4147-A177-3AD203B41FA5}">
                      <a16:colId xmlns:a16="http://schemas.microsoft.com/office/drawing/2014/main" val="3342352956"/>
                    </a:ext>
                  </a:extLst>
                </a:gridCol>
              </a:tblGrid>
              <a:tr h="666782">
                <a:tc>
                  <a:txBody>
                    <a:bodyPr/>
                    <a:lstStyle/>
                    <a:p>
                      <a:pPr algn="ctr" fontAlgn="ctr"/>
                      <a:r>
                        <a:rPr lang="en-IN" sz="2400" dirty="0">
                          <a:solidFill>
                            <a:schemeClr val="bg1"/>
                          </a:solidFill>
                          <a:effectLst/>
                          <a:latin typeface="Arial" panose="020B0604020202020204" pitchFamily="34" charset="0"/>
                          <a:cs typeface="Arial" panose="020B0604020202020204" pitchFamily="34" charset="0"/>
                        </a:rPr>
                        <a:t>Parent </a:t>
                      </a:r>
                      <a:r>
                        <a:rPr lang="en-IN" sz="2400" b="1" kern="1200" dirty="0">
                          <a:solidFill>
                            <a:schemeClr val="bg1"/>
                          </a:solidFill>
                          <a:effectLst/>
                          <a:latin typeface="Arial" panose="020B0604020202020204" pitchFamily="34" charset="0"/>
                          <a:ea typeface="+mn-ea"/>
                          <a:cs typeface="Arial" panose="020B0604020202020204" pitchFamily="34" charset="0"/>
                        </a:rPr>
                        <a:t>Alkane</a:t>
                      </a:r>
                    </a:p>
                  </a:txBody>
                  <a:tcPr marL="0" marR="0" marT="0" marB="0" anchor="ctr">
                    <a:solidFill>
                      <a:srgbClr val="166FAC"/>
                    </a:solidFill>
                  </a:tcPr>
                </a:tc>
                <a:tc>
                  <a:txBody>
                    <a:bodyPr/>
                    <a:lstStyle/>
                    <a:p>
                      <a:pPr algn="ctr"/>
                      <a:r>
                        <a:rPr lang="en-IN" sz="2400" b="1" kern="1200" dirty="0">
                          <a:solidFill>
                            <a:schemeClr val="bg1"/>
                          </a:solidFill>
                          <a:effectLst/>
                          <a:latin typeface="Arial" panose="020B0604020202020204" pitchFamily="34" charset="0"/>
                          <a:ea typeface="+mn-ea"/>
                          <a:cs typeface="Arial" panose="020B0604020202020204" pitchFamily="34" charset="0"/>
                        </a:rPr>
                        <a:t>Parent Structure</a:t>
                      </a:r>
                    </a:p>
                  </a:txBody>
                  <a:tcPr marL="0" marR="0" marT="0" marB="0" anchor="ctr">
                    <a:solidFill>
                      <a:srgbClr val="166FAC"/>
                    </a:solidFill>
                  </a:tcPr>
                </a:tc>
                <a:tc>
                  <a:txBody>
                    <a:bodyPr/>
                    <a:lstStyle/>
                    <a:p>
                      <a:pPr algn="ctr" fontAlgn="ctr"/>
                      <a:r>
                        <a:rPr lang="en-IN" sz="2400" dirty="0">
                          <a:solidFill>
                            <a:schemeClr val="bg1"/>
                          </a:solidFill>
                          <a:effectLst/>
                          <a:latin typeface="Arial" panose="020B0604020202020204" pitchFamily="34" charset="0"/>
                          <a:cs typeface="Arial" panose="020B0604020202020204" pitchFamily="34" charset="0"/>
                        </a:rPr>
                        <a:t>Alkyl Group</a:t>
                      </a:r>
                    </a:p>
                  </a:txBody>
                  <a:tcPr marL="0" marR="0" marT="0" marB="0" anchor="ctr">
                    <a:solidFill>
                      <a:srgbClr val="166FAC"/>
                    </a:solidFill>
                  </a:tcPr>
                </a:tc>
                <a:tc>
                  <a:txBody>
                    <a:bodyPr/>
                    <a:lstStyle/>
                    <a:p>
                      <a:pPr algn="ctr"/>
                      <a:r>
                        <a:rPr lang="en-IN" sz="2400" b="1" kern="1200" dirty="0">
                          <a:solidFill>
                            <a:schemeClr val="bg1"/>
                          </a:solidFill>
                          <a:effectLst/>
                          <a:latin typeface="Arial" panose="020B0604020202020204" pitchFamily="34" charset="0"/>
                          <a:ea typeface="+mn-ea"/>
                          <a:cs typeface="Arial" panose="020B0604020202020204" pitchFamily="34" charset="0"/>
                        </a:rPr>
                        <a:t>Alkyl Structure</a:t>
                      </a:r>
                    </a:p>
                  </a:txBody>
                  <a:tcPr marL="0" marR="0" marT="0" marB="0" anchor="ctr">
                    <a:solidFill>
                      <a:srgbClr val="166FAC"/>
                    </a:solidFill>
                  </a:tcPr>
                </a:tc>
                <a:tc>
                  <a:txBody>
                    <a:bodyPr/>
                    <a:lstStyle/>
                    <a:p>
                      <a:pPr algn="ctr" fontAlgn="ctr"/>
                      <a:r>
                        <a:rPr lang="en-IN" sz="2400" dirty="0">
                          <a:solidFill>
                            <a:schemeClr val="bg1"/>
                          </a:solidFill>
                          <a:effectLst/>
                          <a:latin typeface="Arial" panose="020B0604020202020204" pitchFamily="34" charset="0"/>
                          <a:cs typeface="Arial" panose="020B0604020202020204" pitchFamily="34" charset="0"/>
                        </a:rPr>
                        <a:t>Condensed Structural Formula</a:t>
                      </a:r>
                    </a:p>
                  </a:txBody>
                  <a:tcPr marL="0" marR="0" marT="0" marB="0" anchor="ctr">
                    <a:solidFill>
                      <a:srgbClr val="166FAC"/>
                    </a:solidFill>
                  </a:tcPr>
                </a:tc>
                <a:extLst>
                  <a:ext uri="{0D108BD9-81ED-4DB2-BD59-A6C34878D82A}">
                    <a16:rowId xmlns:a16="http://schemas.microsoft.com/office/drawing/2014/main" val="555020686"/>
                  </a:ext>
                </a:extLst>
              </a:tr>
              <a:tr h="1121608">
                <a:tc>
                  <a:txBody>
                    <a:bodyPr/>
                    <a:lstStyle/>
                    <a:p>
                      <a:pPr algn="ctr" fontAlgn="ctr"/>
                      <a:r>
                        <a:rPr lang="en-IN" sz="2400" dirty="0">
                          <a:effectLst/>
                          <a:latin typeface="Arial" panose="020B0604020202020204" pitchFamily="34" charset="0"/>
                          <a:cs typeface="Arial" panose="020B0604020202020204" pitchFamily="34" charset="0"/>
                        </a:rPr>
                        <a:t>methane</a:t>
                      </a:r>
                    </a:p>
                  </a:txBody>
                  <a:tcPr marL="0" marR="0" marT="0" marB="0" anchor="ctr"/>
                </a:tc>
                <a:tc>
                  <a:txBody>
                    <a:bodyPr/>
                    <a:lstStyle/>
                    <a:p>
                      <a:pPr algn="ct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methyl</a:t>
                      </a:r>
                    </a:p>
                  </a:txBody>
                  <a:tcPr marL="0" marR="0" marT="0" marB="0" anchor="ctr"/>
                </a:tc>
                <a:tc>
                  <a:txBody>
                    <a:bodyPr/>
                    <a:lstStyle/>
                    <a:p>
                      <a:pPr algn="ct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a:t>
                      </a:r>
                    </a:p>
                  </a:txBody>
                  <a:tcPr marL="0" marR="0" marT="0" marB="0" anchor="ctr"/>
                </a:tc>
                <a:extLst>
                  <a:ext uri="{0D108BD9-81ED-4DB2-BD59-A6C34878D82A}">
                    <a16:rowId xmlns:a16="http://schemas.microsoft.com/office/drawing/2014/main" val="3778984752"/>
                  </a:ext>
                </a:extLst>
              </a:tr>
              <a:tr h="1121608">
                <a:tc>
                  <a:txBody>
                    <a:bodyPr/>
                    <a:lstStyle/>
                    <a:p>
                      <a:pPr algn="ctr" fontAlgn="ctr"/>
                      <a:r>
                        <a:rPr lang="en-IN" sz="2400">
                          <a:effectLst/>
                          <a:latin typeface="Arial" panose="020B0604020202020204" pitchFamily="34" charset="0"/>
                          <a:cs typeface="Arial" panose="020B0604020202020204" pitchFamily="34" charset="0"/>
                        </a:rPr>
                        <a:t>ethane</a:t>
                      </a:r>
                    </a:p>
                  </a:txBody>
                  <a:tcPr marL="0" marR="0" marT="0" marB="0" anchor="ctr"/>
                </a:tc>
                <a:tc>
                  <a:txBody>
                    <a:bodyPr/>
                    <a:lstStyle/>
                    <a:p>
                      <a:pPr algn="ct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ethyl</a:t>
                      </a:r>
                    </a:p>
                  </a:txBody>
                  <a:tcPr marL="0" marR="0" marT="0" marB="0" anchor="ctr"/>
                </a:tc>
                <a:tc>
                  <a:txBody>
                    <a:bodyPr/>
                    <a:lstStyle/>
                    <a:p>
                      <a:pPr algn="ct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3</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a:t>
                      </a:r>
                    </a:p>
                  </a:txBody>
                  <a:tcPr marL="0" marR="0" marT="0" marB="0" anchor="ctr"/>
                </a:tc>
                <a:extLst>
                  <a:ext uri="{0D108BD9-81ED-4DB2-BD59-A6C34878D82A}">
                    <a16:rowId xmlns:a16="http://schemas.microsoft.com/office/drawing/2014/main" val="2806516626"/>
                  </a:ext>
                </a:extLst>
              </a:tr>
              <a:tr h="1121608">
                <a:tc>
                  <a:txBody>
                    <a:bodyPr/>
                    <a:lstStyle/>
                    <a:p>
                      <a:pPr algn="ctr" fontAlgn="ctr"/>
                      <a:r>
                        <a:rPr lang="en-IN" sz="2400">
                          <a:effectLst/>
                          <a:latin typeface="Arial" panose="020B0604020202020204" pitchFamily="34" charset="0"/>
                          <a:cs typeface="Arial" panose="020B0604020202020204" pitchFamily="34" charset="0"/>
                        </a:rPr>
                        <a:t>propane</a:t>
                      </a:r>
                    </a:p>
                  </a:txBody>
                  <a:tcPr marL="0" marR="0" marT="0" marB="0" anchor="ctr"/>
                </a:tc>
                <a:tc>
                  <a:txBody>
                    <a:bodyPr/>
                    <a:lstStyle/>
                    <a:p>
                      <a:pPr algn="ct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propyl</a:t>
                      </a:r>
                    </a:p>
                  </a:txBody>
                  <a:tcPr marL="0" marR="0" marT="0" marB="0" anchor="ctr"/>
                </a:tc>
                <a:tc>
                  <a:txBody>
                    <a:bodyPr/>
                    <a:lstStyle/>
                    <a:p>
                      <a:pPr algn="ct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3</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a:t>
                      </a:r>
                    </a:p>
                  </a:txBody>
                  <a:tcPr marL="0" marR="0" marT="0" marB="0" anchor="ctr"/>
                </a:tc>
                <a:extLst>
                  <a:ext uri="{0D108BD9-81ED-4DB2-BD59-A6C34878D82A}">
                    <a16:rowId xmlns:a16="http://schemas.microsoft.com/office/drawing/2014/main" val="954735808"/>
                  </a:ext>
                </a:extLst>
              </a:tr>
              <a:tr h="1121608">
                <a:tc>
                  <a:txBody>
                    <a:bodyPr/>
                    <a:lstStyle/>
                    <a:p>
                      <a:pPr algn="ctr" fontAlgn="ctr"/>
                      <a:r>
                        <a:rPr lang="en-IN" sz="2400">
                          <a:effectLst/>
                          <a:latin typeface="Arial" panose="020B0604020202020204" pitchFamily="34" charset="0"/>
                          <a:cs typeface="Arial" panose="020B0604020202020204" pitchFamily="34" charset="0"/>
                        </a:rPr>
                        <a:t> </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 </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isopropyl</a:t>
                      </a:r>
                    </a:p>
                  </a:txBody>
                  <a:tcPr marL="0" marR="0" marT="0" marB="0" anchor="ctr"/>
                </a:tc>
                <a:tc>
                  <a:txBody>
                    <a:bodyPr/>
                    <a:lstStyle/>
                    <a:p>
                      <a:pPr algn="ct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p>
                  </a:txBody>
                  <a:tcPr marL="0" marR="0" marT="0" marB="0" anchor="ctr"/>
                </a:tc>
                <a:extLst>
                  <a:ext uri="{0D108BD9-81ED-4DB2-BD59-A6C34878D82A}">
                    <a16:rowId xmlns:a16="http://schemas.microsoft.com/office/drawing/2014/main" val="3186787832"/>
                  </a:ext>
                </a:extLst>
              </a:tr>
              <a:tr h="1121608">
                <a:tc>
                  <a:txBody>
                    <a:bodyPr/>
                    <a:lstStyle/>
                    <a:p>
                      <a:pPr algn="ctr" fontAlgn="ctr"/>
                      <a:r>
                        <a:rPr lang="en-IN" sz="2400" dirty="0">
                          <a:effectLst/>
                          <a:latin typeface="Arial" panose="020B0604020202020204" pitchFamily="34" charset="0"/>
                          <a:cs typeface="Arial" panose="020B0604020202020204" pitchFamily="34" charset="0"/>
                        </a:rPr>
                        <a:t>butane</a:t>
                      </a:r>
                    </a:p>
                  </a:txBody>
                  <a:tcPr marL="0" marR="0" marT="0" marB="0" anchor="ctr"/>
                </a:tc>
                <a:tc>
                  <a:txBody>
                    <a:bodyPr/>
                    <a:lstStyle/>
                    <a:p>
                      <a:pPr algn="ct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butyl*</a:t>
                      </a:r>
                    </a:p>
                  </a:txBody>
                  <a:tcPr marL="0" marR="0" marT="0" marB="0" anchor="ctr"/>
                </a:tc>
                <a:tc>
                  <a:txBody>
                    <a:bodyPr/>
                    <a:lstStyle/>
                    <a:p>
                      <a:pPr algn="ct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a:t>
                      </a:r>
                    </a:p>
                  </a:txBody>
                  <a:tcPr marL="0" marR="0" marT="0" marB="0" anchor="ctr"/>
                </a:tc>
                <a:extLst>
                  <a:ext uri="{0D108BD9-81ED-4DB2-BD59-A6C34878D82A}">
                    <a16:rowId xmlns:a16="http://schemas.microsoft.com/office/drawing/2014/main" val="4193449548"/>
                  </a:ext>
                </a:extLst>
              </a:tr>
            </a:tbl>
          </a:graphicData>
        </a:graphic>
      </p:graphicFrame>
      <p:pic>
        <p:nvPicPr>
          <p:cNvPr id="34" name="Picture 33" descr="One carbon atom connected to four hydrogen atoms, CH4">
            <a:extLst>
              <a:ext uri="{FF2B5EF4-FFF2-40B4-BE49-F238E27FC236}">
                <a16:creationId xmlns:a16="http://schemas.microsoft.com/office/drawing/2014/main" id="{2F6E4D1D-E19F-E92C-B8AF-02A2A997A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878" y="2955032"/>
            <a:ext cx="860262" cy="942753"/>
          </a:xfrm>
          <a:prstGeom prst="rect">
            <a:avLst/>
          </a:prstGeom>
        </p:spPr>
      </p:pic>
      <p:pic>
        <p:nvPicPr>
          <p:cNvPr id="32" name="Picture 31" descr="One carbon atom connected to three hydrogen atoms with opening for one more bond - a branch not a molecule">
            <a:extLst>
              <a:ext uri="{FF2B5EF4-FFF2-40B4-BE49-F238E27FC236}">
                <a16:creationId xmlns:a16="http://schemas.microsoft.com/office/drawing/2014/main" id="{2E21A172-2C2B-846A-43B7-D668F25F0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545" y="2817504"/>
            <a:ext cx="860262" cy="923771"/>
          </a:xfrm>
          <a:prstGeom prst="rect">
            <a:avLst/>
          </a:prstGeom>
        </p:spPr>
      </p:pic>
      <p:pic>
        <p:nvPicPr>
          <p:cNvPr id="30" name="Picture 29" descr="One carbon atom connected to three hydrogen atoms.  This carbon atom connected to another carbon with three more hydrogens, CH3CH3">
            <a:extLst>
              <a:ext uri="{FF2B5EF4-FFF2-40B4-BE49-F238E27FC236}">
                <a16:creationId xmlns:a16="http://schemas.microsoft.com/office/drawing/2014/main" id="{0A958323-F562-D90A-4BF2-0BCEB2DEE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25" y="3947600"/>
            <a:ext cx="981223" cy="821774"/>
          </a:xfrm>
          <a:prstGeom prst="rect">
            <a:avLst/>
          </a:prstGeom>
        </p:spPr>
      </p:pic>
      <p:pic>
        <p:nvPicPr>
          <p:cNvPr id="28" name="Picture 27" descr="One carbon atom connected to three hydrogen atoms connected to a carbon with two hydrogens with opening for one more bond - a branch not a molecule">
            <a:extLst>
              <a:ext uri="{FF2B5EF4-FFF2-40B4-BE49-F238E27FC236}">
                <a16:creationId xmlns:a16="http://schemas.microsoft.com/office/drawing/2014/main" id="{16826C57-DB79-9542-B635-904715B7A0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0152" y="3906321"/>
            <a:ext cx="1266677" cy="1068759"/>
          </a:xfrm>
          <a:prstGeom prst="rect">
            <a:avLst/>
          </a:prstGeom>
        </p:spPr>
      </p:pic>
      <p:pic>
        <p:nvPicPr>
          <p:cNvPr id="23" name="Picture 22" descr="One carbon atom connected to three hydrogen atoms.  This carbon atom connected to another carbon with two hydrogen atoms.  This carbon connected to another carbon with three hydrogens, CH3CH2CH3">
            <a:extLst>
              <a:ext uri="{FF2B5EF4-FFF2-40B4-BE49-F238E27FC236}">
                <a16:creationId xmlns:a16="http://schemas.microsoft.com/office/drawing/2014/main" id="{B6CA9E4A-B381-B5A0-CDC0-9A887C0CBB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3682" y="5020619"/>
            <a:ext cx="1625707" cy="1062128"/>
          </a:xfrm>
          <a:prstGeom prst="rect">
            <a:avLst/>
          </a:prstGeom>
        </p:spPr>
      </p:pic>
      <p:pic>
        <p:nvPicPr>
          <p:cNvPr id="19" name="Picture 18" descr="One carbon atom connected to three hydrogen atoms connected to a carbon with two hydrogens connected to a carbon with two hydrogens with opening for one more bond - a branch not a molecule">
            <a:extLst>
              <a:ext uri="{FF2B5EF4-FFF2-40B4-BE49-F238E27FC236}">
                <a16:creationId xmlns:a16="http://schemas.microsoft.com/office/drawing/2014/main" id="{1C19BAAF-D764-2444-B381-4699DBED8E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40032" y="5122627"/>
            <a:ext cx="1463040" cy="960120"/>
          </a:xfrm>
          <a:prstGeom prst="rect">
            <a:avLst/>
          </a:prstGeom>
        </p:spPr>
      </p:pic>
      <p:pic>
        <p:nvPicPr>
          <p:cNvPr id="15" name="Picture 14" descr="One carbon atom connected to three hydrogen atoms connected to a carbon with one hydrogen with opening for one more bond connected to a carbon with three hydrogens - a branch not a molecule">
            <a:extLst>
              <a:ext uri="{FF2B5EF4-FFF2-40B4-BE49-F238E27FC236}">
                <a16:creationId xmlns:a16="http://schemas.microsoft.com/office/drawing/2014/main" id="{57E53BFC-E751-6C85-2E14-86FB9A6D2D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21163" y="6129086"/>
            <a:ext cx="1601198" cy="1062128"/>
          </a:xfrm>
          <a:prstGeom prst="rect">
            <a:avLst/>
          </a:prstGeom>
        </p:spPr>
      </p:pic>
      <p:pic>
        <p:nvPicPr>
          <p:cNvPr id="11" name="Picture 10" descr="One carbon atom connected to three hydrogen atoms.  This carbon atom connected to another carbon with two hydrogen atoms.  This carbon atom connected to another carbon with two hydrogen atoms. This carbon connected to another carbon with three hydrogens, CH3CH2CH2CH3">
            <a:extLst>
              <a:ext uri="{FF2B5EF4-FFF2-40B4-BE49-F238E27FC236}">
                <a16:creationId xmlns:a16="http://schemas.microsoft.com/office/drawing/2014/main" id="{DE4FA8D7-37AB-F0CE-CFBA-C339306BC5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17864" y="7279296"/>
            <a:ext cx="1937342" cy="1039707"/>
          </a:xfrm>
          <a:prstGeom prst="rect">
            <a:avLst/>
          </a:prstGeom>
        </p:spPr>
      </p:pic>
      <p:pic>
        <p:nvPicPr>
          <p:cNvPr id="7" name="Picture 6" descr="One carbon atom connected to three hydrogen atoms connected to a carbon with two hydrogens connected to a carbon with two hydrogens connected to a carbon with two hydrogens with opening for one more bond - a branch not a molecule">
            <a:extLst>
              <a:ext uri="{FF2B5EF4-FFF2-40B4-BE49-F238E27FC236}">
                <a16:creationId xmlns:a16="http://schemas.microsoft.com/office/drawing/2014/main" id="{A2A68735-D43D-FA52-8D3A-E018C3DE21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87766" y="7257509"/>
            <a:ext cx="1937342" cy="1039707"/>
          </a:xfrm>
          <a:prstGeom prst="rect">
            <a:avLst/>
          </a:prstGeom>
        </p:spPr>
      </p:pic>
      <p:sp>
        <p:nvSpPr>
          <p:cNvPr id="6" name="Content Placeholder 2">
            <a:extLst>
              <a:ext uri="{FF2B5EF4-FFF2-40B4-BE49-F238E27FC236}">
                <a16:creationId xmlns:a16="http://schemas.microsoft.com/office/drawing/2014/main" id="{452A29F6-4388-28F7-DE91-6884793BCD33}"/>
              </a:ext>
            </a:extLst>
          </p:cNvPr>
          <p:cNvSpPr txBox="1">
            <a:spLocks/>
          </p:cNvSpPr>
          <p:nvPr/>
        </p:nvSpPr>
        <p:spPr>
          <a:xfrm>
            <a:off x="990600" y="8475196"/>
            <a:ext cx="16306800" cy="131650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a:latin typeface="Arial"/>
                <a:cs typeface="Arial"/>
              </a:rPr>
              <a:t>Note: *There are four butyl groups, two derived from butane and two from isobutane. We will introduce the other three where appropriate. (Image credits:  </a:t>
            </a:r>
            <a:r>
              <a:rPr lang="en-US" sz="2400" i="1" dirty="0">
                <a:latin typeface="Arial"/>
                <a:cs typeface="Arial"/>
                <a:hlinkClick r:id="rId11"/>
              </a:rPr>
              <a:t>Introduction to Chemistry: GOB (V. 1.0).</a:t>
            </a:r>
            <a:r>
              <a:rPr lang="en-US" sz="2400" dirty="0">
                <a:latin typeface="Arial"/>
                <a:cs typeface="Arial"/>
              </a:rPr>
              <a:t> , </a:t>
            </a:r>
            <a:r>
              <a:rPr lang="en-US" sz="2400" dirty="0">
                <a:latin typeface="Arial"/>
                <a:cs typeface="Arial"/>
                <a:hlinkClick r:id="rId12"/>
              </a:rPr>
              <a:t>CC BY-NC-SA 3.0</a:t>
            </a:r>
            <a:r>
              <a:rPr lang="en-US" sz="2400" dirty="0">
                <a:latin typeface="Arial"/>
                <a:cs typeface="Arial"/>
              </a:rPr>
              <a:t>).</a:t>
            </a:r>
            <a:endParaRPr lang="en-IN" sz="2400" dirty="0">
              <a:latin typeface="Arial"/>
              <a:cs typeface="Arial"/>
            </a:endParaRPr>
          </a:p>
        </p:txBody>
      </p:sp>
      <p:sp>
        <p:nvSpPr>
          <p:cNvPr id="4" name="Footer Placeholder 3">
            <a:extLst>
              <a:ext uri="{FF2B5EF4-FFF2-40B4-BE49-F238E27FC236}">
                <a16:creationId xmlns:a16="http://schemas.microsoft.com/office/drawing/2014/main" id="{C9F60B37-0AD2-260C-E564-C8239EFCDB9C}"/>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extLst>
      <p:ext uri="{BB962C8B-B14F-4D97-AF65-F5344CB8AC3E}">
        <p14:creationId xmlns:p14="http://schemas.microsoft.com/office/powerpoint/2010/main" val="279419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B10D9-BBE6-A283-6464-FDC53E5BA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7109E7-24C0-A0FE-AE9E-B3312281E4C5}"/>
              </a:ext>
            </a:extLst>
          </p:cNvPr>
          <p:cNvSpPr>
            <a:spLocks noGrp="1"/>
          </p:cNvSpPr>
          <p:nvPr>
            <p:ph type="title"/>
          </p:nvPr>
        </p:nvSpPr>
        <p:spPr/>
        <p:txBody>
          <a:bodyPr>
            <a:normAutofit/>
          </a:bodyPr>
          <a:lstStyle/>
          <a:p>
            <a:r>
              <a:rPr lang="en-US" sz="4000" dirty="0"/>
              <a:t>Figure 20.3d</a:t>
            </a:r>
            <a:endParaRPr lang="en-IN" sz="4000" dirty="0"/>
          </a:p>
        </p:txBody>
      </p:sp>
      <p:pic>
        <p:nvPicPr>
          <p:cNvPr id="24578" name="Picture 2" descr="An image showing that the longest carbon chain does not need to be in a straight line. In this case, the chain is branched and the longest chain is 5 carbons as opposed to if you kept it in the straight line, the chain is only 4 carbons long. ">
            <a:extLst>
              <a:ext uri="{FF2B5EF4-FFF2-40B4-BE49-F238E27FC236}">
                <a16:creationId xmlns:a16="http://schemas.microsoft.com/office/drawing/2014/main" id="{D0BB1BBA-AD54-E016-3CD6-92580011AB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32" r="32812"/>
          <a:stretch/>
        </p:blipFill>
        <p:spPr bwMode="auto">
          <a:xfrm>
            <a:off x="4609781" y="3619500"/>
            <a:ext cx="9068438"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F0C82090-2B54-5085-C24D-BD2044D91429}"/>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20.3d.</a:t>
            </a:r>
            <a:r>
              <a:rPr lang="en-US" dirty="0"/>
              <a:t> An example showing that finding the longest carbon chain does not have to be in a straight line. (Credit: </a:t>
            </a:r>
            <a:r>
              <a:rPr lang="en-US" i="1" dirty="0">
                <a:hlinkClick r:id="rId3"/>
              </a:rPr>
              <a:t>Introduction to Chemistry: GOB (V. 1.0).</a:t>
            </a:r>
            <a:r>
              <a:rPr lang="en-US" i="1" dirty="0"/>
              <a:t> ,</a:t>
            </a:r>
            <a:r>
              <a:rPr lang="en-US" dirty="0">
                <a:hlinkClick r:id="rId4"/>
              </a:rPr>
              <a:t>CC BY-NC-SA 3.0</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C8FF4AD9-4B21-F906-F0B0-8F5562E4EE2A}"/>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2221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7721A-8055-8899-AE8D-FBCE39B22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5F298-7088-CA1A-2167-0193171FDFAD}"/>
              </a:ext>
            </a:extLst>
          </p:cNvPr>
          <p:cNvSpPr>
            <a:spLocks noGrp="1"/>
          </p:cNvSpPr>
          <p:nvPr>
            <p:ph type="title"/>
          </p:nvPr>
        </p:nvSpPr>
        <p:spPr/>
        <p:txBody>
          <a:bodyPr>
            <a:normAutofit/>
          </a:bodyPr>
          <a:lstStyle/>
          <a:p>
            <a:r>
              <a:rPr lang="en-US" sz="4000" dirty="0"/>
              <a:t>Figure 20.4a</a:t>
            </a:r>
            <a:endParaRPr lang="en-IN" sz="4000" dirty="0"/>
          </a:p>
        </p:txBody>
      </p:sp>
      <p:pic>
        <p:nvPicPr>
          <p:cNvPr id="26626" name="Picture 2" descr="Cyclopropane represented in a ball and spring model. The carbons are represented in red and the hydrogens are blue. The springs join the carbons together to make a ring formation. ">
            <a:extLst>
              <a:ext uri="{FF2B5EF4-FFF2-40B4-BE49-F238E27FC236}">
                <a16:creationId xmlns:a16="http://schemas.microsoft.com/office/drawing/2014/main" id="{EAF1CFB9-68C0-84C7-278E-F7070D37A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115" y="2443500"/>
            <a:ext cx="6373770" cy="540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E149A365-C818-A580-579B-B64DB8B8680D}"/>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20.4a.</a:t>
            </a:r>
            <a:r>
              <a:rPr lang="en-US" dirty="0"/>
              <a:t> Ball-and-Spring Model of Cyclopropane. The springs are bent to join the carbon atoms. (Credit: </a:t>
            </a:r>
            <a:r>
              <a:rPr lang="en-US" i="1" dirty="0">
                <a:hlinkClick r:id="rId3"/>
              </a:rPr>
              <a:t>Intro Chem: GOB (V. 1.0).</a:t>
            </a:r>
            <a:r>
              <a:rPr lang="en-US" i="1" dirty="0"/>
              <a:t> ,</a:t>
            </a:r>
            <a:r>
              <a:rPr lang="en-US" i="1" dirty="0">
                <a:hlinkClick r:id="rId4"/>
              </a:rPr>
              <a:t>CC BY-NC-SA 3.0</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A6EA177E-A09A-EA2A-AFF9-3F264F335B72}"/>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90675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02089-61C8-C51E-A8BD-F2038403C8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BDA220-A9C2-D2DD-CE82-C7C1EEE971D9}"/>
              </a:ext>
            </a:extLst>
          </p:cNvPr>
          <p:cNvSpPr>
            <a:spLocks noGrp="1"/>
          </p:cNvSpPr>
          <p:nvPr>
            <p:ph type="title"/>
          </p:nvPr>
        </p:nvSpPr>
        <p:spPr/>
        <p:txBody>
          <a:bodyPr>
            <a:normAutofit/>
          </a:bodyPr>
          <a:lstStyle/>
          <a:p>
            <a:r>
              <a:rPr lang="en-US" sz="4000" dirty="0"/>
              <a:t>Figure 20.4b</a:t>
            </a:r>
            <a:endParaRPr lang="en-IN" sz="4000" dirty="0"/>
          </a:p>
        </p:txBody>
      </p:sp>
      <p:pic>
        <p:nvPicPr>
          <p:cNvPr id="27650" name="Picture 2" descr="Two images. On the left is a structural and line structure of cyclopropane. On the right is a 6 structural and line structure of cyclohexane. ">
            <a:extLst>
              <a:ext uri="{FF2B5EF4-FFF2-40B4-BE49-F238E27FC236}">
                <a16:creationId xmlns:a16="http://schemas.microsoft.com/office/drawing/2014/main" id="{4AD0695A-FDCA-AF77-30C2-1F18FA5EF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2670048"/>
            <a:ext cx="16200000" cy="49469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2F18D754-75B5-62D9-976F-C150456EFA63}"/>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20.4b.</a:t>
            </a:r>
            <a:r>
              <a:rPr lang="en-US" dirty="0"/>
              <a:t> The line structure and geometric shapes of cyclopropane and cyclohexane. (Credit: </a:t>
            </a:r>
            <a:r>
              <a:rPr lang="en-US" i="1" dirty="0">
                <a:hlinkClick r:id="rId3"/>
              </a:rPr>
              <a:t>Intro Chem: GOB (V. 1.0).</a:t>
            </a:r>
            <a:r>
              <a:rPr lang="en-US" i="1" dirty="0"/>
              <a:t> ,</a:t>
            </a:r>
            <a:r>
              <a:rPr lang="en-US" dirty="0">
                <a:hlinkClick r:id="rId4"/>
              </a:rPr>
              <a:t>CC BY-NC-SA 3.0</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0181F24B-89F6-962E-0D4B-03DDF13BDA5E}"/>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509112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C722E-73C9-87FC-2788-E7ED61F6B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B6B3FF-B019-F249-30D9-F86CA762EF94}"/>
              </a:ext>
            </a:extLst>
          </p:cNvPr>
          <p:cNvSpPr>
            <a:spLocks noGrp="1"/>
          </p:cNvSpPr>
          <p:nvPr>
            <p:ph type="title"/>
          </p:nvPr>
        </p:nvSpPr>
        <p:spPr/>
        <p:txBody>
          <a:bodyPr>
            <a:normAutofit/>
          </a:bodyPr>
          <a:lstStyle/>
          <a:p>
            <a:r>
              <a:rPr lang="en-US" sz="4000" dirty="0"/>
              <a:t>Figure 20.4d</a:t>
            </a:r>
            <a:endParaRPr lang="en-IN" sz="4000" dirty="0"/>
          </a:p>
        </p:txBody>
      </p:sp>
      <p:pic>
        <p:nvPicPr>
          <p:cNvPr id="28676" name="Picture 4" descr="the chemical structure shown is Prostaglandin E which shows a substituted cyclopentane, The cyclopentene is shown as pink lines. It has two branches. The top branch is a long chain ending in a carboxylic acid group. The bottom branch is a long chain with a single double bond and an OH group attached. ">
            <a:extLst>
              <a:ext uri="{FF2B5EF4-FFF2-40B4-BE49-F238E27FC236}">
                <a16:creationId xmlns:a16="http://schemas.microsoft.com/office/drawing/2014/main" id="{7C076085-C80F-0BF7-4AE0-D4FA49272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000" y="3653003"/>
            <a:ext cx="10800000" cy="29809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B8A35BD2-4349-BB8B-A196-B6A6C981C20D}"/>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20.4d.</a:t>
            </a:r>
            <a:r>
              <a:rPr lang="en-US" dirty="0"/>
              <a:t> The chemical structure shown is Prostaglandin E</a:t>
            </a:r>
            <a:r>
              <a:rPr lang="en-US" baseline="-25000" dirty="0"/>
              <a:t>1</a:t>
            </a:r>
            <a:r>
              <a:rPr lang="en-US" dirty="0"/>
              <a:t> which shows a substituted cyclopentane (credit: </a:t>
            </a:r>
            <a:r>
              <a:rPr lang="en-US" i="1" dirty="0">
                <a:hlinkClick r:id="rId3"/>
              </a:rPr>
              <a:t>Organic Chemistry (OpenStax)</a:t>
            </a:r>
            <a:r>
              <a:rPr lang="en-US" dirty="0">
                <a:hlinkClick r:id="rId3"/>
              </a:rPr>
              <a:t>, </a:t>
            </a:r>
            <a:r>
              <a:rPr lang="en-US" dirty="0">
                <a:hlinkClick r:id="rId4"/>
              </a:rPr>
              <a:t>CC BY-NC-SA 4.0</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B270C573-E8FF-5A6F-5505-FD02193C6CE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912603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92729-EB8C-4CDF-3A0A-E179B3895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EAD4C-E632-3949-941D-D2741E0896F6}"/>
              </a:ext>
            </a:extLst>
          </p:cNvPr>
          <p:cNvSpPr>
            <a:spLocks noGrp="1"/>
          </p:cNvSpPr>
          <p:nvPr>
            <p:ph type="title"/>
          </p:nvPr>
        </p:nvSpPr>
        <p:spPr/>
        <p:txBody>
          <a:bodyPr>
            <a:normAutofit/>
          </a:bodyPr>
          <a:lstStyle/>
          <a:p>
            <a:r>
              <a:rPr lang="en-US" sz="4000" dirty="0"/>
              <a:t>Figure 20.4e</a:t>
            </a:r>
            <a:endParaRPr lang="en-IN" sz="4000" dirty="0"/>
          </a:p>
        </p:txBody>
      </p:sp>
      <p:pic>
        <p:nvPicPr>
          <p:cNvPr id="29698" name="Picture 2" descr="Cortisone is shown as four substituted rings (represented in pink) joined together. There are three cyclohexanes and one cyclopentane">
            <a:extLst>
              <a:ext uri="{FF2B5EF4-FFF2-40B4-BE49-F238E27FC236}">
                <a16:creationId xmlns:a16="http://schemas.microsoft.com/office/drawing/2014/main" id="{752050DD-54A9-E720-ACC8-FCD2E4FCD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000" y="2470554"/>
            <a:ext cx="10800000" cy="53458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17F427AD-2ED2-2485-C378-9693D9088901}"/>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latin typeface="Arial"/>
                <a:cs typeface="Arial"/>
              </a:rPr>
              <a:t>Figure 20.4e</a:t>
            </a:r>
            <a:r>
              <a:rPr lang="en-US" dirty="0">
                <a:latin typeface="Arial"/>
                <a:cs typeface="Arial"/>
              </a:rPr>
              <a:t>. The chemical structure shown is Cortisone which shows four substituted rings joined together. There are three </a:t>
            </a:r>
            <a:r>
              <a:rPr lang="en-US" err="1">
                <a:latin typeface="Arial"/>
                <a:cs typeface="Arial"/>
              </a:rPr>
              <a:t>cyclohexanes</a:t>
            </a:r>
            <a:r>
              <a:rPr lang="en-US" dirty="0">
                <a:latin typeface="Arial"/>
                <a:cs typeface="Arial"/>
              </a:rPr>
              <a:t> and one cyclopentane (credit: </a:t>
            </a:r>
            <a:r>
              <a:rPr lang="en-US" i="1" dirty="0">
                <a:latin typeface="Arial"/>
                <a:cs typeface="Arial"/>
                <a:hlinkClick r:id="rId3"/>
              </a:rPr>
              <a:t>Organic Chemistry (OpenStax)</a:t>
            </a:r>
            <a:r>
              <a:rPr lang="en-US" dirty="0">
                <a:latin typeface="Arial"/>
                <a:cs typeface="Arial"/>
                <a:hlinkClick r:id="rId3"/>
              </a:rPr>
              <a:t>, </a:t>
            </a:r>
            <a:r>
              <a:rPr lang="en-US" dirty="0">
                <a:latin typeface="Arial"/>
                <a:cs typeface="Arial"/>
                <a:hlinkClick r:id="rId4"/>
              </a:rPr>
              <a:t>CC BY-NC-SA 4.0</a:t>
            </a:r>
            <a:r>
              <a:rPr lang="en-US" dirty="0">
                <a:latin typeface="Arial"/>
                <a:cs typeface="Arial"/>
              </a:rPr>
              <a:t>).</a:t>
            </a:r>
            <a:endParaRPr lang="en-US" altLang="en-US" b="0" i="0" u="none" strike="noStrike" cap="none" normalizeH="0" baseline="0" dirty="0">
              <a:ln>
                <a:noFill/>
              </a:ln>
              <a:solidFill>
                <a:schemeClr val="tx1"/>
              </a:solidFill>
              <a:effectLst/>
              <a:latin typeface="Arial"/>
              <a:cs typeface="Arial"/>
            </a:endParaRPr>
          </a:p>
        </p:txBody>
      </p:sp>
      <p:sp>
        <p:nvSpPr>
          <p:cNvPr id="4" name="Footer Placeholder 3">
            <a:extLst>
              <a:ext uri="{FF2B5EF4-FFF2-40B4-BE49-F238E27FC236}">
                <a16:creationId xmlns:a16="http://schemas.microsoft.com/office/drawing/2014/main" id="{654468AE-7F7C-8F48-04C8-3924E9227AC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277691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ACA2F-0CDE-A807-CAB3-AA2DC63EC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4A85E-9A2C-78B8-5A4F-93BD50C317AD}"/>
              </a:ext>
            </a:extLst>
          </p:cNvPr>
          <p:cNvSpPr>
            <a:spLocks noGrp="1"/>
          </p:cNvSpPr>
          <p:nvPr>
            <p:ph type="title"/>
          </p:nvPr>
        </p:nvSpPr>
        <p:spPr/>
        <p:txBody>
          <a:bodyPr>
            <a:normAutofit/>
          </a:bodyPr>
          <a:lstStyle/>
          <a:p>
            <a:r>
              <a:rPr lang="en-US" sz="4000" dirty="0"/>
              <a:t>Figure 20.4f</a:t>
            </a:r>
            <a:endParaRPr lang="en-IN" sz="4000" dirty="0"/>
          </a:p>
        </p:txBody>
      </p:sp>
      <p:pic>
        <p:nvPicPr>
          <p:cNvPr id="30722" name="Picture 2" descr="Methylcyclopentane (on the left) shows a 5 carbon ring with a methyl group attached and 1-cyclopropyl butane (on the right) with a 3 carbon ring with a 4 carbon chain attached. ">
            <a:extLst>
              <a:ext uri="{FF2B5EF4-FFF2-40B4-BE49-F238E27FC236}">
                <a16:creationId xmlns:a16="http://schemas.microsoft.com/office/drawing/2014/main" id="{17CE4C68-9B93-AFB7-B301-561805E5E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000" y="3457219"/>
            <a:ext cx="10800000" cy="33725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E5934937-0DDE-AE8B-9531-157B34FD3508}"/>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IN" b="1" dirty="0"/>
              <a:t>Figure 20.4f</a:t>
            </a:r>
            <a:r>
              <a:rPr lang="en-IN" dirty="0"/>
              <a:t>. Alkyl substituted cycloalkanes </a:t>
            </a:r>
            <a:r>
              <a:rPr lang="en-IN" dirty="0" err="1"/>
              <a:t>methylcyclopentane</a:t>
            </a:r>
            <a:r>
              <a:rPr lang="en-IN" dirty="0"/>
              <a:t> and 1-cyclopropyl butane. (credit: </a:t>
            </a:r>
            <a:r>
              <a:rPr lang="en-IN" i="1" dirty="0">
                <a:hlinkClick r:id="rId3"/>
              </a:rPr>
              <a:t>Organic Chemistry (OpenStax)</a:t>
            </a:r>
            <a:r>
              <a:rPr lang="en-IN" dirty="0">
                <a:hlinkClick r:id="rId3"/>
              </a:rPr>
              <a:t>, </a:t>
            </a:r>
            <a:r>
              <a:rPr lang="en-IN" dirty="0">
                <a:hlinkClick r:id="rId4"/>
              </a:rPr>
              <a:t>CC BY-NC-SA 4.0</a:t>
            </a:r>
            <a:r>
              <a:rPr lang="en-IN" dirty="0"/>
              <a: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BFA34DC1-7B96-BA4C-D9F1-A9EAAB76F607}"/>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77580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FF1DC-80DF-274C-3EA2-9DF1C15B9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6AA8D-B4DC-3EF7-1871-E3B76EC3F50B}"/>
              </a:ext>
            </a:extLst>
          </p:cNvPr>
          <p:cNvSpPr>
            <a:spLocks noGrp="1"/>
          </p:cNvSpPr>
          <p:nvPr>
            <p:ph type="title"/>
          </p:nvPr>
        </p:nvSpPr>
        <p:spPr/>
        <p:txBody>
          <a:bodyPr>
            <a:normAutofit/>
          </a:bodyPr>
          <a:lstStyle/>
          <a:p>
            <a:r>
              <a:rPr lang="en-US" sz="4000" dirty="0"/>
              <a:t>Figure 20.0b</a:t>
            </a:r>
            <a:endParaRPr lang="en-IN" sz="4000" dirty="0"/>
          </a:p>
        </p:txBody>
      </p:sp>
      <p:pic>
        <p:nvPicPr>
          <p:cNvPr id="2050" name="Picture 2" descr="The top image is Tripalmitin (a), a typical fat molecule, has long hydrocarbon chains typical of most lipids. The bottom image is hexadecane (b), an alkane with 16 carbon atoms">
            <a:extLst>
              <a:ext uri="{FF2B5EF4-FFF2-40B4-BE49-F238E27FC236}">
                <a16:creationId xmlns:a16="http://schemas.microsoft.com/office/drawing/2014/main" id="{CC0CBD4B-FA6F-5B3B-843F-827F17518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189" y="2128064"/>
            <a:ext cx="9315621" cy="60224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B0C32B3-4372-3378-3E39-0E2C15CA0D02}"/>
              </a:ext>
            </a:extLst>
          </p:cNvPr>
          <p:cNvSpPr>
            <a:spLocks noGrp="1"/>
          </p:cNvSpPr>
          <p:nvPr>
            <p:ph idx="1"/>
          </p:nvPr>
        </p:nvSpPr>
        <p:spPr>
          <a:xfrm>
            <a:off x="1600200" y="8343900"/>
            <a:ext cx="15392400" cy="849929"/>
          </a:xfrm>
        </p:spPr>
        <p:txBody>
          <a:bodyPr vert="horz" lIns="91440" tIns="45720" rIns="91440" bIns="45720" rtlCol="0" anchor="t">
            <a:noAutofit/>
          </a:bodyPr>
          <a:lstStyle/>
          <a:p>
            <a:pPr marL="0" indent="0" algn="ctr">
              <a:buNone/>
            </a:pPr>
            <a:r>
              <a:rPr lang="en-IN" sz="2400" b="1" i="0" dirty="0">
                <a:solidFill>
                  <a:srgbClr val="373D3F"/>
                </a:solidFill>
                <a:effectLst/>
                <a:latin typeface="Arial" panose="020B0604020202020204" pitchFamily="34" charset="0"/>
                <a:cs typeface="Arial" panose="020B0604020202020204" pitchFamily="34" charset="0"/>
              </a:rPr>
              <a:t>Figure 20.0b.</a:t>
            </a:r>
            <a:r>
              <a:rPr lang="en-IN" sz="2400" b="0" i="0" dirty="0">
                <a:solidFill>
                  <a:srgbClr val="373D3F"/>
                </a:solidFill>
                <a:effectLst/>
                <a:latin typeface="Arial" panose="020B0604020202020204" pitchFamily="34" charset="0"/>
                <a:cs typeface="Arial" panose="020B0604020202020204" pitchFamily="34" charset="0"/>
              </a:rPr>
              <a:t> Tripalmitin (a), a typical fat molecule, has long hydrocarbon chains typical of most lipids. Compare these chains to hexadecane (b), an alkane with 16 carbon atoms (credit: </a:t>
            </a:r>
            <a:r>
              <a:rPr lang="en-IN" sz="2400" b="0" i="1" u="sng" dirty="0">
                <a:solidFill>
                  <a:srgbClr val="373D3F"/>
                </a:solidFill>
                <a:effectLst/>
                <a:latin typeface="Arial" panose="020B0604020202020204" pitchFamily="34" charset="0"/>
                <a:cs typeface="Arial" panose="020B0604020202020204" pitchFamily="34" charset="0"/>
                <a:hlinkClick r:id="rId3"/>
              </a:rPr>
              <a:t>Intro Chem: GOB (V. 1.0).</a:t>
            </a:r>
            <a:r>
              <a:rPr lang="en-IN" sz="2400" b="0" i="1" dirty="0">
                <a:solidFill>
                  <a:srgbClr val="373D3F"/>
                </a:solidFill>
                <a:effectLst/>
                <a:latin typeface="Arial" panose="020B0604020202020204" pitchFamily="34" charset="0"/>
                <a:cs typeface="Arial" panose="020B0604020202020204" pitchFamily="34" charset="0"/>
              </a:rPr>
              <a:t> ,</a:t>
            </a:r>
            <a:r>
              <a:rPr lang="en-IN" sz="2400" b="0" i="0" u="sng" dirty="0">
                <a:solidFill>
                  <a:srgbClr val="373D3F"/>
                </a:solidFill>
                <a:effectLst/>
                <a:latin typeface="Arial" panose="020B0604020202020204" pitchFamily="34" charset="0"/>
                <a:cs typeface="Arial" panose="020B0604020202020204" pitchFamily="34" charset="0"/>
                <a:hlinkClick r:id="rId4"/>
              </a:rPr>
              <a:t>CC BY-NC-SA 3.0</a:t>
            </a:r>
            <a:r>
              <a:rPr lang="en-IN" sz="2400" b="0" i="0" dirty="0">
                <a:solidFill>
                  <a:srgbClr val="373D3F"/>
                </a:solidFill>
                <a:effectLst/>
                <a:latin typeface="Arial" panose="020B0604020202020204" pitchFamily="34" charset="0"/>
                <a:cs typeface="Arial" panose="020B0604020202020204" pitchFamily="34" charset="0"/>
              </a:rPr>
              <a:t>).</a:t>
            </a:r>
            <a:br>
              <a:rPr lang="en-IN" sz="2400" dirty="0">
                <a:effectLst/>
                <a:latin typeface="Arial" panose="020B0604020202020204" pitchFamily="34" charset="0"/>
                <a:cs typeface="Arial" panose="020B0604020202020204" pitchFamily="34" charset="0"/>
              </a:rPr>
            </a:br>
            <a:endParaRPr lang="en-IN" sz="2400" dirty="0"/>
          </a:p>
        </p:txBody>
      </p:sp>
      <p:sp>
        <p:nvSpPr>
          <p:cNvPr id="4" name="Footer Placeholder 3">
            <a:extLst>
              <a:ext uri="{FF2B5EF4-FFF2-40B4-BE49-F238E27FC236}">
                <a16:creationId xmlns:a16="http://schemas.microsoft.com/office/drawing/2014/main" id="{04B2CC9E-78FE-E16E-C99E-0F2FAF59719B}"/>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508706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B6794-1FA6-A1C0-3411-E83E6EC3AD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669E4-AB8D-553C-A280-2A7F054BBA65}"/>
              </a:ext>
            </a:extLst>
          </p:cNvPr>
          <p:cNvSpPr>
            <a:spLocks noGrp="1"/>
          </p:cNvSpPr>
          <p:nvPr>
            <p:ph type="title"/>
          </p:nvPr>
        </p:nvSpPr>
        <p:spPr/>
        <p:txBody>
          <a:bodyPr>
            <a:normAutofit/>
          </a:bodyPr>
          <a:lstStyle/>
          <a:p>
            <a:r>
              <a:rPr lang="en-US" sz="4000" dirty="0"/>
              <a:t>Figure 20.4g</a:t>
            </a:r>
            <a:endParaRPr lang="en-IN" sz="4000" dirty="0"/>
          </a:p>
        </p:txBody>
      </p:sp>
      <p:pic>
        <p:nvPicPr>
          <p:cNvPr id="31746" name="Picture 2" descr="At the top, there is the structure of 1,3-dimethylcyclohexane not 1,5-dimethylcyclohexane. On the bottom there is 2-ethyl-1,4-dimethylcyclohexane not 1-ethyl-2,6-dimethylcycloheptane nor 3-ethyl-1,4-dimethylcycloheptane. ">
            <a:extLst>
              <a:ext uri="{FF2B5EF4-FFF2-40B4-BE49-F238E27FC236}">
                <a16:creationId xmlns:a16="http://schemas.microsoft.com/office/drawing/2014/main" id="{F4725ECF-41A5-9073-4071-FBEEFF684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000" y="1827567"/>
            <a:ext cx="7200000" cy="66318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6E7D8AB5-DE3B-76DD-AE98-6CCE732E345A}"/>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20.4g.</a:t>
            </a:r>
            <a:r>
              <a:rPr lang="en-US" dirty="0"/>
              <a:t> Numbering the substituents on a cycloheptane by selecting the lower combination of numbers. (credit: </a:t>
            </a:r>
            <a:r>
              <a:rPr lang="en-US" i="1" dirty="0">
                <a:hlinkClick r:id="rId3"/>
              </a:rPr>
              <a:t>Organic Chemistry (OpenStax)</a:t>
            </a:r>
            <a:r>
              <a:rPr lang="en-US" dirty="0">
                <a:hlinkClick r:id="rId3"/>
              </a:rPr>
              <a:t>, </a:t>
            </a:r>
            <a:r>
              <a:rPr lang="en-US" dirty="0">
                <a:hlinkClick r:id="rId4"/>
              </a:rPr>
              <a:t>CC BY-NC-SA 4.0</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2FD1845E-6A80-10B3-6EBB-76C27AF183E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242729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2E9DC-E09F-CC60-1995-CFDE2846F5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9BC41-2584-45FC-416F-E5BFDFD02DFD}"/>
              </a:ext>
            </a:extLst>
          </p:cNvPr>
          <p:cNvSpPr>
            <a:spLocks noGrp="1"/>
          </p:cNvSpPr>
          <p:nvPr>
            <p:ph type="title"/>
          </p:nvPr>
        </p:nvSpPr>
        <p:spPr/>
        <p:txBody>
          <a:bodyPr>
            <a:normAutofit/>
          </a:bodyPr>
          <a:lstStyle/>
          <a:p>
            <a:r>
              <a:rPr lang="en-US" sz="4000" dirty="0"/>
              <a:t>Figure 20.4h</a:t>
            </a:r>
            <a:endParaRPr lang="en-IN" sz="4000" dirty="0"/>
          </a:p>
        </p:txBody>
      </p:sp>
      <p:pic>
        <p:nvPicPr>
          <p:cNvPr id="32770" name="Picture 2" descr="On the left, 1-ethyl-2-methylcyclopentane not the image on the right where it is 2-ehtyl-1-methylcyclopentane">
            <a:extLst>
              <a:ext uri="{FF2B5EF4-FFF2-40B4-BE49-F238E27FC236}">
                <a16:creationId xmlns:a16="http://schemas.microsoft.com/office/drawing/2014/main" id="{F48E5DA6-6A01-67B6-4C3B-5C697763D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000" y="3712794"/>
            <a:ext cx="10800000" cy="28614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641FE302-3AE1-544D-7A69-69C8054429F1}"/>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20.4h.</a:t>
            </a:r>
            <a:r>
              <a:rPr lang="en-US" dirty="0"/>
              <a:t> Naming alkyl groups in alphabetical order within a cyclopentane (credit: </a:t>
            </a:r>
            <a:r>
              <a:rPr lang="en-US" i="1" dirty="0">
                <a:hlinkClick r:id="rId3"/>
              </a:rPr>
              <a:t>Organic Chemistry (OpenStax)</a:t>
            </a:r>
            <a:r>
              <a:rPr lang="en-US" dirty="0">
                <a:hlinkClick r:id="rId3"/>
              </a:rPr>
              <a:t>, </a:t>
            </a:r>
            <a:r>
              <a:rPr lang="en-US" dirty="0">
                <a:hlinkClick r:id="rId4"/>
              </a:rPr>
              <a:t>CC BY-NC-SA 4.0</a:t>
            </a:r>
            <a:r>
              <a:rPr lang="en-US" dirty="0"/>
              <a: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2E54304C-E5D8-5FD0-F7CD-5D568A775595}"/>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706995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96FA1-C404-1DEE-B668-7F3A1AB46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DC1A6-C896-0342-4101-49853C268E8D}"/>
              </a:ext>
            </a:extLst>
          </p:cNvPr>
          <p:cNvSpPr>
            <a:spLocks noGrp="1"/>
          </p:cNvSpPr>
          <p:nvPr>
            <p:ph type="title"/>
          </p:nvPr>
        </p:nvSpPr>
        <p:spPr/>
        <p:txBody>
          <a:bodyPr>
            <a:normAutofit/>
          </a:bodyPr>
          <a:lstStyle/>
          <a:p>
            <a:r>
              <a:rPr lang="en-US" sz="4000" dirty="0"/>
              <a:t>Figure 20.4i</a:t>
            </a:r>
            <a:endParaRPr lang="en-IN" sz="4000" dirty="0"/>
          </a:p>
        </p:txBody>
      </p:sp>
      <p:pic>
        <p:nvPicPr>
          <p:cNvPr id="33794" name="Picture 2" descr="On the left, 1-bromo-2-methylcyclobutane not on the right which is 2-bromo-1-methylcyclobutane. ">
            <a:extLst>
              <a:ext uri="{FF2B5EF4-FFF2-40B4-BE49-F238E27FC236}">
                <a16:creationId xmlns:a16="http://schemas.microsoft.com/office/drawing/2014/main" id="{26D115CB-B427-9D11-6200-3E397110B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000" y="3879971"/>
            <a:ext cx="10800000" cy="252705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FC5AD050-F88E-8A9F-8D72-B0D72651AE81}"/>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20.4i.</a:t>
            </a:r>
            <a:r>
              <a:rPr lang="en-US" dirty="0"/>
              <a:t> Naming halogens like that of alkyl groups on a </a:t>
            </a:r>
            <a:r>
              <a:rPr lang="en-US" dirty="0" err="1"/>
              <a:t>cyclobutane</a:t>
            </a:r>
            <a:r>
              <a:rPr lang="en-US" dirty="0"/>
              <a:t> (credit: </a:t>
            </a:r>
            <a:r>
              <a:rPr lang="en-US" i="1" dirty="0">
                <a:hlinkClick r:id="rId3"/>
              </a:rPr>
              <a:t>Organic Chemistry (OpenStax)</a:t>
            </a:r>
            <a:r>
              <a:rPr lang="en-US" dirty="0">
                <a:hlinkClick r:id="rId3"/>
              </a:rPr>
              <a:t>, </a:t>
            </a:r>
            <a:r>
              <a:rPr lang="en-US" dirty="0">
                <a:hlinkClick r:id="rId4"/>
              </a:rPr>
              <a:t>CC BY-NC-SA 4.0</a:t>
            </a:r>
            <a:r>
              <a:rPr lang="en-US" dirty="0"/>
              <a: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EFD5404C-F943-AAEE-A779-22CD2546DBF2}"/>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317104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32EED-7C34-6C41-FAC7-165D776D7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E45C5-4B0E-121E-ED4C-F24C8207A407}"/>
              </a:ext>
            </a:extLst>
          </p:cNvPr>
          <p:cNvSpPr>
            <a:spLocks noGrp="1"/>
          </p:cNvSpPr>
          <p:nvPr>
            <p:ph type="title"/>
          </p:nvPr>
        </p:nvSpPr>
        <p:spPr/>
        <p:txBody>
          <a:bodyPr>
            <a:normAutofit/>
          </a:bodyPr>
          <a:lstStyle/>
          <a:p>
            <a:r>
              <a:rPr lang="en-US" sz="4000" dirty="0"/>
              <a:t>Figure 20.4j</a:t>
            </a:r>
            <a:endParaRPr lang="en-IN" sz="4000" dirty="0"/>
          </a:p>
        </p:txBody>
      </p:sp>
      <p:pic>
        <p:nvPicPr>
          <p:cNvPr id="34818" name="Picture 2" descr="From left to right: 1-bromo-3-ethyl-5-methylcyclohexane; 1-methylpropylcyclobutane; and lastly 1-chloro-3-ethyl-2methylcyclopentane. ">
            <a:extLst>
              <a:ext uri="{FF2B5EF4-FFF2-40B4-BE49-F238E27FC236}">
                <a16:creationId xmlns:a16="http://schemas.microsoft.com/office/drawing/2014/main" id="{D27B1C2B-62C8-D2AC-18AB-797ADE9C4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000" y="3771580"/>
            <a:ext cx="10800000" cy="27438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3E1E6118-1CA7-CB24-573C-74E99F5B9204}"/>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20.4j.</a:t>
            </a:r>
            <a:r>
              <a:rPr lang="en-US" dirty="0"/>
              <a:t> Examples of additional substituted cycloalkanes (credit: </a:t>
            </a:r>
            <a:r>
              <a:rPr lang="en-US" i="1" dirty="0">
                <a:hlinkClick r:id="rId3"/>
              </a:rPr>
              <a:t>Organic Chemistry (OpenStax)</a:t>
            </a:r>
            <a:r>
              <a:rPr lang="en-US" dirty="0">
                <a:hlinkClick r:id="rId3"/>
              </a:rPr>
              <a:t>, </a:t>
            </a:r>
            <a:r>
              <a:rPr lang="en-US" dirty="0">
                <a:hlinkClick r:id="rId4"/>
              </a:rPr>
              <a:t>CC BY-NC-SA 4.0</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DD0F0600-441C-8597-E0DF-0C2B861BCF8B}"/>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00456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89411-5C77-5536-38F8-918DCE6CC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A6C83-90F4-6B47-DDDC-9DAC9E89D2D7}"/>
              </a:ext>
            </a:extLst>
          </p:cNvPr>
          <p:cNvSpPr>
            <a:spLocks noGrp="1"/>
          </p:cNvSpPr>
          <p:nvPr>
            <p:ph type="title"/>
          </p:nvPr>
        </p:nvSpPr>
        <p:spPr/>
        <p:txBody>
          <a:bodyPr>
            <a:normAutofit/>
          </a:bodyPr>
          <a:lstStyle/>
          <a:p>
            <a:r>
              <a:rPr lang="en-US" sz="4000" dirty="0"/>
              <a:t>Figure 20.4k</a:t>
            </a:r>
            <a:endParaRPr lang="en-IN" sz="4000" dirty="0"/>
          </a:p>
        </p:txBody>
      </p:sp>
      <p:pic>
        <p:nvPicPr>
          <p:cNvPr id="35842" name="Picture 2" descr="Bond rotation in ethane (on the right) and cyclopropane (on the left).(a)Rotation occurs around the carbon–carbon bond in ethane, but (b) no rotation is possible around the carbon–carbon bonds in cyclopropane without breaking open the ring.">
            <a:extLst>
              <a:ext uri="{FF2B5EF4-FFF2-40B4-BE49-F238E27FC236}">
                <a16:creationId xmlns:a16="http://schemas.microsoft.com/office/drawing/2014/main" id="{8835B25F-B963-4392-3B04-43CBC4042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913657"/>
            <a:ext cx="16200000" cy="24596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2BE89DB2-950F-36FF-10E6-14904DEB6A1F}"/>
              </a:ext>
            </a:extLst>
          </p:cNvPr>
          <p:cNvSpPr>
            <a:spLocks noGrp="1" noChangeArrowheads="1"/>
          </p:cNvSpPr>
          <p:nvPr>
            <p:ph idx="1"/>
          </p:nvPr>
        </p:nvSpPr>
        <p:spPr bwMode="auto">
          <a:xfrm>
            <a:off x="1592239" y="7773685"/>
            <a:ext cx="1546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20.4k.</a:t>
            </a:r>
            <a:r>
              <a:rPr lang="en-US" dirty="0"/>
              <a:t> Bond rotation in ethane and cyclopropane.</a:t>
            </a:r>
            <a:r>
              <a:rPr lang="en-US" b="1" dirty="0"/>
              <a:t> (a)</a:t>
            </a:r>
            <a:r>
              <a:rPr lang="en-US" dirty="0"/>
              <a:t> Rotation occurs around the carbon–carbon bond in ethane, but </a:t>
            </a:r>
            <a:r>
              <a:rPr lang="en-US" b="1" dirty="0"/>
              <a:t>(b)</a:t>
            </a:r>
            <a:r>
              <a:rPr lang="en-US" dirty="0"/>
              <a:t> no rotation is possible around the carbon–carbon bonds in cyclopropane without breaking open the ring.(credit: </a:t>
            </a:r>
            <a:r>
              <a:rPr lang="en-US" i="1" dirty="0">
                <a:hlinkClick r:id="rId3"/>
              </a:rPr>
              <a:t>Organic Chemistry (OpenStax)</a:t>
            </a:r>
            <a:r>
              <a:rPr lang="en-US" dirty="0">
                <a:hlinkClick r:id="rId3"/>
              </a:rPr>
              <a:t>, </a:t>
            </a:r>
            <a:r>
              <a:rPr lang="en-US" dirty="0">
                <a:hlinkClick r:id="rId4"/>
              </a:rPr>
              <a:t>CC BY-NC-SA 4.0</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FBB71FFD-9F4B-6991-2273-DE0EF1F22DDF}"/>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200426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56463-F824-37DF-789D-7A2F13633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02C69B-FB31-1B55-7574-4DC78C7126CA}"/>
              </a:ext>
            </a:extLst>
          </p:cNvPr>
          <p:cNvSpPr>
            <a:spLocks noGrp="1"/>
          </p:cNvSpPr>
          <p:nvPr>
            <p:ph type="title"/>
          </p:nvPr>
        </p:nvSpPr>
        <p:spPr/>
        <p:txBody>
          <a:bodyPr>
            <a:normAutofit/>
          </a:bodyPr>
          <a:lstStyle/>
          <a:p>
            <a:r>
              <a:rPr lang="en-US" sz="4000" dirty="0"/>
              <a:t>Figure 20.4l</a:t>
            </a:r>
            <a:endParaRPr lang="en-IN" sz="4000" dirty="0"/>
          </a:p>
        </p:txBody>
      </p:sp>
      <p:pic>
        <p:nvPicPr>
          <p:cNvPr id="36868" name="Picture 4" descr="There are two different 1,2-dimethylcyclopropane isomers, on the left: one with the methyl groups on the same face of the ring (cis) and on the right: the other with the methyl groups on opposite faces of the ring (trans). The two isomers do not interconvert ">
            <a:extLst>
              <a:ext uri="{FF2B5EF4-FFF2-40B4-BE49-F238E27FC236}">
                <a16:creationId xmlns:a16="http://schemas.microsoft.com/office/drawing/2014/main" id="{8ABF3691-5A46-A055-1573-4B3A60974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328849"/>
            <a:ext cx="16200000" cy="3629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3807B70B-A7E1-01CD-C964-69EC76EE348D}"/>
              </a:ext>
            </a:extLst>
          </p:cNvPr>
          <p:cNvSpPr>
            <a:spLocks noGrp="1" noChangeArrowheads="1"/>
          </p:cNvSpPr>
          <p:nvPr>
            <p:ph idx="1"/>
          </p:nvPr>
        </p:nvSpPr>
        <p:spPr bwMode="auto">
          <a:xfrm>
            <a:off x="1506940" y="8012521"/>
            <a:ext cx="1546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20.4l.</a:t>
            </a:r>
            <a:r>
              <a:rPr lang="en-US" dirty="0"/>
              <a:t> There are two different 1,2-dimethylcyclopropane isomers, one with the methyl groups on the same face of the ring (cis) and the other with the methyl groups on opposite faces of the ring (trans). The two isomers do not interconvert (credit: </a:t>
            </a:r>
            <a:r>
              <a:rPr lang="en-US" i="1" dirty="0">
                <a:hlinkClick r:id="rId3"/>
              </a:rPr>
              <a:t>Organic Chemistry (OpenStax)</a:t>
            </a:r>
            <a:r>
              <a:rPr lang="en-US" dirty="0">
                <a:hlinkClick r:id="rId3"/>
              </a:rPr>
              <a:t>, </a:t>
            </a:r>
            <a:r>
              <a:rPr lang="en-US" dirty="0">
                <a:hlinkClick r:id="rId4"/>
              </a:rPr>
              <a:t>CC BY-NC-SA 4.0</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1F3EF3AB-8CBE-99DD-E521-54D2DB977F50}"/>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277161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8C32-B222-042E-766F-A0B858E6B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26381-5BFE-7BAF-57A0-DB3890CC7CB2}"/>
              </a:ext>
            </a:extLst>
          </p:cNvPr>
          <p:cNvSpPr>
            <a:spLocks noGrp="1"/>
          </p:cNvSpPr>
          <p:nvPr>
            <p:ph type="title"/>
          </p:nvPr>
        </p:nvSpPr>
        <p:spPr/>
        <p:txBody>
          <a:bodyPr>
            <a:normAutofit/>
          </a:bodyPr>
          <a:lstStyle/>
          <a:p>
            <a:r>
              <a:rPr lang="en-US" sz="4000" dirty="0"/>
              <a:t>Figure 20.4m</a:t>
            </a:r>
            <a:endParaRPr lang="en-IN" sz="4000" dirty="0"/>
          </a:p>
        </p:txBody>
      </p:sp>
      <p:pic>
        <p:nvPicPr>
          <p:cNvPr id="37890" name="Picture 2" descr="Constitutional isomer example is the top image showing 2-methylpropane and butane which both have 4 carbon total rearranged differently. The bottom images are examples of stereoisomers of cis -1,2-dimethylcyclopropane and trans-1,2-dimethylcyclopropane. ">
            <a:extLst>
              <a:ext uri="{FF2B5EF4-FFF2-40B4-BE49-F238E27FC236}">
                <a16:creationId xmlns:a16="http://schemas.microsoft.com/office/drawing/2014/main" id="{1B1DF09D-DC76-7F84-722F-F7319B0D8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2960522"/>
            <a:ext cx="16200000" cy="43659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8D780785-46D7-7097-D9B1-67631FF56B33}"/>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a:latin typeface="Arial"/>
                <a:cs typeface="Arial"/>
              </a:rPr>
              <a:t>Figure 20.4m.</a:t>
            </a:r>
            <a:r>
              <a:rPr lang="en-US" dirty="0">
                <a:latin typeface="Arial"/>
                <a:cs typeface="Arial"/>
              </a:rPr>
              <a:t> The figure demonstrates the difference between constitutional isomers and stereoisomers (credit: </a:t>
            </a:r>
            <a:r>
              <a:rPr lang="en-US" i="1" dirty="0">
                <a:latin typeface="Arial"/>
                <a:cs typeface="Arial"/>
                <a:hlinkClick r:id="rId3"/>
              </a:rPr>
              <a:t>Organic Chemistry (OpenStax)</a:t>
            </a:r>
            <a:r>
              <a:rPr lang="en-US" dirty="0">
                <a:latin typeface="Arial"/>
                <a:cs typeface="Arial"/>
                <a:hlinkClick r:id="rId3"/>
              </a:rPr>
              <a:t>, </a:t>
            </a:r>
            <a:r>
              <a:rPr lang="en-US" dirty="0">
                <a:latin typeface="Arial"/>
                <a:cs typeface="Arial"/>
                <a:hlinkClick r:id="rId4"/>
              </a:rPr>
              <a:t>CC BY-NC-SA 4.0</a:t>
            </a:r>
            <a:endParaRPr lang="en-US" altLang="en-US" b="0" i="0" u="none" strike="noStrike" cap="none" normalizeH="0" baseline="0" dirty="0">
              <a:ln>
                <a:noFill/>
              </a:ln>
              <a:solidFill>
                <a:schemeClr val="tx1"/>
              </a:solidFill>
              <a:effectLst/>
              <a:latin typeface="Arial"/>
              <a:cs typeface="Arial"/>
            </a:endParaRPr>
          </a:p>
        </p:txBody>
      </p:sp>
      <p:sp>
        <p:nvSpPr>
          <p:cNvPr id="4" name="Footer Placeholder 3">
            <a:extLst>
              <a:ext uri="{FF2B5EF4-FFF2-40B4-BE49-F238E27FC236}">
                <a16:creationId xmlns:a16="http://schemas.microsoft.com/office/drawing/2014/main" id="{6C6C306B-C5C3-3D9F-96AB-EFF748A4213A}"/>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756506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2C6C2-ABA2-0479-1E2C-901D95B41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23BE4-1A04-D011-739A-BBD03261E2C9}"/>
              </a:ext>
            </a:extLst>
          </p:cNvPr>
          <p:cNvSpPr>
            <a:spLocks noGrp="1"/>
          </p:cNvSpPr>
          <p:nvPr>
            <p:ph type="title"/>
          </p:nvPr>
        </p:nvSpPr>
        <p:spPr/>
        <p:txBody>
          <a:bodyPr>
            <a:normAutofit/>
          </a:bodyPr>
          <a:lstStyle/>
          <a:p>
            <a:r>
              <a:rPr lang="en-US" sz="4000" dirty="0"/>
              <a:t>Figure 20.4n</a:t>
            </a:r>
            <a:endParaRPr lang="en-IN" sz="4000" dirty="0"/>
          </a:p>
        </p:txBody>
      </p:sp>
      <p:pic>
        <p:nvPicPr>
          <p:cNvPr id="38914" name="Picture 2" descr="cis-1, 3-Dimethylcyclobutane (on the left) shows two methyl groups facing upwards on either side of the cyclobutane and trans-1-Bromo-3-ethylcyclopentane (on the right) with a bromo facing upwards on one side of the cyclopentane and an ethyl group facing downwards on the other side. ">
            <a:extLst>
              <a:ext uri="{FF2B5EF4-FFF2-40B4-BE49-F238E27FC236}">
                <a16:creationId xmlns:a16="http://schemas.microsoft.com/office/drawing/2014/main" id="{2F3DA5FB-2031-3072-EA88-231AAC634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307063"/>
            <a:ext cx="16200000" cy="36728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A2595216-F12D-CA47-B7B9-9D89B65DF30D}"/>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a:latin typeface="Arial"/>
                <a:cs typeface="Arial"/>
              </a:rPr>
              <a:t>Figure 20.4n.</a:t>
            </a:r>
            <a:r>
              <a:rPr lang="en-US" dirty="0">
                <a:latin typeface="Arial"/>
                <a:cs typeface="Arial"/>
              </a:rPr>
              <a:t> The cis and trans isomers are shown through cis-1, 3-Dimethylcyclobutane and trans-1-Bromo-3-ethylcyclopentane (credit: </a:t>
            </a:r>
            <a:r>
              <a:rPr lang="en-US" i="1" dirty="0">
                <a:latin typeface="Arial"/>
                <a:cs typeface="Arial"/>
                <a:hlinkClick r:id="rId3"/>
              </a:rPr>
              <a:t>Organic Chemistry (OpenStax)</a:t>
            </a:r>
            <a:r>
              <a:rPr lang="en-US" dirty="0">
                <a:latin typeface="Arial"/>
                <a:cs typeface="Arial"/>
                <a:hlinkClick r:id="rId3"/>
              </a:rPr>
              <a:t>, </a:t>
            </a:r>
            <a:r>
              <a:rPr lang="en-US" dirty="0">
                <a:latin typeface="Arial"/>
                <a:cs typeface="Arial"/>
                <a:hlinkClick r:id="rId4"/>
              </a:rPr>
              <a:t>CC BY-NC-SA 4.0</a:t>
            </a:r>
            <a:r>
              <a:rPr lang="en-US" dirty="0">
                <a:latin typeface="Arial"/>
                <a:cs typeface="Arial"/>
              </a:rPr>
              <a:t>).</a:t>
            </a:r>
            <a:endParaRPr lang="en-US" altLang="en-US" b="0" i="0" u="none" strike="noStrike" cap="none" normalizeH="0" baseline="0" dirty="0">
              <a:ln>
                <a:noFill/>
              </a:ln>
              <a:solidFill>
                <a:schemeClr val="tx1"/>
              </a:solidFill>
              <a:effectLst/>
              <a:latin typeface="Arial"/>
              <a:cs typeface="Arial"/>
            </a:endParaRPr>
          </a:p>
        </p:txBody>
      </p:sp>
      <p:sp>
        <p:nvSpPr>
          <p:cNvPr id="4" name="Footer Placeholder 3">
            <a:extLst>
              <a:ext uri="{FF2B5EF4-FFF2-40B4-BE49-F238E27FC236}">
                <a16:creationId xmlns:a16="http://schemas.microsoft.com/office/drawing/2014/main" id="{F603E225-0C9E-DB33-9127-034B5C5E4072}"/>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57161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9089A-3717-75AF-E234-5CA61CEF6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231B1-8920-B51E-D2A8-B546FFDD2ECB}"/>
              </a:ext>
            </a:extLst>
          </p:cNvPr>
          <p:cNvSpPr>
            <a:spLocks noGrp="1"/>
          </p:cNvSpPr>
          <p:nvPr>
            <p:ph type="title"/>
          </p:nvPr>
        </p:nvSpPr>
        <p:spPr/>
        <p:txBody>
          <a:bodyPr>
            <a:normAutofit/>
          </a:bodyPr>
          <a:lstStyle/>
          <a:p>
            <a:r>
              <a:rPr lang="en-US" sz="4000" dirty="0"/>
              <a:t>Figure 20.4o</a:t>
            </a:r>
            <a:endParaRPr lang="en-IN" sz="4000" dirty="0"/>
          </a:p>
        </p:txBody>
      </p:sp>
      <p:pic>
        <p:nvPicPr>
          <p:cNvPr id="39938" name="Picture 2" descr="The molecular structure geosmin. A methyl substituted cyclohexane is joined to a another cyclohexane. At the junction where the cylclohexanes are combined (at shared carbons 5 and 6) there is a methyl group at the top (carbon 5 in the ring) and an OH group on the bottom (carbon 6 in the ring). ">
            <a:extLst>
              <a:ext uri="{FF2B5EF4-FFF2-40B4-BE49-F238E27FC236}">
                <a16:creationId xmlns:a16="http://schemas.microsoft.com/office/drawing/2014/main" id="{7CB0FCC7-342B-384F-EDB5-A6544BCE7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222" y="3014236"/>
            <a:ext cx="3539556" cy="42585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E07E6409-5E5B-638F-13A4-C4AC7F4F4A86}"/>
              </a:ext>
            </a:extLst>
          </p:cNvPr>
          <p:cNvSpPr>
            <a:spLocks noGrp="1" noChangeArrowheads="1"/>
          </p:cNvSpPr>
          <p:nvPr>
            <p:ph idx="1"/>
          </p:nvPr>
        </p:nvSpPr>
        <p:spPr bwMode="auto">
          <a:xfrm>
            <a:off x="1524000" y="8757166"/>
            <a:ext cx="1546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20.4o.</a:t>
            </a:r>
            <a:r>
              <a:rPr lang="en-US" dirty="0"/>
              <a:t> The molecular structure of geosmin. (credit: </a:t>
            </a:r>
            <a:r>
              <a:rPr lang="en-US" dirty="0">
                <a:hlinkClick r:id="rId3"/>
              </a:rPr>
              <a:t>Image</a:t>
            </a:r>
            <a:r>
              <a:rPr lang="en-US" dirty="0"/>
              <a:t> by </a:t>
            </a:r>
            <a:r>
              <a:rPr lang="en-US" dirty="0">
                <a:hlinkClick r:id="rId4" tooltip="User:Xplus1"/>
              </a:rPr>
              <a:t>Xplus1</a:t>
            </a:r>
            <a:r>
              <a:rPr lang="en-US" dirty="0"/>
              <a:t>, </a:t>
            </a:r>
            <a:r>
              <a:rPr lang="en-US" dirty="0">
                <a:hlinkClick r:id="rId5"/>
              </a:rPr>
              <a:t>PDM</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390E5E0E-D9A0-460F-A597-2951ECADE781}"/>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04711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9E258-8632-A5AB-2C40-CBEF5F7E1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835007-6A28-637F-38C4-2FF64D87EF41}"/>
              </a:ext>
            </a:extLst>
          </p:cNvPr>
          <p:cNvSpPr>
            <a:spLocks noGrp="1"/>
          </p:cNvSpPr>
          <p:nvPr>
            <p:ph type="title"/>
          </p:nvPr>
        </p:nvSpPr>
        <p:spPr/>
        <p:txBody>
          <a:bodyPr>
            <a:normAutofit/>
          </a:bodyPr>
          <a:lstStyle/>
          <a:p>
            <a:r>
              <a:rPr lang="en-US" sz="4000" dirty="0"/>
              <a:t>Figure 20.5a</a:t>
            </a:r>
            <a:endParaRPr lang="en-IN" sz="4000" dirty="0"/>
          </a:p>
        </p:txBody>
      </p:sp>
      <p:pic>
        <p:nvPicPr>
          <p:cNvPr id="40962" name="Picture 2" descr="A volcanic eruption causing the release of gases.">
            <a:extLst>
              <a:ext uri="{FF2B5EF4-FFF2-40B4-BE49-F238E27FC236}">
                <a16:creationId xmlns:a16="http://schemas.microsoft.com/office/drawing/2014/main" id="{5B34DAA4-C821-3DD1-9292-A8D069751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73580"/>
            <a:ext cx="11887200" cy="63398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0E374249-958E-44B1-AFB3-55CFE4854143}"/>
              </a:ext>
            </a:extLst>
          </p:cNvPr>
          <p:cNvSpPr>
            <a:spLocks noGrp="1" noChangeArrowheads="1"/>
          </p:cNvSpPr>
          <p:nvPr>
            <p:ph idx="1"/>
          </p:nvPr>
        </p:nvSpPr>
        <p:spPr bwMode="auto">
          <a:xfrm>
            <a:off x="1524000" y="8387834"/>
            <a:ext cx="1546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IN" b="1" dirty="0"/>
              <a:t>Figure 20.5a. </a:t>
            </a:r>
            <a:r>
              <a:rPr lang="en-IN" dirty="0"/>
              <a:t>The gases released during volcanic eruptions contain large amounts of organohalides, including chloromethane, chloroform, dichlorodifluoromethane, and many others. (credit: modification of “</a:t>
            </a:r>
            <a:r>
              <a:rPr lang="en-IN" dirty="0">
                <a:hlinkClick r:id="rId3"/>
              </a:rPr>
              <a:t>Tavurvur volcano</a:t>
            </a:r>
            <a:r>
              <a:rPr lang="en-IN" dirty="0"/>
              <a:t>” by </a:t>
            </a:r>
            <a:r>
              <a:rPr lang="en-IN" dirty="0">
                <a:hlinkClick r:id="rId4"/>
              </a:rPr>
              <a:t>Taro Taylor</a:t>
            </a:r>
            <a:r>
              <a:rPr lang="en-IN" dirty="0"/>
              <a:t> edit by </a:t>
            </a:r>
            <a:r>
              <a:rPr lang="en-IN" dirty="0">
                <a:hlinkClick r:id="rId5"/>
              </a:rPr>
              <a:t>Richard </a:t>
            </a:r>
            <a:r>
              <a:rPr lang="en-IN" dirty="0" err="1">
                <a:hlinkClick r:id="rId5"/>
              </a:rPr>
              <a:t>Bartz</a:t>
            </a:r>
            <a:r>
              <a:rPr lang="en-IN" dirty="0"/>
              <a:t>, </a:t>
            </a:r>
            <a:r>
              <a:rPr lang="en-IN" dirty="0">
                <a:hlinkClick r:id="rId6"/>
              </a:rPr>
              <a:t>CC BY 2.0</a:t>
            </a:r>
            <a:r>
              <a:rPr lang="en-IN"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5DBFB583-3C8A-0F94-0FA2-6D2E49520305}"/>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03294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46BFF-4831-2CA7-53EE-FBB6BB10A3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9B92FE-0FC0-628C-0CA0-451162822241}"/>
              </a:ext>
            </a:extLst>
          </p:cNvPr>
          <p:cNvSpPr>
            <a:spLocks noGrp="1"/>
          </p:cNvSpPr>
          <p:nvPr>
            <p:ph type="title"/>
          </p:nvPr>
        </p:nvSpPr>
        <p:spPr/>
        <p:txBody>
          <a:bodyPr>
            <a:normAutofit/>
          </a:bodyPr>
          <a:lstStyle/>
          <a:p>
            <a:r>
              <a:rPr lang="en-US" sz="4000" dirty="0"/>
              <a:t>Figure 20.1a</a:t>
            </a:r>
            <a:endParaRPr lang="en-IN" sz="4000" dirty="0"/>
          </a:p>
        </p:txBody>
      </p:sp>
      <p:pic>
        <p:nvPicPr>
          <p:cNvPr id="9" name="Picture 8" descr="Two regular tetrahedrons (one with 3 D representation), the wedge-bond structure, and ball and stick model of a tetrahedral carbon atom.">
            <a:extLst>
              <a:ext uri="{FF2B5EF4-FFF2-40B4-BE49-F238E27FC236}">
                <a16:creationId xmlns:a16="http://schemas.microsoft.com/office/drawing/2014/main" id="{9F7C6A3A-2ACA-B554-31B8-AEECCC430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252" y="2552700"/>
            <a:ext cx="12377496" cy="5181598"/>
          </a:xfrm>
          <a:prstGeom prst="rect">
            <a:avLst/>
          </a:prstGeom>
        </p:spPr>
      </p:pic>
      <p:sp>
        <p:nvSpPr>
          <p:cNvPr id="3" name="Content Placeholder 2">
            <a:extLst>
              <a:ext uri="{FF2B5EF4-FFF2-40B4-BE49-F238E27FC236}">
                <a16:creationId xmlns:a16="http://schemas.microsoft.com/office/drawing/2014/main" id="{0C7D3801-56C7-D9F2-F15F-4ABE604019B7}"/>
              </a:ext>
            </a:extLst>
          </p:cNvPr>
          <p:cNvSpPr>
            <a:spLocks noGrp="1"/>
          </p:cNvSpPr>
          <p:nvPr>
            <p:ph idx="1"/>
          </p:nvPr>
        </p:nvSpPr>
        <p:spPr>
          <a:xfrm>
            <a:off x="1600200" y="7974741"/>
            <a:ext cx="15392400" cy="849929"/>
          </a:xfrm>
        </p:spPr>
        <p:txBody>
          <a:bodyPr vert="horz" lIns="91440" tIns="45720" rIns="91440" bIns="45720" rtlCol="0" anchor="t">
            <a:noAutofit/>
          </a:bodyPr>
          <a:lstStyle/>
          <a:p>
            <a:pPr marL="0" indent="0" algn="ctr">
              <a:buNone/>
            </a:pPr>
            <a:r>
              <a:rPr lang="en-US" sz="2400" b="1" dirty="0">
                <a:latin typeface="Arial"/>
                <a:cs typeface="Arial"/>
              </a:rPr>
              <a:t>Figure 20.1a.</a:t>
            </a:r>
            <a:r>
              <a:rPr lang="en-US" sz="2400" dirty="0">
                <a:latin typeface="Arial"/>
                <a:cs typeface="Arial"/>
              </a:rPr>
              <a:t> A representation of </a:t>
            </a:r>
            <a:r>
              <a:rPr lang="en-US" sz="2400" err="1">
                <a:latin typeface="Arial"/>
                <a:cs typeface="Arial"/>
              </a:rPr>
              <a:t>van’t</a:t>
            </a:r>
            <a:r>
              <a:rPr lang="en-US" sz="2400" dirty="0">
                <a:latin typeface="Arial"/>
                <a:cs typeface="Arial"/>
              </a:rPr>
              <a:t> Hoff’s tetrahedral carbon atom. The solid lines represent bonds in the plane of the paper, the heavy wedged line represents a bond coming out of the plane of the page toward the viewer, and the dashed line represents a bond going back behind the plane of the page away from the viewer (credit: </a:t>
            </a:r>
            <a:r>
              <a:rPr lang="en-US" sz="2400" i="1" dirty="0">
                <a:latin typeface="Arial"/>
                <a:cs typeface="Arial"/>
                <a:hlinkClick r:id="rId3"/>
              </a:rPr>
              <a:t>Organic Chemistry (OpenStax),</a:t>
            </a:r>
            <a:r>
              <a:rPr lang="en-US" sz="2400" dirty="0">
                <a:latin typeface="Arial"/>
                <a:cs typeface="Arial"/>
              </a:rPr>
              <a:t> </a:t>
            </a:r>
            <a:r>
              <a:rPr lang="en-US" sz="2400" dirty="0">
                <a:latin typeface="Arial"/>
                <a:cs typeface="Arial"/>
                <a:hlinkClick r:id="rId4"/>
              </a:rPr>
              <a:t>CC BY-NC-SA 4.0</a:t>
            </a:r>
            <a:r>
              <a:rPr lang="en-US" sz="2400" dirty="0">
                <a:latin typeface="Arial"/>
                <a:cs typeface="Arial"/>
              </a:rPr>
              <a:t>).</a:t>
            </a:r>
            <a:endParaRPr lang="en-IN" sz="2400" dirty="0">
              <a:latin typeface="Arial"/>
              <a:cs typeface="Arial"/>
            </a:endParaRPr>
          </a:p>
        </p:txBody>
      </p:sp>
      <p:sp>
        <p:nvSpPr>
          <p:cNvPr id="4" name="Footer Placeholder 3">
            <a:extLst>
              <a:ext uri="{FF2B5EF4-FFF2-40B4-BE49-F238E27FC236}">
                <a16:creationId xmlns:a16="http://schemas.microsoft.com/office/drawing/2014/main" id="{F6BD0B08-D22B-7BB0-5805-7635B34E3C60}"/>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167502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2E9E3-1B29-71B8-A7D6-EFC837BD7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EEE56-A653-3E35-D00A-A4B4794B3AFE}"/>
              </a:ext>
            </a:extLst>
          </p:cNvPr>
          <p:cNvSpPr>
            <a:spLocks noGrp="1"/>
          </p:cNvSpPr>
          <p:nvPr>
            <p:ph type="title"/>
          </p:nvPr>
        </p:nvSpPr>
        <p:spPr/>
        <p:txBody>
          <a:bodyPr>
            <a:normAutofit/>
          </a:bodyPr>
          <a:lstStyle/>
          <a:p>
            <a:r>
              <a:rPr lang="en-US" sz="4000" dirty="0"/>
              <a:t>Figure 20.5b</a:t>
            </a:r>
            <a:endParaRPr lang="en-IN" sz="4000" dirty="0"/>
          </a:p>
        </p:txBody>
      </p:sp>
      <p:pic>
        <p:nvPicPr>
          <p:cNvPr id="41986" name="Picture 2" descr="The structures of trichloroethylene, halothane, dichlorodifluoromethane, and bromomethane, with halogens highlighted in red.">
            <a:extLst>
              <a:ext uri="{FF2B5EF4-FFF2-40B4-BE49-F238E27FC236}">
                <a16:creationId xmlns:a16="http://schemas.microsoft.com/office/drawing/2014/main" id="{27DE1B14-5BEB-C942-A9EA-6235FB5E6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364077"/>
            <a:ext cx="16200000" cy="35588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563BF07E-D698-41D1-A901-189516B06C13}"/>
              </a:ext>
            </a:extLst>
          </p:cNvPr>
          <p:cNvSpPr>
            <a:spLocks noGrp="1" noChangeArrowheads="1"/>
          </p:cNvSpPr>
          <p:nvPr>
            <p:ph idx="1"/>
          </p:nvPr>
        </p:nvSpPr>
        <p:spPr bwMode="auto">
          <a:xfrm>
            <a:off x="1524000" y="8387834"/>
            <a:ext cx="1546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IN" b="1" dirty="0">
                <a:latin typeface="Arial"/>
                <a:cs typeface="Arial"/>
              </a:rPr>
              <a:t>Figure 20.5b.</a:t>
            </a:r>
            <a:r>
              <a:rPr lang="en-IN" dirty="0">
                <a:latin typeface="Arial"/>
                <a:cs typeface="Arial"/>
              </a:rPr>
              <a:t> Examples of halogen containing compounds trichloroethylene (a solvent), halothane (an inhaled </a:t>
            </a:r>
            <a:r>
              <a:rPr lang="en-IN" err="1">
                <a:latin typeface="Arial"/>
                <a:cs typeface="Arial"/>
              </a:rPr>
              <a:t>anesthetic</a:t>
            </a:r>
            <a:r>
              <a:rPr lang="en-IN" dirty="0">
                <a:latin typeface="Arial"/>
                <a:cs typeface="Arial"/>
              </a:rPr>
              <a:t>), </a:t>
            </a:r>
            <a:r>
              <a:rPr lang="en-IN" err="1">
                <a:latin typeface="Arial"/>
                <a:cs typeface="Arial"/>
              </a:rPr>
              <a:t>tetrafluoropropene</a:t>
            </a:r>
            <a:r>
              <a:rPr lang="en-IN" dirty="0">
                <a:latin typeface="Arial"/>
                <a:cs typeface="Arial"/>
              </a:rPr>
              <a:t> (a refrigerant), and bromomethane (a fumigant) (credit: </a:t>
            </a:r>
            <a:r>
              <a:rPr lang="en-IN" i="1" dirty="0">
                <a:latin typeface="Arial"/>
                <a:cs typeface="Arial"/>
                <a:hlinkClick r:id="rId3"/>
              </a:rPr>
              <a:t>Organic Chemistry (OpenStax)</a:t>
            </a:r>
            <a:r>
              <a:rPr lang="en-IN" dirty="0">
                <a:latin typeface="Arial"/>
                <a:cs typeface="Arial"/>
              </a:rPr>
              <a:t>, </a:t>
            </a:r>
            <a:r>
              <a:rPr lang="en-IN" dirty="0">
                <a:latin typeface="Arial"/>
                <a:cs typeface="Arial"/>
                <a:hlinkClick r:id="rId4"/>
              </a:rPr>
              <a:t>CC BY-NC-SA 4.0</a:t>
            </a:r>
            <a:r>
              <a:rPr lang="en-IN" dirty="0">
                <a:latin typeface="Arial"/>
                <a:cs typeface="Arial"/>
              </a:rPr>
              <a:t>).</a:t>
            </a:r>
            <a:endParaRPr lang="en-US" altLang="en-US" b="0" i="0" u="none" strike="noStrike" cap="none" normalizeH="0" baseline="0" dirty="0">
              <a:ln>
                <a:noFill/>
              </a:ln>
              <a:solidFill>
                <a:schemeClr val="tx1"/>
              </a:solidFill>
              <a:effectLst/>
              <a:latin typeface="Arial"/>
              <a:cs typeface="Arial"/>
            </a:endParaRPr>
          </a:p>
        </p:txBody>
      </p:sp>
      <p:sp>
        <p:nvSpPr>
          <p:cNvPr id="4" name="Footer Placeholder 3">
            <a:extLst>
              <a:ext uri="{FF2B5EF4-FFF2-40B4-BE49-F238E27FC236}">
                <a16:creationId xmlns:a16="http://schemas.microsoft.com/office/drawing/2014/main" id="{B4D33725-2013-0D5E-E5F3-23B4837944A4}"/>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881089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2550-F5E1-9F8C-FD8C-EE8CEE9A36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59BE9-6CB5-1F4A-5650-1C28A8EB386B}"/>
              </a:ext>
            </a:extLst>
          </p:cNvPr>
          <p:cNvSpPr>
            <a:spLocks noGrp="1"/>
          </p:cNvSpPr>
          <p:nvPr>
            <p:ph type="title"/>
          </p:nvPr>
        </p:nvSpPr>
        <p:spPr/>
        <p:txBody>
          <a:bodyPr>
            <a:normAutofit/>
          </a:bodyPr>
          <a:lstStyle/>
          <a:p>
            <a:r>
              <a:rPr lang="en-US" sz="4000" dirty="0"/>
              <a:t>Figure 20.5c</a:t>
            </a:r>
            <a:endParaRPr lang="en-IN" sz="4000" dirty="0"/>
          </a:p>
        </p:txBody>
      </p:sp>
      <p:pic>
        <p:nvPicPr>
          <p:cNvPr id="43010" name="Picture 2" descr="The structure of sucralose, with chlorine atoms highlighted in red.">
            <a:extLst>
              <a:ext uri="{FF2B5EF4-FFF2-40B4-BE49-F238E27FC236}">
                <a16:creationId xmlns:a16="http://schemas.microsoft.com/office/drawing/2014/main" id="{E3A42176-F3C3-B5E4-57ED-66064535A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463" y="2443500"/>
            <a:ext cx="10229075" cy="540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23908800-FBB9-9E41-A988-C8975446D7EA}"/>
              </a:ext>
            </a:extLst>
          </p:cNvPr>
          <p:cNvSpPr>
            <a:spLocks noGrp="1" noChangeArrowheads="1"/>
          </p:cNvSpPr>
          <p:nvPr>
            <p:ph idx="1"/>
          </p:nvPr>
        </p:nvSpPr>
        <p:spPr bwMode="auto">
          <a:xfrm>
            <a:off x="1524000" y="8757166"/>
            <a:ext cx="1546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20.5c.</a:t>
            </a:r>
            <a:r>
              <a:rPr lang="en-US" dirty="0"/>
              <a:t> Structural formula of sucralose (credit: </a:t>
            </a:r>
            <a:r>
              <a:rPr lang="en-US" i="1" dirty="0">
                <a:hlinkClick r:id="rId3"/>
              </a:rPr>
              <a:t>Organic Chemistry (OpenStax)</a:t>
            </a:r>
            <a:r>
              <a:rPr lang="en-US" dirty="0"/>
              <a:t>, </a:t>
            </a:r>
            <a:r>
              <a:rPr lang="en-US" dirty="0">
                <a:hlinkClick r:id="rId4"/>
              </a:rPr>
              <a:t>CC BY-NC-SA 4.0</a:t>
            </a:r>
            <a:r>
              <a:rPr lang="en-US" dirty="0"/>
              <a: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20C66290-0CEE-981D-0726-A7FBD4A0B1E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13911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C4B3A-07F0-BA5F-B5AB-52B5338E8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6CEAE-734D-9CB7-DBD7-F74FBE333598}"/>
              </a:ext>
            </a:extLst>
          </p:cNvPr>
          <p:cNvSpPr>
            <a:spLocks noGrp="1"/>
          </p:cNvSpPr>
          <p:nvPr>
            <p:ph type="title"/>
          </p:nvPr>
        </p:nvSpPr>
        <p:spPr/>
        <p:txBody>
          <a:bodyPr>
            <a:normAutofit/>
          </a:bodyPr>
          <a:lstStyle/>
          <a:p>
            <a:r>
              <a:rPr lang="en-US" sz="4000" dirty="0"/>
              <a:t>Figure 20.5d</a:t>
            </a:r>
            <a:endParaRPr lang="en-IN" sz="4000" dirty="0"/>
          </a:p>
        </p:txBody>
      </p:sp>
      <p:pic>
        <p:nvPicPr>
          <p:cNvPr id="44034" name="Picture 2" descr="Condensed formulas of halogenated compounds involving chlorine and bromine atoms. From left to right, chloroethane, 1, 2-dibromopropane and 1-chloro, 2-iodopropane. ">
            <a:extLst>
              <a:ext uri="{FF2B5EF4-FFF2-40B4-BE49-F238E27FC236}">
                <a16:creationId xmlns:a16="http://schemas.microsoft.com/office/drawing/2014/main" id="{6B27272D-4DC1-6C69-083A-C7212D6D0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4534418"/>
            <a:ext cx="16200000" cy="12181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9415E964-F270-1A95-E049-ED8EEE60B546}"/>
              </a:ext>
            </a:extLst>
          </p:cNvPr>
          <p:cNvSpPr>
            <a:spLocks noGrp="1" noChangeArrowheads="1"/>
          </p:cNvSpPr>
          <p:nvPr>
            <p:ph idx="1"/>
          </p:nvPr>
        </p:nvSpPr>
        <p:spPr bwMode="auto">
          <a:xfrm>
            <a:off x="1541060" y="7770694"/>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20.5d.</a:t>
            </a:r>
            <a:r>
              <a:rPr lang="en-US" dirty="0"/>
              <a:t> Condensed formulas of halogenated compounds involving chlorine and bromine atoms. (Credit: </a:t>
            </a:r>
            <a:r>
              <a:rPr lang="en-US" i="1" dirty="0">
                <a:hlinkClick r:id="rId3"/>
              </a:rPr>
              <a:t>Introduction to Chemistry: GOB (V. 1.0).</a:t>
            </a:r>
            <a:r>
              <a:rPr lang="en-US" i="1" dirty="0"/>
              <a:t> ,</a:t>
            </a:r>
            <a:r>
              <a:rPr lang="en-US" dirty="0">
                <a:hlinkClick r:id="rId4"/>
              </a:rPr>
              <a:t>CC BY-NC-SA 3.0</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1D2EEDAB-0064-67F4-439E-6B75078288B1}"/>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09523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C19B2-8A47-4703-BE0E-86D1E98C1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E0F7D-2510-0C4E-2E4B-528A81E29795}"/>
              </a:ext>
            </a:extLst>
          </p:cNvPr>
          <p:cNvSpPr>
            <a:spLocks noGrp="1"/>
          </p:cNvSpPr>
          <p:nvPr>
            <p:ph type="title"/>
          </p:nvPr>
        </p:nvSpPr>
        <p:spPr/>
        <p:txBody>
          <a:bodyPr>
            <a:normAutofit/>
          </a:bodyPr>
          <a:lstStyle/>
          <a:p>
            <a:r>
              <a:rPr lang="en-US" sz="4000" dirty="0"/>
              <a:t>Figure 20.5e</a:t>
            </a:r>
            <a:endParaRPr lang="en-IN" sz="4000" dirty="0"/>
          </a:p>
        </p:txBody>
      </p:sp>
      <p:pic>
        <p:nvPicPr>
          <p:cNvPr id="45058" name="Picture 2" descr="A long-chained fluorocarbon with a SO3H group at the end to represent perfluorooctanesulfonic acid also known as PFOS. ">
            <a:extLst>
              <a:ext uri="{FF2B5EF4-FFF2-40B4-BE49-F238E27FC236}">
                <a16:creationId xmlns:a16="http://schemas.microsoft.com/office/drawing/2014/main" id="{602AE061-B6F8-FDEA-1038-2E52C690F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000" y="4215375"/>
            <a:ext cx="5400000" cy="18562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F71DA858-5DC9-4ECE-E5E2-427A1F565364}"/>
              </a:ext>
            </a:extLst>
          </p:cNvPr>
          <p:cNvSpPr>
            <a:spLocks noGrp="1" noChangeArrowheads="1"/>
          </p:cNvSpPr>
          <p:nvPr>
            <p:ph idx="1"/>
          </p:nvPr>
        </p:nvSpPr>
        <p:spPr bwMode="auto">
          <a:xfrm>
            <a:off x="1814015" y="7699464"/>
            <a:ext cx="1546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latin typeface="Arial"/>
                <a:cs typeface="Arial"/>
              </a:rPr>
              <a:t>Figure 20.5e.</a:t>
            </a:r>
            <a:r>
              <a:rPr lang="en-US" dirty="0">
                <a:latin typeface="Arial"/>
                <a:cs typeface="Arial"/>
              </a:rPr>
              <a:t> The ball-and-stick model of </a:t>
            </a:r>
            <a:r>
              <a:rPr lang="en-US" err="1">
                <a:latin typeface="Arial"/>
                <a:cs typeface="Arial"/>
              </a:rPr>
              <a:t>perfluorooctanesulfonic</a:t>
            </a:r>
            <a:r>
              <a:rPr lang="en-US" dirty="0">
                <a:latin typeface="Arial"/>
                <a:cs typeface="Arial"/>
              </a:rPr>
              <a:t> acid. (credit: </a:t>
            </a:r>
            <a:r>
              <a:rPr lang="en-US" dirty="0">
                <a:latin typeface="Arial"/>
                <a:cs typeface="Arial"/>
                <a:hlinkClick r:id="rId3"/>
              </a:rPr>
              <a:t>Image</a:t>
            </a:r>
            <a:r>
              <a:rPr lang="en-US" dirty="0">
                <a:latin typeface="Arial"/>
                <a:cs typeface="Arial"/>
              </a:rPr>
              <a:t> by </a:t>
            </a:r>
            <a:r>
              <a:rPr lang="en-US" dirty="0" err="1">
                <a:latin typeface="Arial"/>
                <a:cs typeface="Arial"/>
                <a:hlinkClick r:id="rId4" tooltip="User:Jynto"/>
              </a:rPr>
              <a:t>Jynto</a:t>
            </a:r>
            <a:r>
              <a:rPr lang="en-US" dirty="0">
                <a:latin typeface="Arial"/>
                <a:cs typeface="Arial"/>
              </a:rPr>
              <a:t>, </a:t>
            </a:r>
            <a:r>
              <a:rPr lang="en-US" dirty="0">
                <a:latin typeface="Arial"/>
                <a:cs typeface="Arial"/>
                <a:hlinkClick r:id="rId5"/>
              </a:rPr>
              <a:t>CC0</a:t>
            </a:r>
            <a:r>
              <a:rPr lang="en-US" dirty="0">
                <a:latin typeface="Arial"/>
                <a:cs typeface="Arial"/>
              </a:rPr>
              <a:t>)</a:t>
            </a:r>
            <a:endParaRPr lang="en-US" altLang="en-US" b="0" i="0" u="none" strike="noStrike" cap="none" normalizeH="0" baseline="0" dirty="0">
              <a:ln>
                <a:noFill/>
              </a:ln>
              <a:solidFill>
                <a:schemeClr val="tx1"/>
              </a:solidFill>
              <a:effectLst/>
              <a:latin typeface="Arial"/>
              <a:cs typeface="Arial"/>
            </a:endParaRPr>
          </a:p>
        </p:txBody>
      </p:sp>
      <p:sp>
        <p:nvSpPr>
          <p:cNvPr id="4" name="Footer Placeholder 3">
            <a:extLst>
              <a:ext uri="{FF2B5EF4-FFF2-40B4-BE49-F238E27FC236}">
                <a16:creationId xmlns:a16="http://schemas.microsoft.com/office/drawing/2014/main" id="{34AF2DB3-BC6E-DB88-D462-EB113F1B43BD}"/>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517585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8D982-D6C2-09F4-9D0D-B0B12DD36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8A4A7-0A8A-7A97-17B4-C2F5EFC2585C}"/>
              </a:ext>
            </a:extLst>
          </p:cNvPr>
          <p:cNvSpPr>
            <a:spLocks noGrp="1"/>
          </p:cNvSpPr>
          <p:nvPr>
            <p:ph type="title"/>
          </p:nvPr>
        </p:nvSpPr>
        <p:spPr/>
        <p:txBody>
          <a:bodyPr>
            <a:normAutofit/>
          </a:bodyPr>
          <a:lstStyle/>
          <a:p>
            <a:r>
              <a:rPr lang="en-US" sz="4000" dirty="0"/>
              <a:t>Figure 20.5f</a:t>
            </a:r>
            <a:endParaRPr lang="en-IN" sz="4000" dirty="0"/>
          </a:p>
        </p:txBody>
      </p:sp>
      <p:pic>
        <p:nvPicPr>
          <p:cNvPr id="46082" name="Picture 2" descr="The structures of 5-bromo-2,4-dimethylheptane and 2-bromo-4,5-dimethylheptane in which the carbon chain is numbered and halogen and methyl substituents are highlighted in red and green respectively.">
            <a:extLst>
              <a:ext uri="{FF2B5EF4-FFF2-40B4-BE49-F238E27FC236}">
                <a16:creationId xmlns:a16="http://schemas.microsoft.com/office/drawing/2014/main" id="{9478727F-E8E4-BB2A-2143-8EBF4A51F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330068"/>
            <a:ext cx="16200000" cy="36268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4CA30DD5-93FA-AE67-ACEF-5423E30F34EA}"/>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IN" b="1" dirty="0"/>
              <a:t>Figure 20.5f.</a:t>
            </a:r>
            <a:r>
              <a:rPr lang="en-IN" dirty="0"/>
              <a:t> Numbering the carbon chain using 5-Bromo-2,4-dimethylheptane and 2-Bromo-4,5-deimethylheptane as examples (credit: </a:t>
            </a:r>
            <a:r>
              <a:rPr lang="en-IN" i="1" dirty="0">
                <a:hlinkClick r:id="rId3"/>
              </a:rPr>
              <a:t>Organic Chemistry (OpenStax)</a:t>
            </a:r>
            <a:r>
              <a:rPr lang="en-IN" dirty="0"/>
              <a:t>, </a:t>
            </a:r>
            <a:r>
              <a:rPr lang="en-IN" dirty="0">
                <a:hlinkClick r:id="rId4"/>
              </a:rPr>
              <a:t>CC BY-NC-SA 4.0</a:t>
            </a:r>
            <a:r>
              <a:rPr lang="en-IN"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03CE13F8-CE89-84C5-12A1-0883375A8071}"/>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95198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6CA39-AE55-C926-67E0-405EDC83C7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9D9E6-6B3C-D36A-7B09-777E2A143812}"/>
              </a:ext>
            </a:extLst>
          </p:cNvPr>
          <p:cNvSpPr>
            <a:spLocks noGrp="1"/>
          </p:cNvSpPr>
          <p:nvPr>
            <p:ph type="title"/>
          </p:nvPr>
        </p:nvSpPr>
        <p:spPr/>
        <p:txBody>
          <a:bodyPr>
            <a:normAutofit/>
          </a:bodyPr>
          <a:lstStyle/>
          <a:p>
            <a:r>
              <a:rPr lang="en-US" sz="4000" dirty="0"/>
              <a:t>Figure 20.5g</a:t>
            </a:r>
            <a:endParaRPr lang="en-IN" sz="4000" dirty="0"/>
          </a:p>
        </p:txBody>
      </p:sp>
      <p:pic>
        <p:nvPicPr>
          <p:cNvPr id="47106" name="Picture 2" descr="The structure of 1-bromo-3-chloro-4-methylpentane in which the carbon chain is numbered and bromine, chlorine, and methyl substituents are highlighted in red, blue, and green respectively.">
            <a:extLst>
              <a:ext uri="{FF2B5EF4-FFF2-40B4-BE49-F238E27FC236}">
                <a16:creationId xmlns:a16="http://schemas.microsoft.com/office/drawing/2014/main" id="{A4BD2D47-9076-D160-32DB-7F6EC9653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273" y="3073500"/>
            <a:ext cx="9509454" cy="414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DAFF7B11-CBBE-9F7D-F178-7A76A119CAB4}"/>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20.5g.</a:t>
            </a:r>
            <a:r>
              <a:rPr lang="en-US" dirty="0"/>
              <a:t> Numbering the carbon chain 1-Bromo-3-chloro-4-methylpentane (credit: </a:t>
            </a:r>
            <a:r>
              <a:rPr lang="en-US" i="1" dirty="0">
                <a:hlinkClick r:id="rId3"/>
              </a:rPr>
              <a:t>Organic Chemistry (OpenStax)</a:t>
            </a:r>
            <a:r>
              <a:rPr lang="en-US" dirty="0"/>
              <a:t>, </a:t>
            </a:r>
            <a:r>
              <a:rPr lang="en-US" dirty="0">
                <a:hlinkClick r:id="rId4"/>
              </a:rPr>
              <a:t>CC BY-NC-SA 4.0</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4DD3C45C-52E3-8B25-AAEF-1C07344C7547}"/>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919399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3D86D-C2CF-130E-516F-9EDBA39AC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9B782-C14B-8A86-9D72-094715808347}"/>
              </a:ext>
            </a:extLst>
          </p:cNvPr>
          <p:cNvSpPr>
            <a:spLocks noGrp="1"/>
          </p:cNvSpPr>
          <p:nvPr>
            <p:ph type="title"/>
          </p:nvPr>
        </p:nvSpPr>
        <p:spPr/>
        <p:txBody>
          <a:bodyPr>
            <a:normAutofit/>
          </a:bodyPr>
          <a:lstStyle/>
          <a:p>
            <a:r>
              <a:rPr lang="en-US" sz="4000" dirty="0"/>
              <a:t>Figure 20.5h</a:t>
            </a:r>
            <a:endParaRPr lang="en-IN" sz="4000" dirty="0"/>
          </a:p>
        </p:txBody>
      </p:sp>
      <p:pic>
        <p:nvPicPr>
          <p:cNvPr id="48130" name="Picture 2" descr="The structure of 2-bromo-5-methylhexane in which the carbon chain is numbered and halogen and methyl substituents are highlighted in red and green respectively.">
            <a:extLst>
              <a:ext uri="{FF2B5EF4-FFF2-40B4-BE49-F238E27FC236}">
                <a16:creationId xmlns:a16="http://schemas.microsoft.com/office/drawing/2014/main" id="{4327A3D4-1A2B-39A5-C08E-EF449CB4F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350" y="3073500"/>
            <a:ext cx="8155301" cy="414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0DF3B244-0C64-F683-099D-65E8559FA57C}"/>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20.5h. </a:t>
            </a:r>
            <a:r>
              <a:rPr lang="en-US" dirty="0"/>
              <a:t>An example of alphabetical precedence of 2-Bromo-5-methylhexane (credit: </a:t>
            </a:r>
            <a:r>
              <a:rPr lang="en-US" i="1" dirty="0">
                <a:hlinkClick r:id="rId3"/>
              </a:rPr>
              <a:t>Organic Chemistry (OpenStax)</a:t>
            </a:r>
            <a:r>
              <a:rPr lang="en-US" i="1" dirty="0"/>
              <a:t>, </a:t>
            </a:r>
            <a:r>
              <a:rPr lang="en-US" dirty="0">
                <a:hlinkClick r:id="rId4"/>
              </a:rPr>
              <a:t>CC BY-NC-SA 4.0</a:t>
            </a:r>
            <a:r>
              <a:rPr lang="en-US" dirty="0"/>
              <a:t>).</a:t>
            </a:r>
            <a:endParaRPr lang="en-US" altLang="en-US" b="0" i="0" u="none" strike="noStrike" cap="none" normalizeH="0" baseline="0" dirty="0">
              <a:ln>
                <a:noFill/>
              </a:ln>
              <a:solidFill>
                <a:schemeClr val="tx1"/>
              </a:solidFill>
              <a:effectLst/>
            </a:endParaRPr>
          </a:p>
        </p:txBody>
      </p:sp>
      <p:sp>
        <p:nvSpPr>
          <p:cNvPr id="4" name="Footer Placeholder 3">
            <a:extLst>
              <a:ext uri="{FF2B5EF4-FFF2-40B4-BE49-F238E27FC236}">
                <a16:creationId xmlns:a16="http://schemas.microsoft.com/office/drawing/2014/main" id="{34D7C843-7202-E6BE-822B-4E388DEB6D3A}"/>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65617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C6B44-9DB7-5984-52BE-9F7622DBC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C3B17-633D-F981-C3A8-585A54AE39BB}"/>
              </a:ext>
            </a:extLst>
          </p:cNvPr>
          <p:cNvSpPr>
            <a:spLocks noGrp="1"/>
          </p:cNvSpPr>
          <p:nvPr>
            <p:ph type="title"/>
          </p:nvPr>
        </p:nvSpPr>
        <p:spPr/>
        <p:txBody>
          <a:bodyPr>
            <a:normAutofit/>
          </a:bodyPr>
          <a:lstStyle/>
          <a:p>
            <a:r>
              <a:rPr lang="en-US" sz="4000" dirty="0"/>
              <a:t>Figure 20.5i</a:t>
            </a:r>
            <a:endParaRPr lang="en-IN" sz="4000" dirty="0"/>
          </a:p>
        </p:txBody>
      </p:sp>
      <p:pic>
        <p:nvPicPr>
          <p:cNvPr id="49154" name="Picture 2" descr="The structures of iodomethane (or methyl iodide), 2-chloropropane (or isopropyl chloride), and bromocyclohexane (or cyclohexyl bromide) with halogens highlighted in red.">
            <a:extLst>
              <a:ext uri="{FF2B5EF4-FFF2-40B4-BE49-F238E27FC236}">
                <a16:creationId xmlns:a16="http://schemas.microsoft.com/office/drawing/2014/main" id="{09A6E2F7-35C3-021D-B1BE-FD600C6F5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413131"/>
            <a:ext cx="16200000" cy="34607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71613230-62CE-3F1F-3FCC-E3195B1A28C6}"/>
              </a:ext>
            </a:extLst>
          </p:cNvPr>
          <p:cNvSpPr>
            <a:spLocks noGrp="1" noChangeArrowheads="1"/>
          </p:cNvSpPr>
          <p:nvPr>
            <p:ph idx="1"/>
          </p:nvPr>
        </p:nvSpPr>
        <p:spPr bwMode="auto">
          <a:xfrm>
            <a:off x="1524000" y="8572500"/>
            <a:ext cx="1546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IN" b="1" dirty="0">
                <a:latin typeface="Arial"/>
                <a:cs typeface="Arial"/>
              </a:rPr>
              <a:t>Figure 20.5i.</a:t>
            </a:r>
            <a:r>
              <a:rPr lang="en-IN" dirty="0">
                <a:latin typeface="Arial"/>
                <a:cs typeface="Arial"/>
              </a:rPr>
              <a:t> Naming alkyl halides iodomethane, 2-chloropropane and </a:t>
            </a:r>
            <a:r>
              <a:rPr lang="en-IN" dirty="0" err="1">
                <a:latin typeface="Arial"/>
                <a:cs typeface="Arial"/>
              </a:rPr>
              <a:t>bromocyclohexane</a:t>
            </a:r>
            <a:r>
              <a:rPr lang="en-IN" dirty="0">
                <a:latin typeface="Arial"/>
                <a:cs typeface="Arial"/>
              </a:rPr>
              <a:t> (credit: </a:t>
            </a:r>
            <a:r>
              <a:rPr lang="en-IN" i="1" dirty="0">
                <a:latin typeface="Arial"/>
                <a:cs typeface="Arial"/>
                <a:hlinkClick r:id="rId3"/>
              </a:rPr>
              <a:t>Organic Chemistry (OpenStax)</a:t>
            </a:r>
            <a:r>
              <a:rPr lang="en-IN" dirty="0">
                <a:latin typeface="Arial"/>
                <a:cs typeface="Arial"/>
              </a:rPr>
              <a:t>, </a:t>
            </a:r>
            <a:r>
              <a:rPr lang="en-IN" dirty="0">
                <a:latin typeface="Arial"/>
                <a:cs typeface="Arial"/>
                <a:hlinkClick r:id="rId4"/>
              </a:rPr>
              <a:t>CC BY-NC-SA 4.0</a:t>
            </a:r>
            <a:r>
              <a:rPr lang="en-IN" dirty="0">
                <a:latin typeface="Arial"/>
                <a:cs typeface="Arial"/>
              </a:rPr>
              <a:t>).</a:t>
            </a:r>
            <a:endParaRPr lang="en-US" altLang="en-US" b="0" i="0" u="none" strike="noStrike" cap="none" normalizeH="0" baseline="0" dirty="0">
              <a:ln>
                <a:noFill/>
              </a:ln>
              <a:solidFill>
                <a:schemeClr val="tx1"/>
              </a:solidFill>
              <a:effectLst/>
              <a:latin typeface="Arial"/>
              <a:cs typeface="Arial"/>
            </a:endParaRPr>
          </a:p>
        </p:txBody>
      </p:sp>
      <p:sp>
        <p:nvSpPr>
          <p:cNvPr id="4" name="Footer Placeholder 3">
            <a:extLst>
              <a:ext uri="{FF2B5EF4-FFF2-40B4-BE49-F238E27FC236}">
                <a16:creationId xmlns:a16="http://schemas.microsoft.com/office/drawing/2014/main" id="{3BDCEF60-3F75-2B95-3795-F5D6BF4E92BF}"/>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041844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19ECB-7ABA-F02E-8444-0EFFCB781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568CC-D4A8-30B8-616C-C20EA13832D6}"/>
              </a:ext>
            </a:extLst>
          </p:cNvPr>
          <p:cNvSpPr>
            <a:spLocks noGrp="1"/>
          </p:cNvSpPr>
          <p:nvPr>
            <p:ph type="title"/>
          </p:nvPr>
        </p:nvSpPr>
        <p:spPr>
          <a:xfrm>
            <a:off x="1952637" y="593179"/>
            <a:ext cx="11675659" cy="1143000"/>
          </a:xfrm>
        </p:spPr>
        <p:txBody>
          <a:bodyPr>
            <a:normAutofit/>
          </a:bodyPr>
          <a:lstStyle/>
          <a:p>
            <a:r>
              <a:rPr lang="en-US" sz="4000" dirty="0">
                <a:latin typeface="Arial"/>
                <a:cs typeface="Arial"/>
              </a:rPr>
              <a:t>Table 20.5a </a:t>
            </a:r>
            <a:endParaRPr lang="en-IN" sz="4000" dirty="0"/>
          </a:p>
        </p:txBody>
      </p:sp>
      <p:sp>
        <p:nvSpPr>
          <p:cNvPr id="3" name="Content Placeholder 2">
            <a:extLst>
              <a:ext uri="{FF2B5EF4-FFF2-40B4-BE49-F238E27FC236}">
                <a16:creationId xmlns:a16="http://schemas.microsoft.com/office/drawing/2014/main" id="{876A9D19-A6E3-947E-33A3-9826A726025F}"/>
              </a:ext>
            </a:extLst>
          </p:cNvPr>
          <p:cNvSpPr>
            <a:spLocks noGrp="1"/>
          </p:cNvSpPr>
          <p:nvPr>
            <p:ph idx="1"/>
          </p:nvPr>
        </p:nvSpPr>
        <p:spPr>
          <a:xfrm>
            <a:off x="2197020" y="1847853"/>
            <a:ext cx="14972400" cy="821773"/>
          </a:xfrm>
        </p:spPr>
        <p:txBody>
          <a:bodyPr>
            <a:normAutofit/>
          </a:bodyPr>
          <a:lstStyle/>
          <a:p>
            <a:pPr marL="0" indent="0" algn="ctr">
              <a:buNone/>
            </a:pPr>
            <a:r>
              <a:rPr lang="en-US" b="1" dirty="0"/>
              <a:t>Table 20.5a. </a:t>
            </a:r>
            <a:r>
              <a:rPr lang="en-US" dirty="0"/>
              <a:t>Some Halogenated Hydrocarbons</a:t>
            </a:r>
          </a:p>
        </p:txBody>
      </p:sp>
      <p:graphicFrame>
        <p:nvGraphicFramePr>
          <p:cNvPr id="5" name="Table 4">
            <a:extLst>
              <a:ext uri="{FF2B5EF4-FFF2-40B4-BE49-F238E27FC236}">
                <a16:creationId xmlns:a16="http://schemas.microsoft.com/office/drawing/2014/main" id="{4DF43F3B-DE22-29A3-6CC5-3CF2D8EAA0D9}"/>
              </a:ext>
            </a:extLst>
          </p:cNvPr>
          <p:cNvGraphicFramePr>
            <a:graphicFrameLocks noGrp="1"/>
          </p:cNvGraphicFramePr>
          <p:nvPr>
            <p:extLst>
              <p:ext uri="{D42A27DB-BD31-4B8C-83A1-F6EECF244321}">
                <p14:modId xmlns:p14="http://schemas.microsoft.com/office/powerpoint/2010/main" val="699866052"/>
              </p:ext>
            </p:extLst>
          </p:nvPr>
        </p:nvGraphicFramePr>
        <p:xfrm>
          <a:off x="1118580" y="2781300"/>
          <a:ext cx="16050840" cy="6007847"/>
        </p:xfrm>
        <a:graphic>
          <a:graphicData uri="http://schemas.openxmlformats.org/drawingml/2006/table">
            <a:tbl>
              <a:tblPr firstRow="1">
                <a:tableStyleId>{616DA210-FB5B-4158-B5E0-FEB733F419BA}</a:tableStyleId>
              </a:tblPr>
              <a:tblGrid>
                <a:gridCol w="2522562">
                  <a:extLst>
                    <a:ext uri="{9D8B030D-6E8A-4147-A177-3AD203B41FA5}">
                      <a16:colId xmlns:a16="http://schemas.microsoft.com/office/drawing/2014/main" val="3510630063"/>
                    </a:ext>
                  </a:extLst>
                </a:gridCol>
                <a:gridCol w="2057400">
                  <a:extLst>
                    <a:ext uri="{9D8B030D-6E8A-4147-A177-3AD203B41FA5}">
                      <a16:colId xmlns:a16="http://schemas.microsoft.com/office/drawing/2014/main" val="2073092690"/>
                    </a:ext>
                  </a:extLst>
                </a:gridCol>
                <a:gridCol w="3733800">
                  <a:extLst>
                    <a:ext uri="{9D8B030D-6E8A-4147-A177-3AD203B41FA5}">
                      <a16:colId xmlns:a16="http://schemas.microsoft.com/office/drawing/2014/main" val="2862884243"/>
                    </a:ext>
                  </a:extLst>
                </a:gridCol>
                <a:gridCol w="3200400">
                  <a:extLst>
                    <a:ext uri="{9D8B030D-6E8A-4147-A177-3AD203B41FA5}">
                      <a16:colId xmlns:a16="http://schemas.microsoft.com/office/drawing/2014/main" val="1127229433"/>
                    </a:ext>
                  </a:extLst>
                </a:gridCol>
                <a:gridCol w="4536678">
                  <a:extLst>
                    <a:ext uri="{9D8B030D-6E8A-4147-A177-3AD203B41FA5}">
                      <a16:colId xmlns:a16="http://schemas.microsoft.com/office/drawing/2014/main" val="2220219374"/>
                    </a:ext>
                  </a:extLst>
                </a:gridCol>
              </a:tblGrid>
              <a:tr h="460944">
                <a:tc>
                  <a:txBody>
                    <a:bodyPr/>
                    <a:lstStyle/>
                    <a:p>
                      <a:pPr algn="ctr"/>
                      <a:r>
                        <a:rPr lang="en-IN" sz="2000" dirty="0">
                          <a:solidFill>
                            <a:schemeClr val="bg1"/>
                          </a:solidFill>
                          <a:effectLst/>
                          <a:latin typeface="Arial" panose="020B0604020202020204" pitchFamily="34" charset="0"/>
                          <a:cs typeface="Arial" panose="020B0604020202020204" pitchFamily="34" charset="0"/>
                        </a:rPr>
                        <a:t>Formula</a:t>
                      </a:r>
                    </a:p>
                  </a:txBody>
                  <a:tcPr marL="0" marR="0" marT="0" marB="0" anchor="ctr">
                    <a:solidFill>
                      <a:srgbClr val="166FAC"/>
                    </a:solidFill>
                  </a:tcPr>
                </a:tc>
                <a:tc>
                  <a:txBody>
                    <a:bodyPr/>
                    <a:lstStyle/>
                    <a:p>
                      <a:pPr algn="ctr"/>
                      <a:r>
                        <a:rPr lang="en-IN" sz="2000" dirty="0">
                          <a:solidFill>
                            <a:schemeClr val="bg1"/>
                          </a:solidFill>
                          <a:effectLst/>
                          <a:latin typeface="Arial" panose="020B0604020202020204" pitchFamily="34" charset="0"/>
                          <a:cs typeface="Arial" panose="020B0604020202020204" pitchFamily="34" charset="0"/>
                        </a:rPr>
                        <a:t>Derived from</a:t>
                      </a:r>
                    </a:p>
                  </a:txBody>
                  <a:tcPr marL="0" marR="0" marT="0" marB="0" anchor="ctr">
                    <a:solidFill>
                      <a:srgbClr val="166FAC"/>
                    </a:solidFill>
                  </a:tcPr>
                </a:tc>
                <a:tc>
                  <a:txBody>
                    <a:bodyPr/>
                    <a:lstStyle/>
                    <a:p>
                      <a:pPr algn="ctr"/>
                      <a:r>
                        <a:rPr lang="en-IN" sz="2000" dirty="0">
                          <a:solidFill>
                            <a:schemeClr val="bg1"/>
                          </a:solidFill>
                          <a:effectLst/>
                          <a:latin typeface="Arial" panose="020B0604020202020204" pitchFamily="34" charset="0"/>
                          <a:cs typeface="Arial" panose="020B0604020202020204" pitchFamily="34" charset="0"/>
                        </a:rPr>
                        <a:t>Common Name</a:t>
                      </a:r>
                    </a:p>
                  </a:txBody>
                  <a:tcPr marL="0" marR="0" marT="0" marB="0" anchor="ctr">
                    <a:solidFill>
                      <a:srgbClr val="166FAC"/>
                    </a:solidFill>
                  </a:tcPr>
                </a:tc>
                <a:tc>
                  <a:txBody>
                    <a:bodyPr/>
                    <a:lstStyle/>
                    <a:p>
                      <a:pPr algn="ctr"/>
                      <a:r>
                        <a:rPr lang="en-IN" sz="2000" dirty="0">
                          <a:solidFill>
                            <a:schemeClr val="bg1"/>
                          </a:solidFill>
                          <a:effectLst/>
                          <a:latin typeface="Arial" panose="020B0604020202020204" pitchFamily="34" charset="0"/>
                          <a:cs typeface="Arial" panose="020B0604020202020204" pitchFamily="34" charset="0"/>
                        </a:rPr>
                        <a:t>IUPAC Name</a:t>
                      </a:r>
                    </a:p>
                  </a:txBody>
                  <a:tcPr marL="0" marR="0" marT="0" marB="0" anchor="ctr">
                    <a:solidFill>
                      <a:srgbClr val="166FAC"/>
                    </a:solidFill>
                  </a:tcPr>
                </a:tc>
                <a:tc>
                  <a:txBody>
                    <a:bodyPr/>
                    <a:lstStyle/>
                    <a:p>
                      <a:pPr algn="ctr"/>
                      <a:r>
                        <a:rPr lang="en-IN" sz="2000" dirty="0">
                          <a:solidFill>
                            <a:schemeClr val="bg1"/>
                          </a:solidFill>
                          <a:effectLst/>
                          <a:latin typeface="Arial" panose="020B0604020202020204" pitchFamily="34" charset="0"/>
                          <a:cs typeface="Arial" panose="020B0604020202020204" pitchFamily="34" charset="0"/>
                        </a:rPr>
                        <a:t>Some Important Uses</a:t>
                      </a:r>
                    </a:p>
                  </a:txBody>
                  <a:tcPr marL="0" marR="0" marT="0" marB="0" anchor="ctr">
                    <a:solidFill>
                      <a:srgbClr val="166FAC"/>
                    </a:solidFill>
                  </a:tcPr>
                </a:tc>
                <a:extLst>
                  <a:ext uri="{0D108BD9-81ED-4DB2-BD59-A6C34878D82A}">
                    <a16:rowId xmlns:a16="http://schemas.microsoft.com/office/drawing/2014/main" val="967738931"/>
                  </a:ext>
                </a:extLst>
              </a:tr>
              <a:tr h="622276">
                <a:tc>
                  <a:txBody>
                    <a:bodyPr/>
                    <a:lstStyle/>
                    <a:p>
                      <a:pPr algn="ctr"/>
                      <a:r>
                        <a:rPr lang="en-IN" sz="2000" dirty="0">
                          <a:solidFill>
                            <a:schemeClr val="tx1"/>
                          </a:solidFill>
                          <a:effectLst/>
                          <a:latin typeface="Arial" panose="020B0604020202020204" pitchFamily="34" charset="0"/>
                          <a:cs typeface="Arial" panose="020B0604020202020204" pitchFamily="34" charset="0"/>
                        </a:rPr>
                        <a:t>CH</a:t>
                      </a:r>
                      <a:r>
                        <a:rPr lang="en-IN" sz="2000" baseline="-25000" dirty="0">
                          <a:solidFill>
                            <a:schemeClr val="tx1"/>
                          </a:solidFill>
                          <a:effectLst/>
                          <a:latin typeface="Arial" panose="020B0604020202020204" pitchFamily="34" charset="0"/>
                          <a:cs typeface="Arial" panose="020B0604020202020204" pitchFamily="34" charset="0"/>
                        </a:rPr>
                        <a:t>3</a:t>
                      </a:r>
                      <a:r>
                        <a:rPr lang="en-IN" sz="2000" dirty="0">
                          <a:solidFill>
                            <a:schemeClr val="tx1"/>
                          </a:solidFill>
                          <a:effectLst/>
                          <a:latin typeface="Arial" panose="020B0604020202020204" pitchFamily="34" charset="0"/>
                          <a:cs typeface="Arial" panose="020B0604020202020204" pitchFamily="34" charset="0"/>
                        </a:rPr>
                        <a:t>Cl</a:t>
                      </a:r>
                    </a:p>
                  </a:txBody>
                  <a:tcPr marL="0" marR="0" marT="0" marB="0" anchor="ctr">
                    <a:noFill/>
                  </a:tcPr>
                </a:tc>
                <a:tc>
                  <a:txBody>
                    <a:bodyPr/>
                    <a:lstStyle/>
                    <a:p>
                      <a:pPr algn="ctr"/>
                      <a:r>
                        <a:rPr lang="en-IN" sz="2000" dirty="0">
                          <a:solidFill>
                            <a:schemeClr val="tx1"/>
                          </a:solidFill>
                          <a:effectLst/>
                          <a:latin typeface="Arial" panose="020B0604020202020204" pitchFamily="34" charset="0"/>
                          <a:cs typeface="Arial" panose="020B0604020202020204" pitchFamily="34" charset="0"/>
                        </a:rPr>
                        <a:t>CH</a:t>
                      </a:r>
                      <a:r>
                        <a:rPr lang="en-IN" sz="2000" baseline="-25000" dirty="0">
                          <a:solidFill>
                            <a:schemeClr val="tx1"/>
                          </a:solidFill>
                          <a:effectLst/>
                          <a:latin typeface="Arial" panose="020B0604020202020204" pitchFamily="34" charset="0"/>
                          <a:cs typeface="Arial" panose="020B0604020202020204" pitchFamily="34" charset="0"/>
                        </a:rPr>
                        <a:t>4</a:t>
                      </a:r>
                      <a:endParaRPr lang="en-IN" sz="2000"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a:r>
                        <a:rPr lang="en-IN" sz="2000" dirty="0">
                          <a:solidFill>
                            <a:schemeClr val="tx1"/>
                          </a:solidFill>
                          <a:effectLst/>
                          <a:latin typeface="Arial" panose="020B0604020202020204" pitchFamily="34" charset="0"/>
                          <a:cs typeface="Arial" panose="020B0604020202020204" pitchFamily="34" charset="0"/>
                        </a:rPr>
                        <a:t>methyl chloride</a:t>
                      </a:r>
                    </a:p>
                  </a:txBody>
                  <a:tcPr marL="0" marR="0" marT="0" marB="0" anchor="ctr">
                    <a:noFill/>
                  </a:tcPr>
                </a:tc>
                <a:tc>
                  <a:txBody>
                    <a:bodyPr/>
                    <a:lstStyle/>
                    <a:p>
                      <a:pPr algn="ctr"/>
                      <a:r>
                        <a:rPr lang="en-IN" sz="2000" dirty="0">
                          <a:solidFill>
                            <a:schemeClr val="tx1"/>
                          </a:solidFill>
                          <a:effectLst/>
                          <a:latin typeface="Arial" panose="020B0604020202020204" pitchFamily="34" charset="0"/>
                          <a:cs typeface="Arial" panose="020B0604020202020204" pitchFamily="34" charset="0"/>
                        </a:rPr>
                        <a:t>chloromethane</a:t>
                      </a:r>
                    </a:p>
                  </a:txBody>
                  <a:tcPr marL="0" marR="0" marT="0" marB="0" anchor="ctr">
                    <a:noFill/>
                  </a:tcPr>
                </a:tc>
                <a:tc>
                  <a:txBody>
                    <a:bodyPr/>
                    <a:lstStyle/>
                    <a:p>
                      <a:pPr algn="ctr"/>
                      <a:r>
                        <a:rPr lang="en-US" sz="2000" dirty="0">
                          <a:solidFill>
                            <a:schemeClr val="tx1"/>
                          </a:solidFill>
                          <a:effectLst/>
                          <a:latin typeface="Arial" panose="020B0604020202020204" pitchFamily="34" charset="0"/>
                          <a:cs typeface="Arial" panose="020B0604020202020204" pitchFamily="34" charset="0"/>
                        </a:rPr>
                        <a:t>refrigerant; the manufacture of silicones, methyl cellulose, and synthetic rubber</a:t>
                      </a:r>
                    </a:p>
                  </a:txBody>
                  <a:tcPr marL="0" marR="0" marT="0" marB="0" anchor="ctr">
                    <a:noFill/>
                  </a:tcPr>
                </a:tc>
                <a:extLst>
                  <a:ext uri="{0D108BD9-81ED-4DB2-BD59-A6C34878D82A}">
                    <a16:rowId xmlns:a16="http://schemas.microsoft.com/office/drawing/2014/main" val="1055699764"/>
                  </a:ext>
                </a:extLst>
              </a:tr>
              <a:tr h="483993">
                <a:tc>
                  <a:txBody>
                    <a:bodyPr/>
                    <a:lstStyle/>
                    <a:p>
                      <a:pPr algn="ctr"/>
                      <a:r>
                        <a:rPr lang="en-IN" sz="2000" dirty="0">
                          <a:effectLst/>
                          <a:latin typeface="Arial" panose="020B0604020202020204" pitchFamily="34" charset="0"/>
                          <a:cs typeface="Arial" panose="020B0604020202020204" pitchFamily="34" charset="0"/>
                        </a:rPr>
                        <a:t>CH</a:t>
                      </a:r>
                      <a:r>
                        <a:rPr lang="en-IN" sz="2000" baseline="-25000" dirty="0">
                          <a:effectLst/>
                          <a:latin typeface="Arial" panose="020B0604020202020204" pitchFamily="34" charset="0"/>
                          <a:cs typeface="Arial" panose="020B0604020202020204" pitchFamily="34" charset="0"/>
                        </a:rPr>
                        <a:t>2</a:t>
                      </a:r>
                      <a:r>
                        <a:rPr lang="en-IN" sz="2000" dirty="0">
                          <a:effectLst/>
                          <a:latin typeface="Arial" panose="020B0604020202020204" pitchFamily="34" charset="0"/>
                          <a:cs typeface="Arial" panose="020B0604020202020204" pitchFamily="34" charset="0"/>
                        </a:rPr>
                        <a:t>Cl</a:t>
                      </a:r>
                      <a:r>
                        <a:rPr lang="en-IN" sz="2000" baseline="-25000" dirty="0">
                          <a:effectLst/>
                          <a:latin typeface="Arial" panose="020B0604020202020204" pitchFamily="34" charset="0"/>
                          <a:cs typeface="Arial" panose="020B0604020202020204" pitchFamily="34" charset="0"/>
                        </a:rPr>
                        <a:t>2</a:t>
                      </a:r>
                      <a:endParaRPr lang="en-IN" sz="2000" dirty="0">
                        <a:effectLst/>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chemeClr val="tx1"/>
                          </a:solidFill>
                          <a:effectLst/>
                          <a:latin typeface="Arial" panose="020B0604020202020204" pitchFamily="34" charset="0"/>
                          <a:cs typeface="Arial" panose="020B0604020202020204" pitchFamily="34" charset="0"/>
                        </a:rPr>
                        <a:t>CH</a:t>
                      </a:r>
                      <a:r>
                        <a:rPr lang="en-IN" sz="2000" baseline="-25000" dirty="0">
                          <a:solidFill>
                            <a:schemeClr val="tx1"/>
                          </a:solidFill>
                          <a:effectLst/>
                          <a:latin typeface="Arial" panose="020B0604020202020204" pitchFamily="34" charset="0"/>
                          <a:cs typeface="Arial" panose="020B0604020202020204" pitchFamily="34" charset="0"/>
                        </a:rPr>
                        <a:t>4</a:t>
                      </a:r>
                      <a:endParaRPr lang="en-IN" sz="200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methylene chloride</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dichloromethane</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laboratory and industrial solvent</a:t>
                      </a:r>
                    </a:p>
                  </a:txBody>
                  <a:tcPr marL="0" marR="0" marT="0" marB="0" anchor="ctr"/>
                </a:tc>
                <a:extLst>
                  <a:ext uri="{0D108BD9-81ED-4DB2-BD59-A6C34878D82A}">
                    <a16:rowId xmlns:a16="http://schemas.microsoft.com/office/drawing/2014/main" val="186517787"/>
                  </a:ext>
                </a:extLst>
              </a:tr>
              <a:tr h="483993">
                <a:tc>
                  <a:txBody>
                    <a:bodyPr/>
                    <a:lstStyle/>
                    <a:p>
                      <a:pPr algn="ctr"/>
                      <a:r>
                        <a:rPr lang="en-IN" sz="2000" dirty="0">
                          <a:effectLst/>
                          <a:latin typeface="Arial" panose="020B0604020202020204" pitchFamily="34" charset="0"/>
                          <a:cs typeface="Arial" panose="020B0604020202020204" pitchFamily="34" charset="0"/>
                        </a:rPr>
                        <a:t>CHCl</a:t>
                      </a:r>
                      <a:r>
                        <a:rPr lang="en-IN" sz="2000" baseline="-25000" dirty="0">
                          <a:effectLst/>
                          <a:latin typeface="Arial" panose="020B0604020202020204" pitchFamily="34" charset="0"/>
                          <a:cs typeface="Arial" panose="020B0604020202020204" pitchFamily="34" charset="0"/>
                        </a:rPr>
                        <a:t>3</a:t>
                      </a:r>
                      <a:endParaRPr lang="en-IN" sz="2000" dirty="0">
                        <a:effectLst/>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chemeClr val="tx1"/>
                          </a:solidFill>
                          <a:effectLst/>
                          <a:latin typeface="Arial" panose="020B0604020202020204" pitchFamily="34" charset="0"/>
                          <a:cs typeface="Arial" panose="020B0604020202020204" pitchFamily="34" charset="0"/>
                        </a:rPr>
                        <a:t>CH</a:t>
                      </a:r>
                      <a:r>
                        <a:rPr lang="en-IN" sz="2000" baseline="-25000" dirty="0">
                          <a:solidFill>
                            <a:schemeClr val="tx1"/>
                          </a:solidFill>
                          <a:effectLst/>
                          <a:latin typeface="Arial" panose="020B0604020202020204" pitchFamily="34" charset="0"/>
                          <a:cs typeface="Arial" panose="020B0604020202020204" pitchFamily="34" charset="0"/>
                        </a:rPr>
                        <a:t>4</a:t>
                      </a:r>
                      <a:endParaRPr lang="en-IN" sz="200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chloroform</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trichloromethane</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industrial solvent</a:t>
                      </a:r>
                    </a:p>
                  </a:txBody>
                  <a:tcPr marL="0" marR="0" marT="0" marB="0" anchor="ctr"/>
                </a:tc>
                <a:extLst>
                  <a:ext uri="{0D108BD9-81ED-4DB2-BD59-A6C34878D82A}">
                    <a16:rowId xmlns:a16="http://schemas.microsoft.com/office/drawing/2014/main" val="4272083341"/>
                  </a:ext>
                </a:extLst>
              </a:tr>
              <a:tr h="622276">
                <a:tc>
                  <a:txBody>
                    <a:bodyPr/>
                    <a:lstStyle/>
                    <a:p>
                      <a:pPr algn="ctr"/>
                      <a:r>
                        <a:rPr lang="en-IN" sz="2000" dirty="0">
                          <a:effectLst/>
                          <a:latin typeface="Arial" panose="020B0604020202020204" pitchFamily="34" charset="0"/>
                          <a:cs typeface="Arial" panose="020B0604020202020204" pitchFamily="34" charset="0"/>
                        </a:rPr>
                        <a:t>CCl</a:t>
                      </a:r>
                      <a:r>
                        <a:rPr lang="en-IN" sz="2000" baseline="-25000" dirty="0">
                          <a:effectLst/>
                          <a:latin typeface="Arial" panose="020B0604020202020204" pitchFamily="34" charset="0"/>
                          <a:cs typeface="Arial" panose="020B0604020202020204" pitchFamily="34" charset="0"/>
                        </a:rPr>
                        <a:t>4</a:t>
                      </a:r>
                      <a:endParaRPr lang="en-IN" sz="2000" dirty="0">
                        <a:effectLst/>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chemeClr val="tx1"/>
                          </a:solidFill>
                          <a:effectLst/>
                          <a:latin typeface="Arial" panose="020B0604020202020204" pitchFamily="34" charset="0"/>
                          <a:cs typeface="Arial" panose="020B0604020202020204" pitchFamily="34" charset="0"/>
                        </a:rPr>
                        <a:t>CH</a:t>
                      </a:r>
                      <a:r>
                        <a:rPr lang="en-IN" sz="2000" baseline="-25000" dirty="0">
                          <a:solidFill>
                            <a:schemeClr val="tx1"/>
                          </a:solidFill>
                          <a:effectLst/>
                          <a:latin typeface="Arial" panose="020B0604020202020204" pitchFamily="34" charset="0"/>
                          <a:cs typeface="Arial" panose="020B0604020202020204" pitchFamily="34" charset="0"/>
                        </a:rPr>
                        <a:t>4</a:t>
                      </a:r>
                      <a:endParaRPr lang="en-IN" sz="200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carbon tetrachloride</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tetrachloromethane</a:t>
                      </a:r>
                    </a:p>
                  </a:txBody>
                  <a:tcPr marL="0" marR="0" marT="0" marB="0" anchor="ctr"/>
                </a:tc>
                <a:tc>
                  <a:txBody>
                    <a:bodyPr/>
                    <a:lstStyle/>
                    <a:p>
                      <a:pPr algn="ctr"/>
                      <a:r>
                        <a:rPr lang="en-US" sz="2000" dirty="0">
                          <a:effectLst/>
                          <a:latin typeface="Arial" panose="020B0604020202020204" pitchFamily="34" charset="0"/>
                          <a:cs typeface="Arial" panose="020B0604020202020204" pitchFamily="34" charset="0"/>
                        </a:rPr>
                        <a:t>dry-cleaning solvent and fire extinguishers (but no longer recommended for use)</a:t>
                      </a:r>
                    </a:p>
                  </a:txBody>
                  <a:tcPr marL="0" marR="0" marT="0" marB="0" anchor="ctr"/>
                </a:tc>
                <a:extLst>
                  <a:ext uri="{0D108BD9-81ED-4DB2-BD59-A6C34878D82A}">
                    <a16:rowId xmlns:a16="http://schemas.microsoft.com/office/drawing/2014/main" val="2642167419"/>
                  </a:ext>
                </a:extLst>
              </a:tr>
              <a:tr h="483993">
                <a:tc>
                  <a:txBody>
                    <a:bodyPr/>
                    <a:lstStyle/>
                    <a:p>
                      <a:pPr algn="ctr"/>
                      <a:r>
                        <a:rPr lang="en-IN" sz="2000" dirty="0">
                          <a:effectLst/>
                          <a:latin typeface="Arial" panose="020B0604020202020204" pitchFamily="34" charset="0"/>
                          <a:cs typeface="Arial" panose="020B0604020202020204" pitchFamily="34" charset="0"/>
                        </a:rPr>
                        <a:t>CBrF</a:t>
                      </a:r>
                      <a:r>
                        <a:rPr lang="en-IN" sz="2000" baseline="-25000" dirty="0">
                          <a:effectLst/>
                          <a:latin typeface="Arial" panose="020B0604020202020204" pitchFamily="34" charset="0"/>
                          <a:cs typeface="Arial" panose="020B0604020202020204" pitchFamily="34" charset="0"/>
                        </a:rPr>
                        <a:t>3</a:t>
                      </a:r>
                      <a:endParaRPr lang="en-IN" sz="2000" dirty="0">
                        <a:effectLst/>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chemeClr val="tx1"/>
                          </a:solidFill>
                          <a:effectLst/>
                          <a:latin typeface="Arial" panose="020B0604020202020204" pitchFamily="34" charset="0"/>
                          <a:cs typeface="Arial" panose="020B0604020202020204" pitchFamily="34" charset="0"/>
                        </a:rPr>
                        <a:t>CH</a:t>
                      </a:r>
                      <a:r>
                        <a:rPr lang="en-IN" sz="2000" baseline="-25000" dirty="0">
                          <a:solidFill>
                            <a:schemeClr val="tx1"/>
                          </a:solidFill>
                          <a:effectLst/>
                          <a:latin typeface="Arial" panose="020B0604020202020204" pitchFamily="34" charset="0"/>
                          <a:cs typeface="Arial" panose="020B0604020202020204" pitchFamily="34" charset="0"/>
                        </a:rPr>
                        <a:t>4</a:t>
                      </a:r>
                      <a:endParaRPr lang="en-IN" sz="200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halon-1301</a:t>
                      </a:r>
                    </a:p>
                  </a:txBody>
                  <a:tcPr marL="0" marR="0" marT="0" marB="0" anchor="ctr"/>
                </a:tc>
                <a:tc>
                  <a:txBody>
                    <a:bodyPr/>
                    <a:lstStyle/>
                    <a:p>
                      <a:pPr algn="ctr"/>
                      <a:r>
                        <a:rPr lang="en-IN" sz="2000" dirty="0" err="1">
                          <a:effectLst/>
                          <a:latin typeface="Arial" panose="020B0604020202020204" pitchFamily="34" charset="0"/>
                          <a:cs typeface="Arial" panose="020B0604020202020204" pitchFamily="34" charset="0"/>
                        </a:rPr>
                        <a:t>bromotrifluoromethane</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fire extinguisher systems</a:t>
                      </a:r>
                    </a:p>
                  </a:txBody>
                  <a:tcPr marL="0" marR="0" marT="0" marB="0" anchor="ctr"/>
                </a:tc>
                <a:extLst>
                  <a:ext uri="{0D108BD9-81ED-4DB2-BD59-A6C34878D82A}">
                    <a16:rowId xmlns:a16="http://schemas.microsoft.com/office/drawing/2014/main" val="3482903306"/>
                  </a:ext>
                </a:extLst>
              </a:tr>
              <a:tr h="483993">
                <a:tc>
                  <a:txBody>
                    <a:bodyPr/>
                    <a:lstStyle/>
                    <a:p>
                      <a:pPr algn="ctr"/>
                      <a:r>
                        <a:rPr lang="en-IN" sz="2000" dirty="0">
                          <a:effectLst/>
                          <a:latin typeface="Arial" panose="020B0604020202020204" pitchFamily="34" charset="0"/>
                          <a:cs typeface="Arial" panose="020B0604020202020204" pitchFamily="34" charset="0"/>
                        </a:rPr>
                        <a:t>CCl</a:t>
                      </a:r>
                      <a:r>
                        <a:rPr lang="en-IN" sz="2000" baseline="-25000" dirty="0">
                          <a:effectLst/>
                          <a:latin typeface="Arial" panose="020B0604020202020204" pitchFamily="34" charset="0"/>
                          <a:cs typeface="Arial" panose="020B0604020202020204" pitchFamily="34" charset="0"/>
                        </a:rPr>
                        <a:t>3</a:t>
                      </a:r>
                      <a:r>
                        <a:rPr lang="en-IN" sz="2000" dirty="0">
                          <a:effectLst/>
                          <a:latin typeface="Arial" panose="020B0604020202020204" pitchFamily="34" charset="0"/>
                          <a:cs typeface="Arial" panose="020B0604020202020204" pitchFamily="34" charset="0"/>
                        </a:rPr>
                        <a:t>F</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chemeClr val="tx1"/>
                          </a:solidFill>
                          <a:effectLst/>
                          <a:latin typeface="Arial" panose="020B0604020202020204" pitchFamily="34" charset="0"/>
                          <a:cs typeface="Arial" panose="020B0604020202020204" pitchFamily="34" charset="0"/>
                        </a:rPr>
                        <a:t>CH</a:t>
                      </a:r>
                      <a:r>
                        <a:rPr lang="en-IN" sz="2000" baseline="-25000" dirty="0">
                          <a:solidFill>
                            <a:schemeClr val="tx1"/>
                          </a:solidFill>
                          <a:effectLst/>
                          <a:latin typeface="Arial" panose="020B0604020202020204" pitchFamily="34" charset="0"/>
                          <a:cs typeface="Arial" panose="020B0604020202020204" pitchFamily="34" charset="0"/>
                        </a:rPr>
                        <a:t>4</a:t>
                      </a:r>
                      <a:endParaRPr lang="en-IN" sz="200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chlorofluorocarbon-11 (CFC-11)</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trichlorofluoromethane</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foaming plastics</a:t>
                      </a:r>
                    </a:p>
                  </a:txBody>
                  <a:tcPr marL="0" marR="0" marT="0" marB="0" anchor="ctr"/>
                </a:tc>
                <a:extLst>
                  <a:ext uri="{0D108BD9-81ED-4DB2-BD59-A6C34878D82A}">
                    <a16:rowId xmlns:a16="http://schemas.microsoft.com/office/drawing/2014/main" val="3556815639"/>
                  </a:ext>
                </a:extLst>
              </a:tr>
              <a:tr h="483993">
                <a:tc>
                  <a:txBody>
                    <a:bodyPr/>
                    <a:lstStyle/>
                    <a:p>
                      <a:pPr algn="ctr"/>
                      <a:r>
                        <a:rPr lang="en-IN" sz="2000" dirty="0">
                          <a:effectLst/>
                          <a:latin typeface="Arial" panose="020B0604020202020204" pitchFamily="34" charset="0"/>
                          <a:cs typeface="Arial" panose="020B0604020202020204" pitchFamily="34" charset="0"/>
                        </a:rPr>
                        <a:t>CCl</a:t>
                      </a:r>
                      <a:r>
                        <a:rPr lang="en-IN" sz="2000" baseline="-25000" dirty="0">
                          <a:effectLst/>
                          <a:latin typeface="Arial" panose="020B0604020202020204" pitchFamily="34" charset="0"/>
                          <a:cs typeface="Arial" panose="020B0604020202020204" pitchFamily="34" charset="0"/>
                        </a:rPr>
                        <a:t>2</a:t>
                      </a:r>
                      <a:r>
                        <a:rPr lang="en-IN" sz="2000" dirty="0">
                          <a:effectLst/>
                          <a:latin typeface="Arial" panose="020B0604020202020204" pitchFamily="34" charset="0"/>
                          <a:cs typeface="Arial" panose="020B0604020202020204" pitchFamily="34" charset="0"/>
                        </a:rPr>
                        <a:t>F</a:t>
                      </a:r>
                      <a:r>
                        <a:rPr lang="en-IN" sz="2000" baseline="-25000" dirty="0">
                          <a:effectLst/>
                          <a:latin typeface="Arial" panose="020B0604020202020204" pitchFamily="34" charset="0"/>
                          <a:cs typeface="Arial" panose="020B0604020202020204" pitchFamily="34" charset="0"/>
                        </a:rPr>
                        <a:t>2</a:t>
                      </a:r>
                      <a:endParaRPr lang="en-IN" sz="2000" dirty="0">
                        <a:effectLst/>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chemeClr val="tx1"/>
                          </a:solidFill>
                          <a:effectLst/>
                          <a:latin typeface="Arial" panose="020B0604020202020204" pitchFamily="34" charset="0"/>
                          <a:cs typeface="Arial" panose="020B0604020202020204" pitchFamily="34" charset="0"/>
                        </a:rPr>
                        <a:t>CH</a:t>
                      </a:r>
                      <a:r>
                        <a:rPr lang="en-IN" sz="2000" baseline="-25000" dirty="0">
                          <a:solidFill>
                            <a:schemeClr val="tx1"/>
                          </a:solidFill>
                          <a:effectLst/>
                          <a:latin typeface="Arial" panose="020B0604020202020204" pitchFamily="34" charset="0"/>
                          <a:cs typeface="Arial" panose="020B0604020202020204" pitchFamily="34" charset="0"/>
                        </a:rPr>
                        <a:t>4</a:t>
                      </a:r>
                      <a:endParaRPr lang="en-IN" sz="200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chlorofluorocarbon-12 (CFC-12)</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dichlorodifluoromethane</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refrigerant</a:t>
                      </a:r>
                    </a:p>
                  </a:txBody>
                  <a:tcPr marL="0" marR="0" marT="0" marB="0" anchor="ctr"/>
                </a:tc>
                <a:extLst>
                  <a:ext uri="{0D108BD9-81ED-4DB2-BD59-A6C34878D82A}">
                    <a16:rowId xmlns:a16="http://schemas.microsoft.com/office/drawing/2014/main" val="2345017042"/>
                  </a:ext>
                </a:extLst>
              </a:tr>
              <a:tr h="483993">
                <a:tc>
                  <a:txBody>
                    <a:bodyPr/>
                    <a:lstStyle/>
                    <a:p>
                      <a:pPr algn="ctr"/>
                      <a:r>
                        <a:rPr lang="en-IN" sz="2000" dirty="0">
                          <a:effectLst/>
                          <a:latin typeface="Arial" panose="020B0604020202020204" pitchFamily="34" charset="0"/>
                          <a:cs typeface="Arial" panose="020B0604020202020204" pitchFamily="34" charset="0"/>
                        </a:rPr>
                        <a:t>CH</a:t>
                      </a:r>
                      <a:r>
                        <a:rPr lang="en-IN" sz="2000" baseline="-25000" dirty="0">
                          <a:effectLst/>
                          <a:latin typeface="Arial" panose="020B0604020202020204" pitchFamily="34" charset="0"/>
                          <a:cs typeface="Arial" panose="020B0604020202020204" pitchFamily="34" charset="0"/>
                        </a:rPr>
                        <a:t>3</a:t>
                      </a:r>
                      <a:r>
                        <a:rPr lang="en-IN" sz="2000" dirty="0">
                          <a:effectLst/>
                          <a:latin typeface="Arial" panose="020B0604020202020204" pitchFamily="34" charset="0"/>
                          <a:cs typeface="Arial" panose="020B0604020202020204" pitchFamily="34" charset="0"/>
                        </a:rPr>
                        <a:t>CH</a:t>
                      </a:r>
                      <a:r>
                        <a:rPr lang="en-IN" sz="2000" baseline="-25000" dirty="0">
                          <a:effectLst/>
                          <a:latin typeface="Arial" panose="020B0604020202020204" pitchFamily="34" charset="0"/>
                          <a:cs typeface="Arial" panose="020B0604020202020204" pitchFamily="34" charset="0"/>
                        </a:rPr>
                        <a:t>2</a:t>
                      </a:r>
                      <a:r>
                        <a:rPr lang="en-IN" sz="2000" dirty="0">
                          <a:effectLst/>
                          <a:latin typeface="Arial" panose="020B0604020202020204" pitchFamily="34" charset="0"/>
                          <a:cs typeface="Arial" panose="020B0604020202020204" pitchFamily="34" charset="0"/>
                        </a:rPr>
                        <a:t>Cl</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chemeClr val="tx1"/>
                          </a:solidFill>
                          <a:effectLst/>
                          <a:latin typeface="Arial" panose="020B0604020202020204" pitchFamily="34" charset="0"/>
                          <a:cs typeface="Arial" panose="020B0604020202020204" pitchFamily="34" charset="0"/>
                        </a:rPr>
                        <a:t>CH</a:t>
                      </a:r>
                      <a:r>
                        <a:rPr lang="en-IN" sz="2000" baseline="-25000" dirty="0">
                          <a:solidFill>
                            <a:schemeClr val="tx1"/>
                          </a:solidFill>
                          <a:effectLst/>
                          <a:latin typeface="Arial" panose="020B0604020202020204" pitchFamily="34" charset="0"/>
                          <a:cs typeface="Arial" panose="020B0604020202020204" pitchFamily="34" charset="0"/>
                        </a:rPr>
                        <a:t>3</a:t>
                      </a:r>
                      <a:r>
                        <a:rPr lang="en-IN" sz="2000" dirty="0">
                          <a:solidFill>
                            <a:schemeClr val="tx1"/>
                          </a:solidFill>
                          <a:effectLst/>
                          <a:latin typeface="Arial" panose="020B0604020202020204" pitchFamily="34" charset="0"/>
                          <a:cs typeface="Arial" panose="020B0604020202020204" pitchFamily="34" charset="0"/>
                        </a:rPr>
                        <a:t>CH</a:t>
                      </a:r>
                      <a:r>
                        <a:rPr lang="en-IN" sz="2000" baseline="-25000" dirty="0">
                          <a:solidFill>
                            <a:schemeClr val="tx1"/>
                          </a:solidFill>
                          <a:effectLst/>
                          <a:latin typeface="Arial" panose="020B0604020202020204" pitchFamily="34" charset="0"/>
                          <a:cs typeface="Arial" panose="020B0604020202020204" pitchFamily="34" charset="0"/>
                        </a:rPr>
                        <a:t>3</a:t>
                      </a:r>
                      <a:endParaRPr lang="en-IN" sz="200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ethyl chloride</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chloroethane</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local </a:t>
                      </a:r>
                      <a:r>
                        <a:rPr lang="en-IN" sz="2000" dirty="0" err="1">
                          <a:effectLst/>
                          <a:latin typeface="Arial" panose="020B0604020202020204" pitchFamily="34" charset="0"/>
                          <a:cs typeface="Arial" panose="020B0604020202020204" pitchFamily="34" charset="0"/>
                        </a:rPr>
                        <a:t>anesthetic</a:t>
                      </a:r>
                    </a:p>
                  </a:txBody>
                  <a:tcPr marL="0" marR="0" marT="0" marB="0" anchor="ctr"/>
                </a:tc>
                <a:extLst>
                  <a:ext uri="{0D108BD9-81ED-4DB2-BD59-A6C34878D82A}">
                    <a16:rowId xmlns:a16="http://schemas.microsoft.com/office/drawing/2014/main" val="3885571945"/>
                  </a:ext>
                </a:extLst>
              </a:tr>
              <a:tr h="483993">
                <a:tc>
                  <a:txBody>
                    <a:bodyPr/>
                    <a:lstStyle/>
                    <a:p>
                      <a:pPr algn="ctr"/>
                      <a:r>
                        <a:rPr lang="en-IN" sz="2000" dirty="0">
                          <a:effectLst/>
                          <a:latin typeface="Arial" panose="020B0604020202020204" pitchFamily="34" charset="0"/>
                          <a:cs typeface="Arial" panose="020B0604020202020204" pitchFamily="34" charset="0"/>
                        </a:rPr>
                        <a:t>ClCH</a:t>
                      </a:r>
                      <a:r>
                        <a:rPr lang="en-IN" sz="2000" baseline="-25000" dirty="0">
                          <a:effectLst/>
                          <a:latin typeface="Arial" panose="020B0604020202020204" pitchFamily="34" charset="0"/>
                          <a:cs typeface="Arial" panose="020B0604020202020204" pitchFamily="34" charset="0"/>
                        </a:rPr>
                        <a:t>2</a:t>
                      </a:r>
                      <a:r>
                        <a:rPr lang="en-IN" sz="2000" dirty="0">
                          <a:effectLst/>
                          <a:latin typeface="Arial" panose="020B0604020202020204" pitchFamily="34" charset="0"/>
                          <a:cs typeface="Arial" panose="020B0604020202020204" pitchFamily="34" charset="0"/>
                        </a:rPr>
                        <a:t>CH</a:t>
                      </a:r>
                      <a:r>
                        <a:rPr lang="en-IN" sz="2000" baseline="-25000" dirty="0">
                          <a:effectLst/>
                          <a:latin typeface="Arial" panose="020B0604020202020204" pitchFamily="34" charset="0"/>
                          <a:cs typeface="Arial" panose="020B0604020202020204" pitchFamily="34" charset="0"/>
                        </a:rPr>
                        <a:t>2</a:t>
                      </a:r>
                      <a:r>
                        <a:rPr lang="en-IN" sz="2000" dirty="0">
                          <a:effectLst/>
                          <a:latin typeface="Arial" panose="020B0604020202020204" pitchFamily="34" charset="0"/>
                          <a:cs typeface="Arial" panose="020B0604020202020204" pitchFamily="34" charset="0"/>
                        </a:rPr>
                        <a:t>Cl</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chemeClr val="tx1"/>
                          </a:solidFill>
                          <a:effectLst/>
                          <a:latin typeface="Arial" panose="020B0604020202020204" pitchFamily="34" charset="0"/>
                          <a:cs typeface="Arial" panose="020B0604020202020204" pitchFamily="34" charset="0"/>
                        </a:rPr>
                        <a:t>CH</a:t>
                      </a:r>
                      <a:r>
                        <a:rPr lang="en-IN" sz="2000" baseline="-25000" dirty="0">
                          <a:solidFill>
                            <a:schemeClr val="tx1"/>
                          </a:solidFill>
                          <a:effectLst/>
                          <a:latin typeface="Arial" panose="020B0604020202020204" pitchFamily="34" charset="0"/>
                          <a:cs typeface="Arial" panose="020B0604020202020204" pitchFamily="34" charset="0"/>
                        </a:rPr>
                        <a:t>3</a:t>
                      </a:r>
                      <a:r>
                        <a:rPr lang="en-IN" sz="2000" dirty="0">
                          <a:solidFill>
                            <a:schemeClr val="tx1"/>
                          </a:solidFill>
                          <a:effectLst/>
                          <a:latin typeface="Arial" panose="020B0604020202020204" pitchFamily="34" charset="0"/>
                          <a:cs typeface="Arial" panose="020B0604020202020204" pitchFamily="34" charset="0"/>
                        </a:rPr>
                        <a:t>CH</a:t>
                      </a:r>
                      <a:r>
                        <a:rPr lang="en-IN" sz="2000" baseline="-25000" dirty="0">
                          <a:solidFill>
                            <a:schemeClr val="tx1"/>
                          </a:solidFill>
                          <a:effectLst/>
                          <a:latin typeface="Arial" panose="020B0604020202020204" pitchFamily="34" charset="0"/>
                          <a:cs typeface="Arial" panose="020B0604020202020204" pitchFamily="34" charset="0"/>
                        </a:rPr>
                        <a:t>3</a:t>
                      </a:r>
                      <a:endParaRPr lang="en-IN" sz="200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ethylene dichloride</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1,2-dichloroethane</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solvent for rubber</a:t>
                      </a:r>
                    </a:p>
                  </a:txBody>
                  <a:tcPr marL="0" marR="0" marT="0" marB="0" anchor="ctr"/>
                </a:tc>
                <a:extLst>
                  <a:ext uri="{0D108BD9-81ED-4DB2-BD59-A6C34878D82A}">
                    <a16:rowId xmlns:a16="http://schemas.microsoft.com/office/drawing/2014/main" val="3956372584"/>
                  </a:ext>
                </a:extLst>
              </a:tr>
              <a:tr h="622276">
                <a:tc>
                  <a:txBody>
                    <a:bodyPr/>
                    <a:lstStyle/>
                    <a:p>
                      <a:pPr algn="ctr"/>
                      <a:r>
                        <a:rPr lang="en-IN" sz="2000" dirty="0">
                          <a:effectLst/>
                          <a:latin typeface="Arial" panose="020B0604020202020204" pitchFamily="34" charset="0"/>
                          <a:cs typeface="Arial" panose="020B0604020202020204" pitchFamily="34" charset="0"/>
                        </a:rPr>
                        <a:t>CCl</a:t>
                      </a:r>
                      <a:r>
                        <a:rPr lang="en-IN" sz="2000" baseline="-25000" dirty="0">
                          <a:effectLst/>
                          <a:latin typeface="Arial" panose="020B0604020202020204" pitchFamily="34" charset="0"/>
                          <a:cs typeface="Arial" panose="020B0604020202020204" pitchFamily="34" charset="0"/>
                        </a:rPr>
                        <a:t>3</a:t>
                      </a:r>
                      <a:r>
                        <a:rPr lang="en-IN" sz="2000" dirty="0">
                          <a:effectLst/>
                          <a:latin typeface="Arial" panose="020B0604020202020204" pitchFamily="34" charset="0"/>
                          <a:cs typeface="Arial" panose="020B0604020202020204" pitchFamily="34" charset="0"/>
                        </a:rPr>
                        <a:t>CH</a:t>
                      </a:r>
                      <a:r>
                        <a:rPr lang="en-IN" sz="2000" baseline="-25000" dirty="0">
                          <a:effectLst/>
                          <a:latin typeface="Arial" panose="020B0604020202020204" pitchFamily="34" charset="0"/>
                          <a:cs typeface="Arial" panose="020B0604020202020204" pitchFamily="34" charset="0"/>
                        </a:rPr>
                        <a:t>3</a:t>
                      </a:r>
                      <a:endParaRPr lang="en-IN" sz="2000" dirty="0">
                        <a:effectLst/>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chemeClr val="tx1"/>
                          </a:solidFill>
                          <a:effectLst/>
                          <a:latin typeface="Arial" panose="020B0604020202020204" pitchFamily="34" charset="0"/>
                          <a:cs typeface="Arial" panose="020B0604020202020204" pitchFamily="34" charset="0"/>
                        </a:rPr>
                        <a:t>CH</a:t>
                      </a:r>
                      <a:r>
                        <a:rPr lang="en-IN" sz="2000" baseline="-25000" dirty="0">
                          <a:solidFill>
                            <a:schemeClr val="tx1"/>
                          </a:solidFill>
                          <a:effectLst/>
                          <a:latin typeface="Arial" panose="020B0604020202020204" pitchFamily="34" charset="0"/>
                          <a:cs typeface="Arial" panose="020B0604020202020204" pitchFamily="34" charset="0"/>
                        </a:rPr>
                        <a:t>3</a:t>
                      </a:r>
                      <a:r>
                        <a:rPr lang="en-IN" sz="2000" dirty="0">
                          <a:solidFill>
                            <a:schemeClr val="tx1"/>
                          </a:solidFill>
                          <a:effectLst/>
                          <a:latin typeface="Arial" panose="020B0604020202020204" pitchFamily="34" charset="0"/>
                          <a:cs typeface="Arial" panose="020B0604020202020204" pitchFamily="34" charset="0"/>
                        </a:rPr>
                        <a:t>CH</a:t>
                      </a:r>
                      <a:r>
                        <a:rPr lang="en-IN" sz="2000" baseline="-25000" dirty="0">
                          <a:solidFill>
                            <a:schemeClr val="tx1"/>
                          </a:solidFill>
                          <a:effectLst/>
                          <a:latin typeface="Arial" panose="020B0604020202020204" pitchFamily="34" charset="0"/>
                          <a:cs typeface="Arial" panose="020B0604020202020204" pitchFamily="34" charset="0"/>
                        </a:rPr>
                        <a:t>3</a:t>
                      </a:r>
                      <a:endParaRPr lang="en-IN" sz="200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en-IN" sz="2000" dirty="0" err="1">
                          <a:effectLst/>
                          <a:latin typeface="Arial" panose="020B0604020202020204" pitchFamily="34" charset="0"/>
                          <a:cs typeface="Arial" panose="020B0604020202020204" pitchFamily="34" charset="0"/>
                        </a:rPr>
                        <a:t>methylchloroform</a:t>
                      </a:r>
                    </a:p>
                  </a:txBody>
                  <a:tcPr marL="0" marR="0" marT="0" marB="0" anchor="ctr"/>
                </a:tc>
                <a:tc>
                  <a:txBody>
                    <a:bodyPr/>
                    <a:lstStyle/>
                    <a:p>
                      <a:pPr algn="ctr"/>
                      <a:r>
                        <a:rPr lang="en-IN" sz="2000" dirty="0">
                          <a:effectLst/>
                          <a:latin typeface="Arial" panose="020B0604020202020204" pitchFamily="34" charset="0"/>
                          <a:cs typeface="Arial" panose="020B0604020202020204" pitchFamily="34" charset="0"/>
                        </a:rPr>
                        <a:t>1,1,1-trichloroethane</a:t>
                      </a:r>
                    </a:p>
                  </a:txBody>
                  <a:tcPr marL="0" marR="0" marT="0" marB="0" anchor="ctr"/>
                </a:tc>
                <a:tc>
                  <a:txBody>
                    <a:bodyPr/>
                    <a:lstStyle/>
                    <a:p>
                      <a:pPr algn="ctr"/>
                      <a:r>
                        <a:rPr lang="en-US" sz="2000" dirty="0">
                          <a:effectLst/>
                          <a:latin typeface="Arial" panose="020B0604020202020204" pitchFamily="34" charset="0"/>
                          <a:cs typeface="Arial" panose="020B0604020202020204" pitchFamily="34" charset="0"/>
                        </a:rPr>
                        <a:t>solvent for cleaning computer chips and molds for shaping plastics</a:t>
                      </a:r>
                    </a:p>
                  </a:txBody>
                  <a:tcPr marL="0" marR="0" marT="0" marB="0" anchor="ctr"/>
                </a:tc>
                <a:extLst>
                  <a:ext uri="{0D108BD9-81ED-4DB2-BD59-A6C34878D82A}">
                    <a16:rowId xmlns:a16="http://schemas.microsoft.com/office/drawing/2014/main" val="1872751411"/>
                  </a:ext>
                </a:extLst>
              </a:tr>
            </a:tbl>
          </a:graphicData>
        </a:graphic>
      </p:graphicFrame>
      <p:sp>
        <p:nvSpPr>
          <p:cNvPr id="6" name="Content Placeholder 2">
            <a:extLst>
              <a:ext uri="{FF2B5EF4-FFF2-40B4-BE49-F238E27FC236}">
                <a16:creationId xmlns:a16="http://schemas.microsoft.com/office/drawing/2014/main" id="{B3511610-6A0A-4E69-7263-06031253BF92}"/>
              </a:ext>
            </a:extLst>
          </p:cNvPr>
          <p:cNvSpPr txBox="1">
            <a:spLocks/>
          </p:cNvSpPr>
          <p:nvPr/>
        </p:nvSpPr>
        <p:spPr>
          <a:xfrm>
            <a:off x="1581600" y="9228148"/>
            <a:ext cx="15124800" cy="1145906"/>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latin typeface="Arial"/>
                <a:cs typeface="Arial"/>
              </a:rPr>
              <a:t>Source:</a:t>
            </a:r>
            <a:r>
              <a:rPr lang="en-US" sz="2400" dirty="0">
                <a:latin typeface="Arial"/>
                <a:cs typeface="Arial"/>
              </a:rPr>
              <a:t> "</a:t>
            </a:r>
            <a:r>
              <a:rPr lang="en-US" sz="2400" dirty="0">
                <a:latin typeface="Arial"/>
                <a:cs typeface="Arial"/>
                <a:hlinkClick r:id="rId2"/>
              </a:rPr>
              <a:t>12.8: Halogenated Hydrocarbons</a:t>
            </a:r>
            <a:r>
              <a:rPr lang="en-US" sz="2400" dirty="0">
                <a:latin typeface="Arial"/>
                <a:cs typeface="Arial"/>
              </a:rPr>
              <a:t>" In </a:t>
            </a:r>
            <a:r>
              <a:rPr lang="en-US" sz="2400" i="1" dirty="0">
                <a:latin typeface="Arial"/>
                <a:cs typeface="Arial"/>
                <a:hlinkClick r:id="rId3"/>
              </a:rPr>
              <a:t>Basics of GOB Chemistry (Ball et al.)</a:t>
            </a:r>
            <a:r>
              <a:rPr lang="en-US" sz="2400" dirty="0">
                <a:latin typeface="Arial"/>
                <a:cs typeface="Arial"/>
              </a:rPr>
              <a:t>, </a:t>
            </a:r>
            <a:r>
              <a:rPr lang="en-US" sz="2400" dirty="0">
                <a:latin typeface="Arial"/>
                <a:cs typeface="Arial"/>
                <a:hlinkClick r:id="rId4"/>
              </a:rPr>
              <a:t>CC BY-NC-SA 4.0</a:t>
            </a:r>
            <a:r>
              <a:rPr lang="en-US" sz="2400" dirty="0">
                <a:latin typeface="Arial"/>
                <a:cs typeface="Arial"/>
              </a:rPr>
              <a:t>.</a:t>
            </a:r>
            <a:endParaRPr lang="en-IN" sz="2400" dirty="0">
              <a:latin typeface="Arial"/>
              <a:cs typeface="Arial"/>
            </a:endParaRPr>
          </a:p>
        </p:txBody>
      </p:sp>
      <p:sp>
        <p:nvSpPr>
          <p:cNvPr id="4" name="Footer Placeholder 3">
            <a:extLst>
              <a:ext uri="{FF2B5EF4-FFF2-40B4-BE49-F238E27FC236}">
                <a16:creationId xmlns:a16="http://schemas.microsoft.com/office/drawing/2014/main" id="{EFBF4D66-7D6A-6D9D-1916-B2E030F44376}"/>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extLst>
      <p:ext uri="{BB962C8B-B14F-4D97-AF65-F5344CB8AC3E}">
        <p14:creationId xmlns:p14="http://schemas.microsoft.com/office/powerpoint/2010/main" val="2824989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F8EBD-641C-A76D-A4C2-36031CD75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D244C-ED88-53E4-BE1C-6DA60B41899C}"/>
              </a:ext>
            </a:extLst>
          </p:cNvPr>
          <p:cNvSpPr>
            <a:spLocks noGrp="1"/>
          </p:cNvSpPr>
          <p:nvPr>
            <p:ph type="title"/>
          </p:nvPr>
        </p:nvSpPr>
        <p:spPr/>
        <p:txBody>
          <a:bodyPr>
            <a:normAutofit/>
          </a:bodyPr>
          <a:lstStyle/>
          <a:p>
            <a:r>
              <a:rPr lang="en-US" sz="4000" dirty="0"/>
              <a:t>Figure 20.5j</a:t>
            </a:r>
            <a:endParaRPr lang="en-IN" sz="4000" dirty="0"/>
          </a:p>
        </p:txBody>
      </p:sp>
      <p:pic>
        <p:nvPicPr>
          <p:cNvPr id="50178" name="Picture 2" descr="The wedge-dash structure and ball and stick model of Halomon. Black, gray, green, and red spheres represent carbon, hydrogen, chlorine, and bromine atoms, respectively.">
            <a:extLst>
              <a:ext uri="{FF2B5EF4-FFF2-40B4-BE49-F238E27FC236}">
                <a16:creationId xmlns:a16="http://schemas.microsoft.com/office/drawing/2014/main" id="{D5554B45-EB60-83CC-02CB-40643F9D4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414" y="3073500"/>
            <a:ext cx="13205172" cy="414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E98A7085-2037-C864-6552-E32587E35152}"/>
              </a:ext>
            </a:extLst>
          </p:cNvPr>
          <p:cNvSpPr>
            <a:spLocks noGrp="1" noChangeArrowheads="1"/>
          </p:cNvSpPr>
          <p:nvPr>
            <p:ph idx="1"/>
          </p:nvPr>
        </p:nvSpPr>
        <p:spPr bwMode="auto">
          <a:xfrm>
            <a:off x="1524000" y="8757166"/>
            <a:ext cx="1546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a:t>Figure 20.5j.</a:t>
            </a:r>
            <a:r>
              <a:rPr lang="en-US" dirty="0"/>
              <a:t> Chemical structure of </a:t>
            </a:r>
            <a:r>
              <a:rPr lang="en-US" dirty="0" err="1"/>
              <a:t>halomon</a:t>
            </a:r>
            <a:r>
              <a:rPr lang="en-US" dirty="0"/>
              <a:t> (credit: </a:t>
            </a:r>
            <a:r>
              <a:rPr lang="en-US" i="1" dirty="0">
                <a:hlinkClick r:id="rId3"/>
              </a:rPr>
              <a:t>Organic Chemistry (OpenStax)</a:t>
            </a:r>
            <a:r>
              <a:rPr lang="en-US" i="1" dirty="0"/>
              <a:t>,</a:t>
            </a:r>
            <a:r>
              <a:rPr lang="en-US" dirty="0"/>
              <a:t> </a:t>
            </a:r>
            <a:r>
              <a:rPr lang="en-US" dirty="0">
                <a:hlinkClick r:id="rId4"/>
              </a:rPr>
              <a:t>CC BY-NC-SA 4.0</a:t>
            </a:r>
            <a:r>
              <a:rPr lang="en-US" dirty="0"/>
              <a: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CF82F197-3BC8-E7AF-55FB-08B6436EDDDE}"/>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36133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23174-1DCA-BEF4-289C-450A7963B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3063BF-70A0-9EF0-1259-5C0180F3B42F}"/>
              </a:ext>
            </a:extLst>
          </p:cNvPr>
          <p:cNvSpPr>
            <a:spLocks noGrp="1"/>
          </p:cNvSpPr>
          <p:nvPr>
            <p:ph type="title"/>
          </p:nvPr>
        </p:nvSpPr>
        <p:spPr/>
        <p:txBody>
          <a:bodyPr>
            <a:normAutofit/>
          </a:bodyPr>
          <a:lstStyle/>
          <a:p>
            <a:r>
              <a:rPr lang="en-US" sz="4000" dirty="0"/>
              <a:t>Figure 20.1b</a:t>
            </a:r>
            <a:endParaRPr lang="en-IN" sz="4000" dirty="0"/>
          </a:p>
        </p:txBody>
      </p:sp>
      <p:pic>
        <p:nvPicPr>
          <p:cNvPr id="7" name="Picture 6" descr="The 2s orbital with 2px, 2py, and 2pz orbitals undergoes hybridization to form four s p 3 orbitals oriented tetrahedrally.">
            <a:extLst>
              <a:ext uri="{FF2B5EF4-FFF2-40B4-BE49-F238E27FC236}">
                <a16:creationId xmlns:a16="http://schemas.microsoft.com/office/drawing/2014/main" id="{A49F7F91-C9D1-D32B-C113-BC487064A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718" y="2405598"/>
            <a:ext cx="11824563" cy="5475804"/>
          </a:xfrm>
          <a:prstGeom prst="rect">
            <a:avLst/>
          </a:prstGeom>
        </p:spPr>
      </p:pic>
      <p:sp>
        <p:nvSpPr>
          <p:cNvPr id="3" name="Content Placeholder 2">
            <a:extLst>
              <a:ext uri="{FF2B5EF4-FFF2-40B4-BE49-F238E27FC236}">
                <a16:creationId xmlns:a16="http://schemas.microsoft.com/office/drawing/2014/main" id="{906B6A16-BC4E-A4DE-FE7C-4193F5B50D5C}"/>
              </a:ext>
            </a:extLst>
          </p:cNvPr>
          <p:cNvSpPr>
            <a:spLocks noGrp="1"/>
          </p:cNvSpPr>
          <p:nvPr>
            <p:ph idx="1"/>
          </p:nvPr>
        </p:nvSpPr>
        <p:spPr>
          <a:xfrm>
            <a:off x="1600200" y="7974741"/>
            <a:ext cx="15392400" cy="1719080"/>
          </a:xfrm>
        </p:spPr>
        <p:txBody>
          <a:bodyPr vert="horz" lIns="91440" tIns="45720" rIns="91440" bIns="45720" rtlCol="0" anchor="t">
            <a:noAutofit/>
          </a:bodyPr>
          <a:lstStyle/>
          <a:p>
            <a:pPr marL="0" indent="0" algn="ctr">
              <a:buNone/>
            </a:pPr>
            <a:r>
              <a:rPr lang="en-US" sz="2400" b="1" dirty="0">
                <a:latin typeface="Arial" panose="020B0604020202020204" pitchFamily="34" charset="0"/>
                <a:cs typeface="Arial" panose="020B0604020202020204" pitchFamily="34" charset="0"/>
              </a:rPr>
              <a:t>Figure 20.1b.</a:t>
            </a:r>
            <a:r>
              <a:rPr lang="en-US" sz="2400" dirty="0">
                <a:latin typeface="Arial" panose="020B0604020202020204" pitchFamily="34" charset="0"/>
                <a:cs typeface="Arial" panose="020B0604020202020204" pitchFamily="34" charset="0"/>
              </a:rPr>
              <a:t> Four </a:t>
            </a:r>
            <a:r>
              <a:rPr lang="en-US" sz="2400" i="1" dirty="0">
                <a:latin typeface="Arial" panose="020B0604020202020204" pitchFamily="34" charset="0"/>
                <a:cs typeface="Arial" panose="020B0604020202020204" pitchFamily="34" charset="0"/>
              </a:rPr>
              <a:t>sp</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hybrid orbitals, oriented toward the corners of a regular tetrahedron, are formed by the combination of an </a:t>
            </a:r>
            <a:r>
              <a:rPr lang="en-US" sz="2400" i="1"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orbital and three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orbitals (red/blue). The </a:t>
            </a:r>
            <a:r>
              <a:rPr lang="en-US" sz="2400" i="1" dirty="0">
                <a:latin typeface="Arial" panose="020B0604020202020204" pitchFamily="34" charset="0"/>
                <a:cs typeface="Arial" panose="020B0604020202020204" pitchFamily="34" charset="0"/>
              </a:rPr>
              <a:t>sp</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hybrids have two lobes and are unsymmetrical about the nucleus, giving them a directionality and allowing them to form strong bonds to other atoms (credit: </a:t>
            </a:r>
            <a:r>
              <a:rPr lang="en-US" sz="2400" i="1" dirty="0">
                <a:latin typeface="Arial" panose="020B0604020202020204" pitchFamily="34" charset="0"/>
                <a:cs typeface="Arial" panose="020B0604020202020204" pitchFamily="34" charset="0"/>
                <a:hlinkClick r:id="rId3"/>
              </a:rPr>
              <a:t>Organic 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BY-NC-SA 4.0</a:t>
            </a:r>
            <a:r>
              <a:rPr lang="en-US" sz="2400" dirty="0">
                <a:latin typeface="Arial" panose="020B0604020202020204" pitchFamily="34" charset="0"/>
                <a:cs typeface="Arial" panose="020B0604020202020204" pitchFamily="34" charset="0"/>
              </a:rPr>
              <a:t>).</a:t>
            </a:r>
            <a:endParaRPr lang="en-IN" sz="2400" dirty="0"/>
          </a:p>
        </p:txBody>
      </p:sp>
      <p:sp>
        <p:nvSpPr>
          <p:cNvPr id="4" name="Footer Placeholder 3">
            <a:extLst>
              <a:ext uri="{FF2B5EF4-FFF2-40B4-BE49-F238E27FC236}">
                <a16:creationId xmlns:a16="http://schemas.microsoft.com/office/drawing/2014/main" id="{C45E8799-0FC8-437E-446C-3703E62CAB53}"/>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6378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57D81-B033-79B8-EBB9-3714F3E1F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7ECF6-024A-DFC8-6F94-FFB4DC740CBD}"/>
              </a:ext>
            </a:extLst>
          </p:cNvPr>
          <p:cNvSpPr>
            <a:spLocks noGrp="1"/>
          </p:cNvSpPr>
          <p:nvPr>
            <p:ph type="title"/>
          </p:nvPr>
        </p:nvSpPr>
        <p:spPr/>
        <p:txBody>
          <a:bodyPr>
            <a:normAutofit/>
          </a:bodyPr>
          <a:lstStyle/>
          <a:p>
            <a:r>
              <a:rPr lang="en-US" sz="4000" dirty="0"/>
              <a:t>Figure 20.1c</a:t>
            </a:r>
            <a:endParaRPr lang="en-IN" sz="4000" dirty="0"/>
          </a:p>
        </p:txBody>
      </p:sp>
      <p:pic>
        <p:nvPicPr>
          <p:cNvPr id="8" name="Picture 7" descr="The space-filling model, wedge-dash structure, and ball and stick model of methane. The bond length between C-H is 109 pm, and the bond angle of H-C-H is 109.5 degrees.">
            <a:extLst>
              <a:ext uri="{FF2B5EF4-FFF2-40B4-BE49-F238E27FC236}">
                <a16:creationId xmlns:a16="http://schemas.microsoft.com/office/drawing/2014/main" id="{C37A3DA7-1B57-F698-110F-D3D51FB69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000" y="2988821"/>
            <a:ext cx="16200000" cy="4309359"/>
          </a:xfrm>
          <a:prstGeom prst="rect">
            <a:avLst/>
          </a:prstGeom>
        </p:spPr>
      </p:pic>
      <p:sp>
        <p:nvSpPr>
          <p:cNvPr id="3" name="Content Placeholder 2">
            <a:extLst>
              <a:ext uri="{FF2B5EF4-FFF2-40B4-BE49-F238E27FC236}">
                <a16:creationId xmlns:a16="http://schemas.microsoft.com/office/drawing/2014/main" id="{0BC48F37-DD81-150C-3231-109968ABDF54}"/>
              </a:ext>
            </a:extLst>
          </p:cNvPr>
          <p:cNvSpPr>
            <a:spLocks noGrp="1"/>
          </p:cNvSpPr>
          <p:nvPr>
            <p:ph idx="1"/>
          </p:nvPr>
        </p:nvSpPr>
        <p:spPr>
          <a:xfrm>
            <a:off x="1600200" y="7974741"/>
            <a:ext cx="15392400" cy="978759"/>
          </a:xfrm>
        </p:spPr>
        <p:txBody>
          <a:bodyPr vert="horz" lIns="91440" tIns="45720" rIns="91440" bIns="45720" rtlCol="0" anchor="t">
            <a:noAutofit/>
          </a:bodyPr>
          <a:lstStyle/>
          <a:p>
            <a:pPr marL="0" indent="0" algn="ctr">
              <a:buNone/>
            </a:pPr>
            <a:r>
              <a:rPr lang="en-US" b="1" dirty="0"/>
              <a:t>Figure 20.1c. </a:t>
            </a:r>
            <a:r>
              <a:rPr lang="en-US" dirty="0"/>
              <a:t>The structure of methane, showing its 109.5° bond angles. (credit: </a:t>
            </a:r>
            <a:r>
              <a:rPr lang="en-US" i="1" dirty="0">
                <a:hlinkClick r:id="rId3"/>
              </a:rPr>
              <a:t>Organic Chemistry (OpenStax),</a:t>
            </a:r>
            <a:r>
              <a:rPr lang="en-US" dirty="0"/>
              <a:t> </a:t>
            </a:r>
            <a:r>
              <a:rPr lang="en-US" dirty="0">
                <a:hlinkClick r:id="rId4"/>
              </a:rPr>
              <a:t>CC BY-NC-SA 4.0</a:t>
            </a:r>
            <a:r>
              <a:rPr lang="en-US" dirty="0"/>
              <a:t>).</a:t>
            </a:r>
            <a:endParaRPr lang="en-IN" sz="2400" dirty="0"/>
          </a:p>
        </p:txBody>
      </p:sp>
      <p:sp>
        <p:nvSpPr>
          <p:cNvPr id="4" name="Footer Placeholder 3">
            <a:extLst>
              <a:ext uri="{FF2B5EF4-FFF2-40B4-BE49-F238E27FC236}">
                <a16:creationId xmlns:a16="http://schemas.microsoft.com/office/drawing/2014/main" id="{643928A6-BCD7-D609-40EA-035432DF44C0}"/>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27268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16239-B7C7-3AFC-3F4E-810F973D94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2960B-31BA-E7F3-44AF-23854D9F7E24}"/>
              </a:ext>
            </a:extLst>
          </p:cNvPr>
          <p:cNvSpPr>
            <a:spLocks noGrp="1"/>
          </p:cNvSpPr>
          <p:nvPr>
            <p:ph type="title"/>
          </p:nvPr>
        </p:nvSpPr>
        <p:spPr/>
        <p:txBody>
          <a:bodyPr>
            <a:normAutofit/>
          </a:bodyPr>
          <a:lstStyle/>
          <a:p>
            <a:r>
              <a:rPr lang="en-US" sz="4000" dirty="0"/>
              <a:t>Figure 20.1d</a:t>
            </a:r>
            <a:endParaRPr lang="en-IN" sz="4000" dirty="0"/>
          </a:p>
        </p:txBody>
      </p:sp>
      <p:pic>
        <p:nvPicPr>
          <p:cNvPr id="6146" name="Picture 2" descr="The 3-D model of methane shown in a tetrahedral shape with bond angles of 109.5 degrees. ">
            <a:extLst>
              <a:ext uri="{FF2B5EF4-FFF2-40B4-BE49-F238E27FC236}">
                <a16:creationId xmlns:a16="http://schemas.microsoft.com/office/drawing/2014/main" id="{228E0713-00EF-C59F-8D93-183E97C47E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32" t="71" r="12499" b="71"/>
          <a:stretch/>
        </p:blipFill>
        <p:spPr bwMode="auto">
          <a:xfrm>
            <a:off x="4122828" y="2600449"/>
            <a:ext cx="10042345" cy="50861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0D08B4-B85A-C611-C90F-55C6680E70E6}"/>
              </a:ext>
            </a:extLst>
          </p:cNvPr>
          <p:cNvSpPr>
            <a:spLocks noGrp="1"/>
          </p:cNvSpPr>
          <p:nvPr>
            <p:ph idx="1"/>
          </p:nvPr>
        </p:nvSpPr>
        <p:spPr>
          <a:xfrm>
            <a:off x="1600200" y="8191500"/>
            <a:ext cx="15392400" cy="762000"/>
          </a:xfrm>
        </p:spPr>
        <p:txBody>
          <a:bodyPr vert="horz" lIns="91440" tIns="45720" rIns="91440" bIns="45720" rtlCol="0" anchor="t">
            <a:noAutofit/>
          </a:bodyPr>
          <a:lstStyle/>
          <a:p>
            <a:pPr marL="0" indent="0" algn="ctr">
              <a:buNone/>
            </a:pPr>
            <a:r>
              <a:rPr lang="en-US" b="1" dirty="0"/>
              <a:t>Figure 20.1d.</a:t>
            </a:r>
            <a:r>
              <a:rPr lang="en-US" dirty="0"/>
              <a:t> The Tetrahedral Methane Molecule (credit: </a:t>
            </a:r>
            <a:r>
              <a:rPr lang="en-US" i="1" dirty="0">
                <a:hlinkClick r:id="rId3"/>
              </a:rPr>
              <a:t>Intro Chemistry: GOB (V. 1.0).</a:t>
            </a:r>
            <a:r>
              <a:rPr lang="en-US" dirty="0"/>
              <a:t>, </a:t>
            </a:r>
            <a:r>
              <a:rPr lang="en-US" dirty="0">
                <a:hlinkClick r:id="rId4"/>
              </a:rPr>
              <a:t>CC BY-NC-SA 4.0</a:t>
            </a:r>
            <a:r>
              <a:rPr lang="en-US" dirty="0"/>
              <a:t>).</a:t>
            </a:r>
            <a:endParaRPr lang="en-IN" sz="2400" dirty="0"/>
          </a:p>
        </p:txBody>
      </p:sp>
      <p:sp>
        <p:nvSpPr>
          <p:cNvPr id="4" name="Footer Placeholder 3">
            <a:extLst>
              <a:ext uri="{FF2B5EF4-FFF2-40B4-BE49-F238E27FC236}">
                <a16:creationId xmlns:a16="http://schemas.microsoft.com/office/drawing/2014/main" id="{200F2253-D3F3-42F7-5551-F6A61ED90E45}"/>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5024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775D9-B36B-7756-B533-377358236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81E24-F0B4-8B1D-BEDE-5AD41ABCF0B8}"/>
              </a:ext>
            </a:extLst>
          </p:cNvPr>
          <p:cNvSpPr>
            <a:spLocks noGrp="1"/>
          </p:cNvSpPr>
          <p:nvPr>
            <p:ph type="title"/>
          </p:nvPr>
        </p:nvSpPr>
        <p:spPr/>
        <p:txBody>
          <a:bodyPr>
            <a:normAutofit/>
          </a:bodyPr>
          <a:lstStyle/>
          <a:p>
            <a:r>
              <a:rPr lang="en-US" sz="4000" dirty="0"/>
              <a:t>Figure 20.1e</a:t>
            </a:r>
            <a:endParaRPr lang="en-IN" sz="4000" dirty="0"/>
          </a:p>
        </p:txBody>
      </p:sp>
      <p:pic>
        <p:nvPicPr>
          <p:cNvPr id="7170" name="Picture 2" descr="The three simplest alkanes methane (1 carbon chain), ethane (2 carbon chain) and propane (3 carbon chain). ">
            <a:extLst>
              <a:ext uri="{FF2B5EF4-FFF2-40B4-BE49-F238E27FC236}">
                <a16:creationId xmlns:a16="http://schemas.microsoft.com/office/drawing/2014/main" id="{1B9E798A-DBB0-5EF2-8E13-145785A48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506" y="3336583"/>
            <a:ext cx="12938989" cy="36138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FA522B0-0DF3-332D-0DF5-C1B73825954E}"/>
              </a:ext>
            </a:extLst>
          </p:cNvPr>
          <p:cNvSpPr>
            <a:spLocks noGrp="1"/>
          </p:cNvSpPr>
          <p:nvPr>
            <p:ph idx="1"/>
          </p:nvPr>
        </p:nvSpPr>
        <p:spPr>
          <a:xfrm>
            <a:off x="1600200" y="8191500"/>
            <a:ext cx="15392400" cy="762000"/>
          </a:xfrm>
        </p:spPr>
        <p:txBody>
          <a:bodyPr vert="horz" lIns="91440" tIns="45720" rIns="91440" bIns="45720" rtlCol="0" anchor="t">
            <a:noAutofit/>
          </a:bodyPr>
          <a:lstStyle/>
          <a:p>
            <a:pPr marL="0" indent="0" algn="ctr">
              <a:buNone/>
            </a:pPr>
            <a:r>
              <a:rPr lang="en-US" b="1" dirty="0"/>
              <a:t>Figure 20.1e.</a:t>
            </a:r>
            <a:r>
              <a:rPr lang="en-US" dirty="0"/>
              <a:t> The Three Simplest Alkanes (credit: </a:t>
            </a:r>
            <a:r>
              <a:rPr lang="en-US" i="1" dirty="0">
                <a:hlinkClick r:id="rId3"/>
              </a:rPr>
              <a:t>Intro Chemistry: GOB (V. 1.0).</a:t>
            </a:r>
            <a:r>
              <a:rPr lang="en-US" dirty="0"/>
              <a:t>, </a:t>
            </a:r>
            <a:r>
              <a:rPr lang="en-US" dirty="0">
                <a:hlinkClick r:id="rId4"/>
              </a:rPr>
              <a:t>CC BY-NC-SA 4.0</a:t>
            </a:r>
            <a:r>
              <a:rPr lang="en-US" dirty="0"/>
              <a:t>).</a:t>
            </a:r>
            <a:endParaRPr lang="en-IN" sz="2400" dirty="0"/>
          </a:p>
        </p:txBody>
      </p:sp>
      <p:sp>
        <p:nvSpPr>
          <p:cNvPr id="4" name="Footer Placeholder 3">
            <a:extLst>
              <a:ext uri="{FF2B5EF4-FFF2-40B4-BE49-F238E27FC236}">
                <a16:creationId xmlns:a16="http://schemas.microsoft.com/office/drawing/2014/main" id="{A75B69C6-0C52-F9B5-858C-60654708C456}"/>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9819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691A-3281-F58A-ADC0-90A37A0714C2}"/>
              </a:ext>
            </a:extLst>
          </p:cNvPr>
          <p:cNvSpPr>
            <a:spLocks noGrp="1"/>
          </p:cNvSpPr>
          <p:nvPr>
            <p:ph type="title"/>
          </p:nvPr>
        </p:nvSpPr>
        <p:spPr>
          <a:xfrm>
            <a:off x="1952637" y="593179"/>
            <a:ext cx="11095629" cy="1143000"/>
          </a:xfrm>
        </p:spPr>
        <p:txBody>
          <a:bodyPr>
            <a:normAutofit/>
          </a:bodyPr>
          <a:lstStyle/>
          <a:p>
            <a:r>
              <a:rPr lang="en-US" sz="4000" dirty="0">
                <a:latin typeface="Arial"/>
                <a:cs typeface="Arial"/>
              </a:rPr>
              <a:t>Table 20.1a</a:t>
            </a:r>
            <a:endParaRPr lang="en-IN" sz="4000" dirty="0"/>
          </a:p>
        </p:txBody>
      </p:sp>
      <p:sp>
        <p:nvSpPr>
          <p:cNvPr id="3" name="Content Placeholder 2">
            <a:extLst>
              <a:ext uri="{FF2B5EF4-FFF2-40B4-BE49-F238E27FC236}">
                <a16:creationId xmlns:a16="http://schemas.microsoft.com/office/drawing/2014/main" id="{61CC21EB-1801-4430-3B7D-30368CDC5522}"/>
              </a:ext>
            </a:extLst>
          </p:cNvPr>
          <p:cNvSpPr>
            <a:spLocks noGrp="1"/>
          </p:cNvSpPr>
          <p:nvPr>
            <p:ph idx="1"/>
          </p:nvPr>
        </p:nvSpPr>
        <p:spPr>
          <a:xfrm>
            <a:off x="1657800" y="1736179"/>
            <a:ext cx="14972400" cy="821773"/>
          </a:xfrm>
        </p:spPr>
        <p:txBody>
          <a:bodyPr>
            <a:normAutofit/>
          </a:bodyPr>
          <a:lstStyle/>
          <a:p>
            <a:pPr marL="0" indent="0" algn="ctr">
              <a:buNone/>
            </a:pPr>
            <a:r>
              <a:rPr lang="en-US" b="1" dirty="0"/>
              <a:t>Table 20.1a. </a:t>
            </a:r>
            <a:r>
              <a:rPr lang="en-US" dirty="0"/>
              <a:t>The First 10 Straight-Chain Alkane Formulas</a:t>
            </a:r>
          </a:p>
        </p:txBody>
      </p:sp>
      <p:graphicFrame>
        <p:nvGraphicFramePr>
          <p:cNvPr id="7" name="Table 6">
            <a:extLst>
              <a:ext uri="{FF2B5EF4-FFF2-40B4-BE49-F238E27FC236}">
                <a16:creationId xmlns:a16="http://schemas.microsoft.com/office/drawing/2014/main" id="{00545810-75AA-7770-D8D9-437C5B445DA4}"/>
              </a:ext>
            </a:extLst>
          </p:cNvPr>
          <p:cNvGraphicFramePr>
            <a:graphicFrameLocks noGrp="1"/>
          </p:cNvGraphicFramePr>
          <p:nvPr>
            <p:extLst>
              <p:ext uri="{D42A27DB-BD31-4B8C-83A1-F6EECF244321}">
                <p14:modId xmlns:p14="http://schemas.microsoft.com/office/powerpoint/2010/main" val="4252840318"/>
              </p:ext>
            </p:extLst>
          </p:nvPr>
        </p:nvGraphicFramePr>
        <p:xfrm>
          <a:off x="2667000" y="2634948"/>
          <a:ext cx="12457800" cy="5873500"/>
        </p:xfrm>
        <a:graphic>
          <a:graphicData uri="http://schemas.openxmlformats.org/drawingml/2006/table">
            <a:tbl>
              <a:tblPr firstRow="1">
                <a:tableStyleId>{616DA210-FB5B-4158-B5E0-FEB733F419BA}</a:tableStyleId>
              </a:tblPr>
              <a:tblGrid>
                <a:gridCol w="3085200">
                  <a:extLst>
                    <a:ext uri="{9D8B030D-6E8A-4147-A177-3AD203B41FA5}">
                      <a16:colId xmlns:a16="http://schemas.microsoft.com/office/drawing/2014/main" val="3259074045"/>
                    </a:ext>
                  </a:extLst>
                </a:gridCol>
                <a:gridCol w="3048000">
                  <a:extLst>
                    <a:ext uri="{9D8B030D-6E8A-4147-A177-3AD203B41FA5}">
                      <a16:colId xmlns:a16="http://schemas.microsoft.com/office/drawing/2014/main" val="765275098"/>
                    </a:ext>
                  </a:extLst>
                </a:gridCol>
                <a:gridCol w="6324600">
                  <a:extLst>
                    <a:ext uri="{9D8B030D-6E8A-4147-A177-3AD203B41FA5}">
                      <a16:colId xmlns:a16="http://schemas.microsoft.com/office/drawing/2014/main" val="2742064719"/>
                    </a:ext>
                  </a:extLst>
                </a:gridCol>
              </a:tblGrid>
              <a:tr h="460613">
                <a:tc>
                  <a:txBody>
                    <a:bodyPr/>
                    <a:lstStyle/>
                    <a:p>
                      <a:pPr algn="ctr" fontAlgn="ctr"/>
                      <a:r>
                        <a:rPr lang="en-IN" sz="2400" dirty="0">
                          <a:solidFill>
                            <a:schemeClr val="bg1"/>
                          </a:solidFill>
                          <a:effectLst/>
                          <a:latin typeface="Arial" panose="020B0604020202020204" pitchFamily="34" charset="0"/>
                          <a:cs typeface="Arial" panose="020B0604020202020204" pitchFamily="34" charset="0"/>
                        </a:rPr>
                        <a:t>Name</a:t>
                      </a:r>
                    </a:p>
                  </a:txBody>
                  <a:tcPr marL="0" marR="0" marT="0" marB="0" anchor="ctr">
                    <a:solidFill>
                      <a:srgbClr val="166FAC"/>
                    </a:solidFill>
                  </a:tcPr>
                </a:tc>
                <a:tc>
                  <a:txBody>
                    <a:bodyPr/>
                    <a:lstStyle/>
                    <a:p>
                      <a:pPr algn="ctr" fontAlgn="ctr"/>
                      <a:r>
                        <a:rPr lang="en-IN" sz="2400" dirty="0">
                          <a:solidFill>
                            <a:schemeClr val="bg1"/>
                          </a:solidFill>
                          <a:effectLst/>
                          <a:latin typeface="Arial" panose="020B0604020202020204" pitchFamily="34" charset="0"/>
                          <a:cs typeface="Arial" panose="020B0604020202020204" pitchFamily="34" charset="0"/>
                        </a:rPr>
                        <a:t>Molecular Formula (C</a:t>
                      </a:r>
                      <a:r>
                        <a:rPr lang="en-IN" sz="2400" baseline="-25000" dirty="0">
                          <a:solidFill>
                            <a:schemeClr val="bg1"/>
                          </a:solidFill>
                          <a:effectLst/>
                          <a:latin typeface="Arial" panose="020B0604020202020204" pitchFamily="34" charset="0"/>
                          <a:cs typeface="Arial" panose="020B0604020202020204" pitchFamily="34" charset="0"/>
                        </a:rPr>
                        <a:t>n</a:t>
                      </a:r>
                      <a:r>
                        <a:rPr lang="en-IN" sz="2400" dirty="0">
                          <a:solidFill>
                            <a:schemeClr val="bg1"/>
                          </a:solidFill>
                          <a:effectLst/>
                          <a:latin typeface="Arial" panose="020B0604020202020204" pitchFamily="34" charset="0"/>
                          <a:cs typeface="Arial" panose="020B0604020202020204" pitchFamily="34" charset="0"/>
                        </a:rPr>
                        <a:t>H</a:t>
                      </a:r>
                      <a:r>
                        <a:rPr lang="en-IN" sz="2400" baseline="-25000" dirty="0">
                          <a:solidFill>
                            <a:schemeClr val="bg1"/>
                          </a:solidFill>
                          <a:effectLst/>
                          <a:latin typeface="Arial" panose="020B0604020202020204" pitchFamily="34" charset="0"/>
                          <a:cs typeface="Arial" panose="020B0604020202020204" pitchFamily="34" charset="0"/>
                        </a:rPr>
                        <a:t>2n + 2</a:t>
                      </a:r>
                      <a:r>
                        <a:rPr lang="en-IN" sz="2400" dirty="0">
                          <a:solidFill>
                            <a:schemeClr val="bg1"/>
                          </a:solidFill>
                          <a:effectLst/>
                          <a:latin typeface="Arial" panose="020B0604020202020204" pitchFamily="34" charset="0"/>
                          <a:cs typeface="Arial" panose="020B0604020202020204" pitchFamily="34" charset="0"/>
                        </a:rPr>
                        <a:t>)</a:t>
                      </a:r>
                    </a:p>
                  </a:txBody>
                  <a:tcPr marL="0" marR="0" marT="0" marB="0" anchor="ctr">
                    <a:solidFill>
                      <a:srgbClr val="166FAC"/>
                    </a:solidFill>
                  </a:tcPr>
                </a:tc>
                <a:tc>
                  <a:txBody>
                    <a:bodyPr/>
                    <a:lstStyle/>
                    <a:p>
                      <a:pPr algn="ctr" fontAlgn="ctr"/>
                      <a:r>
                        <a:rPr lang="en-IN" sz="2400" dirty="0">
                          <a:solidFill>
                            <a:schemeClr val="bg1"/>
                          </a:solidFill>
                          <a:effectLst/>
                          <a:latin typeface="Arial" panose="020B0604020202020204" pitchFamily="34" charset="0"/>
                          <a:cs typeface="Arial" panose="020B0604020202020204" pitchFamily="34" charset="0"/>
                        </a:rPr>
                        <a:t>Condensed Structural Formula</a:t>
                      </a:r>
                    </a:p>
                  </a:txBody>
                  <a:tcPr marL="0" marR="0" marT="0" marB="0" anchor="ctr">
                    <a:solidFill>
                      <a:srgbClr val="166FAC"/>
                    </a:solidFill>
                  </a:tcPr>
                </a:tc>
                <a:extLst>
                  <a:ext uri="{0D108BD9-81ED-4DB2-BD59-A6C34878D82A}">
                    <a16:rowId xmlns:a16="http://schemas.microsoft.com/office/drawing/2014/main" val="1874111998"/>
                  </a:ext>
                </a:extLst>
              </a:tr>
              <a:tr h="514198">
                <a:tc>
                  <a:txBody>
                    <a:bodyPr/>
                    <a:lstStyle/>
                    <a:p>
                      <a:pPr algn="ctr" fontAlgn="ctr"/>
                      <a:r>
                        <a:rPr lang="en-IN" sz="2400" dirty="0">
                          <a:effectLst/>
                          <a:latin typeface="Arial" panose="020B0604020202020204" pitchFamily="34" charset="0"/>
                          <a:cs typeface="Arial" panose="020B0604020202020204" pitchFamily="34" charset="0"/>
                        </a:rPr>
                        <a:t>methane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4</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4</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158633446"/>
                  </a:ext>
                </a:extLst>
              </a:tr>
              <a:tr h="514198">
                <a:tc>
                  <a:txBody>
                    <a:bodyPr/>
                    <a:lstStyle/>
                    <a:p>
                      <a:pPr algn="ctr" fontAlgn="ctr"/>
                      <a:r>
                        <a:rPr lang="en-IN" sz="2400" dirty="0">
                          <a:effectLst/>
                          <a:latin typeface="Arial" panose="020B0604020202020204" pitchFamily="34" charset="0"/>
                          <a:cs typeface="Arial" panose="020B0604020202020204" pitchFamily="34" charset="0"/>
                        </a:rPr>
                        <a:t>ethane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6</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852780917"/>
                  </a:ext>
                </a:extLst>
              </a:tr>
              <a:tr h="514198">
                <a:tc>
                  <a:txBody>
                    <a:bodyPr/>
                    <a:lstStyle/>
                    <a:p>
                      <a:pPr algn="ctr" fontAlgn="ctr"/>
                      <a:r>
                        <a:rPr lang="en-IN" sz="2400">
                          <a:effectLst/>
                          <a:latin typeface="Arial" panose="020B0604020202020204" pitchFamily="34" charset="0"/>
                          <a:cs typeface="Arial" panose="020B0604020202020204" pitchFamily="34" charset="0"/>
                        </a:rPr>
                        <a:t>propane</a:t>
                      </a: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8</a:t>
                      </a:r>
                      <a:endParaRPr lang="en-IN"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178302849"/>
                  </a:ext>
                </a:extLst>
              </a:tr>
              <a:tr h="514198">
                <a:tc>
                  <a:txBody>
                    <a:bodyPr/>
                    <a:lstStyle/>
                    <a:p>
                      <a:pPr algn="ctr" fontAlgn="ctr"/>
                      <a:r>
                        <a:rPr lang="en-IN" sz="2400">
                          <a:effectLst/>
                          <a:latin typeface="Arial" panose="020B0604020202020204" pitchFamily="34" charset="0"/>
                          <a:cs typeface="Arial" panose="020B0604020202020204" pitchFamily="34" charset="0"/>
                        </a:rPr>
                        <a:t>butane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4</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10</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732224265"/>
                  </a:ext>
                </a:extLst>
              </a:tr>
              <a:tr h="514198">
                <a:tc>
                  <a:txBody>
                    <a:bodyPr/>
                    <a:lstStyle/>
                    <a:p>
                      <a:pPr algn="ctr" fontAlgn="ctr"/>
                      <a:r>
                        <a:rPr lang="en-IN" sz="2400">
                          <a:effectLst/>
                          <a:latin typeface="Arial" panose="020B0604020202020204" pitchFamily="34" charset="0"/>
                          <a:cs typeface="Arial" panose="020B0604020202020204" pitchFamily="34" charset="0"/>
                        </a:rPr>
                        <a:t>pentane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5</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12</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12775956"/>
                  </a:ext>
                </a:extLst>
              </a:tr>
              <a:tr h="514198">
                <a:tc>
                  <a:txBody>
                    <a:bodyPr/>
                    <a:lstStyle/>
                    <a:p>
                      <a:pPr algn="ctr" fontAlgn="ctr"/>
                      <a:r>
                        <a:rPr lang="en-IN" sz="2400">
                          <a:effectLst/>
                          <a:latin typeface="Arial" panose="020B0604020202020204" pitchFamily="34" charset="0"/>
                          <a:cs typeface="Arial" panose="020B0604020202020204" pitchFamily="34" charset="0"/>
                        </a:rPr>
                        <a:t>hexane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6</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14</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862482307"/>
                  </a:ext>
                </a:extLst>
              </a:tr>
              <a:tr h="514198">
                <a:tc>
                  <a:txBody>
                    <a:bodyPr/>
                    <a:lstStyle/>
                    <a:p>
                      <a:pPr algn="ctr" fontAlgn="ctr"/>
                      <a:r>
                        <a:rPr lang="en-IN" sz="2400">
                          <a:effectLst/>
                          <a:latin typeface="Arial" panose="020B0604020202020204" pitchFamily="34" charset="0"/>
                          <a:cs typeface="Arial" panose="020B0604020202020204" pitchFamily="34" charset="0"/>
                        </a:rPr>
                        <a:t>heptane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7</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16</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175209554"/>
                  </a:ext>
                </a:extLst>
              </a:tr>
              <a:tr h="514198">
                <a:tc>
                  <a:txBody>
                    <a:bodyPr/>
                    <a:lstStyle/>
                    <a:p>
                      <a:pPr algn="ctr" fontAlgn="ctr"/>
                      <a:r>
                        <a:rPr lang="en-IN" sz="2400">
                          <a:effectLst/>
                          <a:latin typeface="Arial" panose="020B0604020202020204" pitchFamily="34" charset="0"/>
                          <a:cs typeface="Arial" panose="020B0604020202020204" pitchFamily="34" charset="0"/>
                        </a:rPr>
                        <a:t>octane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8</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18</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373403453"/>
                  </a:ext>
                </a:extLst>
              </a:tr>
              <a:tr h="514198">
                <a:tc>
                  <a:txBody>
                    <a:bodyPr/>
                    <a:lstStyle/>
                    <a:p>
                      <a:pPr algn="ctr" fontAlgn="ctr"/>
                      <a:r>
                        <a:rPr lang="en-IN" sz="2400">
                          <a:effectLst/>
                          <a:latin typeface="Arial" panose="020B0604020202020204" pitchFamily="34" charset="0"/>
                          <a:cs typeface="Arial" panose="020B0604020202020204" pitchFamily="34" charset="0"/>
                        </a:rPr>
                        <a:t>nonane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9</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20</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3</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2</a:t>
                      </a:r>
                      <a:r>
                        <a:rPr lang="en-IN" sz="2400">
                          <a:effectLst/>
                          <a:latin typeface="Arial" panose="020B0604020202020204" pitchFamily="34" charset="0"/>
                          <a:cs typeface="Arial" panose="020B0604020202020204" pitchFamily="34" charset="0"/>
                        </a:rPr>
                        <a:t>CH</a:t>
                      </a:r>
                      <a:r>
                        <a:rPr lang="en-IN" sz="2400" baseline="-25000">
                          <a:effectLst/>
                          <a:latin typeface="Arial" panose="020B0604020202020204" pitchFamily="34" charset="0"/>
                          <a:cs typeface="Arial" panose="020B0604020202020204" pitchFamily="34" charset="0"/>
                        </a:rPr>
                        <a:t>3</a:t>
                      </a:r>
                      <a:endParaRPr lang="en-IN" sz="24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287848625"/>
                  </a:ext>
                </a:extLst>
              </a:tr>
              <a:tr h="514198">
                <a:tc>
                  <a:txBody>
                    <a:bodyPr/>
                    <a:lstStyle/>
                    <a:p>
                      <a:pPr algn="ctr" fontAlgn="ctr"/>
                      <a:r>
                        <a:rPr lang="en-IN" sz="2400">
                          <a:effectLst/>
                          <a:latin typeface="Arial" panose="020B0604020202020204" pitchFamily="34" charset="0"/>
                          <a:cs typeface="Arial" panose="020B0604020202020204" pitchFamily="34" charset="0"/>
                        </a:rPr>
                        <a:t>decane</a:t>
                      </a:r>
                    </a:p>
                  </a:txBody>
                  <a:tcPr marL="0" marR="0" marT="0" marB="0" anchor="ctr"/>
                </a:tc>
                <a:tc>
                  <a:txBody>
                    <a:bodyPr/>
                    <a:lstStyle/>
                    <a:p>
                      <a:pPr algn="ctr" fontAlgn="ctr"/>
                      <a:r>
                        <a:rPr lang="en-IN" sz="2400">
                          <a:effectLst/>
                          <a:latin typeface="Arial" panose="020B0604020202020204" pitchFamily="34" charset="0"/>
                          <a:cs typeface="Arial" panose="020B0604020202020204" pitchFamily="34" charset="0"/>
                        </a:rPr>
                        <a:t>C</a:t>
                      </a:r>
                      <a:r>
                        <a:rPr lang="en-IN" sz="2400" baseline="-25000">
                          <a:effectLst/>
                          <a:latin typeface="Arial" panose="020B0604020202020204" pitchFamily="34" charset="0"/>
                          <a:cs typeface="Arial" panose="020B0604020202020204" pitchFamily="34" charset="0"/>
                        </a:rPr>
                        <a:t>10</a:t>
                      </a:r>
                      <a:r>
                        <a:rPr lang="en-IN" sz="2400">
                          <a:effectLst/>
                          <a:latin typeface="Arial" panose="020B0604020202020204" pitchFamily="34" charset="0"/>
                          <a:cs typeface="Arial" panose="020B0604020202020204" pitchFamily="34" charset="0"/>
                        </a:rPr>
                        <a:t>H</a:t>
                      </a:r>
                      <a:r>
                        <a:rPr lang="en-IN" sz="2400" baseline="-25000">
                          <a:effectLst/>
                          <a:latin typeface="Arial" panose="020B0604020202020204" pitchFamily="34" charset="0"/>
                          <a:cs typeface="Arial" panose="020B0604020202020204" pitchFamily="34" charset="0"/>
                        </a:rPr>
                        <a:t>22</a:t>
                      </a:r>
                      <a:endParaRPr lang="en-IN" sz="240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3</a:t>
                      </a:r>
                      <a:endParaRPr lang="en-IN" sz="2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512016013"/>
                  </a:ext>
                </a:extLst>
              </a:tr>
            </a:tbl>
          </a:graphicData>
        </a:graphic>
      </p:graphicFrame>
      <p:sp>
        <p:nvSpPr>
          <p:cNvPr id="6" name="Content Placeholder 2">
            <a:extLst>
              <a:ext uri="{FF2B5EF4-FFF2-40B4-BE49-F238E27FC236}">
                <a16:creationId xmlns:a16="http://schemas.microsoft.com/office/drawing/2014/main" id="{7CF57EC7-DE82-20B6-45DF-521586D3D4C7}"/>
              </a:ext>
            </a:extLst>
          </p:cNvPr>
          <p:cNvSpPr txBox="1">
            <a:spLocks/>
          </p:cNvSpPr>
          <p:nvPr/>
        </p:nvSpPr>
        <p:spPr>
          <a:xfrm>
            <a:off x="1944000" y="8653270"/>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latin typeface="Arial"/>
                <a:cs typeface="Arial"/>
              </a:rPr>
              <a:t>Source:</a:t>
            </a:r>
            <a:r>
              <a:rPr lang="en-US" sz="2400" dirty="0">
                <a:latin typeface="Arial"/>
                <a:cs typeface="Arial"/>
              </a:rPr>
              <a:t> "</a:t>
            </a:r>
            <a:r>
              <a:rPr lang="en-US" sz="2400" dirty="0">
                <a:latin typeface="Arial"/>
                <a:cs typeface="Arial"/>
                <a:hlinkClick r:id="rId2"/>
              </a:rPr>
              <a:t>12.2: Structures and Names of Alkanes</a:t>
            </a:r>
            <a:r>
              <a:rPr lang="en-US" sz="2400" dirty="0">
                <a:latin typeface="Arial"/>
                <a:cs typeface="Arial"/>
              </a:rPr>
              <a:t>" In </a:t>
            </a:r>
            <a:r>
              <a:rPr lang="en-US" sz="2400" i="1" dirty="0">
                <a:latin typeface="Arial"/>
                <a:cs typeface="Arial"/>
                <a:hlinkClick r:id="rId3"/>
              </a:rPr>
              <a:t>Basics of GOB Chemistry (Ball et al.)</a:t>
            </a:r>
            <a:r>
              <a:rPr lang="en-US" sz="2400" dirty="0">
                <a:latin typeface="Arial"/>
                <a:cs typeface="Arial"/>
              </a:rPr>
              <a:t>, </a:t>
            </a:r>
            <a:r>
              <a:rPr lang="en-US" sz="2400" dirty="0">
                <a:latin typeface="Arial"/>
                <a:cs typeface="Arial"/>
                <a:hlinkClick r:id="rId4"/>
              </a:rPr>
              <a:t>CC BY-NC-SA 4.0</a:t>
            </a:r>
            <a:r>
              <a:rPr lang="en-US" sz="2400" dirty="0">
                <a:latin typeface="Arial"/>
                <a:cs typeface="Arial"/>
              </a:rPr>
              <a:t>.</a:t>
            </a:r>
            <a:endParaRPr lang="en-IN" sz="2400" dirty="0">
              <a:latin typeface="Arial"/>
              <a:cs typeface="Arial"/>
            </a:endParaRPr>
          </a:p>
        </p:txBody>
      </p:sp>
      <p:sp>
        <p:nvSpPr>
          <p:cNvPr id="4" name="Footer Placeholder 3">
            <a:extLst>
              <a:ext uri="{FF2B5EF4-FFF2-40B4-BE49-F238E27FC236}">
                <a16:creationId xmlns:a16="http://schemas.microsoft.com/office/drawing/2014/main" id="{37C6C05D-0DB5-3792-5EA7-CA13140F565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extLst>
      <p:ext uri="{BB962C8B-B14F-4D97-AF65-F5344CB8AC3E}">
        <p14:creationId xmlns:p14="http://schemas.microsoft.com/office/powerpoint/2010/main" val="1511411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3167</Words>
  <Application>Microsoft Office PowerPoint</Application>
  <PresentationFormat>Custom</PresentationFormat>
  <Paragraphs>413</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Raleway</vt:lpstr>
      <vt:lpstr>Antic</vt:lpstr>
      <vt:lpstr>Office Theme</vt:lpstr>
      <vt:lpstr>Chapter 20</vt:lpstr>
      <vt:lpstr>Figure 20.0a</vt:lpstr>
      <vt:lpstr>Figure 20.0b</vt:lpstr>
      <vt:lpstr>Figure 20.1a</vt:lpstr>
      <vt:lpstr>Figure 20.1b</vt:lpstr>
      <vt:lpstr>Figure 20.1c</vt:lpstr>
      <vt:lpstr>Figure 20.1d</vt:lpstr>
      <vt:lpstr>Figure 20.1e</vt:lpstr>
      <vt:lpstr>Table 20.1a</vt:lpstr>
      <vt:lpstr>Figure 20.1f</vt:lpstr>
      <vt:lpstr>Table 20.1b</vt:lpstr>
      <vt:lpstr>Figure 20.1g</vt:lpstr>
      <vt:lpstr>Figure 20.1h</vt:lpstr>
      <vt:lpstr>Table 20.2a</vt:lpstr>
      <vt:lpstr>Figure 20.2a</vt:lpstr>
      <vt:lpstr>Figure 20.2b</vt:lpstr>
      <vt:lpstr>Figure 20.2c</vt:lpstr>
      <vt:lpstr>Figure 20.3a</vt:lpstr>
      <vt:lpstr>Table 20.3a</vt:lpstr>
      <vt:lpstr>Figure 20.3b</vt:lpstr>
      <vt:lpstr>Figure 20.3c</vt:lpstr>
      <vt:lpstr>Table 20.3b </vt:lpstr>
      <vt:lpstr>Table 20.3c</vt:lpstr>
      <vt:lpstr>Figure 20.3d</vt:lpstr>
      <vt:lpstr>Figure 20.4a</vt:lpstr>
      <vt:lpstr>Figure 20.4b</vt:lpstr>
      <vt:lpstr>Figure 20.4d</vt:lpstr>
      <vt:lpstr>Figure 20.4e</vt:lpstr>
      <vt:lpstr>Figure 20.4f</vt:lpstr>
      <vt:lpstr>Figure 20.4g</vt:lpstr>
      <vt:lpstr>Figure 20.4h</vt:lpstr>
      <vt:lpstr>Figure 20.4i</vt:lpstr>
      <vt:lpstr>Figure 20.4j</vt:lpstr>
      <vt:lpstr>Figure 20.4k</vt:lpstr>
      <vt:lpstr>Figure 20.4l</vt:lpstr>
      <vt:lpstr>Figure 20.4m</vt:lpstr>
      <vt:lpstr>Figure 20.4n</vt:lpstr>
      <vt:lpstr>Figure 20.4o</vt:lpstr>
      <vt:lpstr>Figure 20.5a</vt:lpstr>
      <vt:lpstr>Figure 20.5b</vt:lpstr>
      <vt:lpstr>Figure 20.5c</vt:lpstr>
      <vt:lpstr>Figure 20.5d</vt:lpstr>
      <vt:lpstr>Figure 20.5e</vt:lpstr>
      <vt:lpstr>Figure 20.5f</vt:lpstr>
      <vt:lpstr>Figure 20.5g</vt:lpstr>
      <vt:lpstr>Figure 20.5h</vt:lpstr>
      <vt:lpstr>Figure 20.5i</vt:lpstr>
      <vt:lpstr>Table 20.5a </vt:lpstr>
      <vt:lpstr>Figure 20.5j</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Revathi Mahadevan</dc:creator>
  <cp:lastModifiedBy>Samantha Sullivan Sauer</cp:lastModifiedBy>
  <cp:revision>89</cp:revision>
  <dcterms:created xsi:type="dcterms:W3CDTF">2006-08-16T00:00:00Z</dcterms:created>
  <dcterms:modified xsi:type="dcterms:W3CDTF">2024-02-13T17:31:05Z</dcterms:modified>
  <dc:identifier>DAF7aMQEQsw</dc:identifier>
</cp:coreProperties>
</file>