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</p:sldIdLst>
  <p:sldSz cx="12482513" cy="7021513"/>
  <p:notesSz cx="7023100" cy="93091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1418" userDrawn="1">
          <p15:clr>
            <a:srgbClr val="A4A3A4"/>
          </p15:clr>
        </p15:guide>
        <p15:guide id="3" pos="802" userDrawn="1">
          <p15:clr>
            <a:srgbClr val="A4A3A4"/>
          </p15:clr>
        </p15:guide>
        <p15:guide id="4" pos="3932" userDrawn="1">
          <p15:clr>
            <a:srgbClr val="A4A3A4"/>
          </p15:clr>
        </p15:guide>
        <p15:guide id="5" pos="7078" userDrawn="1">
          <p15:clr>
            <a:srgbClr val="A4A3A4"/>
          </p15:clr>
        </p15:guide>
        <p15:guide id="6" pos="2117" userDrawn="1">
          <p15:clr>
            <a:srgbClr val="A4A3A4"/>
          </p15:clr>
        </p15:guide>
        <p15:guide id="7" pos="5723" userDrawn="1">
          <p15:clr>
            <a:srgbClr val="A4A3A4"/>
          </p15:clr>
        </p15:guide>
        <p15:guide id="8" orient="horz" pos="2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6B50"/>
    <a:srgbClr val="106588"/>
    <a:srgbClr val="2274A5"/>
    <a:srgbClr val="6F2A0B"/>
    <a:srgbClr val="3E5E28"/>
    <a:srgbClr val="679192"/>
    <a:srgbClr val="D8E5ED"/>
    <a:srgbClr val="ADC8D7"/>
    <a:srgbClr val="BBD7C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4341" autoAdjust="0"/>
  </p:normalViewPr>
  <p:slideViewPr>
    <p:cSldViewPr snapToGrid="0" snapToObjects="1" showGuides="1">
      <p:cViewPr varScale="1">
        <p:scale>
          <a:sx n="77" d="100"/>
          <a:sy n="77" d="100"/>
        </p:scale>
        <p:origin x="624" y="96"/>
      </p:cViewPr>
      <p:guideLst>
        <p:guide orient="horz" pos="486"/>
        <p:guide orient="horz" pos="1418"/>
        <p:guide pos="802"/>
        <p:guide pos="3932"/>
        <p:guide pos="7078"/>
        <p:guide pos="2117"/>
        <p:guide pos="5723"/>
        <p:guide orient="horz" pos="2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Les conjonctions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Aujourd’hui nous allons aborder un mot-outil : une conjonction.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215890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conjonction est un mot invariable qui sert à unir deux mots ou deux propositions.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noir et blanc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 chante et Jean joue de la guitare.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comme nous venons de le constater, nous avons besoin des conjonctions pour pouvoir relier les éléments de la phrase. Les conjonctions rendent le texte plus compréhensible et agréable à lire. Utilisez-les !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42615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distinguons deux catégories de conjonctions en français : les conjonctions de coordination et les conjonctions de subordination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158216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I) Les conjonctions de coordination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Ce sont les conjonctions qui relient les mots de même fonction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heureux, comme vous.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conjonction comme relie deux mots « JE » et « VOUS » qui ont la même fonction dans cette phrase – pronoms.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n’avons pas acheté de fruits, ni de lait.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conjonction « ni » relie deux substantifs dans ce contexte : fruits et lait.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93720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Les conjonctions de coordination peuvent aussi unir des propositions de même nature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les deux phrases suivantes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allée au bar. Elle est retournée chez elle.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deux propositions (elle est allée au bar) et (elle est retournée chez elle). Ce sont deux propositions de la même nature (c’est-à-dire elles ne dépendent pas l’une de l’autre), nous pouvons les utiliser séparément : Elle est allée au bar. Elle est retournée.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nous voyons que ces deux propositions sont assez courtes et elles représentent une continuation logique l’une de l’autre. Alors il vaut mieux les unir ensemble à l’aide d’une conjonction de coordination : puis.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est allée au bar, puis elle est retournée chez elle. </a:t>
            </a:r>
            <a:r>
              <a:rPr lang="fr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c’est plus beau maintenant, n’est-ce pas ?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998574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conjonctions de coordination les plus répandues sont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car, cependant, c’est-à-dire, c’est pourquoi, comme, d’ailleurs, donc, en effet, ensuite, et, mais, néanmoins, ni, or, ou, ou bien, par conséquent, par contre, pourtant, puis, sinon, soit…soit, toutefois, etc.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6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411159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Maintenant je vous propose de considérer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II) Les conjonctions de subordination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conjonctions de cette catégorie servent à établir des relations de dépendance entre les propositions.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fois, il s’agit de deux propositions, mais elles ne sont plus indépendantes l’une de l’autre, mais au contraire, il y a une proposition principale et une proposition subordonnée.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dis qu’il fait beau.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 exemple, nous observons deux propositions : « Je dis » et « Il fait beau ». Nous ne pouvons pas utiliser ces deux propositions indépendamment, car la première (je dis) – la proposition principale, introduit la deuxième (il fait beau) – proposition subordonnée. Nous relions alors ces propositions à l’aide d’une conjonction de subordination « que ».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7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023640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Beaucoup de conjonctions de subordination sont composées avec « que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 certaines conjonctions, il faut employer l’indicatif, après d’autres le subjonctif.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employons indicatif après les conjonctions suivantes qui indiquent :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cause : comme, parce que, puisque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l’opposition : tandis que, alors que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condition : si, au cas où,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conséquence : de sorte que, en sorte que,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temps : quand, lorsque, aussitôt que, dès que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comparaison : plus que, moins que, autant que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employons le subjonctif dans les propositions introduites par les conjonctions qui indiquent :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but : pour que, afin que, de peur que (+ ne), de manière que, etc.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restriction : à moins que, sans que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condition : à condition que, pourvu que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temps : avant que (+ ne), jusqu’à ce que</a:t>
            </a:r>
          </a:p>
          <a:p>
            <a:pPr marL="342900" marR="0" lvl="0" indent="-342900">
              <a:spcBef>
                <a:spcPts val="0"/>
              </a:spcBef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fr-CA" sz="1800" dirty="0"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concession : bien que, quoique, encore que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Consultez la liste plus complète de différentes conjonctions suivies du subjonctif et de l’indicatif dans votre manuel dans le chapitre sur les conjonctions.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8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670812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que certaines conjonctions de subordination peuvent correspondre à des prépositions. Il est très important de ne pas les confondre. Je vous rappelle que les conjonctions de subordination servent à relier les propositions. Ainsi, nous avons toujours après ces conjonctions un sujet et un verbe conjugué, par exemple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Téléphonez-lui avant qu’il ne parte.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phrase, nous employons la conjonction « avant que » suivi d’une subordonnée complète: il ne parte (avec un sujet et un verbe conjugué).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l’autre côté, nous avons aussi des prépositions qui sont employées devant un infinitif, un nom ou un pronom (attention, on n’emploie jamais de verbes conjugués avec une préposition).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Téléphonez-lui avant de partir. (notez que dans ce contexte, l’action des deux verbes « téléphoner » et « partir » est réalisée par le même sujet)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Téléphonez-lui avant son départ. (dans cet exemple, la préposition « avant » </a:t>
            </a:r>
            <a:r>
              <a:rPr lang="fr-CA" sz="18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employée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un nom « son départ »).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Téléphonez-lui avant moi.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vous invite à revoir une liste de conjonctions et de prépositions correspondantes dans le document ci-joint.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9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49068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Les conjonctions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Qu’est-ce que c’est qu’une conjonction?</a:t>
            </a:r>
            <a:endParaRPr lang="fr-CA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4A769ED-CF26-EA6D-554D-2EC95B39099E}"/>
              </a:ext>
            </a:extLst>
          </p:cNvPr>
          <p:cNvSpPr txBox="1">
            <a:spLocks/>
          </p:cNvSpPr>
          <p:nvPr/>
        </p:nvSpPr>
        <p:spPr bwMode="auto">
          <a:xfrm>
            <a:off x="2125663" y="1127125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conjonction est un mot invariable qui sert à unir deux mots ou deux propositions. </a:t>
            </a:r>
            <a:br>
              <a:rPr kumimoji="0" 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 exemple,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noir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et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blanc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Marie chante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et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Jean joue de la guitare.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A8F9B48E-E7D2-FFAF-D695-113813DE2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848" y="5058759"/>
            <a:ext cx="785840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Les conjonctions rendent le texte plus compréhensible et agréable à lire.</a:t>
            </a:r>
            <a:endParaRPr kumimoji="0" lang="fr-CA" altLang="fr-FR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Deux catégories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66BE303D-2718-76F4-EC50-9A10C217D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880" y="1741488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950" marR="0" lvl="0" indent="6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Deux catégories</a:t>
            </a:r>
            <a:endParaRPr kumimoji="0" lang="fr-FR" altLang="fr-FR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71B829-138C-45A0-19B3-903B63953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0618" y="3441700"/>
            <a:ext cx="29845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2274A5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conjonctions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2274A5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 coordination</a:t>
            </a:r>
            <a:endParaRPr kumimoji="0" lang="fr-CA" altLang="fr-FR" sz="3200" b="0" i="0" u="none" strike="noStrike" kern="0" cap="none" spc="0" normalizeH="0" baseline="0" noProof="0" dirty="0">
              <a:ln>
                <a:noFill/>
              </a:ln>
              <a:solidFill>
                <a:srgbClr val="2274A5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CA1C49-04C8-EAD8-8BEF-73155D0C9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3080" y="3441700"/>
            <a:ext cx="32131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conjonctions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0" i="0" u="none" strike="noStrike" kern="0" cap="none" spc="0" normalizeH="0" baseline="0" noProof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 subordination</a:t>
            </a:r>
            <a:endParaRPr kumimoji="0" lang="fr-CA" altLang="fr-FR" sz="3200" b="0" i="0" u="none" strike="noStrike" kern="0" cap="none" spc="0" normalizeH="0" baseline="0" noProof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A4A5F89-C5F8-6442-8BD1-34E470998F9D}"/>
              </a:ext>
            </a:extLst>
          </p:cNvPr>
          <p:cNvCxnSpPr/>
          <p:nvPr/>
        </p:nvCxnSpPr>
        <p:spPr>
          <a:xfrm flipV="1">
            <a:off x="4414680" y="2451100"/>
            <a:ext cx="1828800" cy="9906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999CC94-EC19-4C86-18D1-459A163FE05E}"/>
              </a:ext>
            </a:extLst>
          </p:cNvPr>
          <p:cNvCxnSpPr/>
          <p:nvPr/>
        </p:nvCxnSpPr>
        <p:spPr>
          <a:xfrm>
            <a:off x="6243480" y="2451100"/>
            <a:ext cx="18288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5856B-B116-8A2E-8D0D-68C4E5D1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Conjonctions de coordination</a:t>
            </a:r>
            <a:endParaRPr lang="fr-CA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148C592D-22CC-47B3-A42E-32282A1E5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1220789"/>
            <a:ext cx="9055100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2230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 sont les conjonctions qui relient les mots de même fonction 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B3C2D0-089E-8B7D-0EB9-F47D8C02FFB2}"/>
              </a:ext>
            </a:extLst>
          </p:cNvPr>
          <p:cNvSpPr txBox="1"/>
          <p:nvPr/>
        </p:nvSpPr>
        <p:spPr>
          <a:xfrm>
            <a:off x="1654174" y="3226913"/>
            <a:ext cx="8861425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51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 suis heureux,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comme</a:t>
            </a: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vous.</a:t>
            </a:r>
          </a:p>
          <a:p>
            <a:pPr marL="5651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Nous n’avons pas acheté de fruits, </a:t>
            </a:r>
            <a:r>
              <a:rPr kumimoji="0" lang="fr-FR" alt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</a:t>
            </a: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de lait. </a:t>
            </a:r>
            <a:endParaRPr kumimoji="0" lang="en-US" altLang="fr-FR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5802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04FD-80BB-66C9-3E34-AEAA410E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Conjonctions de coordination</a:t>
            </a:r>
            <a:endParaRPr lang="fr-CA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15FD62B-F1F2-BF32-572D-0FA7235EC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99" y="1184277"/>
            <a:ext cx="996632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2230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fr-FR" altLang="fr-FR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conjonctions de coordination peuvent aussi unir des propositions de même nature :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fr-FR" altLang="fr-F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Curved Right Arrow 7">
            <a:extLst>
              <a:ext uri="{FF2B5EF4-FFF2-40B4-BE49-F238E27FC236}">
                <a16:creationId xmlns:a16="http://schemas.microsoft.com/office/drawing/2014/main" id="{9B3453A9-5721-5364-4637-029BCF7C6DEC}"/>
              </a:ext>
            </a:extLst>
          </p:cNvPr>
          <p:cNvSpPr/>
          <p:nvPr/>
        </p:nvSpPr>
        <p:spPr>
          <a:xfrm>
            <a:off x="1446263" y="3756024"/>
            <a:ext cx="485669" cy="990600"/>
          </a:xfrm>
          <a:prstGeom prst="curved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B0F16B-F25F-2CA6-98EA-9A6A65637364}"/>
              </a:ext>
            </a:extLst>
          </p:cNvPr>
          <p:cNvSpPr txBox="1"/>
          <p:nvPr/>
        </p:nvSpPr>
        <p:spPr>
          <a:xfrm>
            <a:off x="1950983" y="2989263"/>
            <a:ext cx="9966325" cy="2074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950" marR="0" lvl="0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Elle est allée au bar. </a:t>
            </a:r>
          </a:p>
          <a:p>
            <a:pPr marL="107950" marR="0" lvl="0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Elle est retournée chez elle. </a:t>
            </a:r>
          </a:p>
          <a:p>
            <a:pPr marL="107950" marR="0" lvl="0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50" marR="0" lvl="0" indent="6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Elle est allée au bar, </a:t>
            </a:r>
            <a:r>
              <a:rPr kumimoji="0" lang="fr-FR" alt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puis</a:t>
            </a:r>
            <a:r>
              <a:rPr kumimoji="0" lang="fr-FR" altLang="fr-F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elle est retournée chez elle. </a:t>
            </a:r>
            <a:endParaRPr kumimoji="0" lang="en-US" altLang="fr-FR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54275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2DA7-EDCB-838E-1680-CADB3AE2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Conjonctions de coordination</a:t>
            </a:r>
            <a:endParaRPr lang="fr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7CDB7-B794-44DD-5EBD-116EF5568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49" y="1232693"/>
            <a:ext cx="3314303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alors 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car </a:t>
            </a:r>
            <a:b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cependant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c’est-à-dire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c’est pourquoi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comme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d’ailleurs 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donc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AD7F1983-52BD-1947-1A13-F04CE83DDE65}"/>
              </a:ext>
            </a:extLst>
          </p:cNvPr>
          <p:cNvSpPr txBox="1">
            <a:spLocks/>
          </p:cNvSpPr>
          <p:nvPr/>
        </p:nvSpPr>
        <p:spPr bwMode="auto">
          <a:xfrm>
            <a:off x="4529137" y="1229518"/>
            <a:ext cx="3787775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950" indent="6350">
              <a:spcBef>
                <a:spcPts val="768"/>
              </a:spcBef>
              <a:defRPr/>
            </a:pPr>
            <a:r>
              <a:rPr lang="fr-FR" sz="3200" dirty="0">
                <a:solidFill>
                  <a:srgbClr val="333766"/>
                </a:solidFill>
                <a:latin typeface="Arial" charset="0"/>
                <a:cs typeface="+mn-cs"/>
              </a:rPr>
              <a:t>en effet </a:t>
            </a:r>
            <a:endParaRPr lang="fr-FR" sz="3200" kern="0" dirty="0">
              <a:solidFill>
                <a:srgbClr val="333766"/>
              </a:solidFill>
              <a:latin typeface="Arial"/>
              <a:cs typeface="+mn-cs"/>
            </a:endParaRP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ensuite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et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mais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néanmoins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ni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or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ou </a:t>
            </a:r>
          </a:p>
          <a:p>
            <a:pPr marL="107950" indent="6350">
              <a:spcBef>
                <a:spcPts val="768"/>
              </a:spcBef>
              <a:defRPr/>
            </a:pPr>
            <a:b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</a:br>
            <a:endParaRPr lang="en-US" sz="3600" kern="0" dirty="0">
              <a:latin typeface="Arial"/>
              <a:cs typeface="+mn-cs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2584822-0F2F-395C-6A6C-2D99F0CB889E}"/>
              </a:ext>
            </a:extLst>
          </p:cNvPr>
          <p:cNvSpPr txBox="1">
            <a:spLocks/>
          </p:cNvSpPr>
          <p:nvPr/>
        </p:nvSpPr>
        <p:spPr bwMode="auto">
          <a:xfrm>
            <a:off x="8188324" y="1235868"/>
            <a:ext cx="3787775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 charset="0"/>
                <a:cs typeface="+mn-cs"/>
              </a:rPr>
              <a:t>ou bien</a:t>
            </a:r>
            <a:endParaRPr lang="fr-FR" sz="3200" kern="0" dirty="0">
              <a:solidFill>
                <a:srgbClr val="333766"/>
              </a:solidFill>
              <a:latin typeface="Arial"/>
              <a:cs typeface="+mn-cs"/>
            </a:endParaRP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par conséquent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par contre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pourtant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puis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sinon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soit…soit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3200" kern="0" dirty="0">
                <a:solidFill>
                  <a:srgbClr val="333766"/>
                </a:solidFill>
                <a:latin typeface="Arial"/>
                <a:cs typeface="+mn-cs"/>
              </a:rPr>
              <a:t>toutefois </a:t>
            </a:r>
          </a:p>
          <a:p>
            <a:pPr marL="107950" indent="6350">
              <a:spcBef>
                <a:spcPts val="768"/>
              </a:spcBef>
              <a:defRPr/>
            </a:pPr>
            <a:r>
              <a:rPr lang="fr-FR" sz="2000" kern="0" dirty="0">
                <a:solidFill>
                  <a:srgbClr val="333766"/>
                </a:solidFill>
                <a:latin typeface="Arial"/>
                <a:cs typeface="+mn-cs"/>
              </a:rPr>
              <a:t>etc.</a:t>
            </a:r>
            <a:endParaRPr lang="en-US" sz="2000" kern="0" dirty="0">
              <a:solidFill>
                <a:srgbClr val="333766"/>
              </a:solidFill>
              <a:latin typeface="Arial"/>
              <a:cs typeface="+mn-cs"/>
            </a:endParaRPr>
          </a:p>
          <a:p>
            <a:pPr marL="107950" indent="6350">
              <a:spcBef>
                <a:spcPct val="20000"/>
              </a:spcBef>
              <a:defRPr/>
            </a:pPr>
            <a:endParaRPr lang="en-US" sz="3600" kern="0" dirty="0">
              <a:latin typeface="Arial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2349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00D1-B241-8DF4-139F-4F83423A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Conjonctions de subordination</a:t>
            </a:r>
            <a:endParaRPr lang="fr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94C0B42-E188-A456-756C-152BAEA18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966788"/>
            <a:ext cx="82296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Les conjonctions de cette catégorie servent à établir des relations de dépendance entre les propositions. </a:t>
            </a:r>
            <a:endParaRPr kumimoji="0" lang="en-US" altLang="fr-FR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fr-FR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2" descr="C:\Documents and Settings\ktsedryk\My Documents\Enseignement\Waterloo\Distance\251\conjonctions\images\autumn.jpg">
            <a:extLst>
              <a:ext uri="{FF2B5EF4-FFF2-40B4-BE49-F238E27FC236}">
                <a16:creationId xmlns:a16="http://schemas.microsoft.com/office/drawing/2014/main" id="{80DA9450-B206-2062-C29C-7CFDB342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600" y="2053571"/>
            <a:ext cx="3528654" cy="470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82F7E7E-0D6B-8A52-0520-F4763F9F6091}"/>
              </a:ext>
            </a:extLst>
          </p:cNvPr>
          <p:cNvSpPr txBox="1"/>
          <p:nvPr/>
        </p:nvSpPr>
        <p:spPr>
          <a:xfrm>
            <a:off x="10831830" y="6777831"/>
            <a:ext cx="22098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rgbClr val="FFFFFF">
                    <a:lumMod val="65000"/>
                  </a:srgbClr>
                </a:solidFill>
                <a:latin typeface="Arial" charset="0"/>
                <a:cs typeface="+mn-cs"/>
              </a:rPr>
              <a:t>© Maritime, Flickr.com</a:t>
            </a:r>
            <a:endParaRPr lang="fr-CA" sz="1800" dirty="0">
              <a:latin typeface="Arial" charset="0"/>
              <a:cs typeface="+mn-cs"/>
            </a:endParaRPr>
          </a:p>
        </p:txBody>
      </p:sp>
      <p:sp>
        <p:nvSpPr>
          <p:cNvPr id="12" name="Curved Up Arrow 9">
            <a:extLst>
              <a:ext uri="{FF2B5EF4-FFF2-40B4-BE49-F238E27FC236}">
                <a16:creationId xmlns:a16="http://schemas.microsoft.com/office/drawing/2014/main" id="{42201218-A434-BB90-6157-672E9A84DB65}"/>
              </a:ext>
            </a:extLst>
          </p:cNvPr>
          <p:cNvSpPr/>
          <p:nvPr/>
        </p:nvSpPr>
        <p:spPr>
          <a:xfrm>
            <a:off x="3061376" y="4391749"/>
            <a:ext cx="2895600" cy="838200"/>
          </a:xfrm>
          <a:prstGeom prst="curved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A928B1-4269-9AAB-8102-198078353367}"/>
              </a:ext>
            </a:extLst>
          </p:cNvPr>
          <p:cNvCxnSpPr/>
          <p:nvPr/>
        </p:nvCxnSpPr>
        <p:spPr>
          <a:xfrm>
            <a:off x="2413676" y="4239349"/>
            <a:ext cx="1371600" cy="1588"/>
          </a:xfrm>
          <a:prstGeom prst="line">
            <a:avLst/>
          </a:prstGeom>
          <a:noFill/>
          <a:ln w="28575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49626FA-B056-0FC9-2D26-74A9A31FEF9C}"/>
              </a:ext>
            </a:extLst>
          </p:cNvPr>
          <p:cNvCxnSpPr/>
          <p:nvPr/>
        </p:nvCxnSpPr>
        <p:spPr>
          <a:xfrm>
            <a:off x="4547276" y="4237762"/>
            <a:ext cx="2362200" cy="1587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9894339-E2E3-E675-C2AC-CE7562AA68FA}"/>
              </a:ext>
            </a:extLst>
          </p:cNvPr>
          <p:cNvSpPr txBox="1"/>
          <p:nvPr/>
        </p:nvSpPr>
        <p:spPr>
          <a:xfrm>
            <a:off x="2216150" y="3637756"/>
            <a:ext cx="65341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 Je dis </a:t>
            </a: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qu</a:t>
            </a: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Gill Sans" charset="0"/>
              </a:rPr>
              <a:t>’il fait beau. 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2579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3E8E-3CA4-C291-3651-DA686D1C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Conjonctions de subordination</a:t>
            </a:r>
            <a:endParaRPr lang="fr-CA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C743E8A5-A963-767E-DD72-6ED773AF1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950" y="722790"/>
            <a:ext cx="998537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950" marR="0" lvl="0" indent="6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Conjonctions </a:t>
            </a:r>
          </a:p>
          <a:p>
            <a:pPr marL="107950" marR="0" lvl="0" indent="6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7C464D-FFD3-B9AB-B1AE-CAA08AF1B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4168" y="1719940"/>
            <a:ext cx="27439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subjonctif</a:t>
            </a:r>
            <a:endParaRPr kumimoji="0" lang="fr-CA" altLang="fr-FR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7C9777-8675-D56B-A3D4-71C576CA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495" y="1719940"/>
            <a:ext cx="22520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6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35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indicatif</a:t>
            </a:r>
            <a:endParaRPr kumimoji="0" lang="en-US" altLang="fr-FR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4F61B19-47F6-611B-98DB-25B1F5C44A38}"/>
              </a:ext>
            </a:extLst>
          </p:cNvPr>
          <p:cNvCxnSpPr>
            <a:cxnSpLocks/>
          </p:cNvCxnSpPr>
          <p:nvPr/>
        </p:nvCxnSpPr>
        <p:spPr>
          <a:xfrm>
            <a:off x="6231732" y="1409700"/>
            <a:ext cx="2005505" cy="33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CBECF5A-8311-B2A7-BCC4-7CD6C8897989}"/>
              </a:ext>
            </a:extLst>
          </p:cNvPr>
          <p:cNvCxnSpPr>
            <a:cxnSpLocks/>
          </p:cNvCxnSpPr>
          <p:nvPr/>
        </p:nvCxnSpPr>
        <p:spPr>
          <a:xfrm flipH="1">
            <a:off x="4240208" y="1409700"/>
            <a:ext cx="2005200" cy="33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C66D71D-F783-CAEF-369F-BE571EA56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2374900"/>
            <a:ext cx="5334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but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pour que, afin que, de peur que </a:t>
            </a:r>
            <a:r>
              <a:rPr kumimoji="0" lang="fr-FR" altLang="fr-FR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(+ ne)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, de manière que, etc.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restriction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à moins que, sans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condition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à condition que, pourvu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temps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avant que </a:t>
            </a:r>
            <a:r>
              <a:rPr lang="fr-FR" altLang="fr-FR" sz="2000" kern="0" dirty="0">
                <a:solidFill>
                  <a:prstClr val="black">
                    <a:lumMod val="50000"/>
                    <a:lumOff val="50000"/>
                  </a:prstClr>
                </a:solidFill>
                <a:cs typeface="+mn-cs"/>
              </a:rPr>
              <a:t>(+ ne)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, jusqu`à ce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concession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bien que, quoique, encore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7DF158-0D4C-8124-93BC-7C0E47286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" y="2374900"/>
            <a:ext cx="533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cause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: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comme, parce que, puisque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opposition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: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tandis que, alors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condition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: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si, au cas où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conséquence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: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 sorte que, en sorte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temps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: 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quand, lorsque, aussitôt que, dès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comparaison</a:t>
            </a: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:</a:t>
            </a:r>
            <a:b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plus que, moins que, autant que</a:t>
            </a:r>
            <a:endParaRPr kumimoji="0" lang="en-US" altLang="fr-FR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00408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F2FE-3C94-4DA8-9C05-3B0B1D1F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Conjonctions vs. prépositions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EC849-CF70-3839-7554-6892EFDCB377}"/>
              </a:ext>
            </a:extLst>
          </p:cNvPr>
          <p:cNvSpPr txBox="1"/>
          <p:nvPr/>
        </p:nvSpPr>
        <p:spPr>
          <a:xfrm>
            <a:off x="2124075" y="1230134"/>
            <a:ext cx="2498725" cy="584775"/>
          </a:xfrm>
          <a:prstGeom prst="rect">
            <a:avLst/>
          </a:prstGeom>
          <a:solidFill>
            <a:srgbClr val="10658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CA" sz="3200" dirty="0"/>
              <a:t>Conjonctions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91E3FC-4104-6C28-0DD3-B30BC5046F1E}"/>
              </a:ext>
            </a:extLst>
          </p:cNvPr>
          <p:cNvSpPr txBox="1"/>
          <p:nvPr/>
        </p:nvSpPr>
        <p:spPr>
          <a:xfrm>
            <a:off x="7856860" y="1245522"/>
            <a:ext cx="2498400" cy="553998"/>
          </a:xfrm>
          <a:prstGeom prst="rect">
            <a:avLst/>
          </a:prstGeom>
          <a:solidFill>
            <a:srgbClr val="036B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CA" dirty="0"/>
              <a:t>Prépositions</a:t>
            </a:r>
          </a:p>
        </p:txBody>
      </p:sp>
      <p:pic>
        <p:nvPicPr>
          <p:cNvPr id="14" name="Picture 13" descr="A blue line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94FE0260-6D49-CF79-080B-0A9F4FF090A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8" t="29621" r="29955" b="41642"/>
          <a:stretch/>
        </p:blipFill>
        <p:spPr>
          <a:xfrm>
            <a:off x="5638800" y="990601"/>
            <a:ext cx="1320800" cy="10287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025E5B-FA6D-3054-2C80-87E4DDBB27AF}"/>
              </a:ext>
            </a:extLst>
          </p:cNvPr>
          <p:cNvSpPr txBox="1"/>
          <p:nvPr/>
        </p:nvSpPr>
        <p:spPr>
          <a:xfrm>
            <a:off x="506413" y="1865709"/>
            <a:ext cx="24987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CA" sz="2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</a:t>
            </a:r>
            <a:endParaRPr lang="fr-CA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86DAC6-F068-31B2-DF42-FF88758D3B77}"/>
              </a:ext>
            </a:extLst>
          </p:cNvPr>
          <p:cNvSpPr txBox="1"/>
          <p:nvPr/>
        </p:nvSpPr>
        <p:spPr>
          <a:xfrm>
            <a:off x="3774443" y="1875720"/>
            <a:ext cx="24987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</a:t>
            </a:r>
            <a:endParaRPr lang="fr-CA" sz="2800" dirty="0"/>
          </a:p>
        </p:txBody>
      </p:sp>
      <p:pic>
        <p:nvPicPr>
          <p:cNvPr id="19" name="Graphic 18" descr="Link with solid fill">
            <a:extLst>
              <a:ext uri="{FF2B5EF4-FFF2-40B4-BE49-F238E27FC236}">
                <a16:creationId xmlns:a16="http://schemas.microsoft.com/office/drawing/2014/main" id="{4E7677B8-518E-DB56-A036-603429F6AD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8900000">
            <a:off x="2919909" y="1678669"/>
            <a:ext cx="914400" cy="914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DD0C274-F9EC-6561-9C37-9E820B92F24D}"/>
              </a:ext>
            </a:extLst>
          </p:cNvPr>
          <p:cNvSpPr txBox="1"/>
          <p:nvPr/>
        </p:nvSpPr>
        <p:spPr>
          <a:xfrm>
            <a:off x="3863071" y="2246723"/>
            <a:ext cx="31809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sujet 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BB0274-7DF4-4A8F-A191-4212E0CDC972}"/>
              </a:ext>
            </a:extLst>
          </p:cNvPr>
          <p:cNvSpPr txBox="1"/>
          <p:nvPr/>
        </p:nvSpPr>
        <p:spPr>
          <a:xfrm>
            <a:off x="531813" y="3603760"/>
            <a:ext cx="56784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800" dirty="0"/>
              <a:t>Téléphonez-lui </a:t>
            </a:r>
            <a:r>
              <a:rPr lang="fr-CA" sz="2800" b="1" dirty="0">
                <a:solidFill>
                  <a:srgbClr val="106588"/>
                </a:solidFill>
              </a:rPr>
              <a:t>avant qu’</a:t>
            </a:r>
            <a:r>
              <a:rPr lang="fr-CA" sz="2800" dirty="0"/>
              <a:t>il ne parte.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029EED-6B99-9CEF-A43A-494D99D94BD4}"/>
              </a:ext>
            </a:extLst>
          </p:cNvPr>
          <p:cNvSpPr txBox="1"/>
          <p:nvPr/>
        </p:nvSpPr>
        <p:spPr>
          <a:xfrm>
            <a:off x="3995448" y="3952978"/>
            <a:ext cx="10269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sujet +</a:t>
            </a:r>
          </a:p>
        </p:txBody>
      </p:sp>
      <p:pic>
        <p:nvPicPr>
          <p:cNvPr id="33" name="Graphic 32" descr="Link with solid fill">
            <a:extLst>
              <a:ext uri="{FF2B5EF4-FFF2-40B4-BE49-F238E27FC236}">
                <a16:creationId xmlns:a16="http://schemas.microsoft.com/office/drawing/2014/main" id="{3242E144-F0FC-39E8-1533-10DA0DA4EF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77771" y="1896318"/>
            <a:ext cx="914400" cy="9144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6A4500D-8092-C389-B207-228876589D7B}"/>
              </a:ext>
            </a:extLst>
          </p:cNvPr>
          <p:cNvSpPr txBox="1"/>
          <p:nvPr/>
        </p:nvSpPr>
        <p:spPr>
          <a:xfrm>
            <a:off x="9192171" y="1799520"/>
            <a:ext cx="20553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infinitif</a:t>
            </a:r>
          </a:p>
          <a:p>
            <a:r>
              <a:rPr lang="fr-CA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 </a:t>
            </a:r>
          </a:p>
          <a:p>
            <a:r>
              <a:rPr lang="fr-CA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 </a:t>
            </a:r>
            <a:endParaRPr lang="fr-CA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F7E6094-9457-F6CD-3667-05BCAACB3E31}"/>
              </a:ext>
            </a:extLst>
          </p:cNvPr>
          <p:cNvSpPr txBox="1"/>
          <p:nvPr/>
        </p:nvSpPr>
        <p:spPr>
          <a:xfrm>
            <a:off x="9214880" y="2868554"/>
            <a:ext cx="22807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400" dirty="0"/>
              <a:t>verbe conjugué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2DD7C37-2131-1445-EAD3-BAD9ED64C809}"/>
              </a:ext>
            </a:extLst>
          </p:cNvPr>
          <p:cNvCxnSpPr>
            <a:cxnSpLocks/>
          </p:cNvCxnSpPr>
          <p:nvPr/>
        </p:nvCxnSpPr>
        <p:spPr bwMode="auto">
          <a:xfrm>
            <a:off x="9313305" y="3123202"/>
            <a:ext cx="1919287" cy="0"/>
          </a:xfrm>
          <a:prstGeom prst="line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1C8EDCB-1AD2-3D8C-3185-04BA9FFB9C29}"/>
              </a:ext>
            </a:extLst>
          </p:cNvPr>
          <p:cNvSpPr txBox="1"/>
          <p:nvPr/>
        </p:nvSpPr>
        <p:spPr>
          <a:xfrm>
            <a:off x="6240463" y="3660591"/>
            <a:ext cx="5751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800" dirty="0"/>
              <a:t>Téléphonez-lui </a:t>
            </a:r>
            <a:r>
              <a:rPr lang="fr-CA" sz="2800" b="1" dirty="0">
                <a:solidFill>
                  <a:srgbClr val="036B50"/>
                </a:solidFill>
              </a:rPr>
              <a:t>avant de</a:t>
            </a:r>
            <a:r>
              <a:rPr lang="fr-CA" sz="2800" b="1" dirty="0">
                <a:solidFill>
                  <a:srgbClr val="106588"/>
                </a:solidFill>
              </a:rPr>
              <a:t> </a:t>
            </a:r>
            <a:r>
              <a:rPr lang="fr-CA" sz="2800" dirty="0"/>
              <a:t>partir.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AB918B-6005-02D4-9BF6-3464747EB663}"/>
              </a:ext>
            </a:extLst>
          </p:cNvPr>
          <p:cNvSpPr txBox="1"/>
          <p:nvPr/>
        </p:nvSpPr>
        <p:spPr>
          <a:xfrm>
            <a:off x="8322219" y="4168420"/>
            <a:ext cx="1665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même sujet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F169A87-B3F6-43DE-8CBE-D90BD3F0A143}"/>
              </a:ext>
            </a:extLst>
          </p:cNvPr>
          <p:cNvSpPr txBox="1"/>
          <p:nvPr/>
        </p:nvSpPr>
        <p:spPr>
          <a:xfrm>
            <a:off x="4941990" y="4022199"/>
            <a:ext cx="2029641" cy="644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verbe conjugué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73D071E-FC77-A2E6-8668-DFC403BD0192}"/>
              </a:ext>
            </a:extLst>
          </p:cNvPr>
          <p:cNvSpPr txBox="1"/>
          <p:nvPr/>
        </p:nvSpPr>
        <p:spPr>
          <a:xfrm>
            <a:off x="4792993" y="2335050"/>
            <a:ext cx="1480175" cy="644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verbe </a:t>
            </a:r>
          </a:p>
          <a:p>
            <a:pPr>
              <a:lnSpc>
                <a:spcPts val="2100"/>
              </a:lnSpc>
            </a:pPr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conjugué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B8950D3-682D-E9AA-A5E9-3C97A9BC229D}"/>
              </a:ext>
            </a:extLst>
          </p:cNvPr>
          <p:cNvCxnSpPr>
            <a:cxnSpLocks/>
          </p:cNvCxnSpPr>
          <p:nvPr/>
        </p:nvCxnSpPr>
        <p:spPr bwMode="auto">
          <a:xfrm flipH="1">
            <a:off x="7645391" y="4414643"/>
            <a:ext cx="626400" cy="0"/>
          </a:xfrm>
          <a:prstGeom prst="line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DFE6153-F2AD-7E5B-DBE2-830A69D64DB6}"/>
              </a:ext>
            </a:extLst>
          </p:cNvPr>
          <p:cNvCxnSpPr/>
          <p:nvPr/>
        </p:nvCxnSpPr>
        <p:spPr bwMode="auto">
          <a:xfrm flipV="1">
            <a:off x="7645392" y="4126980"/>
            <a:ext cx="0" cy="287664"/>
          </a:xfrm>
          <a:prstGeom prst="straightConnector1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D782CBC-BAF4-F5FE-7494-4B0B2628B3E0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94276" y="4407023"/>
            <a:ext cx="624841" cy="0"/>
          </a:xfrm>
          <a:prstGeom prst="line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0CB4691-E370-5C8B-A4D2-6B631DB01F3F}"/>
              </a:ext>
            </a:extLst>
          </p:cNvPr>
          <p:cNvCxnSpPr/>
          <p:nvPr/>
        </p:nvCxnSpPr>
        <p:spPr bwMode="auto">
          <a:xfrm flipV="1">
            <a:off x="10723880" y="4103170"/>
            <a:ext cx="0" cy="287664"/>
          </a:xfrm>
          <a:prstGeom prst="straightConnector1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B411A7F-932F-BA6E-885F-E390AB576B7C}"/>
              </a:ext>
            </a:extLst>
          </p:cNvPr>
          <p:cNvSpPr txBox="1"/>
          <p:nvPr/>
        </p:nvSpPr>
        <p:spPr>
          <a:xfrm>
            <a:off x="6477236" y="4784541"/>
            <a:ext cx="5634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800" dirty="0"/>
              <a:t>Téléphonez-lui </a:t>
            </a:r>
            <a:r>
              <a:rPr lang="fr-CA" sz="2800" b="1" dirty="0">
                <a:solidFill>
                  <a:srgbClr val="036B50"/>
                </a:solidFill>
              </a:rPr>
              <a:t>avant </a:t>
            </a:r>
            <a:r>
              <a:rPr lang="fr-CA" sz="2800" dirty="0"/>
              <a:t>son départ.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C241042-5E68-2431-884B-341D589B5809}"/>
              </a:ext>
            </a:extLst>
          </p:cNvPr>
          <p:cNvSpPr txBox="1"/>
          <p:nvPr/>
        </p:nvSpPr>
        <p:spPr>
          <a:xfrm>
            <a:off x="5917952" y="5739397"/>
            <a:ext cx="5634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800" dirty="0"/>
              <a:t>Téléphonez-lui </a:t>
            </a:r>
            <a:r>
              <a:rPr lang="fr-CA" sz="2800" b="1" dirty="0">
                <a:solidFill>
                  <a:srgbClr val="036B50"/>
                </a:solidFill>
              </a:rPr>
              <a:t>avant </a:t>
            </a:r>
            <a:r>
              <a:rPr lang="fr-CA" sz="2800" dirty="0"/>
              <a:t>moi.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7ED0C5-CC55-1BFB-A839-B0296E99C611}"/>
              </a:ext>
            </a:extLst>
          </p:cNvPr>
          <p:cNvSpPr txBox="1"/>
          <p:nvPr/>
        </p:nvSpPr>
        <p:spPr>
          <a:xfrm>
            <a:off x="10103741" y="3438215"/>
            <a:ext cx="1516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infinitif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5FFAE7F-2841-671E-5536-9E80A85D2DD9}"/>
              </a:ext>
            </a:extLst>
          </p:cNvPr>
          <p:cNvSpPr txBox="1"/>
          <p:nvPr/>
        </p:nvSpPr>
        <p:spPr>
          <a:xfrm>
            <a:off x="10303598" y="4494966"/>
            <a:ext cx="1516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23F11A6-D20D-E981-9E45-983D4D823C4B}"/>
              </a:ext>
            </a:extLst>
          </p:cNvPr>
          <p:cNvSpPr txBox="1"/>
          <p:nvPr/>
        </p:nvSpPr>
        <p:spPr>
          <a:xfrm>
            <a:off x="9514602" y="5465022"/>
            <a:ext cx="15166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2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9441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6" grpId="0"/>
      <p:bldP spid="17" grpId="0"/>
      <p:bldP spid="24" grpId="0"/>
      <p:bldP spid="30" grpId="0"/>
      <p:bldP spid="32" grpId="0"/>
      <p:bldP spid="35" grpId="0"/>
      <p:bldP spid="39" grpId="0"/>
      <p:bldP spid="45" grpId="0"/>
      <p:bldP spid="49" grpId="0"/>
      <p:bldP spid="53" grpId="0"/>
      <p:bldP spid="57" grpId="0"/>
      <p:bldP spid="66" grpId="0"/>
      <p:bldP spid="67" grpId="0"/>
      <p:bldP spid="70" grpId="0"/>
      <p:bldP spid="71" grpId="0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2|1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3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5|1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6.1|3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2.6|9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6.8|1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1|1.2|1|1.4|4.7|6.3|4.2|3.6|4.5|5.5|11|8.1|4.4|4.3|4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.3|3|5|6.6|10.9|7.6|9.5|5|8.6|4.5|9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2313</TotalTime>
  <Pages>0</Pages>
  <Words>1343</Words>
  <Characters>0</Characters>
  <Application>Microsoft Office PowerPoint</Application>
  <PresentationFormat>Custom</PresentationFormat>
  <Lines>0</Lines>
  <Paragraphs>191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</vt:lpstr>
      <vt:lpstr>Open Sans</vt:lpstr>
      <vt:lpstr>Times New Roman</vt:lpstr>
      <vt:lpstr>Wingdings</vt:lpstr>
      <vt:lpstr>Title &amp; Bullets</vt:lpstr>
      <vt:lpstr>Les conjonctions</vt:lpstr>
      <vt:lpstr>Qu’est-ce que c’est qu’une conjonction?</vt:lpstr>
      <vt:lpstr>Deux catégories</vt:lpstr>
      <vt:lpstr>Conjonctions de coordination</vt:lpstr>
      <vt:lpstr>Conjonctions de coordination</vt:lpstr>
      <vt:lpstr>Conjonctions de coordination</vt:lpstr>
      <vt:lpstr>Conjonctions de subordination</vt:lpstr>
      <vt:lpstr>Conjonctions de subordination</vt:lpstr>
      <vt:lpstr>Conjonctions vs. prépositions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conjonctions</dc:title>
  <dc:subject>Conjonctions</dc:subject>
  <dc:creator>Tsedryk, Kanstantsin</dc:creator>
  <cp:keywords>FR251</cp:keywords>
  <cp:lastModifiedBy>KT</cp:lastModifiedBy>
  <cp:revision>505</cp:revision>
  <dcterms:modified xsi:type="dcterms:W3CDTF">2024-01-12T16:19:28Z</dcterms:modified>
</cp:coreProperties>
</file>