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
  </p:notesMasterIdLst>
  <p:handoutMasterIdLst>
    <p:handoutMasterId r:id="rId6"/>
  </p:handoutMasterIdLst>
  <p:sldIdLst>
    <p:sldId id="347" r:id="rId2"/>
    <p:sldId id="348" r:id="rId3"/>
    <p:sldId id="349" r:id="rId4"/>
  </p:sldIdLst>
  <p:sldSz cx="12482513" cy="7021513"/>
  <p:notesSz cx="7023100" cy="9309100"/>
  <p:custDataLst>
    <p:tags r:id="rId7"/>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35B"/>
    <a:srgbClr val="106588"/>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085" autoAdjust="0"/>
    <p:restoredTop sz="60671" autoAdjust="0"/>
  </p:normalViewPr>
  <p:slideViewPr>
    <p:cSldViewPr snapToGrid="0" snapToObjects="1" showGuides="1">
      <p:cViewPr varScale="1">
        <p:scale>
          <a:sx n="62" d="100"/>
          <a:sy n="62" d="100"/>
        </p:scale>
        <p:origin x="1200" y="78"/>
      </p:cViewPr>
      <p:guideLst>
        <p:guide orient="horz" pos="486"/>
        <p:guide orient="horz" pos="3940"/>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12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Éviter le subjonctif</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avons observé avec vous que le subjonctif est un sujet qui est compliqué et qui pose très souvent même des problèmes pour des francophones. Il est parfois souhaitable d’éviter le subjonctif pour simplifier une phrase, surtout quand il s’agit du langage parlé.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Slide Number Placeholder 4"/>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1102545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Un des moyens le plus utilisé pour éviter le subjonctif, est l’emploi d’un infinitif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Surtout quand il s’agit d’une proposition subordonnée complétive qui représente un complément du verbe de la principale :</a:t>
            </a:r>
          </a:p>
          <a:p>
            <a:pPr marL="4572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Jean a peur qu’il ait raté son examen. = Il a peur d’avoir raté son examen.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Notez que le sujet du verbe subordonné est le même que celui du verbe principal. </a:t>
            </a:r>
          </a:p>
          <a:p>
            <a:pPr marL="4572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Jean a peur qu’il ait raté son examen.</a:t>
            </a:r>
            <a:br>
              <a:rPr lang="fr-CA" sz="1800" dirty="0">
                <a:effectLst/>
                <a:latin typeface="Open Sans" panose="020B0606030504020204" pitchFamily="34" charset="0"/>
                <a:ea typeface="Calibri" panose="020F0502020204030204" pitchFamily="34" charset="0"/>
                <a:cs typeface="Times New Roman" panose="02020603050405020304" pitchFamily="18" charset="0"/>
              </a:rPr>
            </a:br>
            <a:r>
              <a:rPr lang="fr-CA" sz="1800" dirty="0">
                <a:effectLst/>
                <a:latin typeface="Open Sans" panose="020B0606030504020204" pitchFamily="34" charset="0"/>
                <a:ea typeface="Calibri" panose="020F0502020204030204" pitchFamily="34" charset="0"/>
                <a:cs typeface="Times New Roman" panose="02020603050405020304" pitchFamily="18" charset="0"/>
              </a:rPr>
              <a:t>Il a peur d’avoir raté son examen.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 sujet de « avoir peur » est le même que celui du 2</a:t>
            </a:r>
            <a:r>
              <a:rPr lang="fr-CA" sz="1800" baseline="30000" dirty="0">
                <a:effectLst/>
                <a:latin typeface="Open Sans" panose="020B0606030504020204" pitchFamily="34" charset="0"/>
                <a:ea typeface="Calibri" panose="020F0502020204030204" pitchFamily="34" charset="0"/>
                <a:cs typeface="Times New Roman" panose="02020603050405020304" pitchFamily="18" charset="0"/>
              </a:rPr>
              <a:t>e</a:t>
            </a:r>
            <a:r>
              <a:rPr lang="fr-CA" sz="1800" dirty="0">
                <a:effectLst/>
                <a:latin typeface="Open Sans" panose="020B0606030504020204" pitchFamily="34" charset="0"/>
                <a:ea typeface="Calibri" panose="020F0502020204030204" pitchFamily="34" charset="0"/>
                <a:cs typeface="Times New Roman" panose="02020603050405020304" pitchFamily="18" charset="0"/>
              </a:rPr>
              <a:t> verbe « rater ».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L’utilisation de l’infinitif est même préférable quand nous avons le même sujet pour les deux verbes.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Slide Number Placeholder 4"/>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4053657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Dans le cas des propositions subordonnées introduites par une conjonction qui exige l’emploi du subjonctif, nous pouvons très souvent trouver une préposition équivalente qu’on peut employer avec l’infinitif ou un substantif. </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Par exemple, </a:t>
            </a:r>
          </a:p>
          <a:p>
            <a:pPr marL="4572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 vous appellerai avant que vous partiez.</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pouvons transmettre la même idée en utilisant la préposition « avant » et le nom « départ » : </a:t>
            </a:r>
          </a:p>
          <a:p>
            <a:pPr marL="45720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 vous appellerai avant votre départ.</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Encore un exemple : </a:t>
            </a:r>
          </a:p>
          <a:p>
            <a:pPr marL="0" marR="0" indent="45720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Ils étudient afin qu’ils puissent réussir. – Ils étudient afin de réussir. </a:t>
            </a:r>
          </a:p>
          <a:p>
            <a:pPr marL="0" marR="0">
              <a:spcBef>
                <a:spcPts val="0"/>
              </a:spcBef>
              <a:spcAft>
                <a:spcPts val="400"/>
              </a:spcAft>
            </a:pPr>
            <a:r>
              <a:rPr lang="fr-CA" sz="1800" i="1" dirty="0">
                <a:effectLst/>
                <a:latin typeface="Open Sans" panose="020B0606030504020204" pitchFamily="34" charset="0"/>
                <a:ea typeface="Calibri" panose="020F0502020204030204" pitchFamily="34" charset="0"/>
                <a:cs typeface="Times New Roman" panose="02020603050405020304" pitchFamily="18" charset="0"/>
              </a:rPr>
              <a:t> </a:t>
            </a: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a:t>
            </a:r>
            <a:r>
              <a:rPr lang="fr-CA" sz="1800" i="1" dirty="0">
                <a:effectLst/>
                <a:latin typeface="Open Sans" panose="020B0606030504020204" pitchFamily="34"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vous invite à consulter ce document </a:t>
            </a:r>
            <a:r>
              <a:rPr lang="fr-CA" sz="1800" dirty="0" err="1">
                <a:effectLst/>
                <a:latin typeface="Open Sans" panose="020B0606030504020204" pitchFamily="34" charset="0"/>
                <a:ea typeface="Calibri" panose="020F0502020204030204" pitchFamily="34" charset="0"/>
                <a:cs typeface="Times New Roman" panose="02020603050405020304" pitchFamily="18" charset="0"/>
              </a:rPr>
              <a:t>pdf</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avec une liste complète des conjonctions qui demandent le subjonctif et les prépositions qui peuvent s’employer avec un infinitif ou un nom.</a:t>
            </a:r>
          </a:p>
          <a:p>
            <a:pPr marL="0" marR="0">
              <a:spcBef>
                <a:spcPts val="0"/>
              </a:spcBef>
              <a:spcAft>
                <a:spcPts val="4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Slide Number Placeholder 4"/>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3409562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Éviter le subjonctif</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FR" altLang="fr-FR" sz="2800" dirty="0"/>
              <a:t>I) Emploi de l’infinitif</a:t>
            </a:r>
            <a:endParaRPr lang="fr-CA" dirty="0"/>
          </a:p>
        </p:txBody>
      </p:sp>
      <p:sp>
        <p:nvSpPr>
          <p:cNvPr id="14" name="Content Placeholder 5">
            <a:extLst>
              <a:ext uri="{FF2B5EF4-FFF2-40B4-BE49-F238E27FC236}">
                <a16:creationId xmlns:a16="http://schemas.microsoft.com/office/drawing/2014/main" id="{6AE0E081-AE45-D99E-1D08-97B3571BE7E3}"/>
              </a:ext>
            </a:extLst>
          </p:cNvPr>
          <p:cNvSpPr txBox="1">
            <a:spLocks/>
          </p:cNvSpPr>
          <p:nvPr/>
        </p:nvSpPr>
        <p:spPr bwMode="auto">
          <a:xfrm>
            <a:off x="1028700" y="2925981"/>
            <a:ext cx="732245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107950" marR="0" lvl="0" indent="6350"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B435B"/>
                </a:solidFill>
                <a:effectLst/>
                <a:uLnTx/>
                <a:uFillTx/>
                <a:latin typeface="Arial"/>
                <a:ea typeface="+mn-ea"/>
                <a:cs typeface="+mn-cs"/>
              </a:rPr>
              <a:t>Jean</a:t>
            </a:r>
            <a:r>
              <a:rPr kumimoji="0" lang="fr-FR" sz="2800" b="0" i="0" u="none" strike="noStrike" kern="0" cap="none" spc="0" normalizeH="0" baseline="0" noProof="0" dirty="0">
                <a:ln>
                  <a:noFill/>
                </a:ln>
                <a:solidFill>
                  <a:srgbClr val="000000"/>
                </a:solidFill>
                <a:effectLst/>
                <a:uLnTx/>
                <a:uFillTx/>
                <a:latin typeface="Arial"/>
                <a:ea typeface="+mn-ea"/>
                <a:cs typeface="+mn-cs"/>
              </a:rPr>
              <a:t> a peur qu’</a:t>
            </a:r>
            <a:r>
              <a:rPr kumimoji="0" lang="fr-FR" sz="2800" b="0" i="0" u="none" strike="noStrike" kern="0" cap="none" spc="0" normalizeH="0" baseline="0" noProof="0" dirty="0">
                <a:ln>
                  <a:noFill/>
                </a:ln>
                <a:solidFill>
                  <a:srgbClr val="0B435B"/>
                </a:solidFill>
                <a:effectLst/>
                <a:uLnTx/>
                <a:uFillTx/>
                <a:latin typeface="Arial"/>
                <a:ea typeface="+mn-ea"/>
                <a:cs typeface="+mn-cs"/>
              </a:rPr>
              <a:t>il</a:t>
            </a:r>
            <a:r>
              <a:rPr kumimoji="0" 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sz="2800" b="1" i="0" u="none" strike="noStrike" kern="0" cap="none" spc="0" normalizeH="0" baseline="0" noProof="0" dirty="0">
                <a:ln>
                  <a:noFill/>
                </a:ln>
                <a:solidFill>
                  <a:srgbClr val="C00000"/>
                </a:solidFill>
                <a:effectLst/>
                <a:uLnTx/>
                <a:uFillTx/>
                <a:latin typeface="Arial"/>
                <a:ea typeface="+mn-ea"/>
                <a:cs typeface="+mn-cs"/>
              </a:rPr>
              <a:t>ait raté</a:t>
            </a:r>
            <a:r>
              <a:rPr kumimoji="0" lang="fr-FR" sz="2800" b="0" i="0" u="none" strike="noStrike" kern="0" cap="none" spc="0" normalizeH="0" baseline="0" noProof="0" dirty="0">
                <a:ln>
                  <a:noFill/>
                </a:ln>
                <a:solidFill>
                  <a:srgbClr val="000000"/>
                </a:solidFill>
                <a:effectLst/>
                <a:uLnTx/>
                <a:uFillTx/>
                <a:latin typeface="Arial"/>
                <a:ea typeface="+mn-ea"/>
                <a:cs typeface="+mn-cs"/>
              </a:rPr>
              <a:t> son examen.</a:t>
            </a:r>
            <a:endParaRPr kumimoji="0" lang="en-US" sz="2800" b="0" i="0" u="none" strike="noStrike" kern="0" cap="none" spc="0" normalizeH="0" baseline="0" noProof="0" dirty="0">
              <a:ln>
                <a:noFill/>
              </a:ln>
              <a:solidFill>
                <a:srgbClr val="000000"/>
              </a:solidFill>
              <a:effectLst/>
              <a:uLnTx/>
              <a:uFillTx/>
              <a:latin typeface="Arial"/>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tabLst/>
              <a:defRPr/>
            </a:pPr>
            <a:endParaRPr kumimoji="0" lang="en-US" sz="2800" b="0" i="0" u="none" strike="noStrike" kern="0" cap="none" spc="0" normalizeH="0" baseline="0" noProof="0" dirty="0">
              <a:ln>
                <a:noFill/>
              </a:ln>
              <a:solidFill>
                <a:srgbClr val="333766"/>
              </a:solidFill>
              <a:effectLst/>
              <a:uLnTx/>
              <a:uFillTx/>
              <a:latin typeface="Arial"/>
              <a:ea typeface="+mn-ea"/>
              <a:cs typeface="+mn-cs"/>
            </a:endParaRPr>
          </a:p>
          <a:p>
            <a:pPr marL="514350" marR="0" lvl="0" indent="-514350" algn="l" defTabSz="914400" rtl="0" eaLnBrk="1" fontAlgn="base" latinLnBrk="0" hangingPunct="1">
              <a:lnSpc>
                <a:spcPct val="100000"/>
              </a:lnSpc>
              <a:spcBef>
                <a:spcPct val="20000"/>
              </a:spcBef>
              <a:spcAft>
                <a:spcPct val="0"/>
              </a:spcAft>
              <a:buClrTx/>
              <a:buSzTx/>
              <a:buFontTx/>
              <a:buNone/>
              <a:tabLst/>
              <a:defRPr/>
            </a:pPr>
            <a:endParaRPr kumimoji="0" lang="fr-CA" sz="2800" b="0" i="0" u="none" strike="noStrike" kern="0" cap="none" spc="0" normalizeH="0" baseline="0" noProof="0" dirty="0">
              <a:ln>
                <a:noFill/>
              </a:ln>
              <a:solidFill>
                <a:srgbClr val="000000"/>
              </a:solidFill>
              <a:effectLst/>
              <a:uLnTx/>
              <a:uFillTx/>
              <a:latin typeface="Arial"/>
              <a:ea typeface="+mn-ea"/>
              <a:cs typeface="+mn-cs"/>
            </a:endParaRPr>
          </a:p>
        </p:txBody>
      </p:sp>
      <p:pic>
        <p:nvPicPr>
          <p:cNvPr id="15" name="Picture 26" descr="C:\Documents and Settings\ktsedryk\My Documents\Enseignement\Waterloo\Distance\251\subjonctif\emotion\worry.png">
            <a:extLst>
              <a:ext uri="{FF2B5EF4-FFF2-40B4-BE49-F238E27FC236}">
                <a16:creationId xmlns:a16="http://schemas.microsoft.com/office/drawing/2014/main" id="{183ACDC3-A9EE-9E3C-2FEE-45769729753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72613" y="1905000"/>
            <a:ext cx="2643164"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a:extLst>
              <a:ext uri="{FF2B5EF4-FFF2-40B4-BE49-F238E27FC236}">
                <a16:creationId xmlns:a16="http://schemas.microsoft.com/office/drawing/2014/main" id="{E8E03925-2430-CAA2-D474-C2357E969E1B}"/>
              </a:ext>
            </a:extLst>
          </p:cNvPr>
          <p:cNvSpPr>
            <a:spLocks noChangeArrowheads="1"/>
          </p:cNvSpPr>
          <p:nvPr/>
        </p:nvSpPr>
        <p:spPr bwMode="auto">
          <a:xfrm>
            <a:off x="1166678" y="4649788"/>
            <a:ext cx="63818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2800" b="0" i="0" u="none" strike="noStrike" kern="0" cap="none" spc="0" normalizeH="0" baseline="0" noProof="0" dirty="0">
                <a:ln>
                  <a:noFill/>
                </a:ln>
                <a:solidFill>
                  <a:srgbClr val="0B435B"/>
                </a:solidFill>
                <a:effectLst/>
                <a:uLnTx/>
                <a:uFillTx/>
                <a:latin typeface="Arial" panose="020B0604020202020204" pitchFamily="34" charset="0"/>
                <a:cs typeface="+mn-cs"/>
              </a:rPr>
              <a:t>Jean</a:t>
            </a:r>
            <a:r>
              <a:rPr kumimoji="0" lang="fr-FR" altLang="fr-FR" sz="2800" b="0" i="0" u="none" strike="noStrike" kern="0" cap="none" spc="0" normalizeH="0" baseline="0" noProof="0" dirty="0">
                <a:ln>
                  <a:noFill/>
                </a:ln>
                <a:solidFill>
                  <a:srgbClr val="000000"/>
                </a:solidFill>
                <a:effectLst/>
                <a:uLnTx/>
                <a:uFillTx/>
                <a:latin typeface="Arial" panose="020B0604020202020204" pitchFamily="34" charset="0"/>
                <a:cs typeface="+mn-cs"/>
              </a:rPr>
              <a:t> a peur </a:t>
            </a:r>
            <a:r>
              <a:rPr kumimoji="0" lang="fr-FR" altLang="fr-FR" sz="2800" b="1" i="0" u="none" strike="noStrike" kern="0" cap="none" spc="0" normalizeH="0" baseline="0" noProof="0" dirty="0">
                <a:ln>
                  <a:noFill/>
                </a:ln>
                <a:solidFill>
                  <a:srgbClr val="C00000"/>
                </a:solidFill>
                <a:effectLst/>
                <a:uLnTx/>
                <a:uFillTx/>
                <a:latin typeface="Arial" panose="020B0604020202020204" pitchFamily="34" charset="0"/>
                <a:cs typeface="+mn-cs"/>
              </a:rPr>
              <a:t>d’avoir raté </a:t>
            </a:r>
            <a:r>
              <a:rPr kumimoji="0" lang="fr-FR" altLang="fr-FR" sz="2800" b="0" i="0" u="none" strike="noStrike" kern="0" cap="none" spc="0" normalizeH="0" baseline="0" noProof="0" dirty="0">
                <a:ln>
                  <a:noFill/>
                </a:ln>
                <a:solidFill>
                  <a:srgbClr val="000000"/>
                </a:solidFill>
                <a:effectLst/>
                <a:uLnTx/>
                <a:uFillTx/>
                <a:latin typeface="Arial" panose="020B0604020202020204" pitchFamily="34" charset="0"/>
                <a:cs typeface="+mn-cs"/>
              </a:rPr>
              <a:t>son examen. </a:t>
            </a:r>
            <a:endParaRPr kumimoji="0" lang="fr-CA" altLang="fr-FR" sz="2800" b="0" i="0" u="none" strike="noStrike" kern="0" cap="none" spc="0" normalizeH="0" baseline="0" noProof="0" dirty="0">
              <a:ln>
                <a:noFill/>
              </a:ln>
              <a:solidFill>
                <a:srgbClr val="000000"/>
              </a:solidFill>
              <a:effectLst/>
              <a:uLnTx/>
              <a:uFillTx/>
              <a:latin typeface="Arial" panose="020B0604020202020204" pitchFamily="34" charset="0"/>
              <a:cs typeface="+mn-cs"/>
            </a:endParaRPr>
          </a:p>
        </p:txBody>
      </p:sp>
      <p:sp>
        <p:nvSpPr>
          <p:cNvPr id="17" name="TextBox 16">
            <a:extLst>
              <a:ext uri="{FF2B5EF4-FFF2-40B4-BE49-F238E27FC236}">
                <a16:creationId xmlns:a16="http://schemas.microsoft.com/office/drawing/2014/main" id="{1F77F3A3-294A-E61C-893F-9A3A3827B330}"/>
              </a:ext>
            </a:extLst>
          </p:cNvPr>
          <p:cNvSpPr txBox="1"/>
          <p:nvPr/>
        </p:nvSpPr>
        <p:spPr>
          <a:xfrm>
            <a:off x="11580813" y="6757511"/>
            <a:ext cx="2209800" cy="254000"/>
          </a:xfrm>
          <a:prstGeom prst="rect">
            <a:avLst/>
          </a:prstGeom>
          <a:noFill/>
        </p:spPr>
        <p:txBody>
          <a:bodyPr>
            <a:spAutoFit/>
          </a:bodyPr>
          <a:lstStyle/>
          <a:p>
            <a:pPr>
              <a:defRPr/>
            </a:pPr>
            <a:r>
              <a:rPr lang="en-US" sz="1000" dirty="0">
                <a:solidFill>
                  <a:srgbClr val="FFFFFF">
                    <a:lumMod val="50000"/>
                  </a:srgbClr>
                </a:solidFill>
                <a:latin typeface="Arial" charset="0"/>
                <a:cs typeface="+mn-cs"/>
              </a:rPr>
              <a:t>© clipart.com</a:t>
            </a:r>
            <a:endParaRPr lang="fr-CA" sz="1600" dirty="0">
              <a:solidFill>
                <a:srgbClr val="FFFFFF">
                  <a:lumMod val="50000"/>
                </a:srgbClr>
              </a:solidFill>
              <a:latin typeface="Arial" charset="0"/>
              <a:cs typeface="+mn-cs"/>
            </a:endParaRPr>
          </a:p>
        </p:txBody>
      </p:sp>
      <p:sp>
        <p:nvSpPr>
          <p:cNvPr id="18" name="Down Arrow 28">
            <a:extLst>
              <a:ext uri="{FF2B5EF4-FFF2-40B4-BE49-F238E27FC236}">
                <a16:creationId xmlns:a16="http://schemas.microsoft.com/office/drawing/2014/main" id="{29A163C7-4BC9-5685-12B1-514DE2F916A0}"/>
              </a:ext>
            </a:extLst>
          </p:cNvPr>
          <p:cNvSpPr/>
          <p:nvPr/>
        </p:nvSpPr>
        <p:spPr>
          <a:xfrm>
            <a:off x="4061279" y="3745815"/>
            <a:ext cx="838200" cy="764232"/>
          </a:xfrm>
          <a:prstGeom prst="down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5818F3EC-25D4-A279-B41C-6B42BACCD535}"/>
              </a:ext>
            </a:extLst>
          </p:cNvPr>
          <p:cNvSpPr/>
          <p:nvPr/>
        </p:nvSpPr>
        <p:spPr>
          <a:xfrm>
            <a:off x="1176338" y="2987387"/>
            <a:ext cx="878681" cy="461962"/>
          </a:xfrm>
          <a:custGeom>
            <a:avLst/>
            <a:gdLst>
              <a:gd name="connsiteX0" fmla="*/ 0 w 878681"/>
              <a:gd name="connsiteY0" fmla="*/ 0 h 461962"/>
              <a:gd name="connsiteX1" fmla="*/ 448127 w 878681"/>
              <a:gd name="connsiteY1" fmla="*/ 0 h 461962"/>
              <a:gd name="connsiteX2" fmla="*/ 878681 w 878681"/>
              <a:gd name="connsiteY2" fmla="*/ 0 h 461962"/>
              <a:gd name="connsiteX3" fmla="*/ 878681 w 878681"/>
              <a:gd name="connsiteY3" fmla="*/ 461962 h 461962"/>
              <a:gd name="connsiteX4" fmla="*/ 421767 w 878681"/>
              <a:gd name="connsiteY4" fmla="*/ 461962 h 461962"/>
              <a:gd name="connsiteX5" fmla="*/ 0 w 878681"/>
              <a:gd name="connsiteY5" fmla="*/ 461962 h 461962"/>
              <a:gd name="connsiteX6" fmla="*/ 0 w 878681"/>
              <a:gd name="connsiteY6" fmla="*/ 0 h 461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8681" h="461962" extrusionOk="0">
                <a:moveTo>
                  <a:pt x="0" y="0"/>
                </a:moveTo>
                <a:cubicBezTo>
                  <a:pt x="124258" y="3331"/>
                  <a:pt x="337206" y="-13948"/>
                  <a:pt x="448127" y="0"/>
                </a:cubicBezTo>
                <a:cubicBezTo>
                  <a:pt x="559048" y="13948"/>
                  <a:pt x="735687" y="-21410"/>
                  <a:pt x="878681" y="0"/>
                </a:cubicBezTo>
                <a:cubicBezTo>
                  <a:pt x="865852" y="208854"/>
                  <a:pt x="895929" y="269492"/>
                  <a:pt x="878681" y="461962"/>
                </a:cubicBezTo>
                <a:cubicBezTo>
                  <a:pt x="736310" y="444407"/>
                  <a:pt x="554139" y="457934"/>
                  <a:pt x="421767" y="461962"/>
                </a:cubicBezTo>
                <a:cubicBezTo>
                  <a:pt x="289395" y="465990"/>
                  <a:pt x="174789" y="477789"/>
                  <a:pt x="0" y="461962"/>
                </a:cubicBezTo>
                <a:cubicBezTo>
                  <a:pt x="19306" y="367230"/>
                  <a:pt x="5276" y="155533"/>
                  <a:pt x="0" y="0"/>
                </a:cubicBezTo>
                <a:close/>
              </a:path>
            </a:pathLst>
          </a:custGeom>
          <a:noFill/>
          <a:ln w="19050" cap="flat" cmpd="sng" algn="ctr">
            <a:solidFill>
              <a:srgbClr val="106588"/>
            </a:solidFill>
            <a:prstDash val="solid"/>
            <a:extLst>
              <a:ext uri="{C807C97D-BFC1-408E-A445-0C87EB9F89A2}">
                <ask:lineSketchStyleProps xmlns:ask="http://schemas.microsoft.com/office/drawing/2018/sketchyshapes" sd="1759946339">
                  <a:prstGeom prst="rect">
                    <a:avLst/>
                  </a:prstGeom>
                  <ask:type>
                    <ask:lineSketchFreehand/>
                  </ask:type>
                </ask:lineSketchStyleProps>
              </a:ext>
            </a:extLst>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
        <p:nvSpPr>
          <p:cNvPr id="24" name="TextBox 23">
            <a:extLst>
              <a:ext uri="{FF2B5EF4-FFF2-40B4-BE49-F238E27FC236}">
                <a16:creationId xmlns:a16="http://schemas.microsoft.com/office/drawing/2014/main" id="{9345C9E9-EEDF-43E3-FDCA-40E1CAC73642}"/>
              </a:ext>
            </a:extLst>
          </p:cNvPr>
          <p:cNvSpPr txBox="1"/>
          <p:nvPr/>
        </p:nvSpPr>
        <p:spPr>
          <a:xfrm>
            <a:off x="457199" y="1437165"/>
            <a:ext cx="9515476" cy="584775"/>
          </a:xfrm>
          <a:prstGeom prst="rect">
            <a:avLst/>
          </a:prstGeom>
          <a:noFill/>
        </p:spPr>
        <p:txBody>
          <a:bodyPr wrap="square">
            <a:spAutoFit/>
          </a:bodyPr>
          <a:lstStyle/>
          <a:p>
            <a:pPr marL="107950" marR="0" lvl="0" indent="6350" algn="l" defTabSz="914400" rtl="0" eaLnBrk="1" fontAlgn="base" latinLnBrk="0" hangingPunct="1">
              <a:lnSpc>
                <a:spcPct val="100000"/>
              </a:lnSpc>
              <a:spcBef>
                <a:spcPct val="20000"/>
              </a:spcBef>
              <a:spcAft>
                <a:spcPct val="0"/>
              </a:spcAft>
              <a:buClrTx/>
              <a:buSzTx/>
              <a:buFontTx/>
              <a:buNone/>
              <a:tabLst/>
              <a:defRPr/>
            </a:pPr>
            <a:r>
              <a:rPr kumimoji="0" lang="fr-FR" sz="3200" b="1" i="0" u="none" strike="noStrike" kern="0" cap="none" spc="0" normalizeH="0" baseline="0" noProof="0" dirty="0">
                <a:ln>
                  <a:noFill/>
                </a:ln>
                <a:solidFill>
                  <a:srgbClr val="333766"/>
                </a:solidFill>
                <a:effectLst/>
                <a:uLnTx/>
                <a:uFillTx/>
                <a:latin typeface="Arial"/>
                <a:ea typeface="+mn-ea"/>
                <a:cs typeface="+mn-cs"/>
                <a:sym typeface="Gill Sans" charset="0"/>
              </a:rPr>
              <a:t>Dans une proposition subordonnée complétive </a:t>
            </a:r>
          </a:p>
        </p:txBody>
      </p:sp>
      <p:sp>
        <p:nvSpPr>
          <p:cNvPr id="25" name="Rectangle 24">
            <a:extLst>
              <a:ext uri="{FF2B5EF4-FFF2-40B4-BE49-F238E27FC236}">
                <a16:creationId xmlns:a16="http://schemas.microsoft.com/office/drawing/2014/main" id="{931C5794-A414-1FF2-44CB-8FD60E869910}"/>
              </a:ext>
            </a:extLst>
          </p:cNvPr>
          <p:cNvSpPr/>
          <p:nvPr/>
        </p:nvSpPr>
        <p:spPr>
          <a:xfrm>
            <a:off x="3601699" y="2983002"/>
            <a:ext cx="307362" cy="461962"/>
          </a:xfrm>
          <a:custGeom>
            <a:avLst/>
            <a:gdLst>
              <a:gd name="connsiteX0" fmla="*/ 0 w 307362"/>
              <a:gd name="connsiteY0" fmla="*/ 0 h 461962"/>
              <a:gd name="connsiteX1" fmla="*/ 307362 w 307362"/>
              <a:gd name="connsiteY1" fmla="*/ 0 h 461962"/>
              <a:gd name="connsiteX2" fmla="*/ 307362 w 307362"/>
              <a:gd name="connsiteY2" fmla="*/ 461962 h 461962"/>
              <a:gd name="connsiteX3" fmla="*/ 0 w 307362"/>
              <a:gd name="connsiteY3" fmla="*/ 461962 h 461962"/>
              <a:gd name="connsiteX4" fmla="*/ 0 w 307362"/>
              <a:gd name="connsiteY4" fmla="*/ 0 h 4619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7362" h="461962" extrusionOk="0">
                <a:moveTo>
                  <a:pt x="0" y="0"/>
                </a:moveTo>
                <a:cubicBezTo>
                  <a:pt x="136939" y="12079"/>
                  <a:pt x="177770" y="-9306"/>
                  <a:pt x="307362" y="0"/>
                </a:cubicBezTo>
                <a:cubicBezTo>
                  <a:pt x="305063" y="205449"/>
                  <a:pt x="287031" y="285322"/>
                  <a:pt x="307362" y="461962"/>
                </a:cubicBezTo>
                <a:cubicBezTo>
                  <a:pt x="208738" y="465515"/>
                  <a:pt x="85756" y="461729"/>
                  <a:pt x="0" y="461962"/>
                </a:cubicBezTo>
                <a:cubicBezTo>
                  <a:pt x="-910" y="238727"/>
                  <a:pt x="-11150" y="92933"/>
                  <a:pt x="0" y="0"/>
                </a:cubicBezTo>
                <a:close/>
              </a:path>
            </a:pathLst>
          </a:custGeom>
          <a:noFill/>
          <a:ln w="19050" cap="flat" cmpd="sng" algn="ctr">
            <a:solidFill>
              <a:srgbClr val="106588"/>
            </a:solidFill>
            <a:prstDash val="solid"/>
            <a:extLst>
              <a:ext uri="{C807C97D-BFC1-408E-A445-0C87EB9F89A2}">
                <ask:lineSketchStyleProps xmlns:ask="http://schemas.microsoft.com/office/drawing/2018/sketchyshapes" sd="1759946339">
                  <a:prstGeom prst="rect">
                    <a:avLst/>
                  </a:prstGeom>
                  <ask:type>
                    <ask:lineSketchFreehand/>
                  </ask:type>
                </ask:lineSketchStyleProps>
              </a:ext>
            </a:extLst>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500"/>
                                        <p:tgtEl>
                                          <p:spTgt spid="15"/>
                                        </p:tgtEl>
                                      </p:cBhvr>
                                    </p:animEffect>
                                  </p:childTnLst>
                                </p:cTn>
                              </p:par>
                              <p:par>
                                <p:cTn id="12" presetID="10" presetClass="entr" presetSubtype="0" fill="hold"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wipe(up)">
                                      <p:cBhvr>
                                        <p:cTn id="19" dur="500"/>
                                        <p:tgtEl>
                                          <p:spTgt spid="18"/>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1"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par>
                          <p:cTn id="29" fill="hold">
                            <p:stCondLst>
                              <p:cond delay="500"/>
                            </p:stCondLst>
                            <p:childTnLst>
                              <p:par>
                                <p:cTn id="30" presetID="22" presetClass="entr" presetSubtype="8" fill="hold" grpId="1"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wipe(left)">
                                      <p:cBhvr>
                                        <p:cTn id="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9" grpId="0" animBg="1"/>
      <p:bldP spid="19" grpId="1" animBg="1"/>
      <p:bldP spid="25" grpId="0" animBg="1"/>
      <p:bldP spid="2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FR" altLang="fr-FR" sz="2800" dirty="0"/>
              <a:t>II) Préposition + infinitif / substantif</a:t>
            </a:r>
            <a:endParaRPr lang="fr-CA" dirty="0"/>
          </a:p>
        </p:txBody>
      </p:sp>
      <p:sp>
        <p:nvSpPr>
          <p:cNvPr id="13" name="Content Placeholder 5">
            <a:extLst>
              <a:ext uri="{FF2B5EF4-FFF2-40B4-BE49-F238E27FC236}">
                <a16:creationId xmlns:a16="http://schemas.microsoft.com/office/drawing/2014/main" id="{935BAD5B-E970-8F45-83D0-0D317ACDC9D6}"/>
              </a:ext>
            </a:extLst>
          </p:cNvPr>
          <p:cNvSpPr txBox="1">
            <a:spLocks/>
          </p:cNvSpPr>
          <p:nvPr/>
        </p:nvSpPr>
        <p:spPr bwMode="auto">
          <a:xfrm>
            <a:off x="1009650" y="1023507"/>
            <a:ext cx="9937750"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107950" marR="0" lvl="0" indent="6350" algn="l" defTabSz="914400" rtl="0" eaLnBrk="1" fontAlgn="base" latinLnBrk="0" hangingPunct="1">
              <a:lnSpc>
                <a:spcPct val="100000"/>
              </a:lnSpc>
              <a:spcBef>
                <a:spcPct val="20000"/>
              </a:spcBef>
              <a:spcAft>
                <a:spcPct val="0"/>
              </a:spcAft>
              <a:buClrTx/>
              <a:buSzTx/>
              <a:buFontTx/>
              <a:buNone/>
              <a:tabLst/>
              <a:defRPr/>
            </a:pPr>
            <a:r>
              <a:rPr kumimoji="0" lang="fr-FR" sz="2000" b="0" i="0" u="none" strike="noStrike" kern="0" cap="none" spc="0" normalizeH="0" baseline="0" noProof="0" dirty="0">
                <a:ln>
                  <a:noFill/>
                </a:ln>
                <a:solidFill>
                  <a:srgbClr val="333766"/>
                </a:solidFill>
                <a:effectLst/>
                <a:uLnTx/>
                <a:uFillTx/>
                <a:latin typeface="Arial"/>
                <a:ea typeface="+mn-ea"/>
                <a:cs typeface="+mn-cs"/>
              </a:rPr>
              <a:t>	</a:t>
            </a:r>
            <a:endParaRPr kumimoji="0" lang="fr-FR" b="0" i="0" u="none" strike="noStrike" kern="0" cap="none" spc="0" normalizeH="0" baseline="0" noProof="0" dirty="0">
              <a:ln>
                <a:noFill/>
              </a:ln>
              <a:solidFill>
                <a:srgbClr val="333766"/>
              </a:solidFill>
              <a:effectLst/>
              <a:uLnTx/>
              <a:uFillTx/>
              <a:latin typeface="Arial"/>
              <a:ea typeface="+mn-ea"/>
              <a:cs typeface="+mn-cs"/>
            </a:endParaRPr>
          </a:p>
          <a:p>
            <a:pPr marL="107950" marR="0" lvl="0" indent="6350"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Je vous appellerai  </a:t>
            </a:r>
            <a:r>
              <a:rPr kumimoji="0" lang="fr-FR" sz="2800" b="1" i="0" u="none" strike="noStrike" kern="0" cap="none" spc="0" normalizeH="0" baseline="0" noProof="0" dirty="0">
                <a:ln>
                  <a:noFill/>
                </a:ln>
                <a:solidFill>
                  <a:srgbClr val="C00000"/>
                </a:solidFill>
                <a:effectLst/>
                <a:uLnTx/>
                <a:uFillTx/>
                <a:latin typeface="Arial"/>
                <a:ea typeface="+mn-ea"/>
                <a:cs typeface="+mn-cs"/>
              </a:rPr>
              <a:t>avant que </a:t>
            </a:r>
            <a:r>
              <a:rPr kumimoji="0" lang="fr-FR" sz="2800" b="0" i="0" u="none" strike="noStrike" kern="0" cap="none" spc="0" normalizeH="0" baseline="0" noProof="0" dirty="0">
                <a:ln>
                  <a:noFill/>
                </a:ln>
                <a:solidFill>
                  <a:srgbClr val="000000"/>
                </a:solidFill>
                <a:effectLst/>
                <a:uLnTx/>
                <a:uFillTx/>
                <a:latin typeface="Arial"/>
                <a:ea typeface="+mn-ea"/>
                <a:cs typeface="+mn-cs"/>
              </a:rPr>
              <a:t>vous partiez. </a:t>
            </a:r>
          </a:p>
          <a:p>
            <a:pPr marL="107950" marR="0" lvl="0" indent="6350" algn="l" defTabSz="914400" rtl="0" eaLnBrk="1" fontAlgn="base" latinLnBrk="0" hangingPunct="1">
              <a:lnSpc>
                <a:spcPct val="100000"/>
              </a:lnSpc>
              <a:spcBef>
                <a:spcPct val="20000"/>
              </a:spcBef>
              <a:spcAft>
                <a:spcPct val="0"/>
              </a:spcAft>
              <a:buClrTx/>
              <a:buSzTx/>
              <a:buFontTx/>
              <a:buNone/>
              <a:tabLst/>
              <a:defRPr/>
            </a:pPr>
            <a:endParaRPr kumimoji="0" lang="fr-FR" sz="2400" b="0" i="0" u="none" strike="noStrike" kern="0" cap="none" spc="0" normalizeH="0" baseline="0" noProof="0" dirty="0">
              <a:ln>
                <a:noFill/>
              </a:ln>
              <a:solidFill>
                <a:srgbClr val="000000"/>
              </a:solidFill>
              <a:effectLst/>
              <a:uLnTx/>
              <a:uFillTx/>
              <a:latin typeface="Arial"/>
              <a:ea typeface="+mn-ea"/>
              <a:cs typeface="+mn-cs"/>
            </a:endParaRPr>
          </a:p>
          <a:p>
            <a:pPr marL="107950" marR="0" lvl="0" indent="6350"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Je vous  appellerai  </a:t>
            </a:r>
            <a:r>
              <a:rPr kumimoji="0" lang="fr-FR" sz="2800" b="1" i="0" u="none" strike="noStrike" kern="0" cap="none" spc="0" normalizeH="0" baseline="0" noProof="0" dirty="0">
                <a:ln>
                  <a:noFill/>
                </a:ln>
                <a:solidFill>
                  <a:srgbClr val="C00000"/>
                </a:solidFill>
                <a:effectLst/>
                <a:uLnTx/>
                <a:uFillTx/>
                <a:latin typeface="Arial"/>
                <a:ea typeface="+mn-ea"/>
                <a:cs typeface="+mn-cs"/>
              </a:rPr>
              <a:t>avant</a:t>
            </a:r>
            <a:r>
              <a:rPr kumimoji="0" lang="fr-FR" sz="2800" b="0" i="0" u="none" strike="noStrike" kern="0" cap="none" spc="0" normalizeH="0" baseline="0" noProof="0" dirty="0">
                <a:ln>
                  <a:noFill/>
                </a:ln>
                <a:solidFill>
                  <a:srgbClr val="000000"/>
                </a:solidFill>
                <a:effectLst/>
                <a:uLnTx/>
                <a:uFillTx/>
                <a:latin typeface="Arial"/>
                <a:ea typeface="+mn-ea"/>
                <a:cs typeface="+mn-cs"/>
              </a:rPr>
              <a:t> votre départ.</a:t>
            </a:r>
            <a:endParaRPr kumimoji="0" lang="en-US" sz="2800" b="0" i="0" u="none" strike="noStrike" kern="0" cap="none" spc="0" normalizeH="0" baseline="0" noProof="0" dirty="0">
              <a:ln>
                <a:noFill/>
              </a:ln>
              <a:solidFill>
                <a:srgbClr val="000000"/>
              </a:solidFill>
              <a:effectLst/>
              <a:uLnTx/>
              <a:uFillTx/>
              <a:latin typeface="Arial"/>
              <a:ea typeface="+mn-ea"/>
              <a:cs typeface="+mn-cs"/>
            </a:endParaRPr>
          </a:p>
          <a:p>
            <a:pPr marL="107950" marR="0" lvl="0" indent="635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0" cap="none" spc="0" normalizeH="0" baseline="0" noProof="0" dirty="0">
              <a:ln>
                <a:noFill/>
              </a:ln>
              <a:solidFill>
                <a:srgbClr val="000000"/>
              </a:solidFill>
              <a:effectLst/>
              <a:uLnTx/>
              <a:uFillTx/>
              <a:latin typeface="Arial"/>
              <a:ea typeface="+mn-ea"/>
              <a:cs typeface="+mn-cs"/>
            </a:endParaRPr>
          </a:p>
          <a:p>
            <a:pPr marL="107950" marR="0" lvl="0" indent="635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0" cap="none" spc="0" normalizeH="0" baseline="0" noProof="0" dirty="0">
              <a:ln>
                <a:noFill/>
              </a:ln>
              <a:solidFill>
                <a:srgbClr val="000000"/>
              </a:solidFill>
              <a:effectLst/>
              <a:uLnTx/>
              <a:uFillTx/>
              <a:latin typeface="Arial"/>
              <a:ea typeface="+mn-ea"/>
              <a:cs typeface="+mn-cs"/>
            </a:endParaRPr>
          </a:p>
          <a:p>
            <a:pPr marL="2687638" marR="0" lvl="0" indent="1588"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Ils étudient </a:t>
            </a:r>
            <a:r>
              <a:rPr kumimoji="0" lang="fr-FR" sz="2800" b="1" i="0" u="none" strike="noStrike" kern="0" cap="none" spc="0" normalizeH="0" baseline="0" noProof="0" dirty="0">
                <a:ln>
                  <a:noFill/>
                </a:ln>
                <a:solidFill>
                  <a:srgbClr val="C00000"/>
                </a:solidFill>
                <a:effectLst/>
                <a:uLnTx/>
                <a:uFillTx/>
                <a:latin typeface="Arial"/>
                <a:ea typeface="+mn-ea"/>
                <a:cs typeface="+mn-cs"/>
              </a:rPr>
              <a:t>afin qu</a:t>
            </a:r>
            <a:r>
              <a:rPr kumimoji="0" lang="fr-FR" sz="2800" b="0" i="0" u="none" strike="noStrike" kern="0" cap="none" spc="0" normalizeH="0" baseline="0" noProof="0" dirty="0">
                <a:ln>
                  <a:noFill/>
                </a:ln>
                <a:solidFill>
                  <a:srgbClr val="000000"/>
                </a:solidFill>
                <a:effectLst/>
                <a:uLnTx/>
                <a:uFillTx/>
                <a:latin typeface="Arial"/>
                <a:ea typeface="+mn-ea"/>
                <a:cs typeface="+mn-cs"/>
              </a:rPr>
              <a:t>’ils puissent réussir. </a:t>
            </a:r>
          </a:p>
          <a:p>
            <a:pPr marL="2687638" marR="0" lvl="0" indent="1588" algn="l" defTabSz="914400" rtl="0" eaLnBrk="1" fontAlgn="base" latinLnBrk="0" hangingPunct="1">
              <a:lnSpc>
                <a:spcPct val="100000"/>
              </a:lnSpc>
              <a:spcBef>
                <a:spcPct val="20000"/>
              </a:spcBef>
              <a:spcAft>
                <a:spcPct val="0"/>
              </a:spcAft>
              <a:buClrTx/>
              <a:buSzTx/>
              <a:buFontTx/>
              <a:buNone/>
              <a:tabLst/>
              <a:defRPr/>
            </a:pPr>
            <a:endParaRPr kumimoji="0" lang="fr-FR" sz="2800" b="0" i="0" u="none" strike="noStrike" kern="0" cap="none" spc="0" normalizeH="0" baseline="0" noProof="0" dirty="0">
              <a:ln>
                <a:noFill/>
              </a:ln>
              <a:solidFill>
                <a:srgbClr val="000000"/>
              </a:solidFill>
              <a:effectLst/>
              <a:uLnTx/>
              <a:uFillTx/>
              <a:latin typeface="Arial"/>
              <a:ea typeface="+mn-ea"/>
              <a:cs typeface="+mn-cs"/>
            </a:endParaRPr>
          </a:p>
          <a:p>
            <a:pPr marL="2687638" marR="0" lvl="0" indent="1588"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Ils étudient </a:t>
            </a:r>
            <a:r>
              <a:rPr kumimoji="0" lang="fr-FR" sz="2800" b="1" i="0" u="none" strike="noStrike" kern="0" cap="none" spc="0" normalizeH="0" baseline="0" noProof="0" dirty="0">
                <a:ln>
                  <a:noFill/>
                </a:ln>
                <a:solidFill>
                  <a:srgbClr val="C00000"/>
                </a:solidFill>
                <a:effectLst/>
                <a:uLnTx/>
                <a:uFillTx/>
                <a:latin typeface="Arial"/>
                <a:ea typeface="+mn-ea"/>
                <a:cs typeface="+mn-cs"/>
              </a:rPr>
              <a:t>afin de</a:t>
            </a:r>
            <a:r>
              <a:rPr kumimoji="0" lang="fr-FR" sz="2800" b="0" i="0" u="none" strike="noStrike" kern="0" cap="none" spc="0" normalizeH="0" baseline="0" noProof="0" dirty="0">
                <a:ln>
                  <a:noFill/>
                </a:ln>
                <a:solidFill>
                  <a:srgbClr val="000000"/>
                </a:solidFill>
                <a:effectLst/>
                <a:uLnTx/>
                <a:uFillTx/>
                <a:latin typeface="Arial"/>
                <a:ea typeface="+mn-ea"/>
                <a:cs typeface="+mn-cs"/>
              </a:rPr>
              <a:t> réussir. </a:t>
            </a:r>
            <a:endParaRPr kumimoji="0" lang="fr-CA" sz="2800" b="0" i="0" u="none" strike="noStrike" kern="0" cap="none" spc="0" normalizeH="0" baseline="0" noProof="0" dirty="0">
              <a:ln>
                <a:noFill/>
              </a:ln>
              <a:solidFill>
                <a:srgbClr val="000000"/>
              </a:solidFill>
              <a:effectLst/>
              <a:uLnTx/>
              <a:uFillTx/>
              <a:latin typeface="Arial"/>
              <a:ea typeface="+mn-ea"/>
              <a:cs typeface="+mn-cs"/>
            </a:endParaRPr>
          </a:p>
        </p:txBody>
      </p:sp>
      <p:sp>
        <p:nvSpPr>
          <p:cNvPr id="14" name="TextBox 13">
            <a:extLst>
              <a:ext uri="{FF2B5EF4-FFF2-40B4-BE49-F238E27FC236}">
                <a16:creationId xmlns:a16="http://schemas.microsoft.com/office/drawing/2014/main" id="{B82CAB6F-CCAB-C848-168B-DEB4AB33DFF8}"/>
              </a:ext>
            </a:extLst>
          </p:cNvPr>
          <p:cNvSpPr txBox="1"/>
          <p:nvPr/>
        </p:nvSpPr>
        <p:spPr>
          <a:xfrm>
            <a:off x="0" y="6794024"/>
            <a:ext cx="2209800" cy="254000"/>
          </a:xfrm>
          <a:prstGeom prst="rect">
            <a:avLst/>
          </a:prstGeom>
          <a:noFill/>
        </p:spPr>
        <p:txBody>
          <a:bodyPr>
            <a:spAutoFit/>
          </a:bodyPr>
          <a:lstStyle/>
          <a:p>
            <a:pPr>
              <a:defRPr/>
            </a:pPr>
            <a:r>
              <a:rPr lang="en-US" sz="1050" dirty="0">
                <a:solidFill>
                  <a:srgbClr val="FFFFFF">
                    <a:lumMod val="65000"/>
                  </a:srgbClr>
                </a:solidFill>
                <a:latin typeface="Arial" charset="0"/>
                <a:cs typeface="+mn-cs"/>
              </a:rPr>
              <a:t>© clipart.com</a:t>
            </a:r>
            <a:endParaRPr lang="fr-CA" sz="1800" dirty="0">
              <a:latin typeface="Arial" charset="0"/>
              <a:cs typeface="+mn-cs"/>
            </a:endParaRPr>
          </a:p>
        </p:txBody>
      </p:sp>
      <p:sp>
        <p:nvSpPr>
          <p:cNvPr id="15" name="Down Arrow 28">
            <a:extLst>
              <a:ext uri="{FF2B5EF4-FFF2-40B4-BE49-F238E27FC236}">
                <a16:creationId xmlns:a16="http://schemas.microsoft.com/office/drawing/2014/main" id="{7A6A097E-7257-4C9E-93BB-42633FA427C3}"/>
              </a:ext>
            </a:extLst>
          </p:cNvPr>
          <p:cNvSpPr/>
          <p:nvPr/>
        </p:nvSpPr>
        <p:spPr>
          <a:xfrm>
            <a:off x="4781550" y="1978388"/>
            <a:ext cx="342900" cy="381000"/>
          </a:xfrm>
          <a:prstGeom prst="down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2000" b="0" i="0" u="none" strike="noStrike" kern="0" cap="none" spc="0" normalizeH="0" baseline="0" noProof="0">
              <a:ln>
                <a:noFill/>
              </a:ln>
              <a:solidFill>
                <a:srgbClr val="FFFFFF"/>
              </a:solidFill>
              <a:effectLst/>
              <a:uLnTx/>
              <a:uFillTx/>
              <a:latin typeface="Arial"/>
              <a:ea typeface="+mn-ea"/>
              <a:cs typeface="+mn-cs"/>
            </a:endParaRPr>
          </a:p>
        </p:txBody>
      </p:sp>
      <p:pic>
        <p:nvPicPr>
          <p:cNvPr id="16" name="Picture 2" descr="C:\Documents and Settings\ktsedryk\My Documents\Enseignement\Waterloo\Distance\251\subjonctif\emotion\phone.png">
            <a:extLst>
              <a:ext uri="{FF2B5EF4-FFF2-40B4-BE49-F238E27FC236}">
                <a16:creationId xmlns:a16="http://schemas.microsoft.com/office/drawing/2014/main" id="{DA0778B4-DEF5-6237-3E1C-A4A5940A3C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7688" y="521177"/>
            <a:ext cx="2364667" cy="2635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3" descr="C:\Documents and Settings\ktsedryk\My Documents\Enseignement\Waterloo\Distance\251\subjonctif\emotion\study.png">
            <a:extLst>
              <a:ext uri="{FF2B5EF4-FFF2-40B4-BE49-F238E27FC236}">
                <a16:creationId xmlns:a16="http://schemas.microsoft.com/office/drawing/2014/main" id="{F105E910-C1F9-8E5E-8EB5-0822E229AE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113" y="3637756"/>
            <a:ext cx="2827612" cy="324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Down Arrow 15">
            <a:extLst>
              <a:ext uri="{FF2B5EF4-FFF2-40B4-BE49-F238E27FC236}">
                <a16:creationId xmlns:a16="http://schemas.microsoft.com/office/drawing/2014/main" id="{1408EBEF-A092-AACA-E1C1-ADFCFAD7CDFF}"/>
              </a:ext>
            </a:extLst>
          </p:cNvPr>
          <p:cNvSpPr/>
          <p:nvPr/>
        </p:nvSpPr>
        <p:spPr>
          <a:xfrm>
            <a:off x="6019800" y="4387419"/>
            <a:ext cx="342900" cy="381000"/>
          </a:xfrm>
          <a:prstGeom prst="down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2000" b="0" i="0" u="none" strike="noStrike" kern="0" cap="none" spc="0" normalizeH="0" baseline="0" noProof="0">
              <a:ln>
                <a:noFill/>
              </a:ln>
              <a:solidFill>
                <a:srgbClr val="FFFFFF"/>
              </a:solidFill>
              <a:effectLst/>
              <a:uLnTx/>
              <a:uFillTx/>
              <a:latin typeface="Arial"/>
              <a:ea typeface="+mn-ea"/>
              <a:cs typeface="+mn-cs"/>
            </a:endParaRPr>
          </a:p>
        </p:txBody>
      </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fade">
                                      <p:cBhvr>
                                        <p:cTn id="7" dur="500"/>
                                        <p:tgtEl>
                                          <p:spTgt spid="1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22" presetClass="entr" presetSubtype="1"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up)">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13">
                                            <p:txEl>
                                              <p:pRg st="3" end="3"/>
                                            </p:txEl>
                                          </p:spTgt>
                                        </p:tgtEl>
                                        <p:attrNameLst>
                                          <p:attrName>style.visibility</p:attrName>
                                        </p:attrNameLst>
                                      </p:cBhvr>
                                      <p:to>
                                        <p:strVal val="visible"/>
                                      </p:to>
                                    </p:set>
                                    <p:animEffect transition="in" filter="fade">
                                      <p:cBhvr>
                                        <p:cTn id="19" dur="500"/>
                                        <p:tgtEl>
                                          <p:spTgt spid="1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3">
                                            <p:txEl>
                                              <p:pRg st="6" end="6"/>
                                            </p:txEl>
                                          </p:spTgt>
                                        </p:tgtEl>
                                        <p:attrNameLst>
                                          <p:attrName>style.visibility</p:attrName>
                                        </p:attrNameLst>
                                      </p:cBhvr>
                                      <p:to>
                                        <p:strVal val="visible"/>
                                      </p:to>
                                    </p:set>
                                    <p:animEffect transition="in" filter="fade">
                                      <p:cBhvr>
                                        <p:cTn id="24" dur="500"/>
                                        <p:tgtEl>
                                          <p:spTgt spid="13">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22" presetClass="entr" presetSubtype="1" fill="hold"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up)">
                                      <p:cBhvr>
                                        <p:cTn id="30" dur="500"/>
                                        <p:tgtEl>
                                          <p:spTgt spid="18"/>
                                        </p:tgtEl>
                                      </p:cBhvr>
                                    </p:animEffect>
                                  </p:childTnLst>
                                </p:cTn>
                              </p:par>
                              <p:par>
                                <p:cTn id="31" presetID="10" presetClass="entr" presetSubtype="0" fill="hold" nodeType="withEffect">
                                  <p:stCondLst>
                                    <p:cond delay="0"/>
                                  </p:stCondLst>
                                  <p:childTnLst>
                                    <p:set>
                                      <p:cBhvr>
                                        <p:cTn id="32" dur="1" fill="hold">
                                          <p:stCondLst>
                                            <p:cond delay="0"/>
                                          </p:stCondLst>
                                        </p:cTn>
                                        <p:tgtEl>
                                          <p:spTgt spid="13">
                                            <p:txEl>
                                              <p:pRg st="8" end="8"/>
                                            </p:txEl>
                                          </p:spTgt>
                                        </p:tgtEl>
                                        <p:attrNameLst>
                                          <p:attrName>style.visibility</p:attrName>
                                        </p:attrNameLst>
                                      </p:cBhvr>
                                      <p:to>
                                        <p:strVal val="visible"/>
                                      </p:to>
                                    </p:set>
                                    <p:animEffect transition="in" filter="fade">
                                      <p:cBhvr>
                                        <p:cTn id="33" dur="500"/>
                                        <p:tgtEl>
                                          <p:spTgt spid="1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13.5|4.3|6"/>
</p:tagLst>
</file>

<file path=ppt/tags/tag3.xml><?xml version="1.0" encoding="utf-8"?>
<p:tagLst xmlns:a="http://schemas.openxmlformats.org/drawingml/2006/main" xmlns:r="http://schemas.openxmlformats.org/officeDocument/2006/relationships" xmlns:p="http://schemas.openxmlformats.org/presentationml/2006/main">
  <p:tag name="TIMING" val="|9.3|21.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2241</TotalTime>
  <Pages>0</Pages>
  <Words>369</Words>
  <Characters>0</Characters>
  <Application>Microsoft Office PowerPoint</Application>
  <PresentationFormat>Custom</PresentationFormat>
  <Lines>0</Lines>
  <Paragraphs>41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Gill Sans</vt:lpstr>
      <vt:lpstr>Open Sans</vt:lpstr>
      <vt:lpstr>Title &amp; Bullets</vt:lpstr>
      <vt:lpstr>Éviter le subjonctif</vt:lpstr>
      <vt:lpstr>I) Emploi de l’infinitif</vt:lpstr>
      <vt:lpstr>II) Préposition + infinitif / substantif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Éviter le subjonctif</dc:title>
  <dc:subject>Subjonctif</dc:subject>
  <dc:creator>Tsedryk, Kanstantsin</dc:creator>
  <cp:keywords>FR251</cp:keywords>
  <cp:lastModifiedBy>KT</cp:lastModifiedBy>
  <cp:revision>481</cp:revision>
  <dcterms:modified xsi:type="dcterms:W3CDTF">2024-01-12T16:19:18Z</dcterms:modified>
</cp:coreProperties>
</file>