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7"/>
  </p:notesMasterIdLst>
  <p:handoutMasterIdLst>
    <p:handoutMasterId r:id="rId8"/>
  </p:handoutMasterIdLst>
  <p:sldIdLst>
    <p:sldId id="347" r:id="rId2"/>
    <p:sldId id="348" r:id="rId3"/>
    <p:sldId id="349" r:id="rId4"/>
    <p:sldId id="350" r:id="rId5"/>
    <p:sldId id="351" r:id="rId6"/>
  </p:sldIdLst>
  <p:sldSz cx="12482513" cy="7021513"/>
  <p:notesSz cx="7023100" cy="9309100"/>
  <p:custDataLst>
    <p:tags r:id="rId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1pPr>
    <a:lvl2pPr marL="322263" indent="131763" algn="l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2pPr>
    <a:lvl3pPr marL="647700" indent="263525" algn="l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3pPr>
    <a:lvl4pPr marL="971550" indent="396875" algn="l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4pPr>
    <a:lvl5pPr marL="1296988" indent="528638" algn="l" rtl="0" fontAlgn="base">
      <a:spcBef>
        <a:spcPct val="0"/>
      </a:spcBef>
      <a:spcAft>
        <a:spcPct val="0"/>
      </a:spcAft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3000" kern="1200">
        <a:solidFill>
          <a:srgbClr val="000000"/>
        </a:solidFill>
        <a:latin typeface="Gill Sans" charset="0"/>
        <a:ea typeface="+mn-ea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412" userDrawn="1">
          <p15:clr>
            <a:srgbClr val="A4A3A4"/>
          </p15:clr>
        </p15:guide>
        <p15:guide id="2" orient="horz" pos="3964" userDrawn="1">
          <p15:clr>
            <a:srgbClr val="A4A3A4"/>
          </p15:clr>
        </p15:guide>
        <p15:guide id="3" pos="788" userDrawn="1">
          <p15:clr>
            <a:srgbClr val="A4A3A4"/>
          </p15:clr>
        </p15:guide>
        <p15:guide id="4" pos="3943" userDrawn="1">
          <p15:clr>
            <a:srgbClr val="A4A3A4"/>
          </p15:clr>
        </p15:guide>
        <p15:guide id="5" pos="707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766"/>
    <a:srgbClr val="106588"/>
    <a:srgbClr val="0B435B"/>
    <a:srgbClr val="6F2A0B"/>
    <a:srgbClr val="3E5E28"/>
    <a:srgbClr val="679192"/>
    <a:srgbClr val="D8E5ED"/>
    <a:srgbClr val="ADC8D7"/>
    <a:srgbClr val="BBD7C8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085" autoAdjust="0"/>
    <p:restoredTop sz="74460" autoAdjust="0"/>
  </p:normalViewPr>
  <p:slideViewPr>
    <p:cSldViewPr snapToGrid="0" snapToObjects="1" showGuides="1">
      <p:cViewPr varScale="1">
        <p:scale>
          <a:sx n="78" d="100"/>
          <a:sy n="78" d="100"/>
        </p:scale>
        <p:origin x="588" y="78"/>
      </p:cViewPr>
      <p:guideLst>
        <p:guide orient="horz" pos="3412"/>
        <p:guide orient="horz" pos="3964"/>
        <p:guide pos="788"/>
        <p:guide pos="3943"/>
        <p:guide pos="70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81" d="100"/>
          <a:sy n="81" d="100"/>
        </p:scale>
        <p:origin x="3858" y="120"/>
      </p:cViewPr>
      <p:guideLst>
        <p:guide orient="horz" pos="2932"/>
        <p:guide pos="221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eader Placeholder 2">
            <a:extLst>
              <a:ext uri="{FF2B5EF4-FFF2-40B4-BE49-F238E27FC236}">
                <a16:creationId xmlns:a16="http://schemas.microsoft.com/office/drawing/2014/main" id="{A4FAA37D-BD83-F4EC-6A41-6B63072334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CA" dirty="0"/>
              <a:t>Le subjonctif passé</a:t>
            </a: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dt="0"/>
  <p:extLst>
    <p:ext uri="{56416CCD-93CA-4268-BC5B-53C4BB910035}">
      <p15:sldGuideLst xmlns:p15="http://schemas.microsoft.com/office/powerpoint/2012/main">
        <p15:guide id="1" orient="horz" pos="2932" userDrawn="1">
          <p15:clr>
            <a:srgbClr val="F26B43"/>
          </p15:clr>
        </p15:guide>
        <p15:guide id="2" pos="2212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9D0DC45-13C5-4377-98AD-0C9A4D2CE5F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</a:lstStyle>
          <a:p>
            <a:pPr>
              <a:defRPr/>
            </a:pPr>
            <a:r>
              <a:rPr lang="en-CA"/>
              <a:t>Titre</a:t>
            </a:r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C52AA63-6471-41F4-A435-687AF3E8B98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pPr lvl="0"/>
            <a:endParaRPr lang="en-CA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D06B235-3C54-4590-97C8-BC161EBC49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21188"/>
            <a:ext cx="5619750" cy="4189412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4F6E43-1F00-477A-AA0E-2167945B1DB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AD5B01B-8261-413B-B4A6-6EF9DC32D8C9}" type="slidenum">
              <a:rPr lang="en-CA" altLang="fr-FR"/>
              <a:pPr/>
              <a:t>‹#›</a:t>
            </a:fld>
            <a:endParaRPr lang="en-CA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defTabSz="6477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22263" algn="l" defTabSz="6477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47700" algn="l" defTabSz="6477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971550" algn="l" defTabSz="6477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296988" algn="l" defTabSz="647700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623573" algn="l" defTabSz="64942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1948289" algn="l" defTabSz="64942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273003" algn="l" defTabSz="64942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597718" algn="l" defTabSz="649429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932" userDrawn="1">
          <p15:clr>
            <a:srgbClr val="F26B43"/>
          </p15:clr>
        </p15:guide>
        <p15:guide id="2" pos="2212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6477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Dans ce diaporama, nous allons étudier le subjonctif passé. </a:t>
            </a:r>
          </a:p>
          <a:p>
            <a:endParaRPr lang="fr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Titre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D5B01B-8261-413B-B4A6-6EF9DC32D8C9}" type="slidenum">
              <a:rPr lang="en-CA" altLang="fr-FR" smtClean="0"/>
              <a:pPr/>
              <a:t>1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1089529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subjonctif passé est un temps composé, c’est-à-dire qu’il y a un auxiliaire et un participe passé du verbe conjugué.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verbes auxiliaires sont comme toujours « avoir » ou « être » conjugués au subjonctif présent et nous y ajoutons aussi un participe passé du verbe en question.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Comme dans la majorité des temps composés, le choix de l’auxiliaire ainsi que les accords du participe passé sont les mêmes qu’au passé composé. </a:t>
            </a:r>
          </a:p>
          <a:p>
            <a:endParaRPr lang="fr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Titre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D5B01B-8261-413B-B4A6-6EF9DC32D8C9}" type="slidenum">
              <a:rPr lang="en-CA" altLang="fr-FR" smtClean="0"/>
              <a:pPr/>
              <a:t>2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11310713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Conjuguons ensemble le verbe « résoudre » au subjonctif passé.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Quel est le participe passé de ce verbe ? Oui, c’est « résolu ». Deuxième question que nous devons nous poser pour pouvoir bien conjuguer ce verbe, est sur le verbe auxiliaire : est-ce que c’est « avoir » ou « être » ?  Le verbe « résoudre » se conjugue aux temps composés avec « avoir » :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Nous pouvons maintenant conjuguer le verbe « résoudre » au subjonctif passé :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j’aie résolu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tu aies résolu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qu’elle ait résolu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nous ayons résolu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vous ayez résolu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qu’ils aient résolu</a:t>
            </a:r>
          </a:p>
          <a:p>
            <a:endParaRPr lang="fr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Titre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D5B01B-8261-413B-B4A6-6EF9DC32D8C9}" type="slidenum">
              <a:rPr lang="en-CA" altLang="fr-FR" smtClean="0"/>
              <a:pPr/>
              <a:t>3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31591096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Conjuguons maintenant un verbe qui se conjugue avec l’auxiliaire « être ». Prenons par exemple le verbe « naître ». Rappelez-moi le participe passé de ce verbe ? </a:t>
            </a:r>
            <a:r>
              <a:rPr lang="fr-CA" sz="1800" dirty="0">
                <a:effectLst/>
                <a:highlight>
                  <a:srgbClr val="FFFF00"/>
                </a:highlight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[]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Oui, tout à fait, le participe passé du verbe « naitre » est « né ». 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Alors, </a:t>
            </a:r>
          </a:p>
          <a:p>
            <a:pPr marL="228600" marR="0" indent="0">
              <a:spcBef>
                <a:spcPts val="0"/>
              </a:spcBef>
              <a:spcAft>
                <a:spcPts val="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je sois né(e)</a:t>
            </a:r>
          </a:p>
          <a:p>
            <a:pPr marL="228600" marR="0" indent="0">
              <a:spcBef>
                <a:spcPts val="0"/>
              </a:spcBef>
              <a:spcAft>
                <a:spcPts val="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tu sois né(e)</a:t>
            </a:r>
          </a:p>
          <a:p>
            <a:pPr marL="228600" marR="0" indent="0">
              <a:spcBef>
                <a:spcPts val="0"/>
              </a:spcBef>
              <a:spcAft>
                <a:spcPts val="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qu’il    soit né</a:t>
            </a:r>
          </a:p>
          <a:p>
            <a:pPr marL="228600" marR="0" indent="0">
              <a:spcBef>
                <a:spcPts val="0"/>
              </a:spcBef>
              <a:spcAft>
                <a:spcPts val="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qu’elle soit née</a:t>
            </a:r>
          </a:p>
          <a:p>
            <a:pPr marL="228600" marR="0" indent="0">
              <a:spcBef>
                <a:spcPts val="0"/>
              </a:spcBef>
              <a:spcAft>
                <a:spcPts val="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nous soyons né(e)s</a:t>
            </a:r>
          </a:p>
          <a:p>
            <a:pPr marL="228600" marR="0" indent="0">
              <a:spcBef>
                <a:spcPts val="0"/>
              </a:spcBef>
              <a:spcAft>
                <a:spcPts val="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vous soyez né(e)(s)</a:t>
            </a:r>
          </a:p>
          <a:p>
            <a:pPr marL="228600" marR="0" indent="0">
              <a:spcBef>
                <a:spcPts val="0"/>
              </a:spcBef>
              <a:spcAft>
                <a:spcPts val="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qu’ils     soient nés</a:t>
            </a:r>
          </a:p>
          <a:p>
            <a:pPr marL="228600" marR="0" indent="0">
              <a:spcBef>
                <a:spcPts val="0"/>
              </a:spcBef>
              <a:spcAft>
                <a:spcPts val="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qu’elles soient nées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Comme ce verbe se conjugue avec l’auxiliaire « être », nous devons accorder son participe passé avec le sujet, faites donc attention à tous les accords!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fr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Titre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D5B01B-8261-413B-B4A6-6EF9DC32D8C9}" type="slidenum">
              <a:rPr lang="en-CA" altLang="fr-FR" smtClean="0"/>
              <a:pPr/>
              <a:t>4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40941762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Maintenant, il faut faire quelques précisions à propos du choix entre le subjonctif présent et passé.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Considérons un exemple :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veux que tu partes (l’action du verbe « partir » se passe maintenant, ou se passera demain).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Nous employons le subjonctif présent pour exprimer une action simultanée (en même temps) ou postérieure (une action future) par rapport à l’action du verbe de la principale. 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Considérons un autre exemple :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doute qu’elle soit partie hier.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passé du subjonctif (comme son nom l’indique) exprime une action antérieure par rapport à celle du verbe principal.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J’attire votre attention au fait que le temps du verbe principal n’influence pas le choix du temps du subjonctif, mais seulement le rapport de temps entre les deux verbes.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Ainsi, nous pouvons dire « je voulais que tu partes », le verbe principal (vouloir) est à l’imparfait, mais le rapport de temps ne change pas – il s’agit toujours d’une action simultanée.  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400"/>
              </a:spcAft>
            </a:pP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même, nous pouvons dire « Je doutais qu’elle </a:t>
            </a:r>
            <a:r>
              <a:rPr lang="fr-CA" sz="1800" u="sng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soit partie</a:t>
            </a:r>
            <a:r>
              <a:rPr lang="fr-CA" sz="18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 », le verbe principal (douter) est aussi à l’imparfait dans cette phrase, mais nous employons le subjonctif passé « qu’elle soit partie » parce qu’il s’agit de l’action antérieure par rapport à celle du verbe principal. </a:t>
            </a:r>
          </a:p>
          <a:p>
            <a:endParaRPr lang="fr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Titre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D5B01B-8261-413B-B4A6-6EF9DC32D8C9}" type="slidenum">
              <a:rPr lang="en-CA" altLang="fr-FR" smtClean="0"/>
              <a:pPr/>
              <a:t>5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600961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9">
            <a:extLst>
              <a:ext uri="{FF2B5EF4-FFF2-40B4-BE49-F238E27FC236}">
                <a16:creationId xmlns:a16="http://schemas.microsoft.com/office/drawing/2014/main" id="{DE79CEFA-2D76-4688-AD2D-E2C450F326D9}"/>
              </a:ext>
            </a:extLst>
          </p:cNvPr>
          <p:cNvSpPr txBox="1">
            <a:spLocks/>
          </p:cNvSpPr>
          <p:nvPr userDrawn="1"/>
        </p:nvSpPr>
        <p:spPr bwMode="auto">
          <a:xfrm>
            <a:off x="2383" y="3175"/>
            <a:ext cx="12481560" cy="52705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lIns="91430" tIns="45715" rIns="91430" bIns="45715" anchor="ctr"/>
          <a:lstStyle>
            <a:lvl1pPr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9pPr>
          </a:lstStyle>
          <a:p>
            <a:pPr marL="114300" indent="0" algn="l" eaLnBrk="1" hangingPunct="1"/>
            <a:endParaRPr lang="en-CA" altLang="fr-FR" sz="1800" dirty="0">
              <a:solidFill>
                <a:srgbClr val="E7DED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7">
            <a:extLst>
              <a:ext uri="{FF2B5EF4-FFF2-40B4-BE49-F238E27FC236}">
                <a16:creationId xmlns:a16="http://schemas.microsoft.com/office/drawing/2014/main" id="{2DEFA06B-589B-4D17-ABB4-D5F4AEAF1907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-2382" y="546100"/>
            <a:ext cx="12490704" cy="0"/>
          </a:xfrm>
          <a:prstGeom prst="line">
            <a:avLst/>
          </a:prstGeom>
          <a:noFill/>
          <a:ln w="25400" algn="ctr">
            <a:solidFill>
              <a:schemeClr val="bg1">
                <a:lumMod val="6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6214" y="3588563"/>
            <a:ext cx="10300303" cy="600144"/>
          </a:xfrm>
        </p:spPr>
        <p:txBody>
          <a:bodyPr anchor="b"/>
          <a:lstStyle>
            <a:lvl1pPr marL="0" indent="0" algn="ctr">
              <a:buNone/>
              <a:defRPr sz="3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324714" indent="0">
              <a:buNone/>
              <a:defRPr sz="1300"/>
            </a:lvl2pPr>
            <a:lvl3pPr marL="649429" indent="0">
              <a:buNone/>
              <a:defRPr sz="1100"/>
            </a:lvl3pPr>
            <a:lvl4pPr marL="974143" indent="0">
              <a:buNone/>
              <a:defRPr sz="1000"/>
            </a:lvl4pPr>
            <a:lvl5pPr marL="1298859" indent="0">
              <a:buNone/>
              <a:defRPr sz="1000"/>
            </a:lvl5pPr>
            <a:lvl6pPr marL="1623573" indent="0">
              <a:buNone/>
              <a:defRPr sz="1000"/>
            </a:lvl6pPr>
            <a:lvl7pPr marL="1948289" indent="0">
              <a:buNone/>
              <a:defRPr sz="1000"/>
            </a:lvl7pPr>
            <a:lvl8pPr marL="2273003" indent="0">
              <a:buNone/>
              <a:defRPr sz="1000"/>
            </a:lvl8pPr>
            <a:lvl9pPr marL="2597718" indent="0">
              <a:buNone/>
              <a:defRPr sz="1000"/>
            </a:lvl9pPr>
          </a:lstStyle>
          <a:p>
            <a:pPr lvl="0"/>
            <a:r>
              <a:rPr lang="fr-CA" noProof="0" dirty="0"/>
              <a:t>Click to </a:t>
            </a:r>
            <a:r>
              <a:rPr lang="fr-CA" noProof="0" dirty="0" err="1"/>
              <a:t>edit</a:t>
            </a:r>
            <a:r>
              <a:rPr lang="fr-CA" noProof="0" dirty="0"/>
              <a:t> Master </a:t>
            </a:r>
            <a:r>
              <a:rPr lang="fr-CA" noProof="0" dirty="0" err="1"/>
              <a:t>text</a:t>
            </a:r>
            <a:r>
              <a:rPr lang="fr-CA" noProof="0" dirty="0"/>
              <a:t>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105346" y="1832791"/>
            <a:ext cx="10300303" cy="1755775"/>
          </a:xfrm>
        </p:spPr>
        <p:txBody>
          <a:bodyPr/>
          <a:lstStyle>
            <a:lvl1pPr algn="ctr">
              <a:defRPr sz="5400" b="1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fr-CA" noProof="0" dirty="0"/>
              <a:t>Click to </a:t>
            </a:r>
            <a:r>
              <a:rPr lang="fr-CA" noProof="0" dirty="0" err="1"/>
              <a:t>edit</a:t>
            </a:r>
            <a:r>
              <a:rPr lang="fr-CA" noProof="0" dirty="0"/>
              <a:t> Master </a:t>
            </a:r>
            <a:r>
              <a:rPr lang="fr-CA" noProof="0" dirty="0" err="1"/>
              <a:t>title</a:t>
            </a:r>
            <a:r>
              <a:rPr lang="fr-CA" noProof="0" dirty="0"/>
              <a:t> style</a:t>
            </a:r>
          </a:p>
        </p:txBody>
      </p:sp>
    </p:spTree>
    <p:extLst>
      <p:ext uri="{BB962C8B-B14F-4D97-AF65-F5344CB8AC3E}">
        <p14:creationId xmlns:p14="http://schemas.microsoft.com/office/powerpoint/2010/main" val="1245608222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2211" userDrawn="1">
          <p15:clr>
            <a:srgbClr val="FBAE40"/>
          </p15:clr>
        </p15:guide>
        <p15:guide id="2" pos="3931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 hidden="1">
            <a:extLst>
              <a:ext uri="{FF2B5EF4-FFF2-40B4-BE49-F238E27FC236}">
                <a16:creationId xmlns:a16="http://schemas.microsoft.com/office/drawing/2014/main" id="{C9884451-B965-44E7-8CA0-2D148555CAB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34523" y="0"/>
            <a:ext cx="11747992" cy="5461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ctr"/>
          <a:lstStyle>
            <a:lvl1pPr marL="90488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CA" altLang="fr-FR" sz="20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lide Number Placeholder 9">
            <a:extLst>
              <a:ext uri="{FF2B5EF4-FFF2-40B4-BE49-F238E27FC236}">
                <a16:creationId xmlns:a16="http://schemas.microsoft.com/office/drawing/2014/main" id="{A4F16698-043D-4F64-ACD6-D3D2C341ED36}"/>
              </a:ext>
            </a:extLst>
          </p:cNvPr>
          <p:cNvSpPr txBox="1">
            <a:spLocks/>
          </p:cNvSpPr>
          <p:nvPr userDrawn="1"/>
        </p:nvSpPr>
        <p:spPr bwMode="auto">
          <a:xfrm>
            <a:off x="2" y="3175"/>
            <a:ext cx="12482511" cy="52705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lIns="91430" tIns="45715" rIns="91430" bIns="45715" anchor="ctr"/>
          <a:lstStyle>
            <a:lvl1pPr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cs typeface="ヒラギノ角ゴ ProN W3" charset="0"/>
                <a:sym typeface="Gill Sans" charset="0"/>
              </a:defRPr>
            </a:lvl9pPr>
          </a:lstStyle>
          <a:p>
            <a:pPr marL="114300" indent="0" algn="l" eaLnBrk="1" hangingPunct="1"/>
            <a:fld id="{9AF3920E-325C-49B2-ADF6-7433734FB2B9}" type="slidenum">
              <a:rPr lang="en-CA" altLang="fr-FR" sz="1800">
                <a:solidFill>
                  <a:srgbClr val="E7DED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marL="114300" indent="0" algn="l" eaLnBrk="1" hangingPunct="1"/>
              <a:t>‹#›</a:t>
            </a:fld>
            <a:endParaRPr lang="en-CA" altLang="fr-FR" sz="1800" dirty="0">
              <a:solidFill>
                <a:srgbClr val="E7DED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Straight Connector 7">
            <a:extLst>
              <a:ext uri="{FF2B5EF4-FFF2-40B4-BE49-F238E27FC236}">
                <a16:creationId xmlns:a16="http://schemas.microsoft.com/office/drawing/2014/main" id="{17C2E182-9094-492E-8C8C-BDB4202A9A57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-4763" y="546100"/>
            <a:ext cx="12490704" cy="0"/>
          </a:xfrm>
          <a:prstGeom prst="line">
            <a:avLst/>
          </a:prstGeom>
          <a:noFill/>
          <a:ln w="25400" algn="ctr">
            <a:solidFill>
              <a:schemeClr val="bg1">
                <a:lumMod val="6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58527" y="10002"/>
            <a:ext cx="11745827" cy="511175"/>
          </a:xfrm>
          <a:noFill/>
          <a:ln>
            <a:noFill/>
          </a:ln>
        </p:spPr>
        <p:txBody>
          <a:bodyPr/>
          <a:lstStyle>
            <a:lvl1pPr algn="l">
              <a:defRPr b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fr-CA" noProof="0" dirty="0"/>
              <a:t>Click to </a:t>
            </a:r>
            <a:r>
              <a:rPr lang="fr-CA" noProof="0" dirty="0" err="1"/>
              <a:t>edit</a:t>
            </a:r>
            <a:r>
              <a:rPr lang="fr-CA" noProof="0" dirty="0"/>
              <a:t> Master </a:t>
            </a:r>
            <a:r>
              <a:rPr lang="fr-CA" noProof="0" dirty="0" err="1"/>
              <a:t>title</a:t>
            </a:r>
            <a:r>
              <a:rPr lang="fr-CA" noProof="0" dirty="0"/>
              <a:t> style1</a:t>
            </a:r>
          </a:p>
        </p:txBody>
      </p:sp>
    </p:spTree>
    <p:extLst>
      <p:ext uri="{BB962C8B-B14F-4D97-AF65-F5344CB8AC3E}">
        <p14:creationId xmlns:p14="http://schemas.microsoft.com/office/powerpoint/2010/main" val="92049012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211" userDrawn="1">
          <p15:clr>
            <a:srgbClr val="FBAE40"/>
          </p15:clr>
        </p15:guide>
        <p15:guide id="2" pos="3931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9060CFF8-BD1B-4549-9D1F-8B416F17A0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182566"/>
            <a:ext cx="12482513" cy="175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79" tIns="36079" rIns="36079" bIns="360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>
                <a:sym typeface="Gill Sans" charset="0"/>
              </a:rPr>
              <a:t>Click to edit Master title style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44059F20-EB8F-4F40-9991-37A700CCAC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868" y="1992313"/>
            <a:ext cx="10042777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79" tIns="36079" rIns="36079" bIns="360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fr-FR">
                <a:sym typeface="Gill Sans" charset="0"/>
              </a:rPr>
              <a:t>Second level</a:t>
            </a:r>
          </a:p>
          <a:p>
            <a:pPr lvl="2"/>
            <a:r>
              <a:rPr lang="en-US" altLang="fr-FR">
                <a:sym typeface="Gill Sans" charset="0"/>
              </a:rPr>
              <a:t>Third level</a:t>
            </a:r>
          </a:p>
          <a:p>
            <a:pPr lvl="3"/>
            <a:r>
              <a:rPr lang="en-US" altLang="fr-FR">
                <a:sym typeface="Gill Sans" charset="0"/>
              </a:rPr>
              <a:t>Fourth level</a:t>
            </a:r>
          </a:p>
          <a:p>
            <a:pPr lvl="4"/>
            <a:r>
              <a:rPr lang="en-US" altLang="fr-FR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3" r:id="rId1"/>
    <p:sldLayoutId id="2147484174" r:id="rId2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0" i="0" u="none">
          <a:solidFill>
            <a:schemeClr val="tx1"/>
          </a:solidFill>
          <a:latin typeface="Arial" pitchFamily="34" charset="0"/>
          <a:ea typeface="+mj-ea"/>
          <a:cs typeface="Arial" pitchFamily="34" charset="0"/>
          <a:sym typeface="Gill Sans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  <a:ea typeface="ヒラギノ角ゴ ProN W3" charset="0"/>
          <a:cs typeface="Arial" pitchFamily="34" charset="0"/>
          <a:sym typeface="Gill Sans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  <a:ea typeface="ヒラギノ角ゴ ProN W3" charset="0"/>
          <a:cs typeface="Arial" pitchFamily="34" charset="0"/>
          <a:sym typeface="Gill Sans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  <a:ea typeface="ヒラギノ角ゴ ProN W3" charset="0"/>
          <a:cs typeface="Arial" pitchFamily="34" charset="0"/>
          <a:sym typeface="Gill Sans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34" charset="0"/>
          <a:ea typeface="ヒラギノ角ゴ ProN W3" charset="0"/>
          <a:cs typeface="Arial" pitchFamily="34" charset="0"/>
          <a:sym typeface="Gill Sans" charset="0"/>
        </a:defRPr>
      </a:lvl5pPr>
      <a:lvl6pPr marL="324714" algn="ctr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649429" algn="ctr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974143" algn="ctr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298859" algn="ctr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593725" indent="-403225" algn="l" rtl="0" eaLnBrk="0" fontAlgn="base" hangingPunct="0">
        <a:spcBef>
          <a:spcPts val="1700"/>
        </a:spcBef>
        <a:spcAft>
          <a:spcPct val="0"/>
        </a:spcAft>
        <a:buSzPct val="171000"/>
        <a:buFont typeface="Gill San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908050" indent="-403225" algn="l" rtl="0" eaLnBrk="0" fontAlgn="base" hangingPunct="0">
        <a:spcBef>
          <a:spcPts val="1700"/>
        </a:spcBef>
        <a:spcAft>
          <a:spcPct val="0"/>
        </a:spcAft>
        <a:buSzPct val="171000"/>
        <a:buFont typeface="Gill Sans" charset="0"/>
        <a:buChar char="•"/>
        <a:defRPr sz="2000" b="0" i="0" u="none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223963" indent="-403225" algn="l" rtl="0" eaLnBrk="0" fontAlgn="base" hangingPunct="0">
        <a:spcBef>
          <a:spcPts val="1700"/>
        </a:spcBef>
        <a:spcAft>
          <a:spcPct val="0"/>
        </a:spcAft>
        <a:buSzPct val="171000"/>
        <a:buFont typeface="Gill San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539875" indent="-403225" algn="l" rtl="0" eaLnBrk="0" fontAlgn="base" hangingPunct="0">
        <a:spcBef>
          <a:spcPts val="1700"/>
        </a:spcBef>
        <a:spcAft>
          <a:spcPct val="0"/>
        </a:spcAft>
        <a:buSzPct val="171000"/>
        <a:buFont typeface="Gill San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1855788" indent="-403225" algn="l" rtl="0" eaLnBrk="0" fontAlgn="base" hangingPunct="0">
        <a:spcBef>
          <a:spcPts val="1700"/>
        </a:spcBef>
        <a:spcAft>
          <a:spcPct val="0"/>
        </a:spcAft>
        <a:buSzPct val="171000"/>
        <a:buFont typeface="Gill Sans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182805" indent="-405893" algn="l" rtl="0" fontAlgn="base">
        <a:spcBef>
          <a:spcPts val="1704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2507519" indent="-405893" algn="l" rtl="0" fontAlgn="base">
        <a:spcBef>
          <a:spcPts val="1704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2832234" indent="-405893" algn="l" rtl="0" fontAlgn="base">
        <a:spcBef>
          <a:spcPts val="1704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3156949" indent="-405893" algn="l" rtl="0" fontAlgn="base">
        <a:spcBef>
          <a:spcPts val="1704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4714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9429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74143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859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23573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48289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73003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97718" algn="l" defTabSz="649429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211" userDrawn="1">
          <p15:clr>
            <a:srgbClr val="F26B43"/>
          </p15:clr>
        </p15:guide>
        <p15:guide id="2" pos="393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7EF5D0-1EB5-3D9A-A1A0-71D75CE1ED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06214" y="4281284"/>
            <a:ext cx="10300303" cy="600144"/>
          </a:xfrm>
        </p:spPr>
        <p:txBody>
          <a:bodyPr/>
          <a:lstStyle/>
          <a:p>
            <a:endParaRPr lang="fr-CA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E7454D3-1E15-A1DC-4185-495AEC5E1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5346" y="2525512"/>
            <a:ext cx="10300303" cy="1755775"/>
          </a:xfrm>
        </p:spPr>
        <p:txBody>
          <a:bodyPr/>
          <a:lstStyle/>
          <a:p>
            <a:r>
              <a:rPr lang="fr-CA" dirty="0"/>
              <a:t>Le subjonctif passé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43996-651D-4E60-972C-6F9FC3584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en-US" sz="2800" dirty="0"/>
              <a:t> Formation</a:t>
            </a:r>
            <a:endParaRPr lang="fr-CA" dirty="0"/>
          </a:p>
        </p:txBody>
      </p:sp>
      <p:sp>
        <p:nvSpPr>
          <p:cNvPr id="13" name="Rectangle 16">
            <a:extLst>
              <a:ext uri="{FF2B5EF4-FFF2-40B4-BE49-F238E27FC236}">
                <a16:creationId xmlns:a16="http://schemas.microsoft.com/office/drawing/2014/main" id="{89DE9B93-9C82-ECAD-7EFE-A947D0330D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3793" y="3386138"/>
            <a:ext cx="150971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6000" b="0" i="0" u="none" strike="noStrike" kern="0" cap="none" spc="0" normalizeH="0" baseline="0" noProof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être</a:t>
            </a:r>
            <a:endParaRPr kumimoji="0" lang="fr-CA" altLang="en-US" sz="6000" b="0" i="0" u="none" strike="noStrike" kern="0" cap="none" spc="0" normalizeH="0" baseline="0" noProof="0">
              <a:ln>
                <a:noFill/>
              </a:ln>
              <a:solidFill>
                <a:srgbClr val="333766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sp>
        <p:nvSpPr>
          <p:cNvPr id="14" name="Rectangle 17">
            <a:extLst>
              <a:ext uri="{FF2B5EF4-FFF2-40B4-BE49-F238E27FC236}">
                <a16:creationId xmlns:a16="http://schemas.microsoft.com/office/drawing/2014/main" id="{787839F1-07FA-C021-81A8-EC3601EDD5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7593" y="1909763"/>
            <a:ext cx="185261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6000" b="0" i="0" u="none" strike="noStrike" kern="0" cap="none" spc="0" normalizeH="0" baseline="0" noProof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avoir</a:t>
            </a:r>
            <a:endParaRPr kumimoji="0" lang="fr-CA" altLang="en-US" sz="6000" b="0" i="0" u="none" strike="noStrike" kern="0" cap="none" spc="0" normalizeH="0" baseline="0" noProof="0">
              <a:ln>
                <a:noFill/>
              </a:ln>
              <a:solidFill>
                <a:srgbClr val="333766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sp>
        <p:nvSpPr>
          <p:cNvPr id="15" name="Rectangle 18">
            <a:extLst>
              <a:ext uri="{FF2B5EF4-FFF2-40B4-BE49-F238E27FC236}">
                <a16:creationId xmlns:a16="http://schemas.microsoft.com/office/drawing/2014/main" id="{353324C9-F968-06C6-DB17-16CA9C0C41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7593" y="2925763"/>
            <a:ext cx="2651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2000">
                <a:solidFill>
                  <a:srgbClr val="627B9A"/>
                </a:solidFill>
                <a:cs typeface="Arial" panose="020B0604020202020204" pitchFamily="34" charset="0"/>
              </a:rPr>
              <a:t>au subjonctif présent</a:t>
            </a:r>
            <a:r>
              <a:rPr lang="fr-FR" altLang="en-US" sz="2400">
                <a:solidFill>
                  <a:srgbClr val="627B9A"/>
                </a:solidFill>
                <a:latin typeface="Arial Black" panose="020B0A04020102020204" pitchFamily="34" charset="0"/>
                <a:cs typeface="+mn-cs"/>
              </a:rPr>
              <a:t> </a:t>
            </a:r>
            <a:endParaRPr lang="fr-CA" altLang="en-US" sz="2400">
              <a:solidFill>
                <a:srgbClr val="627B9A"/>
              </a:solidFill>
              <a:latin typeface="Arial Black" panose="020B0A04020102020204" pitchFamily="34" charset="0"/>
              <a:cs typeface="+mn-cs"/>
            </a:endParaRPr>
          </a:p>
        </p:txBody>
      </p:sp>
      <p:sp>
        <p:nvSpPr>
          <p:cNvPr id="16" name="Plus 19">
            <a:extLst>
              <a:ext uri="{FF2B5EF4-FFF2-40B4-BE49-F238E27FC236}">
                <a16:creationId xmlns:a16="http://schemas.microsoft.com/office/drawing/2014/main" id="{6B41F80F-B603-6FED-6D36-2ECDA4ECE596}"/>
              </a:ext>
            </a:extLst>
          </p:cNvPr>
          <p:cNvSpPr/>
          <p:nvPr/>
        </p:nvSpPr>
        <p:spPr>
          <a:xfrm>
            <a:off x="5385593" y="2773363"/>
            <a:ext cx="762000" cy="765175"/>
          </a:xfrm>
          <a:prstGeom prst="mathPlus">
            <a:avLst/>
          </a:prstGeom>
          <a:solidFill>
            <a:srgbClr val="333766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0" cap="none" spc="0" normalizeH="0" baseline="0" noProof="0" dirty="0">
              <a:ln>
                <a:noFill/>
              </a:ln>
              <a:solidFill>
                <a:srgbClr val="627B9A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7" name="Rectangle 20">
            <a:extLst>
              <a:ext uri="{FF2B5EF4-FFF2-40B4-BE49-F238E27FC236}">
                <a16:creationId xmlns:a16="http://schemas.microsoft.com/office/drawing/2014/main" id="{FFD7D51B-931C-ED25-2276-2FA978600F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9206" y="2678113"/>
            <a:ext cx="4675187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4800" b="1" i="0" u="none" strike="noStrike" kern="0" cap="none" spc="0" normalizeH="0" baseline="0" noProof="0">
                <a:ln>
                  <a:noFill/>
                </a:ln>
                <a:solidFill>
                  <a:srgbClr val="627B9A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participe passé</a:t>
            </a:r>
            <a:endParaRPr kumimoji="0" lang="fr-CA" altLang="en-US" sz="4800" b="1" i="0" u="none" strike="noStrike" kern="0" cap="none" spc="0" normalizeH="0" baseline="0" noProof="0">
              <a:ln>
                <a:noFill/>
              </a:ln>
              <a:solidFill>
                <a:srgbClr val="627B9A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sp>
        <p:nvSpPr>
          <p:cNvPr id="18" name="Rectangle 21">
            <a:extLst>
              <a:ext uri="{FF2B5EF4-FFF2-40B4-BE49-F238E27FC236}">
                <a16:creationId xmlns:a16="http://schemas.microsoft.com/office/drawing/2014/main" id="{B0F8E110-581F-66E0-6D30-A0C8918A4F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5060950"/>
            <a:ext cx="87217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Le choix de l’auxiliaire ainsi que les règles d’accord </a:t>
            </a:r>
            <a:br>
              <a:rPr kumimoji="0" lang="fr-FR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</a:br>
            <a:r>
              <a:rPr kumimoji="0" lang="fr-FR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sont les mêmes qu’au passé composé.</a:t>
            </a:r>
            <a:endParaRPr kumimoji="0" lang="fr-CA" alt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0774671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459EA-0BCE-4332-BDD7-168340E1B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en-US" sz="2800" dirty="0"/>
              <a:t> </a:t>
            </a:r>
            <a:r>
              <a:rPr lang="fr-FR" altLang="en-US" sz="2800" b="1" dirty="0"/>
              <a:t>Résoudre</a:t>
            </a:r>
            <a:r>
              <a:rPr lang="fr-CA" altLang="en-US" sz="2800" dirty="0"/>
              <a:t> </a:t>
            </a:r>
            <a:r>
              <a:rPr lang="fr-CA" altLang="en-US" sz="2800" b="0" dirty="0"/>
              <a:t>au subjonctif passé</a:t>
            </a:r>
            <a:endParaRPr lang="fr-CA" b="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F9FA3FB-9B2C-FBF0-CA4B-4CE899FF08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47616" y="1513949"/>
            <a:ext cx="285687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4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Résoudre</a:t>
            </a:r>
            <a:endParaRPr kumimoji="0" lang="fr-CA" altLang="en-US" sz="4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379530C-34CF-3587-7108-ED705240A6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1276" y="1513949"/>
            <a:ext cx="5241924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que j’</a:t>
            </a:r>
            <a:r>
              <a:rPr kumimoji="0" lang="fr-FR" alt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aie</a:t>
            </a:r>
            <a:r>
              <a:rPr kumimoji="0" lang="fr-FR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résolu</a:t>
            </a:r>
            <a:endParaRPr kumimoji="0" lang="en-US" alt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que tu </a:t>
            </a:r>
            <a:r>
              <a:rPr kumimoji="0" lang="fr-FR" alt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aies</a:t>
            </a:r>
            <a:r>
              <a:rPr kumimoji="0" lang="fr-FR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résolu</a:t>
            </a:r>
            <a:endParaRPr kumimoji="0" lang="en-US" alt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qu’il, elle </a:t>
            </a:r>
            <a:r>
              <a:rPr kumimoji="0" lang="fr-FR" alt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ait</a:t>
            </a:r>
            <a:r>
              <a:rPr kumimoji="0" lang="fr-FR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résolu</a:t>
            </a:r>
            <a:endParaRPr kumimoji="0" lang="en-US" alt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que nous </a:t>
            </a:r>
            <a:r>
              <a:rPr kumimoji="0" lang="fr-FR" alt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ayons</a:t>
            </a:r>
            <a:r>
              <a:rPr kumimoji="0" lang="fr-FR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résolu</a:t>
            </a:r>
            <a:endParaRPr kumimoji="0" lang="en-US" alt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que vous </a:t>
            </a:r>
            <a:r>
              <a:rPr kumimoji="0" lang="fr-FR" alt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ayez</a:t>
            </a:r>
            <a:r>
              <a:rPr kumimoji="0" lang="fr-FR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résolu</a:t>
            </a:r>
            <a:endParaRPr kumimoji="0" lang="en-US" alt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qu’ils, elles </a:t>
            </a:r>
            <a:r>
              <a:rPr kumimoji="0" lang="fr-FR" alt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aient</a:t>
            </a:r>
            <a:r>
              <a:rPr kumimoji="0" lang="fr-FR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résolu</a:t>
            </a:r>
            <a:endParaRPr kumimoji="0" lang="en-US" alt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7DDC7FE-E49F-E011-EE30-58CCFE1435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72751" y="3006011"/>
            <a:ext cx="420660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participe passé ? </a:t>
            </a:r>
            <a:endParaRPr kumimoji="0" lang="fr-CA" altLang="en-US" sz="4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B789465-4FA4-1D31-B704-F8FFAA2315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72751" y="2949369"/>
            <a:ext cx="4206601" cy="83099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4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résolu</a:t>
            </a:r>
            <a:endParaRPr kumimoji="0" lang="fr-CA" altLang="en-US" sz="4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sp>
        <p:nvSpPr>
          <p:cNvPr id="17" name="Down Arrow 30">
            <a:extLst>
              <a:ext uri="{FF2B5EF4-FFF2-40B4-BE49-F238E27FC236}">
                <a16:creationId xmlns:a16="http://schemas.microsoft.com/office/drawing/2014/main" id="{2E52738E-2924-76C2-83E5-8619EE2A4A7B}"/>
              </a:ext>
            </a:extLst>
          </p:cNvPr>
          <p:cNvSpPr/>
          <p:nvPr/>
        </p:nvSpPr>
        <p:spPr>
          <a:xfrm>
            <a:off x="9585552" y="2493733"/>
            <a:ext cx="381000" cy="512544"/>
          </a:xfrm>
          <a:prstGeom prst="downArrow">
            <a:avLst/>
          </a:prstGeom>
          <a:solidFill>
            <a:srgbClr val="10658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2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DF8314C-2CE2-0A41-7B74-93545B8852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2686" y="2980147"/>
            <a:ext cx="189507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4400" b="0" i="0" u="none" strike="noStrike" kern="0" cap="none" spc="0" normalizeH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avoir +</a:t>
            </a:r>
            <a:endParaRPr kumimoji="0" lang="fr-CA" altLang="en-US" sz="4400" b="0" i="0" u="none" strike="noStrike" kern="0" cap="none" spc="0" normalizeH="0" noProof="0" dirty="0">
              <a:ln>
                <a:noFill/>
              </a:ln>
              <a:solidFill>
                <a:srgbClr val="333766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3483678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allAtOnce"/>
      <p:bldP spid="14" grpId="0" build="allAtOnce"/>
      <p:bldP spid="15" grpId="0"/>
      <p:bldP spid="16" grpId="0" animBg="1"/>
      <p:bldP spid="18" grpId="0"/>
      <p:bldP spid="18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459EA-0BCE-4332-BDD7-168340E1B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en-US" dirty="0"/>
              <a:t>Naître </a:t>
            </a:r>
            <a:r>
              <a:rPr lang="fr-CA" altLang="en-US" sz="2800" b="0" dirty="0"/>
              <a:t>au subjonctif passé</a:t>
            </a:r>
            <a:endParaRPr lang="fr-CA" b="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F9FA3FB-9B2C-FBF0-CA4B-4CE899FF08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5221" y="1570867"/>
            <a:ext cx="186301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altLang="en-US" sz="4800" kern="0" dirty="0">
                <a:solidFill>
                  <a:srgbClr val="000000"/>
                </a:solidFill>
                <a:cs typeface="+mn-cs"/>
              </a:rPr>
              <a:t>Naître</a:t>
            </a:r>
            <a:endParaRPr kumimoji="0" lang="fr-CA" altLang="en-US" sz="4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379530C-34CF-3587-7108-ED705240A6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1276" y="1205518"/>
            <a:ext cx="5241924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2800" dirty="0"/>
              <a:t>que je </a:t>
            </a:r>
            <a:r>
              <a:rPr lang="fr-FR" altLang="en-US" sz="4000" b="1" dirty="0">
                <a:solidFill>
                  <a:srgbClr val="333766"/>
                </a:solidFill>
              </a:rPr>
              <a:t>sois</a:t>
            </a:r>
            <a:r>
              <a:rPr lang="fr-FR" altLang="en-US" sz="4000" dirty="0"/>
              <a:t> né(e)</a:t>
            </a:r>
            <a:endParaRPr lang="en-US" altLang="en-U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2800" dirty="0"/>
              <a:t>que tu </a:t>
            </a:r>
            <a:r>
              <a:rPr lang="fr-FR" altLang="en-US" sz="4000" b="1" dirty="0">
                <a:solidFill>
                  <a:srgbClr val="333766"/>
                </a:solidFill>
              </a:rPr>
              <a:t>sois</a:t>
            </a:r>
            <a:r>
              <a:rPr lang="fr-FR" altLang="en-US" sz="4000" dirty="0"/>
              <a:t> né(e)</a:t>
            </a:r>
            <a:endParaRPr lang="en-US" altLang="en-U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2800" dirty="0"/>
              <a:t>qu’il    </a:t>
            </a:r>
            <a:r>
              <a:rPr lang="fr-FR" altLang="en-US" sz="4000" b="1" dirty="0">
                <a:solidFill>
                  <a:srgbClr val="333766"/>
                </a:solidFill>
              </a:rPr>
              <a:t>soit</a:t>
            </a:r>
            <a:r>
              <a:rPr lang="fr-FR" altLang="en-US" sz="4000" dirty="0"/>
              <a:t> né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2800" dirty="0"/>
              <a:t>qu’elle </a:t>
            </a:r>
            <a:r>
              <a:rPr lang="fr-FR" altLang="en-US" sz="4000" b="1" dirty="0">
                <a:solidFill>
                  <a:srgbClr val="333766"/>
                </a:solidFill>
              </a:rPr>
              <a:t>soit</a:t>
            </a:r>
            <a:r>
              <a:rPr lang="fr-FR" altLang="en-US" sz="4000" dirty="0"/>
              <a:t> née</a:t>
            </a:r>
            <a:endParaRPr lang="en-US" altLang="en-U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2800" dirty="0"/>
              <a:t>que nous </a:t>
            </a:r>
            <a:r>
              <a:rPr lang="fr-FR" altLang="en-US" sz="4000" b="1" dirty="0">
                <a:solidFill>
                  <a:srgbClr val="333766"/>
                </a:solidFill>
              </a:rPr>
              <a:t>soyons</a:t>
            </a:r>
            <a:r>
              <a:rPr lang="fr-FR" altLang="en-US" sz="4000" dirty="0"/>
              <a:t> né(e)s</a:t>
            </a:r>
            <a:endParaRPr lang="en-US" altLang="en-U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2800" dirty="0"/>
              <a:t>que vous </a:t>
            </a:r>
            <a:r>
              <a:rPr lang="fr-FR" altLang="en-US" sz="4000" b="1" dirty="0">
                <a:solidFill>
                  <a:srgbClr val="333766"/>
                </a:solidFill>
              </a:rPr>
              <a:t>soyez</a:t>
            </a:r>
            <a:r>
              <a:rPr lang="fr-FR" altLang="en-US" sz="4000" dirty="0"/>
              <a:t> né(e)(s)</a:t>
            </a:r>
            <a:endParaRPr lang="en-US" altLang="en-U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2800" dirty="0"/>
              <a:t>qu’ils     </a:t>
            </a:r>
            <a:r>
              <a:rPr lang="fr-FR" altLang="en-US" sz="4000" b="1" dirty="0">
                <a:solidFill>
                  <a:srgbClr val="333766"/>
                </a:solidFill>
              </a:rPr>
              <a:t>soient</a:t>
            </a:r>
            <a:r>
              <a:rPr lang="fr-FR" altLang="en-US" sz="4000" dirty="0"/>
              <a:t> nés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2800" dirty="0">
                <a:solidFill>
                  <a:srgbClr val="000000"/>
                </a:solidFill>
              </a:rPr>
              <a:t>qu’elles </a:t>
            </a:r>
            <a:r>
              <a:rPr lang="fr-FR" altLang="en-US" sz="4000" b="1" dirty="0">
                <a:solidFill>
                  <a:srgbClr val="333766"/>
                </a:solidFill>
              </a:rPr>
              <a:t>soient</a:t>
            </a:r>
            <a:r>
              <a:rPr lang="fr-FR" altLang="en-US" sz="4000" dirty="0">
                <a:solidFill>
                  <a:srgbClr val="000000"/>
                </a:solidFill>
              </a:rPr>
              <a:t> nées</a:t>
            </a:r>
            <a:endParaRPr lang="en-US" altLang="en-US" sz="40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7DDC7FE-E49F-E011-EE30-58CCFE1435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72751" y="3006011"/>
            <a:ext cx="420660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participe passé ? </a:t>
            </a:r>
            <a:endParaRPr kumimoji="0" lang="fr-CA" altLang="en-US" sz="4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B789465-4FA4-1D31-B704-F8FFAA2315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72751" y="2949369"/>
            <a:ext cx="4206601" cy="83099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4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né</a:t>
            </a:r>
            <a:endParaRPr kumimoji="0" lang="fr-CA" altLang="en-US" sz="4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sp>
        <p:nvSpPr>
          <p:cNvPr id="17" name="Down Arrow 30">
            <a:extLst>
              <a:ext uri="{FF2B5EF4-FFF2-40B4-BE49-F238E27FC236}">
                <a16:creationId xmlns:a16="http://schemas.microsoft.com/office/drawing/2014/main" id="{2E52738E-2924-76C2-83E5-8619EE2A4A7B}"/>
              </a:ext>
            </a:extLst>
          </p:cNvPr>
          <p:cNvSpPr/>
          <p:nvPr/>
        </p:nvSpPr>
        <p:spPr>
          <a:xfrm>
            <a:off x="9585552" y="2493733"/>
            <a:ext cx="381000" cy="512544"/>
          </a:xfrm>
          <a:prstGeom prst="downArrow">
            <a:avLst/>
          </a:prstGeom>
          <a:solidFill>
            <a:srgbClr val="10658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sz="2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DF8314C-2CE2-0A41-7B74-93545B8852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8486" y="2980147"/>
            <a:ext cx="164500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4400" b="0" i="0" u="none" strike="noStrike" kern="0" cap="none" spc="0" normalizeH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être +</a:t>
            </a:r>
            <a:endParaRPr kumimoji="0" lang="fr-CA" altLang="en-US" sz="4400" b="0" i="0" u="none" strike="noStrike" kern="0" cap="none" spc="0" normalizeH="0" noProof="0" dirty="0">
              <a:ln>
                <a:noFill/>
              </a:ln>
              <a:solidFill>
                <a:srgbClr val="333766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2556337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allAtOnce"/>
      <p:bldP spid="14" grpId="0" build="allAtOnce"/>
      <p:bldP spid="15" grpId="0"/>
      <p:bldP spid="16" grpId="0" animBg="1"/>
      <p:bldP spid="18" grpId="0"/>
      <p:bldP spid="18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02449-BC76-1C37-5FD9-420605C52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altLang="en-US" sz="2800" dirty="0"/>
              <a:t> Subjonctif présent ou passé?</a:t>
            </a:r>
            <a:endParaRPr lang="fr-CA" dirty="0"/>
          </a:p>
        </p:txBody>
      </p:sp>
      <p:sp>
        <p:nvSpPr>
          <p:cNvPr id="11" name="TextBox 16">
            <a:extLst>
              <a:ext uri="{FF2B5EF4-FFF2-40B4-BE49-F238E27FC236}">
                <a16:creationId xmlns:a16="http://schemas.microsoft.com/office/drawing/2014/main" id="{F2972DD3-D00A-2776-6B74-309DEFF0CA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24962" y="3683000"/>
            <a:ext cx="35853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 </a:t>
            </a:r>
            <a:endParaRPr kumimoji="0" lang="en-US" alt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CA" alt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3C9A44B-34A3-5A82-0728-4E5ABEDAA5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078" y="1198195"/>
            <a:ext cx="5370294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Je veux que tu </a:t>
            </a:r>
            <a:r>
              <a:rPr kumimoji="0" lang="fr-FR" altLang="en-US" sz="3600" b="0" i="0" u="sng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partes</a:t>
            </a:r>
            <a:r>
              <a:rPr kumimoji="0" lang="fr-FR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alt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maintenant, demain</a:t>
            </a:r>
            <a:endParaRPr kumimoji="0" lang="fr-FR" alt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alt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Subjonctif présent </a:t>
            </a:r>
            <a:r>
              <a:rPr kumimoji="0" lang="fr-FR" alt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→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24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une action simultanée</a:t>
            </a:r>
            <a:r>
              <a:rPr kumimoji="0" lang="fr-FR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ou </a:t>
            </a:r>
            <a:r>
              <a:rPr kumimoji="0" lang="fr-FR" altLang="en-US" sz="24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postérieure</a:t>
            </a:r>
            <a:r>
              <a:rPr kumimoji="0" lang="fr-FR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par rapport à l’action du verbe de la principale.  </a:t>
            </a: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584D655-3B9A-AF7B-47E9-8584E82C6D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5765" y="1194575"/>
            <a:ext cx="5876925" cy="2923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Je doute qu’elle </a:t>
            </a:r>
            <a:r>
              <a:rPr kumimoji="0" lang="fr-FR" altLang="en-US" sz="3600" b="0" i="0" u="sng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soit partie</a:t>
            </a:r>
            <a:r>
              <a:rPr kumimoji="0" lang="fr-FR" altLang="en-US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.</a:t>
            </a:r>
            <a:r>
              <a:rPr kumimoji="0" lang="fr-FR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alt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hier, année passée, etc. </a:t>
            </a:r>
            <a:endParaRPr kumimoji="0" lang="fr-FR" alt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alt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Subjonctif passé </a:t>
            </a:r>
            <a:r>
              <a:rPr lang="fr-FR" altLang="en-US" sz="2400" b="1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→</a:t>
            </a:r>
            <a:endParaRPr kumimoji="0" lang="fr-FR" alt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24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une action antérieure</a:t>
            </a:r>
            <a:r>
              <a:rPr kumimoji="0" lang="fr-FR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par rapport à celle du verbe principal.   </a:t>
            </a: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9246B90-C917-EFFF-7C6A-EC3BDCCE42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5329" y="4649232"/>
            <a:ext cx="992997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B435B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Le temps du verbe principal n’influence pas le choix du temps du subjonctif, mais seulement le rapport de temps entre les deux verbes.</a:t>
            </a:r>
            <a:endParaRPr kumimoji="0" lang="fr-CA" altLang="en-US" sz="2400" b="0" i="0" u="none" strike="noStrike" kern="0" cap="none" spc="0" normalizeH="0" baseline="0" noProof="0" dirty="0">
              <a:ln>
                <a:noFill/>
              </a:ln>
              <a:solidFill>
                <a:srgbClr val="0B435B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719C6FE-FAD5-4207-3AFF-41A8DC0D97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3837" y="5899785"/>
            <a:ext cx="47964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Je voulais que tu </a:t>
            </a:r>
            <a:r>
              <a:rPr kumimoji="0" lang="fr-FR" altLang="en-US" sz="2400" b="0" i="0" u="sng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partes</a:t>
            </a:r>
            <a:r>
              <a:rPr kumimoji="0" lang="fr-FR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.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833C880-2B6C-95B2-FD77-5AA9EB81B9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1200" y="5899785"/>
            <a:ext cx="53869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Je doutais qu’elle </a:t>
            </a:r>
            <a:r>
              <a:rPr kumimoji="0" lang="fr-FR" altLang="en-US" sz="2400" b="0" i="0" u="sng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soit partie</a:t>
            </a:r>
            <a:r>
              <a:rPr kumimoji="0" lang="fr-FR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333766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.</a:t>
            </a:r>
            <a:endParaRPr kumimoji="0" lang="fr-CA" altLang="en-US" sz="2400" b="0" i="0" u="none" strike="noStrike" kern="0" cap="none" spc="0" normalizeH="0" baseline="0" noProof="0" dirty="0">
              <a:ln>
                <a:noFill/>
              </a:ln>
              <a:solidFill>
                <a:srgbClr val="333766"/>
              </a:solidFill>
              <a:effectLst/>
              <a:uLnTx/>
              <a:uFillTx/>
              <a:latin typeface="Arial" panose="020B0604020202020204" pitchFamily="34" charset="0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7176120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6" grpId="1"/>
      <p:bldP spid="17" grpId="0"/>
      <p:bldP spid="1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85"/>
  <p:tag name="MMPROD_THEME_BG_IMAGE" val=""/>
  <p:tag name="MMPROD_DATA" val="&lt;object type=&quot;10002&quot; unique_id=&quot;901&quot;&gt;&lt;property id=&quot;10007&quot; value=&quot;Next&quot;/&gt;&lt;property id=&quot;10008&quot; value=&quot;Back&quot;/&gt;&lt;property id=&quot;10009&quot; value=&quot;Soumettre&quot;/&gt;&lt;property id=&quot;10012&quot; value=&quot;0&quot;/&gt;&lt;property id=&quot;10022&quot; value=&quot;Essayez encore une fois&quot;/&gt;&lt;property id=&quot;10068&quot; value=&quot;Correct - Cliquez pour continuer&quot;/&gt;&lt;property id=&quot;10069&quot; value=&quot;Incorrect - Cliquez pour continuer&quot;/&gt;&lt;property id=&quot;10124&quot; value=&quot;Click to continue&quot;/&gt;&lt;property id=&quot;10125&quot; value=&quot;Click to submit answer&quot;/&gt;&lt;property id=&quot;10126&quot; value=&quot;Click to go back&quot;/&gt;&lt;property id=&quot;10127&quot; value=&quot;Annuler&quot;/&gt;&lt;property id=&quot;10128&quot; value=&quot;Click to clear&quot;/&gt;&lt;property id=&quot;10133&quot; value=&quot;0&quot;/&gt;&lt;property id=&quot;10134&quot; value=&quot;0&quot;/&gt;&lt;property id=&quot;10135&quot; value=&quot;,&quot;/&gt;&lt;property id=&quot;10136&quot; value=&quot;2&quot;/&gt;&lt;property id=&quot;10156&quot; value=&quot;1&quot;/&gt;&lt;property id=&quot;10157&quot; value=&quot;1&quot;/&gt;&lt;property id=&quot;10158&quot; value=&quot;1&quot;/&gt;&lt;property id=&quot;10177&quot; value=&quot;0&quot;/&gt;&lt;property id=&quot;10183&quot; value=&quot;Vous devez répondre aux questions avant de continuer&quot;/&gt;&lt;property id=&quot;10185&quot; value=&quot;1&quot;/&gt;&lt;property id=&quot;10188&quot; value=&quot;The time to answer this question has expired.&quot;/&gt;&lt;property id=&quot;10189&quot; value=&quot;1&quot;/&gt;&lt;property id=&quot;10194&quot; value=&quot;0&quot;/&gt;&lt;property id=&quot;10195&quot; value=&quot;1&quot;/&gt;&lt;property id=&quot;10196&quot; value=&quot;0&quot;/&gt;&lt;property id=&quot;10198&quot; value=&quot;100&quot;/&gt;&lt;property id=&quot;10200&quot; value=&quot;1&quot;/&gt;&lt;object type=&quot;10054&quot; unique_id=&quot;10002&quot;&gt;&lt;property id=&quot;10139&quot; value=&quot;1.0&quot;/&gt;&lt;property id=&quot;10141&quot; value=&quot;80&quot;/&gt;&lt;property id=&quot;10143&quot; value=&quot;0&quot;/&gt;&lt;property id=&quot;10144&quot; value=&quot;0&quot;/&gt;&lt;property id=&quot;10145&quot; value=&quot;0&quot;/&gt;&lt;property id=&quot;10146&quot; value=&quot;1&quot;/&gt;&lt;property id=&quot;10147&quot; value=&quot;0&quot;/&gt;&lt;property id=&quot;10148&quot; value=&quot;0&quot;/&gt;&lt;property id=&quot;10149&quot; value=&quot;0&quot;/&gt;&lt;property id=&quot;10150&quot; value=&quot;0&quot;/&gt;&lt;/object&gt;&lt;object type=&quot;10042&quot; unique_id=&quot;903&quot;&gt;&lt;object type=&quot;10003&quot; unique_id=&quot;10004&quot;&gt;&lt;property id=&quot;10002&quot; value=&quot;Quiz&quot;/&gt;&lt;property id=&quot;10003&quot; value=&quot;0&quot;/&gt;&lt;property id=&quot;10004&quot; value=&quot;0&quot;/&gt;&lt;property id=&quot;10005&quot; value=&quot;0&quot;/&gt;&lt;property id=&quot;10006&quot; value=&quot;0&quot;/&gt;&lt;property id=&quot;10010&quot; value=&quot;1&quot;/&gt;&lt;property id=&quot;10014&quot; value=&quot;-1&quot;/&gt;&lt;property id=&quot;10015&quot; value=&quot;1&quot;/&gt;&lt;property id=&quot;10016&quot; value=&quot;1&quot;/&gt;&lt;property id=&quot;10017&quot; value=&quot;1&quot;/&gt;&lt;property id=&quot;10018&quot; value=&quot;0&quot;/&gt;&lt;property id=&quot;10029&quot; value=&quot;2&quot;/&gt;&lt;property id=&quot;10072&quot; value=&quot;Quiz10004&quot;/&gt;&lt;property id=&quot;10123&quot; value=&quot;1&quot;/&gt;&lt;property id=&quot;10129&quot; value=&quot;0&quot;/&gt;&lt;property id=&quot;10130&quot; value=&quot;80&quot;/&gt;&lt;property id=&quot;10160&quot; value=&quot;1&quot;/&gt;&lt;property id=&quot;10161&quot; value=&quot;1&quot;/&gt;&lt;property id=&quot;10162&quot; value=&quot;1&quot;/&gt;&lt;property id=&quot;10163&quot; value=&quot;0&quot;/&gt;&lt;property id=&quot;10164&quot; value=&quot;0&quot;/&gt;&lt;property id=&quot;10165&quot; value=&quot;Réussi&quot;/&gt;&lt;property id=&quot;10166&quot; value=&quot;Échoué&quot;/&gt;&lt;property id=&quot;10167&quot; value=&quot;FFFFFFFF&quot;/&gt;&lt;property id=&quot;10169&quot; value=&quot;Question %d of %d&quot;/&gt;&lt;property id=&quot;10170&quot; value=&quot;Send E-mail&quot;/&gt;&lt;property id=&quot;10171&quot; value=&quot;Vous avez répondu correctement!&quot;/&gt;&lt;property id=&quot;10172&quot; value=&quot;Vous n'avez pas répondu à la question&quot;/&gt;&lt;property id=&quot;10173&quot; value=&quot;Votre réponse&quot;/&gt;&lt;property id=&quot;10174&quot; value=&quot;La réponse correcte est:&quot;/&gt;&lt;object type=&quot;10050&quot; unique_id=&quot;10006&quot;&gt;&lt;property id=&quot;10020&quot; value=&quot;2&quot;/&gt;&lt;property id=&quot;10191&quot; value=&quot;-1&quot;/&gt;&lt;/object&gt;&lt;object type=&quot;10051&quot; unique_id=&quot;10007&quot;&gt;&lt;property id=&quot;10020&quot; value=&quot;2&quot;/&gt;&lt;property id=&quot;10191&quot; value=&quot;-1&quot;/&gt;&lt;/object&gt;&lt;property id=&quot;10208&quot; value=&quot;0&quot;/&gt;&lt;property id=&quot;10222&quot; value=&quot;0&quot;/&gt;&lt;property id=&quot;10223&quot; value=&quot;1&quot;/&gt;&lt;property id=&quot;10224&quot; value=&quot;1&quot;/&gt;&lt;property id=&quot;10225&quot; value=&quot;Instruction Slide Title&quot;/&gt;&lt;property id=&quot;10226&quot; value=&quot;Write instructions for quiz takers here...&quot;/&gt;&lt;property id=&quot;10228&quot; value=&quot;100&quot;/&gt;&lt;/object&gt;&lt;/object&gt;&lt;property id=&quot;10212&quot; value=&quot;1&quot;/&gt;&lt;property id=&quot;10213&quot; value=&quot;1&quot;/&gt;&lt;property id=&quot;10214&quot; value=&quot;0&quot;/&gt;&lt;property id=&quot;10215&quot; value=&quot;0&quot;/&gt;&lt;property id=&quot;10216&quot; value=&quot;0&quot;/&gt;&lt;property id=&quot;10217&quot; value=&quot;1&quot;/&gt;&lt;property id=&quot;10218&quot; value=&quot;0&quot;/&gt;&lt;property id=&quot;10219&quot; value=&quot;0&quot;/&gt;&lt;property id=&quot;10227&quot; value=&quot;1&quot;/&gt;&lt;property id=&quot;10229&quot; value=&quot;0&quot;/&gt;&lt;property id=&quot;10235&quot; value=&quot;0&quot;/&gt;&lt;property id=&quot;10236&quot; value=&quot;0&quot;/&gt;&lt;property id=&quot;10237&quot; value=&quot;0&quot;/&gt;&lt;property id=&quot;10238&quot; value=&quot;-1&quot;/&gt;&lt;property id=&quot;10239&quot; value=&quot;-1&quot;/&gt;&lt;property id=&quot;10240&quot; value=&quot;-1&quot;/&gt;&lt;property id=&quot;10241&quot; value=&quot;-1&quot;/&gt;&lt;property id=&quot;10242&quot; value=&quot;-1&quot;/&gt;&lt;property id=&quot;10243&quot; value=&quot;-1&quot;/&gt;&lt;property id=&quot;10244&quot; value=&quot;1&quot;/&gt;&lt;property id=&quot;10245&quot; value=&quot;0&quot;/&gt;&lt;/object&gt;&#10;"/>
  <p:tag name="MMPROD_TAG_VCONFIG" val="PD94bWwgdmVyc2lvbj0iMS4wIj8+DQo8Y29uZmlndXJhdGlvbj4NCgk8Y29sb3JzPg0KCQk8dWljb2xvciBuYW1lPSJwcmltYXJ5IiB2YWx1ZT0iMHhBQUM4RDkiLz4NCgkJPHVpY29sb3IgbmFtZT0iZ2xvdyIgdmFsdWU9IjB4MzVEMzM0Ii8+DQoJCTx1aWNvbG9yIG5hbWU9InRleHQiIHZhbHVlPSIweEZGRkZGRiIvPg0KCQk8dWljb2xvciBuYW1lPSJsaWdodCIgdmFsdWU9IjB4NEU1RDYwIi8+DQoJCTx1aWNvbG9yIG5hbWU9InNoYWRvdyIgdmFsdWU9IjB4MDAwMDAwIi8+DQoJCTx1aWNvbG9yIG5hbWU9ImJhY2tncm91bmQiIHZhbHVlPSIweDUwODZBMyIvPg0KCTwvY29sb3JzPg0KCTxsYXlvdXQ+DQoJCTx1aXNob3cgbmFtZT0icHJlc2VudGF0aW9udGl0bGUiIHZhbHVlPSJ0cnVlIi8+DQoJCTx1aXNob3cgbmFtZT0icHJlc2VudGVycGhvdG8iIHZhbHVlPSJmYWxzZSIvPg0KCQk8dWlzaG93IG5hbWU9InByZXNlbnRlcm5hbWUiIHZhbHVlPSJmYWxzZSIvPg0KCQk8dWlzaG93IG5hbWU9InByZXNlbnRlcnRpdGxlIiB2YWx1ZT0iZmFsc2UiLz4NCgkJPHVpc2hvdyBuYW1lPSJwcmVzZW50ZXJlbWFpbCIgdmFsdWU9ImZhbHNlIi8+DQoJCTx1aXNob3cgbmFtZT0icHJlc2VudGVyYmlvIiB2YWx1ZT0iZmFsc2UiLz4NCgkJPHVpc2hvdyBuYW1lPSJjb21wYW55bG9nbyIgdmFsdWU9ImZhbHNlIi8+DQoJCTx1aXNob3cgbmFtZT0ic2lkZWJhciIgdmFsdWU9InRydWUiLz4NCgkJPHVpc2hvdyBuYW1lPSJvdXRsaW5lIiB2YWx1ZT0idHJ1ZSIvPg0KCQk8dWlzaG93IG5hbWU9InRodW1ibmFpbCIgdmFsdWU9ImZhbHNlIi8+DQoJCTx1aXNob3cgbmFtZT0ibm90ZXMiIHZhbHVlPSJmYWxzZSIvPg0KCQk8dWlzaG93IG5hbWU9InNlYXJjaCIgdmFsdWU9InRydWUiLz4NCgkJPHVpc2hvdyBuYW1lPSJhdHRhY2htZW50cyIgdmFsdWU9InRydWUiLz4NCgkJPHVpc2hvdyBuYW1lPSJ1dGlscyIgdmFsdWU9InRydWUiLz4NCgkJPHVpc2hvdyBuYW1lPSJ2b2x1bWUiIHZhbHVlPSJ0cnVlIi8+DQoJCTx1aXNob3cgbmFtZT0icGxheWJhciIgdmFsdWU9InRydWUiLz4NCgkJPHVpc2hvdyBuYW1lPSJ0YWxraW5naGVhZCIgdmFsdWU9InRydWUiLz4NCgkJPHVpc2hvdyBuYW1lPSJzaWRlYmFyb25yaWdodCIgdmFsdWU9InRydWUiLz4NCgkJPHVpc2hvdyBuYW1lPSJ2aWV3Y2hhbmdlIiB2YWx1ZT0idHJ1ZSIvPg0KCQk8dWlzaG93IG5hbWU9ImFsd2F5c1NjcnVuY2giIHZhbHVlPSJmYWxzZSIvPg0KCQk8dWlzaG93IG5hbWU9ImluaXRpYWxkaXNwbGF5bW9kZWlzbm9ybWFsIiB2YWx1ZT0idHJ1ZSIvPg0KCQk8dWlyZXBsYWNlIG5hbWU9ImxvZ28iIHZhbHVlPSIiLz4NCgkJPHVpcmVwbGFjZSBuYW1lPSJiZ2ltYWdlIiB2YWx1ZT0iIi8+DQoJCTx1aXJlcGxhY2UgbmFtZT0iaW5pdGlhbHRhYiIgdmFsdWU9InNlYXJjaCIvPg0KCQk8dWlzaG93IG5hbWU9InF1aXoiIHZhbHVlPSJ0cnVlIi8+DQoJCTx1aXNob3cgbmFtZT0iY2N0ZXh0aGlnaGxpZ2h0aW5nIiB2YWx1ZT0idHJ1ZSIvPg0KCTwvbGF5b3V0Pg0KCTxsYW5ndWFnZSBpZD0iZW4iPg0KCQk8dWl0ZXh0IG5hbWU9IkFET0JFX1BSRVNFTlRFUiIgdmFsdWU9Ik15IG5hbWUgZ29pZXMgaGVyZSIv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+DQoJCTwhLS0gc3Vic3RpdHV0aW9uOiAlbiA9PSBzbGlkZSBudW1iZXIgLS0+DQoJCTx1aXRleHQgbmFtZT0iVU5OQU1FRFNMSURFVElUTEUiIHZhbHVlPSJTbGlkZSAlbiIvPg0KCQk8IS0tIHN1YnN0aXR1dGlvbjogJW4gPT0gc2xpZGUgbnVtYmVyIC0tPg0KCQk8IS0tIHN1YnN0aXR1dGlvbjogJXQgPT0gdG90YWwgc2xpZGUgY291bnQgLS0+DQoJCTx1aXRleHQgbmFtZT0iU0NSVUJCQVJTVEFUVVNfU0xJREVJTkZPIiB2YWx1ZT0iU2xpZGUgJW4gLyAldCB8ICIvPg0KCQk8dWl0ZXh0IG5hbWU9IlNDUlVCQkFSU1RBVFVTX1NUT1BQRUQiIHZhbHVlPSJTdG9wcGVkIi8+DQoJCTx1aXRleHQgbmFtZT0iU0NSVUJCQVJTVEFUVVNfUExBWUlORyIgdmFsdWU9IlBsYXlpbmciLz4NCgkJPHVpdGV4dCBuYW1lPSJTQ1JVQkJBUlNUQVRVU19OT0FVRElPIiB2YWx1ZT0iTm8gQXVkaW8iLz4NCgkJPHVpdGV4dCBuYW1lPSJTQ1JVQkJBUlNUQVRVU19MT0FESU5HIiB2YWx1ZT0iTG9hZGluZyIvPg0KCQk8dWl0ZXh0IG5hbWU9IlNDUlVCQkFSU1RBVFVTX0JVRkZFUklORyIgdmFsdWU9IkJ1ZmZlcmluZyIvPg0KCQk8dWl0ZXh0IG5hbWU9IlNDUlVCQkFSU1RBVFVTX1FVRVNUSU9OIiB2YWx1ZT0iQW5zd2VyIFF1ZXN0aW9uIi8+DQoJCTx1aXRleHQgbmFtZT0iU0NSVUJCQVJTVEFUVVNfUkVWSUVXUVVJWiIgdmFsdWU9IlJldmlld2luZyBRdWl6Ii8+DQoJCTwhLS0gc3Vic3RpdHV0aW9uOiAlbSA9PSBtaW51dGVzIHJlbWFpbmluZyAtLT4NCgkJPCEtLSBzdWJzdGl0dXRpb246ICVzID09IHNlY29uZHMgcmVtYWluaW5nIC0tPg0KCQk8dWl0ZXh0IG5hbWU9IkVMQVBTRUQiIHZhbHVlPSIlbSBNaW51dGVzICVzIFNlY29uZHMgUmVtYWluaW5nIi8+DQoJCTx1aXRleHQgbmFtZT0iTk9URk9VTkQiIHZhbHVlPSJOb3RoaW5nIEZvdW5kIi8+DQoJCTx1aXRleHQgbmFtZT0iQVRUQUNITUVOVFMiIHZhbHVlPSJBdHRhY2htZW50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Y3QiLz4NCgkJPHVpdGV4dCBuYW1lPSJUQUJfT1VUTElORSIgdmFsdWU9Ik91dGxpbmUiLz4NCgkJPHVpdGV4dCBuYW1lPSJUQUJfVEhVTUIiIHZhbHVlPSJUaHVtYiIvPg0KCQk8dWl0ZXh0IG5hbWU9IlRBQl9OT1RFUyIgdmFsdWU9Ik5vdGVzIi8+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lNob3cgc2lkZWJhciB0byBwYXJ0aWNpcGFudHMiLz4NCgkJPHVpdGV4dCBuYW1lPSJNVVRFIiB2YWx1ZT0iTXV0ZSIvPg0KCQk8dWl0ZXh0IG5hbWU9IkRPQ1dSQVBfVElUTEUiIHZhbHVlPSJQcmVzZW50ZXIgRmlsZSBBdHRhY2htZW50Ii8+DQoJCTx1aXRleHQgbmFtZT0iRE9DV1JBUF9NU0ciIHZhbHVlPSJTYXZlIHRvIE15IENvbXB1dGVyIi8+DQoJCTx1aXRleHQgbmFtZT0iRE9DV1JBUF9QUk9NUFQiIHZhbHVlPSJDbGljayB0byBEb3dubG9hZCIvPg0KCTwvbGFuZ3VhZ2U+DQoJPGxhbmd1YWdlIGlkPSJkZS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IHVpdGV4dCAtLT4NCgkJPCEtLSBzdWJzdGl0dXRpb246ICVuID09IHNsaWRlIG51bWJlciAtLT4NCgkJPHVpdGV4dCBuYW1lPSJVTk5BTUVEU0xJREVUSVRMRSIgdmFsdWU9IkZvbGllICVuIi8+DQoJCTwhLS0gc3Vic3RpdHV0aW9uOiAlbiA9PSBzbGlkZSBudW1iZXIgLS0+DQoJCTwhLS0gc3Vic3RpdHV0aW9uOiAldCA9PSB0b3RhbCBzbGlkZSBjb3VudCAtLT4NCgkJPHVpdGV4dCBuYW1lPSJTQ1JVQkJBUlNUQVRVU19TTElERUlORk8iIHZhbHVlPSJGb2xpZSAlbiAvICV0IHwgIi8+DQoJCTx1aXRleHQgbmFtZT0iU0NSVUJCQVJTVEFUVVNfU1RPUFBFRCIgdmFsdWU9IkJlZW5kZXQiLz4NCgkJPHVpdGV4dCBuYW1lPSJTQ1JVQkJBUlNUQVRVU19QTEFZSU5HIiB2YWx1ZT0iV2llZGVyZ2FiZSIvPg0KCQk8dWl0ZXh0IG5hbWU9IlNDUlVCQkFSU1RBVFVTX05PQVVESU8iIHZhbHVlPSJLZWluIEF1ZGlvIi8+DQoJCTx1aXRleHQgbmFtZT0iU0NSVUJCQVJTVEFUVVNfTE9BRElORyIgdmFsdWU9IkxhZGVuIi8+DQoJCTx1aXRleHQgbmFtZT0iU0NSVUJCQVJTVEFUVVNfQlVGRkVSSU5HIiB2YWx1ZT0iUHVmZmVybiIvPg0KCQk8dWl0ZXh0IG5hbWU9IlNDUlVCQkFSU1RBVFVTX1FVRVNUSU9OIiB2YWx1ZT0iRnJhZ2UgYmVhbnR3b3J0ZW4iLz4NCgkJPHVpdGV4dCBuYW1lPSJTQ1JVQkJBUlNUQVRVU19SRVZJRVdRVUlaIiB2YWx1ZT0iTm9jaG1hbHMgZHVyY2hzZWhlbiIvPg0KCQk8IS0tIHN1YnN0aXR1dGlvbjogJW0gPT0gbWludXRlcyByZW1haW5pbmcgLS0+DQoJCTwhLS0gc3Vic3RpdHV0aW9uOiAlcyA9PSBzZWNvbmRzIHJlbWFpbmluZyAtLT4NCgkJPHVpdGV4dCBuYW1lPSJFTEFQU0VEIiB2YWx1ZT0iUmVzdGRhdWVyOiAlbSBNaW51dGVuICVzIFNla3VuZGVuIi8+DQoJCTx1aXRleHQgbmFtZT0iTk9URk9VTkQiIHZhbHVlPSJOaWNodHMgZ2VmdW5kZW4iLz4NCgkJPHVpdGV4dCBuYW1lPSJBVFRBQ0hNRU5UUyIgdmFsdWU9IkFubGFnZW4iLz4NCgkJPCEtLSBzdWJzdGl0dXRpb246ICVwID09IGN1cnJlbnQgc3BlYWtlcidzIHRpdGxlIC0tPg0KCQk8dWl0ZXh0IG5hbWU9IkJJT1dJTl9USVRMRSIgdmFsdWU9IlNwcmVjaGVyOiAlcCIvPg0KCQk8dWl0ZXh0IG5hbWU9IkJJT0JUTl9USVRMRSIgdmFsdWU9IlNwcmVjaGVyIi8+DQoJCTx1aXRleHQgbmFtZT0iRElWSURFUkJUTl9USVRMRSIgdmFsdWU9InwiLz4NCgkJPHVpdGV4dCBuYW1lPSJDT05UQUNUQlROX1RJVExFIiB2YWx1ZT0iS29udGFrdCIvPg0KCQk8dWl0ZXh0IG5hbWU9IlRBQl9PVVRMSU5FIiB2YWx1ZT0iU3RydWt0dXIiLz4NCgkJPHVpdGV4dCBuYW1lPSJUQUJfVEhVTUIiIHZhbHVlPSJNaW5pYXR1ciIvPg0KCQk8dWl0ZXh0IG5hbWU9IlRBQl9OT1RFUyIgdmFsdWU9Ik5vdGl6ZW4iLz4NCgkJPHVpdGV4dCBuYW1lPSJUQUJfU0VBUkNIIiB2YWx1ZT0iU3VjaGVuIi8+DQoJCTx1aXRleHQgbmFtZT0iU0xJREVfSEVBRElORyIgdmFsdWU9IkZvbGllbnRpdGVsIi8+DQoJCTx1aXRleHQgbmFtZT0iRFVSQVRJT05fSEVBRElORyIgdmFsdWU9IkRhdWVyIi8+DQoJCTx1aXRleHQgbmFtZT0iU0VBUkNIX0hFQURJTkciIHZhbHVlPSJUZXh0IHN1Y2hlbjoiLz4NCgkJPHVpdGV4dCBuYW1lPSJUSFVNQl9IRUFESU5HIiB2YWx1ZT0iRm9saWUiLz4NCgkJPHVpdGV4dCBuYW1lPSJUSFVNQl9JTkZPIiB2YWx1ZT0iRm9saWVudGl0ZWwvRGF1ZXIiLz4NCgkJPHVpdGV4dCBuYW1lPSJBVFRBQ0hOQU1FX0hFQURJTkciIHZhbHVlPSJEYXRlaW5hbWUiLz4NCgkJPHVpdGV4dCBuYW1lPSJBVFRBQ0hTSVpFX0hFQURJTkciIHZhbHVlPSJHcsO2w59lIi8+DQoJCTx1aXRleHQgbmFtZT0iU0xJREVfTk9URVMiIHZhbHVlPSJGb2xpZW5ub3RpemV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RlbiBUZWlsbmVobWVybiBkaWUgU2VpdGVubGVpc3RlIGFuemVpZ2VuIi8+DQoJCTx1aXRleHQgbmFtZT0iTVVURSIgdmFsdWU9IlRvbiBhdXMiLz4NCgkJPHVpdGV4dCBuYW1lPSJET0NXUkFQX1RJVExFIiB2YWx1ZT0iUHJlc2VudGVyLUFuaGFuZyIvPg0KCQk8dWl0ZXh0IG5hbWU9IkRPQ1dSQVBfTVNHIiB2YWx1ZT0iQXVmIG1laW5lbSBBcmJlaXRzcGxhdHogc3BlaWNoZXJuIi8+DQoJCTx1aXRleHQgbmFtZT0iRE9DV1JBUF9QUk9NUFQiIHZhbHVlPSJadW0gSGVydW50ZXJsYWRlbiBrbGlja2VuIi8+DQoJPC9sYW5ndWFnZT4NCgk8bGFuZ3VhZ2UgaWQ9ImZy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0gdWl0ZXh0IC0tPg0KCQk8IS0tIHN1YnN0aXR1dGlvbjogJW4gPT0gc2xpZGUgbnVtYmVyIC0tPg0KCQk8dWl0ZXh0IG5hbWU9IlVOTkFNRURTTElERVRJVExFIiB2YWx1ZT0iRGlhcG9zaXRpdmUgJW4iLz4NCgkJPCEtLSBzdWJzdGl0dXRpb246ICVuID09IHNsaWRlIG51bWJlciAtLT4NCgkJPCEtLSBzdWJzdGl0dXRpb246ICV0ID09IHRvdGFsIHNsaWRlIGNvdW50IC0tPg0KCQk8dWl0ZXh0IG5hbWU9IlNDUlVCQkFSU1RBVFVTX1NMSURFSU5GTyIgdmFsdWU9IkRpYXBvc2l0aXZlICVuIC8gJXQgfCAiLz4NCgkJPHVpdGV4dCBuYW1lPSJTQ1JVQkJBUlNUQVRVU19TVE9QUEVEIiB2YWx1ZT0iQXJyw6p0w6llIi8+DQoJCTx1aXRleHQgbmFtZT0iU0NSVUJCQVJTVEFUVVNfUExBWUlORyIgdmFsdWU9IkxlY3R1cmUiLz4NCgkJPHVpdGV4dCBuYW1lPSJTQ1JVQkJBUlNUQVRVU19OT0FVRElPIiB2YWx1ZT0iUGFzIGRlIHNvbiIvPg0KCQk8dWl0ZXh0IG5hbWU9IlNDUlVCQkFSU1RBVFVTX0xPQURJTkciIHZhbHVlPSJDaGFyZ2VtZW50IGVuIGNvdXJzIi8+DQoJCTx1aXRleHQgbmFtZT0iU0NSVUJCQVJTVEFUVVNfQlVGRkVSSU5HIiB2YWx1ZT0iTWlzZSBlbiBtw6ltb2lyZSIvPg0KCQk8dWl0ZXh0IG5hbWU9IlNDUlVCQkFSU1RBVFVTX1FVRVNUSU9OIiB2YWx1ZT0iUsOpcG9uZHJlIMOgIGxhIHF1ZXN0aW9uIi8+DQoJCTx1aXRleHQgbmFtZT0iU0NSVUJCQVJTVEFUVVNfUkVWSUVXUVVJWiIgdmFsdWU9IlLDqXZpc2lvbiBkdSBxdWVzdGlvbm5haXJlIi8+DQoJCTwhLS0gc3Vic3RpdHV0aW9uOiAlbSA9PSBtaW51dGVzIHJlbWFpbmluZyAtLT4NCgkJPCEtLSBzdWJzdGl0dXRpb246ICVzID09IHNlY29uZHMgcmVtYWluaW5nIC0tPg0KCQk8dWl0ZXh0IG5hbWU9IkVMQVBTRUQiIHZhbHVlPSIlbSBtaW51dGVzICVzIHNlY29uZGVzIHJlc3RhbnRlcyIvPg0KCQk8dWl0ZXh0IG5hbWU9Ik5PVEZPVU5EIiB2YWx1ZT0iUmllbiB0cm91dsOpIi8+DQoJCTx1aXRleHQgbmFtZT0iQVRUQUNITUVOVFMiIHZhbHVlPSJQacOoY2VzIGpvaW50ZXMiLz4NCgkJPCEtLSBzdWJzdGl0dXRpb246ICVwID09IGN1cnJlbnQgc3BlYWtlcidzIHRpdGxlIC0tPg0KCQk8dWl0ZXh0IG5hbWU9IkJJT1dJTl9USVRMRSIgdmFsdWU9IkJpbzogJXAiLz4NCgkJPHVpdGV4dCBuYW1lPSJCSU9CVE5fVElUTEUiIHZhbHVlPSJCaW8gOiIvPg0KCQk8dWl0ZXh0IG5hbWU9IkRJVklERVJCVE5fVElUTEUiIHZhbHVlPSJ8Ii8+DQoJCTx1aXRleHQgbmFtZT0iQ09OVEFDVEJUTl9USVRMRSIgdmFsdWU9IkNvbnRhY3QiLz4NCgkJPHVpdGV4dCBuYW1lPSJUQUJfT1VUTElORSIgdmFsdWU9IlBsYW4iLz4NCgkJPHVpdGV4dCBuYW1lPSJUQUJfVEhVTUIiIHZhbHVlPSIgTWluaWF0dXJlIi8+DQoJCTx1aXRleHQgbmFtZT0iVEFCX05PVEVTIiB2YWx1ZT0iTm90ZXMiLz4NCgkJPHVpdGV4dCBuYW1lPSJUQUJfU0VBUkNIIiB2YWx1ZT0iIENoZXJjaGVyIi8+DQoJCTx1aXRleHQgbmFtZT0iU0xJREVfSEVBRElORyIgdmFsdWU9IlRpdHJlIGRlIGxhIGRpYXBvc2l0aXZlIi8+DQoJCTx1aXRleHQgbmFtZT0iRFVSQVRJT05fSEVBRElORyIgdmFsdWU9IkR1csOpZSIvPg0KCQk8dWl0ZXh0IG5hbWU9IlNFQVJDSF9IRUFESU5HIiB2YWx1ZT0iUmVjaGVyY2hlIGRlIHRleHRlIDoiLz4NCgkJPHVpdGV4dCBuYW1lPSJUSFVNQl9IRUFESU5HIiB2YWx1ZT0iRGlhcG9zaXRpdmUiLz4NCgkJPHVpdGV4dCBuYW1lPSJUSFVNQl9JTkZPIiB2YWx1ZT0iVGl0cmUvZHVyw6llIi8+DQoJCTx1aXRleHQgbmFtZT0iQVRUQUNITkFNRV9IRUFESU5HIiB2YWx1ZT0iTm9tIGRlIGZpY2hpZXIiLz4NCgkJPHVpdGV4dCBuYW1lPSJBVFRBQ0hTSVpFX0hFQURJTkciIHZhbHVlPSJUYWlsbGUiLz4NCgkJPHVpdGV4dCBuYW1lPSJTTElERV9OT1RFUyIgdmFsdWU9Ik5vdGVzIGRlcyBkaWFwb3NpdGl2ZXM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udHJlciBsJ2VuY2FkcsOpIGF1eCBwYXJ0aWNpcGFudHMiLz4NCgkJPHVpdGV4dCBuYW1lPSJNVVRFIiB2YWx1ZT0iTXVldCIvPg0KCQk8dWl0ZXh0IG5hbWU9IkRPQ1dSQVBfVElUTEUiIHZhbHVlPSJQacOoY2Ugam9pbnRlIFByZXNlbnRlciIvPg0KCQk8dWl0ZXh0IG5hbWU9IkRPQ1dSQVBfTVNHIiB2YWx1ZT0iRW5yZWdpc3RyZXIgc3VyIG1vbiBvcmRpbmF0ZXVyIi8+DQoJCTx1aXRleHQgbmFtZT0iRE9DV1JBUF9QUk9NUFQiIHZhbHVlPSJDbGlxdWVyIHBvdXIgdMOpbMOpY2hhcmdlciIvPg0KCTwvbGFuZ3VhZ2U+DQoJPGxhbmd1YWdlIGlkPSJqYSI+DQoJCTwhLS0gZm9ybWF0IGZvciB1aWZvbnQgdmFsdWUgaXMgImZvbnQsc2l6ZSxpc2JvbGQsaXNpdGFsaWMsaXNzaGFkb3dlZCIgLS0+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+DQoJCTx1aWZvbnQgbmFtZT0iRk9OVF9FTEFQU0VEVElNRSIgdmFsdWU9IlZlcmRhbmEsMTEsdHJ1ZSxmYWxzZSxmYWxzZSIvPg0KCQk8dWlmb250IG5hbWU9IkZPTlRfVVRJTFNNRU5VIiB2YWx1ZT0iVmVyZGFuYSw5LHRydWUsZmFsc2UsZmFsc2UiLz4NCgkJPHVpZm9udCBuYW1lPSJGT05UX1RBQlMiIHZhbHVlPSJWZXJkYW5hLDEwLGZhbHNlLGZhbHNlLGZhbHNlIi8+DQoJCTx1aWZvbnQgbmFtZT0iRk9OVF9QUkVTRU5UQVRJT05OQU1FIiB2YWx1ZT0iVmVyZGFuYSwxNSxmYWxzZSxmYWxzZSx0cnVlIi8+DQoJCTx1aWZvbnQgbmFtZT0iRk9OVF9QUkVTRU5URVJOQU1FIiB2YWx1ZT0iVmVyZGFuYSwxNSx0cnVlLGZhbHNlLHRydWUiLz4NCgkJPHVpZm9udCBuYW1lPSJGT05UX1BSRVNFTlRFUlRJVExFIiB2YWx1ZT0iVmVyZGFuYSwxMS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MTEsZmFsc2UsZmFsc2UsdHJ1ZSIvPg0KCQk8dWlmb250IG5hbWU9IkZPTlRfQklPV0lOIiB2YWx1ZT0iVmVyZGFuYSwxMSxmYWxzZSxmYWxzZSxmYWxzZSIvPg0KCQk8dWlmb250IG5hbWU9IkZPTlRfTElTVEhFQURJTkciIHZhbHVlPSJWZXJkYW5hLDExLGZhbHNlLGZhbHNlLGZhbHNlIi8+DQoJCTx1aWZvbnQgbmFtZT0iRk9OVF9XSU5USVRMRSIgdmFsdWU9IlZlcmRhbmEsMTEsZmFsc2UsZmFsc2UsdHJ1ZSIvPg0KCQk8dWlmb250IG5hbWU9IkZPTlRfQVRUQUNITUVOVFMiIHZhbHVlPSJWZXJkYW5hLDExLGZhbHNlLGZhbHNlLHRydWUiLz4NCgkJPCEtLSB1aXRleHQgLS0+DQoJCTwhLS0gc3Vic3RpdHV0aW9uOiAlbiA9PSBzbGlkZSBudW1iZXIgLS0+DQoJCTx1aXRleHQgbmFtZT0iVU5OQU1FRFNMSURFVElUTEUiIHZhbHVlPSLjgrnjg6njgqTjg4kgOiAlbiIvPg0KCQk8IS0tIHN1YnN0aXR1dGlvbjogJW4gPT0gc2xpZGUgbnVtYmVyIC0tPg0KCQk8IS0tIHN1YnN0aXR1dGlvbjogJXQgPT0gdG90YWwgc2xpZGUgY291bnQgLS0+DQoJCTx1aXRleHQgbmFtZT0iU0NSVUJCQVJTVEFUVVNfU0xJREVJTkZPIiB2YWx1ZT0i44K544Op44Kk44OJIDogJW4gLyAldCB8ICIvPg0KCQk8dWl0ZXh0IG5hbWU9IlNDUlVCQkFSU1RBVFVTX1NUT1BQRUQiIHZhbHVlPSLlgZzmraIiLz4NCgkJPHVpdGV4dCBuYW1lPSJTQ1JVQkJBUlNUQVRVU19QTEFZSU5HIiB2YWx1ZT0i5YaN55Sf5LitIi8+DQoJCTx1aXRleHQgbmFtZT0iU0NSVUJCQVJTVEFUVVNfTk9BVURJTyIgdmFsdWU9Iumfs+WjsOOBquOBlyIvPg0KCQk8dWl0ZXh0IG5hbWU9IlNDUlVCQkFSU1RBVFVTX0xPQURJTkciIHZhbHVlPSLjg63jg7zjg4nkuK0iLz4NCgkJPHVpdGV4dCBuYW1lPSJTQ1JVQkJBUlNUQVRVU19CVUZGRVJJTkciIHZhbHVlPSLjg5Djg4Pjg5XjgqHkuK0iLz4NCgkJPHVpdGV4dCBuYW1lPSJTQ1JVQkJBUlNUQVRVU19RVUVTVElPTiIgdmFsdWU9IuizquWVj+OBq+etlOOBiOOBpuS4i+OBleOBhCIvPg0KCQk8dWl0ZXh0IG5hbWU9IlNDUlVCQkFSU1RBVFVTX1JFVklFV1FVSVoiIHZhbHVlPSLjgq/jgqTjgrrjgpLjg6zjg5Pjg6Xjg7zjgZfjgabjgYTjgb7jgZkiLz4NCgkJPCEtLSBzdWJzdGl0dXRpb246ICVtID09IG1pbnV0ZXMgcmVtYWluaW5nIC0tPg0KCQk8IS0tIHN1YnN0aXR1dGlvbjogJXMgPT0gc2Vjb25kcyByZW1haW5pbmcgLS0+DQoJCTx1aXRleHQgbmFtZT0iRUxBUFNFRCIgdmFsdWU9Iuaui+OCiiA6ICVtIOWIhiAlcyDnp5IiLz4NCgkJPHVpdGV4dCBuYW1lPSJOT1RGT1VORCIgdmFsdWU9IuS9leOCguimi+OBpOOBi+OCiuOBvuOBm+OCkyIvPg0KCQk8dWl0ZXh0IG5hbWU9IkFUVEFDSE1FTlRTIiB2YWx1ZT0i5re75LuYIi8+DQoJCTwhLS0gc3Vic3RpdHV0aW9uOiAlcCA9PSBjdXJyZW50IHNwZWFrZXIncyB0aXRsZSAtLT4NCgkJPHVpdGV4dCBuYW1lPSJCSU9XSU5fVElUTEUiIHZhbHVlPSLntYzmrbQgOiAlcCIvPg0KCQk8dWl0ZXh0IG5hbWU9IkJJT0JUTl9USVRMRSIgdmFsdWU9Iue1jOattCIvPg0KCQk8dWl0ZXh0IG5hbWU9IkRJVklERVJCVE5fVElUTEUiIHZhbHVlPSJ8Ii8+DQoJCTx1aXRleHQgbmFtZT0iQ09OVEFDVEJUTl9USVRMRSIgdmFsdWU9IuOBiuWVj+OBhOWQiOOCj+OBmyIvPg0KCQk8dWl0ZXh0IG5hbWU9IlRBQl9PVVRMSU5FIiB2YWx1ZT0i44Ki44Km44OI44Op44Kk44OzIi8+DQoJCTx1aXRleHQgbmFtZT0iVEFCX1RIVU1CIiB2YWx1ZT0i44K144Og44ON44O844OrIi8+DQoJCTx1aXRleHQgbmFtZT0iVEFCX05PVEVTIiB2YWx1ZT0i44OO44O844OIIi8+DQoJCTx1aXRleHQgbmFtZT0iVEFCX1NFQVJDSCIgdmFsdWU9IuaknOe0oiIvPg0KCQk8dWl0ZXh0IG5hbWU9IlNMSURFX0hFQURJTkciIHZhbHVlPSLjgrnjg6njgqTjg4njgr/jgqTjg4jjg6siLz4NCgkJPHVpdGV4dCBuYW1lPSJEVVJBVElPTl9IRUFESU5HIiB2YWx1ZT0i6ZW344GVIi8+DQoJCTx1aXRleHQgbmFtZT0iU0VBUkNIX0hFQURJTkciIHZhbHVlPSLmpJzntKLjgZnjgovjg4bjgq3jgrnjg4ggOiAiLz4NCgkJPHVpdGV4dCBuYW1lPSJUSFVNQl9IRUFESU5HIiB2YWx1ZT0i44K544Op44Kk44OJIi8+DQoJCTx1aXRleHQgbmFtZT0iVEhVTUJfSU5GTyIgdmFsdWU9IuOCueODqeOCpOODieOCv+OCpOODiOODqyAvIOmVt+OBlSIvPg0KCQk8dWl0ZXh0IG5hbWU9IkFUVEFDSE5BTUVfSEVBRElORyIgdmFsdWU9IuODleOCoeOCpOODq+WQjSIvPg0KCQk8dWl0ZXh0IG5hbWU9IkFUVEFDSFNJWkVfSEVBRElORyIgdmFsdWU9IuOCteOCpOOCuiIvPg0KCQk8dWl0ZXh0IG5hbWU9IlNMSURFX05PVEVTIiB2YWx1ZT0i44K544Op44Kk44OJ44OO44O844OI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uOCteOCpOODieODkOODvOOCkuWPguWKoOiAheOBq+imi+OBm+OCiyIvPg0KCQk8dWl0ZXh0IG5hbWU9Ik1VVEUiIHZhbHVlPSLjg5/jg6Xjg7zjg4giLz4NCgkJPHVpdGV4dCBuYW1lPSJET0NXUkFQX1RJVExFIiB2YWx1ZT0iUHJlc2VudGVyIOa3u+S7mOODleOCoeOCpOODqyIvPg0KCQk8dWl0ZXh0IG5hbWU9IkRPQ1dSQVBfTVNHIiB2YWx1ZT0i44Oe44Kk44Kz44Oz44OU44Ol44O844K/44Gr5L+d5a2YIi8+DQoJCTx1aXRleHQgbmFtZT0iRE9DV1JBUF9QUk9NUFQiIHZhbHVlPSLjgq/jg6rjg4Pjgq/jgZfjgabjg4Djgqbjg7Pjg63jg7zjg4kiLz4NCgk8L2xhbmd1YWdlPg0KCTxsYW5ndWFnZSBpZD0ia28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+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+DQoJCTx1aWZvbnQgbmFtZT0iRk9OVF9UQUJTIiB2YWx1ZT0iVmVyZGFuYSwxMSxmYWxzZSxmYWxzZSxmYWxzZSIvPg0KCQk8dWlmb250IG5hbWU9IkZPTlRfUFJFU0VOVEFUSU9OTkFNRSIgdmFsdWU9IlZlcmRhbmEsMTUsZmFsc2UsZmFsc2UsdHJ1ZSIvPg0KCQk8dWlmb250IG5hbWU9IkZPTlRfUFJFU0VOVEVSTkFNRSIgdmFsdWU9IlZlcmRhbmEsMTUsdHJ1ZSxmYWxzZSx0cnVlIi8+DQoJCTx1aWZvbnQgbmFtZT0iRk9OVF9QUkVTRU5URVJUSVRMRSIgdmFsdWU9IlZlcmRhbmEsMTEsZmFsc2UsZmFsc2UsdHJ1ZSIvPg0KCQk8dWlmb250IG5hbWU9IkZPTlRfQklPQlROIiB2YWx1ZT0iVmVyZGFuYSwxMS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0gdWl0ZXh0IC0tPg0KCQk8IS0tIHN1YnN0aXR1dGlvbjogJW4gPT0gc2xpZGUgbnVtYmVyIC0tPg0KCQk8dWl0ZXh0IG5hbWU9IlVOTkFNRURTTElERVRJVExFIiB2YWx1ZT0i7Iqs65287J2065OcICVuIi8+DQoJCTwhLS0gc3Vic3RpdHV0aW9uOiAlbiA9PSBzbGlkZSBudW1iZXIgLS0+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+DQoJCTx1aXRleHQgbmFtZT0iU0NSVUJCQVJTVEFUVVNfTk9BVURJTyIgdmFsdWU9IuyYpOuUlOyYpCDsl4bsnYwiLz4NCgkJPHVpdGV4dCBuYW1lPSJTQ1JVQkJBUlNUQVRVU19MT0FESU5HIiB2YWx1ZT0i66Gc65SpIi8+DQoJCTx1aXRleHQgbmFtZT0iU0NSVUJCQVJTVEFUVVNfQlVGRkVSSU5HIiB2YWx1ZT0i67KE7Y2866eBIi8+DQoJCTx1aXRleHQgbmFtZT0iU0NSVUJCQVJTVEFUVVNfUVVFU1RJT04iIHZhbHVlPSLsp4jrrLjsl5Ag64u17ZWY6riwIi8+DQoJCTx1aXRleHQgbmFtZT0iU0NSVUJCQVJTVEFUVVNfUkVWSUVXUVVJWiIgdmFsdWU9IuyniOusuCDri6Tsi5zrs7TquLAiLz4NCgkJPCEtLSBzdWJzdGl0dXRpb246ICVtID09IG1pbnV0ZXMgcmVtYWluaW5nIC0tPg0KCQk8IS0tIHN1YnN0aXR1dGlvbjogJXMgPT0gc2Vjb25kcyByZW1haW5pbmcgLS0+DQoJCTx1aXRleHQgbmFtZT0iRUxBUFNFRCIgdmFsdWU9IiVt67aEICVz7LSIIOuCqOydjCIvPg0KCQk8dWl0ZXh0IG5hbWU9Ik5PVEZPVU5EIiB2YWx1ZT0i7JeG7J2MIi8+DQoJCTx1aXRleHQgbmFtZT0iQVRUQUNITUVOVFMiIHZhbHVlPSLssqjrtoAg7YyM7J28Ii8+DQoJCTwhLS0gc3Vic3RpdHV0aW9uOiAlcCA9PSBjdXJyZW50IHNwZWFrZXIncyB0aXRsZSAtLT4NCgkJPHVpdGV4dCBuYW1lPSJCSU9XSU5fVElUTEUiIHZhbHVlPSLqsr3roKUg7IaM6rCcOiAlcCIvPg0KCQk8dWl0ZXh0IG5hbWU9IkJJT0JUTl9USVRMRSIgdmFsdWU9IuqyveugpSDshozqsJwiLz4NCgkJPHVpdGV4dCBuYW1lPSJESVZJREVSQlROX1RJVExFIiB2YWx1ZT0ifCIvPg0KCQk8dWl0ZXh0IG5hbWU9IkNPTlRBQ1RCVE5fVElUTEUiIHZhbHVlPSLsl7Drnb3sspgiLz4NCgkJPHVpdGV4dCBuYW1lPSJUQUJfT1VUTElORSIgdmFsdWU9IuqwnOyalCIvPg0KCQk8dWl0ZXh0IG5hbWU9IlRBQl9USFVNQiIgdmFsdWU9Iuy2leyGjO2MkCIvPg0KCQk8dWl0ZXh0IG5hbWU9IlRBQl9OT1RFUyIgdmFsdWU9IuuFuO2KuCIvPg0KCQk8dWl0ZXh0IG5hbWU9IlRBQl9TRUFSQ0giIHZhbHVlPSLqsoDsg4kiLz4NCgkJPHVpdGV4dCBuYW1lPSJTTElERV9IRUFESU5HIiB2YWx1ZT0i7Iqs65287J2065OcIOygnOuqqSIvPg0KCQk8dWl0ZXh0IG5hbWU9IkRVUkFUSU9OX0hFQURJTkciIHZhbHVlPSLsnqzsg53si5zqsIQiLz4NCgkJPHVpdGV4dCBuYW1lPSJTRUFSQ0hfSEVBRElORyIgdmFsdWU9Iu2FjeyKpO2KuCDqsoDsg4k6Ii8+DQoJCTx1aXRleHQgbmFtZT0iVEhVTUJfSEVBRElORyIgdmFsdWU9IuyKrOudvOydtOuTnCIvPg0KCQk8dWl0ZXh0IG5hbWU9IlRIVU1CX0lORk8iIHZhbHVlPSLsoJzrqqkv7J6s7IOd7Iuc6rCEIi8+DQoJCTx1aXRleHQgbmFtZT0iQVRUQUNITkFNRV9IRUFESU5HIiB2YWx1ZT0i7YyM7J28IOydtOumhCIvPg0KCQk8dWl0ZXh0IG5hbWU9IkFUVEFDSFNJWkVfSEVBRElORyIgdmFsdWU9Iu2BrOq4sCIvPg0KCQk8dWl0ZXh0IG5hbWU9IlNMSURFX05PVEVTIiB2YWx1ZT0i7Iqs65287J2065OcIOuFuO2KuC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ssLjsl6zsnpDsl5Dqsowg7IS466GcIOunieuMgCDrs7TsnbTquLAiLz4NCgkJPHVpdGV4dCBuYW1lPSJNVVRFIiB2YWx1ZT0i7J2M7IaM6rGwIi8+DQoJCTx1aXRleHQgbmFtZT0iRE9DV1JBUF9USVRMRSIgdmFsdWU9IlByZXNlbnRlciDtjIzsnbwg7LKo67aAIi8+DQoJCTx1aXRleHQgbmFtZT0iRE9DV1JBUF9NU0ciIHZhbHVlPSLrgrQg7Lu07ZOo7YSw7JeQIOyggOyepSIvPg0KCQk8dWl0ZXh0IG5hbWU9IkRPQ1dSQVBfUFJPTVBUIiB2YWx1ZT0i7YG066at7ZWY7JesIOuLpOyatOuhnOuTnCIvPg0KCTwvbGFuZ3VhZ2U+DQo8L2NvbmZpZ3VyYXRpb24+DQog"/>
  <p:tag name="MMPROD_UIDATA" val="&lt;database version=&quot;10.0&quot;&gt;&lt;object type=&quot;1&quot; unique_id=&quot;10001&quot;&gt;&lt;property id=&quot;20139&quot; value=&quot;%n. %s&quot;/&gt;&lt;property id=&quot;20141&quot; value=&quot;Le genre des noms (concept title)&quot;/&gt;&lt;property id=&quot;20144&quot; value=&quot;1&quot;/&gt;&lt;property id=&quot;20146&quot; value=&quot;0&quot;/&gt;&lt;property id=&quot;20147&quot; value=&quot;0&quot;/&gt;&lt;property id=&quot;20148&quot; value=&quot;5&quot;/&gt;&lt;property id=&quot;20180&quot; value=&quot;0&quot;/&gt;&lt;property id=&quot;20181&quot; value=&quot;0&quot;/&gt;&lt;property id=&quot;20193&quot; value=&quot;-1&quot;/&gt;&lt;property id=&quot;20224&quot; value=&quot;\\artsfile.uwaterloo.ca\ktsedryk\My Documents\My Adobe Presentations\template&quot;/&gt;&lt;property id=&quot;20250&quot; value=&quot;0&quot;/&gt;&lt;property id=&quot;20251&quot; value=&quot;0&quot;/&gt;&lt;property id=&quot;20259&quot; value=&quot;0&quot;/&gt;&lt;object type=&quot;8&quot; unique_id=&quot;10777&quot;&gt;&lt;/object&gt;&lt;object type=&quot;2&quot; unique_id=&quot;10778&quot;&gt;&lt;object type=&quot;3&quot; unique_id=&quot;16090&quot;&gt;&lt;property id=&quot;20148&quot; value=&quot;5&quot;/&gt;&lt;property id=&quot;20300&quot; value=&quot;Slide 1&quot;/&gt;&lt;property id=&quot;20303&quot; value=&quot;-1&quot;/&gt;&lt;property id=&quot;20307&quot; value=&quot;347&quot;/&gt;&lt;property id=&quot;20309&quot; value=&quot;-1&quot;/&gt;&lt;/object&gt;&lt;object type=&quot;3&quot; unique_id=&quot;21677&quot;&gt;&lt;property id=&quot;20148&quot; value=&quot;5&quot;/&gt;&lt;property id=&quot;20300&quot; value=&quot;Slide 2&quot;/&gt;&lt;property id=&quot;20307&quot; value=&quot;348&quot;/&gt;&lt;/object&gt;&lt;object type=&quot;3&quot; unique_id=&quot;21694&quot;&gt;&lt;property id=&quot;20148&quot; value=&quot;5&quot;/&gt;&lt;property id=&quot;20300&quot; value=&quot;Slide 3&quot;/&gt;&lt;property id=&quot;20307&quot; value=&quot;349&quot;/&gt;&lt;/object&gt;&lt;/object&gt;&lt;object type=&quot;4&quot; unique_id=&quot;13066&quot;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9|1.9|4|1|5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|2.1|0.8|3.9|15|7.5|1.8|2.9|2|1.5|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9|3.3|1.3|3.3|4.8|1.7|1.1|1.7|1.8|1.6|2|1.6|1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|4.2|4.1|13.1|13.2|12.5|14.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le &amp; Bullet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itle &amp; Bullets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triangle" w="med" len="med"/>
        </a:ln>
      </a:spPr>
      <a:bodyPr anchor="ctr"/>
      <a:lstStyle>
        <a:defPPr algn="ctr">
          <a:defRPr/>
        </a:defPPr>
      </a:lstStyle>
      <a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a:style>
    </a:spDef>
    <a:lnDef>
      <a:spPr bwMode="auto"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2266</TotalTime>
  <Pages>0</Pages>
  <Words>782</Words>
  <Characters>0</Characters>
  <Application>Microsoft Office PowerPoint</Application>
  <PresentationFormat>Custom</PresentationFormat>
  <Lines>0</Lines>
  <Paragraphs>100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Arial Black</vt:lpstr>
      <vt:lpstr>Calibri</vt:lpstr>
      <vt:lpstr>Gill Sans</vt:lpstr>
      <vt:lpstr>Open Sans</vt:lpstr>
      <vt:lpstr>Title &amp; Bullets</vt:lpstr>
      <vt:lpstr>Le subjonctif passé</vt:lpstr>
      <vt:lpstr> Formation</vt:lpstr>
      <vt:lpstr> Résoudre au subjonctif passé</vt:lpstr>
      <vt:lpstr>Naître au subjonctif passé</vt:lpstr>
      <vt:lpstr> Subjonctif présent ou passé?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subjonctif passé</dc:title>
  <dc:subject>Subjonctif</dc:subject>
  <dc:creator>Tsedryk, Kanstantsin</dc:creator>
  <cp:keywords>FR251</cp:keywords>
  <cp:lastModifiedBy>KT</cp:lastModifiedBy>
  <cp:revision>489</cp:revision>
  <dcterms:modified xsi:type="dcterms:W3CDTF">2024-01-12T16:18:54Z</dcterms:modified>
</cp:coreProperties>
</file>