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47" r:id="rId2"/>
    <p:sldId id="348" r:id="rId3"/>
    <p:sldId id="349" r:id="rId4"/>
    <p:sldId id="350" r:id="rId5"/>
    <p:sldId id="351" r:id="rId6"/>
  </p:sldIdLst>
  <p:sldSz cx="12482513" cy="7021513"/>
  <p:notesSz cx="7023100" cy="93091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12" userDrawn="1">
          <p15:clr>
            <a:srgbClr val="A4A3A4"/>
          </p15:clr>
        </p15:guide>
        <p15:guide id="2" orient="horz" pos="3964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766"/>
    <a:srgbClr val="106588"/>
    <a:srgbClr val="0B435B"/>
    <a:srgbClr val="6F2A0B"/>
    <a:srgbClr val="3E5E28"/>
    <a:srgbClr val="679192"/>
    <a:srgbClr val="D8E5ED"/>
    <a:srgbClr val="ADC8D7"/>
    <a:srgbClr val="BBD7C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74460" autoAdjust="0"/>
  </p:normalViewPr>
  <p:slideViewPr>
    <p:cSldViewPr snapToGrid="0" snapToObjects="1" showGuides="1">
      <p:cViewPr varScale="1">
        <p:scale>
          <a:sx n="78" d="100"/>
          <a:sy n="78" d="100"/>
        </p:scale>
        <p:origin x="588" y="78"/>
      </p:cViewPr>
      <p:guideLst>
        <p:guide orient="horz" pos="3412"/>
        <p:guide orient="horz" pos="3964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12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Le subjonctif passé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diaporama, nous allons étudier le subjonctif passé.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08952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subjonctif passé est un temps composé, c’est-à-dire qu’il y a un auxiliaire et un participe passé du verbe conjugué.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verbes auxiliaires sont comme toujours « avoir » ou « être » conjugués au subjonctif présent et nous y ajoutons aussi un participe passé du verbe en question.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dans la majorité des temps composés, le choix de l’auxiliaire ainsi que les accords du participe passé sont les mêmes qu’au passé composé.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13107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Conjuguons ensemble le verbe « résoudre » au subjonctif passé.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 est le participe passé de ce verbe ? Oui, c’est « résolu ». Deuxième question que nous devons nous poser pour pouvoir bien conjuguer ce verbe, est sur le verbe auxiliaire : est-ce que c’est « avoir » ou « être » ?  Le verbe « résoudre » se conjugue aux temps composés avec « avoir »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maintenant conjuguer le verbe « résoudre » au subjonctif passé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j’aie résolu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tu aies résolu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qu’elle ait résolu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nous ayons résolu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vous ayez résolu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qu’ils aient résolu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159109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Conjuguons maintenant un verbe qui se conjugue avec l’auxiliaire « être ». Prenons par exemple le verbe « naître ». Rappelez-moi le participe passé de ce verbe ? </a:t>
            </a:r>
            <a:r>
              <a:rPr lang="fr-CA" sz="1800" dirty="0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[]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Oui, tout à fait, le participe passé du verbe « naitre » est « né ».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Alors, 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je sois né(e)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tu sois né(e)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qu’il    soit né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qu’elle soit née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nous soyons né(e)s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vous soyez né(e)(s)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qu’ils     soient nés</a:t>
            </a:r>
          </a:p>
          <a:p>
            <a:pPr marL="228600" marR="0" indent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qu’elles soient nées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ce verbe se conjugue avec l’auxiliaire « être », nous devons accorder son participe passé avec le sujet, faites donc attention à tous les accords!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094176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Maintenant, il faut faire quelques précisions à propos du choix entre le subjonctif présent et passé.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un exemple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veux que tu partes (l’action du verbe « partir » se passe maintenant, ou se passera demain).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employons le subjonctif présent pour exprimer une action simultanée (en même temps) ou postérieure (une action future) par rapport à l’action du verbe de la principale.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un autre exemple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doute qu’elle soit partie hier.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passé du subjonctif (comme son nom l’indique) exprime une action antérieure par rapport à celle du verbe principal.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J’attire votre attention au fait que le temps du verbe principal n’influence pas le choix du temps du subjonctif, mais seulement le rapport de temps entre les deux verbes.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Ainsi, nous pouvons dire « je voulais que tu partes », le verbe principal (vouloir) est à l’imparfait, mais le rapport de temps ne change pas – il s’agit toujours d’une action simultanée.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même, nous pouvons dire « Je doutais qu’elle </a:t>
            </a:r>
            <a:r>
              <a:rPr lang="fr-CA" sz="1800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soit partie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», le verbe principal (douter) est aussi à l’imparfait dans cette phrase, mais nous employons le subjonctif passé « qu’elle soit partie » parce qu’il s’agit de l’action antérieure par rapport à celle du verbe principal.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5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60096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4281284"/>
            <a:ext cx="10300303" cy="600144"/>
          </a:xfrm>
        </p:spPr>
        <p:txBody>
          <a:bodyPr/>
          <a:lstStyle/>
          <a:p>
            <a:endParaRPr lang="fr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Le subjonctif passé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 Formation</a:t>
            </a:r>
            <a:endParaRPr lang="fr-CA" dirty="0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89DE9B93-9C82-ECAD-7EFE-A947D0330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793" y="3386138"/>
            <a:ext cx="15097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0" b="0" i="0" u="none" strike="noStrike" kern="0" cap="none" spc="0" normalizeH="0" baseline="0" noProof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être</a:t>
            </a:r>
            <a:endParaRPr kumimoji="0" lang="fr-CA" altLang="en-US" sz="6000" b="0" i="0" u="none" strike="noStrike" kern="0" cap="none" spc="0" normalizeH="0" baseline="0" noProof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787839F1-07FA-C021-81A8-EC3601EDD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593" y="1909763"/>
            <a:ext cx="18526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0" b="0" i="0" u="none" strike="noStrike" kern="0" cap="none" spc="0" normalizeH="0" baseline="0" noProof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avoir</a:t>
            </a:r>
            <a:endParaRPr kumimoji="0" lang="fr-CA" altLang="en-US" sz="6000" b="0" i="0" u="none" strike="noStrike" kern="0" cap="none" spc="0" normalizeH="0" baseline="0" noProof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353324C9-F968-06C6-DB17-16CA9C0C4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593" y="2925763"/>
            <a:ext cx="2651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2000">
                <a:solidFill>
                  <a:srgbClr val="627B9A"/>
                </a:solidFill>
                <a:cs typeface="Arial" panose="020B0604020202020204" pitchFamily="34" charset="0"/>
              </a:rPr>
              <a:t>au subjonctif présent</a:t>
            </a:r>
            <a:r>
              <a:rPr lang="fr-FR" altLang="en-US" sz="2400">
                <a:solidFill>
                  <a:srgbClr val="627B9A"/>
                </a:solidFill>
                <a:latin typeface="Arial Black" panose="020B0A04020102020204" pitchFamily="34" charset="0"/>
                <a:cs typeface="+mn-cs"/>
              </a:rPr>
              <a:t> </a:t>
            </a:r>
            <a:endParaRPr lang="fr-CA" altLang="en-US" sz="2400">
              <a:solidFill>
                <a:srgbClr val="627B9A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6" name="Plus 19">
            <a:extLst>
              <a:ext uri="{FF2B5EF4-FFF2-40B4-BE49-F238E27FC236}">
                <a16:creationId xmlns:a16="http://schemas.microsoft.com/office/drawing/2014/main" id="{6B41F80F-B603-6FED-6D36-2ECDA4ECE596}"/>
              </a:ext>
            </a:extLst>
          </p:cNvPr>
          <p:cNvSpPr/>
          <p:nvPr/>
        </p:nvSpPr>
        <p:spPr>
          <a:xfrm>
            <a:off x="5385593" y="2773363"/>
            <a:ext cx="762000" cy="765175"/>
          </a:xfrm>
          <a:prstGeom prst="mathPlus">
            <a:avLst/>
          </a:prstGeom>
          <a:solidFill>
            <a:srgbClr val="3337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FFD7D51B-931C-ED25-2276-2FA978600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206" y="2678113"/>
            <a:ext cx="46751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800" b="1" i="0" u="none" strike="noStrike" kern="0" cap="none" spc="0" normalizeH="0" baseline="0" noProof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participe passé</a:t>
            </a:r>
            <a:endParaRPr kumimoji="0" lang="fr-CA" altLang="en-US" sz="4800" b="1" i="0" u="none" strike="noStrike" kern="0" cap="none" spc="0" normalizeH="0" baseline="0" noProof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B0F8E110-581F-66E0-6D30-A0C8918A4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060950"/>
            <a:ext cx="87217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choix de l’auxiliaire ainsi que les règles d’accord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sont les mêmes qu’au passé composé.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 </a:t>
            </a:r>
            <a:r>
              <a:rPr lang="fr-FR" altLang="en-US" sz="2800" b="1" dirty="0"/>
              <a:t>Résoudre</a:t>
            </a:r>
            <a:r>
              <a:rPr lang="fr-CA" altLang="en-US" sz="2800" dirty="0"/>
              <a:t> </a:t>
            </a:r>
            <a:r>
              <a:rPr lang="fr-CA" altLang="en-US" sz="2800" b="0" dirty="0"/>
              <a:t>au subjonctif passé</a:t>
            </a:r>
            <a:endParaRPr lang="fr-CA" b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9FA3FB-9B2C-FBF0-CA4B-4CE899FF0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7616" y="1513949"/>
            <a:ext cx="28568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Résoudre</a:t>
            </a:r>
            <a:endParaRPr kumimoji="0" lang="fr-CA" altLang="en-US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79530C-34CF-3587-7108-ED705240A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76" y="1513949"/>
            <a:ext cx="524192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 j’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aie</a:t>
            </a: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résolu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 tu 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aies</a:t>
            </a: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résolu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qu’il, elle 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ait</a:t>
            </a: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résolu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 nous 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ayons</a:t>
            </a: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résolu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 vous 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ayez</a:t>
            </a: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résolu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qu’ils, elles 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aient</a:t>
            </a: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résolu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DC7FE-E49F-E011-EE30-58CCFE143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751" y="3006011"/>
            <a:ext cx="42066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participe passé ? </a:t>
            </a:r>
            <a:endParaRPr kumimoji="0" lang="fr-CA" alt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789465-4FA4-1D31-B704-F8FFAA23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751" y="2949369"/>
            <a:ext cx="4206601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résolu</a:t>
            </a:r>
            <a:endParaRPr kumimoji="0" lang="fr-CA" altLang="en-US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7" name="Down Arrow 30">
            <a:extLst>
              <a:ext uri="{FF2B5EF4-FFF2-40B4-BE49-F238E27FC236}">
                <a16:creationId xmlns:a16="http://schemas.microsoft.com/office/drawing/2014/main" id="{2E52738E-2924-76C2-83E5-8619EE2A4A7B}"/>
              </a:ext>
            </a:extLst>
          </p:cNvPr>
          <p:cNvSpPr/>
          <p:nvPr/>
        </p:nvSpPr>
        <p:spPr>
          <a:xfrm>
            <a:off x="9585552" y="2493733"/>
            <a:ext cx="381000" cy="512544"/>
          </a:xfrm>
          <a:prstGeom prst="downArrow">
            <a:avLst/>
          </a:prstGeom>
          <a:solidFill>
            <a:srgbClr val="10658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8314C-2CE2-0A41-7B74-93545B885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2686" y="2980147"/>
            <a:ext cx="189507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400" b="0" i="0" u="none" strike="noStrike" kern="0" cap="none" spc="0" normalizeH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avoir +</a:t>
            </a:r>
            <a:endParaRPr kumimoji="0" lang="fr-CA" altLang="en-US" sz="4400" b="0" i="0" u="none" strike="noStrike" kern="0" cap="none" spc="0" normalizeH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14" grpId="0" build="allAtOnce"/>
      <p:bldP spid="15" grpId="0"/>
      <p:bldP spid="16" grpId="0" animBg="1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/>
              <a:t>Naître </a:t>
            </a:r>
            <a:r>
              <a:rPr lang="fr-CA" altLang="en-US" sz="2800" b="0" dirty="0"/>
              <a:t>au subjonctif passé</a:t>
            </a:r>
            <a:endParaRPr lang="fr-CA" b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9FA3FB-9B2C-FBF0-CA4B-4CE899FF0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221" y="1570867"/>
            <a:ext cx="18630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en-US" sz="4800" kern="0" dirty="0">
                <a:solidFill>
                  <a:srgbClr val="000000"/>
                </a:solidFill>
                <a:cs typeface="+mn-cs"/>
              </a:rPr>
              <a:t>Naître</a:t>
            </a:r>
            <a:endParaRPr kumimoji="0" lang="fr-CA" altLang="en-US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79530C-34CF-3587-7108-ED705240A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76" y="1205518"/>
            <a:ext cx="524192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que je </a:t>
            </a:r>
            <a:r>
              <a:rPr lang="fr-FR" altLang="en-US" sz="4000" b="1" dirty="0">
                <a:solidFill>
                  <a:srgbClr val="333766"/>
                </a:solidFill>
              </a:rPr>
              <a:t>sois</a:t>
            </a:r>
            <a:r>
              <a:rPr lang="fr-FR" altLang="en-US" sz="4000" dirty="0"/>
              <a:t> né(e)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que tu </a:t>
            </a:r>
            <a:r>
              <a:rPr lang="fr-FR" altLang="en-US" sz="4000" b="1" dirty="0">
                <a:solidFill>
                  <a:srgbClr val="333766"/>
                </a:solidFill>
              </a:rPr>
              <a:t>sois</a:t>
            </a:r>
            <a:r>
              <a:rPr lang="fr-FR" altLang="en-US" sz="4000" dirty="0"/>
              <a:t> né(e)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qu’il    </a:t>
            </a:r>
            <a:r>
              <a:rPr lang="fr-FR" altLang="en-US" sz="4000" b="1" dirty="0">
                <a:solidFill>
                  <a:srgbClr val="333766"/>
                </a:solidFill>
              </a:rPr>
              <a:t>soit</a:t>
            </a:r>
            <a:r>
              <a:rPr lang="fr-FR" altLang="en-US" sz="4000" dirty="0"/>
              <a:t> né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qu’elle </a:t>
            </a:r>
            <a:r>
              <a:rPr lang="fr-FR" altLang="en-US" sz="4000" b="1" dirty="0">
                <a:solidFill>
                  <a:srgbClr val="333766"/>
                </a:solidFill>
              </a:rPr>
              <a:t>soit</a:t>
            </a:r>
            <a:r>
              <a:rPr lang="fr-FR" altLang="en-US" sz="4000" dirty="0"/>
              <a:t> née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que nous </a:t>
            </a:r>
            <a:r>
              <a:rPr lang="fr-FR" altLang="en-US" sz="4000" b="1" dirty="0">
                <a:solidFill>
                  <a:srgbClr val="333766"/>
                </a:solidFill>
              </a:rPr>
              <a:t>soyons</a:t>
            </a:r>
            <a:r>
              <a:rPr lang="fr-FR" altLang="en-US" sz="4000" dirty="0"/>
              <a:t> né(e)s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que vous </a:t>
            </a:r>
            <a:r>
              <a:rPr lang="fr-FR" altLang="en-US" sz="4000" b="1" dirty="0">
                <a:solidFill>
                  <a:srgbClr val="333766"/>
                </a:solidFill>
              </a:rPr>
              <a:t>soyez</a:t>
            </a:r>
            <a:r>
              <a:rPr lang="fr-FR" altLang="en-US" sz="4000" dirty="0"/>
              <a:t> né(e)(s)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/>
              <a:t>qu’ils     </a:t>
            </a:r>
            <a:r>
              <a:rPr lang="fr-FR" altLang="en-US" sz="4000" b="1" dirty="0">
                <a:solidFill>
                  <a:srgbClr val="333766"/>
                </a:solidFill>
              </a:rPr>
              <a:t>soient</a:t>
            </a:r>
            <a:r>
              <a:rPr lang="fr-FR" altLang="en-US" sz="4000" dirty="0"/>
              <a:t> nés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2800" dirty="0">
                <a:solidFill>
                  <a:srgbClr val="000000"/>
                </a:solidFill>
              </a:rPr>
              <a:t>qu’elles </a:t>
            </a:r>
            <a:r>
              <a:rPr lang="fr-FR" altLang="en-US" sz="4000" b="1" dirty="0">
                <a:solidFill>
                  <a:srgbClr val="333766"/>
                </a:solidFill>
              </a:rPr>
              <a:t>soient</a:t>
            </a:r>
            <a:r>
              <a:rPr lang="fr-FR" altLang="en-US" sz="4000" dirty="0">
                <a:solidFill>
                  <a:srgbClr val="000000"/>
                </a:solidFill>
              </a:rPr>
              <a:t> nées</a:t>
            </a:r>
            <a:endParaRPr lang="en-US" altLang="en-US" sz="4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DC7FE-E49F-E011-EE30-58CCFE143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751" y="3006011"/>
            <a:ext cx="42066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participe passé ? </a:t>
            </a:r>
            <a:endParaRPr kumimoji="0" lang="fr-CA" alt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789465-4FA4-1D31-B704-F8FFAA23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751" y="2949369"/>
            <a:ext cx="4206601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né</a:t>
            </a:r>
            <a:endParaRPr kumimoji="0" lang="fr-CA" altLang="en-US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7" name="Down Arrow 30">
            <a:extLst>
              <a:ext uri="{FF2B5EF4-FFF2-40B4-BE49-F238E27FC236}">
                <a16:creationId xmlns:a16="http://schemas.microsoft.com/office/drawing/2014/main" id="{2E52738E-2924-76C2-83E5-8619EE2A4A7B}"/>
              </a:ext>
            </a:extLst>
          </p:cNvPr>
          <p:cNvSpPr/>
          <p:nvPr/>
        </p:nvSpPr>
        <p:spPr>
          <a:xfrm>
            <a:off x="9585552" y="2493733"/>
            <a:ext cx="381000" cy="512544"/>
          </a:xfrm>
          <a:prstGeom prst="downArrow">
            <a:avLst/>
          </a:prstGeom>
          <a:solidFill>
            <a:srgbClr val="10658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8314C-2CE2-0A41-7B74-93545B885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486" y="2980147"/>
            <a:ext cx="164500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400" b="0" i="0" u="none" strike="noStrike" kern="0" cap="none" spc="0" normalizeH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être +</a:t>
            </a:r>
            <a:endParaRPr kumimoji="0" lang="fr-CA" altLang="en-US" sz="4400" b="0" i="0" u="none" strike="noStrike" kern="0" cap="none" spc="0" normalizeH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5633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14" grpId="0" build="allAtOnce"/>
      <p:bldP spid="15" grpId="0"/>
      <p:bldP spid="16" grpId="0" animBg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2449-BC76-1C37-5FD9-420605C5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z="2800" dirty="0"/>
              <a:t> Subjonctif présent ou passé?</a:t>
            </a:r>
            <a:endParaRPr lang="fr-CA" dirty="0"/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F2972DD3-D00A-2776-6B74-309DEFF0C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4962" y="3683000"/>
            <a:ext cx="3585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 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C9A44B-34A3-5A82-0728-4E5ABEDA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78" y="1198195"/>
            <a:ext cx="5370294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veux que tu </a:t>
            </a:r>
            <a:r>
              <a:rPr kumimoji="0" lang="fr-FR" altLang="en-US" sz="3600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partes</a:t>
            </a:r>
            <a:r>
              <a:rPr kumimoji="0" lang="fr-FR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maintenant, demain</a:t>
            </a: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Subjonctif présent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→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une action simultanée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ou </a:t>
            </a:r>
            <a:r>
              <a:rPr kumimoji="0" lang="fr-FR" alt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postérieure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par rapport à l’action du verbe de la principale.  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84D655-3B9A-AF7B-47E9-8584E82C6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765" y="1194575"/>
            <a:ext cx="5876925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doute qu’elle </a:t>
            </a:r>
            <a:r>
              <a:rPr kumimoji="0" lang="fr-FR" altLang="en-US" sz="3600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soit partie</a:t>
            </a:r>
            <a:r>
              <a:rPr kumimoji="0" lang="fr-FR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</a:t>
            </a:r>
            <a:r>
              <a:rPr kumimoji="0" lang="fr-FR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hier, année passée, etc. </a:t>
            </a: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Subjonctif passé </a:t>
            </a:r>
            <a:r>
              <a:rPr lang="fr-FR" altLang="en-US" sz="2400" b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</a:t>
            </a:r>
            <a:endParaRPr kumimoji="0" lang="fr-FR" alt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une action antérieure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par rapport à celle du verbe principal.   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246B90-C917-EFFF-7C6A-EC3BDCCE4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329" y="4649232"/>
            <a:ext cx="992997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B435B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temps du verbe principal n’influence pas le choix du temps du subjonctif, mais seulement le rapport de temps entre les deux verbes.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0B435B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19C6FE-FAD5-4207-3AFF-41A8DC0D9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837" y="5899785"/>
            <a:ext cx="4796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voulais que tu </a:t>
            </a:r>
            <a:r>
              <a:rPr kumimoji="0" lang="fr-FR" alt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partes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33C880-2B6C-95B2-FD77-5AA9EB81B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200" y="5899785"/>
            <a:ext cx="5386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doutais qu’elle </a:t>
            </a:r>
            <a:r>
              <a:rPr kumimoji="0" lang="fr-FR" alt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soit partie</a:t>
            </a:r>
            <a:r>
              <a:rPr kumimoji="0" lang="fr-FR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17612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6" grpId="1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1.9|4|1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1|0.8|3.9|15|7.5|1.8|2.9|2|1.5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3.3|1.3|3.3|4.8|1.7|1.1|1.7|1.8|1.6|2|1.6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4.2|4.1|13.1|13.2|12.5|14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2266</TotalTime>
  <Pages>0</Pages>
  <Words>782</Words>
  <Characters>0</Characters>
  <Application>Microsoft Office PowerPoint</Application>
  <PresentationFormat>Custom</PresentationFormat>
  <Lines>0</Lines>
  <Paragraphs>100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Gill Sans</vt:lpstr>
      <vt:lpstr>Open Sans</vt:lpstr>
      <vt:lpstr>Title &amp; Bullets</vt:lpstr>
      <vt:lpstr>Le subjonctif passé</vt:lpstr>
      <vt:lpstr> Formation</vt:lpstr>
      <vt:lpstr> Résoudre au subjonctif passé</vt:lpstr>
      <vt:lpstr>Naître au subjonctif passé</vt:lpstr>
      <vt:lpstr> Subjonctif présent ou passé?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subjonctif passé</dc:title>
  <dc:subject>Subjonctif</dc:subject>
  <dc:creator>Tsedryk, Kanstantsin</dc:creator>
  <cp:keywords>FR251</cp:keywords>
  <cp:lastModifiedBy>KT</cp:lastModifiedBy>
  <cp:revision>489</cp:revision>
  <dcterms:modified xsi:type="dcterms:W3CDTF">2024-01-12T16:18:54Z</dcterms:modified>
</cp:coreProperties>
</file>