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</p:sldIdLst>
  <p:sldSz cx="12482513" cy="7021513"/>
  <p:notesSz cx="7023100" cy="93091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8"/>
    <a:srgbClr val="1997CB"/>
    <a:srgbClr val="6F2A0B"/>
    <a:srgbClr val="3E5E28"/>
    <a:srgbClr val="679192"/>
    <a:srgbClr val="D8E5ED"/>
    <a:srgbClr val="ADC8D7"/>
    <a:srgbClr val="BBD7C8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69065" autoAdjust="0"/>
  </p:normalViewPr>
  <p:slideViewPr>
    <p:cSldViewPr snapToGrid="0" snapToObjects="1" showGuides="1">
      <p:cViewPr varScale="1">
        <p:scale>
          <a:sx n="72" d="100"/>
          <a:sy n="72" d="100"/>
        </p:scale>
        <p:origin x="792" y="60"/>
      </p:cViewPr>
      <p:guideLst>
        <p:guide orient="horz" pos="486"/>
        <p:guide orient="horz" pos="3940"/>
        <p:guide pos="788"/>
        <p:guide pos="3943"/>
        <p:guide pos="7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12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Le subjonctif présent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commençons notre étude du subjonctif par le subjonctif présent. 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4503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former le subjonctif présent, il faut prendre le verbe au présent de l’indicatif à la troisième personne du pluriel, nous enlevons la terminaison –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nous ajoutons à la racine les terminaisons du subjonctif : -e, -es, -e, -ions, -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iez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45626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Conjuguons ensemble le verbe « finir » au subjonctif présent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d’abord nous mettons le verbe à la troisième personne du pluriel, ensuite nous enlevons la terminaison –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nous ajoutons à la forme reçue les terminaisons du subjonctif :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je finisse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tu finisses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qu’il/elle/on finisse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nous finissions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vous finissiez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qu’ils/elles finissent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Remarquez que nous venons de conjuguer toutes les formes avec la conjonction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qu’en pensez-vous, pourquoi ? Parce que le subjonctif est généralement introduit par la conjonction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Alors quand vous avez une phrase avec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attention au choix d’un mode correct : subjonctif ou indicatif.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01202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ce qui concerne les changements orthographiques, nous suivons toujours la même règle : si la terminaison n’est pas prononcée (il s’agit des terminaisons du subjonctif -e, -es, -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nous ferons les mêmes changements qu’au présent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lever - que je lève [e accent grave], appeler - que j’appelle [avec double l], essuyer - que j’essuie [avec i]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94012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voudrais aussi attirer votre attention aux certaines particularités des verbes de 3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groupe. Considérons les exemples suivants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 de l’indicatif du verbe « tenir » 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tiens, nous tenons, ils tiennent, etc.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D’après la règle générale, nous prenons la 3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 du pluriel de ce verbe, nous enlevons –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nous y ajoutons les terminaisons du subjonctif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je tienne, que tu tiennes, qu’elle tienne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formes plurielles de la 1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2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 (nous et vous), nous allons suivre les mêmes alternances que nous avons au présent de l’indicatif, c’est-à-dire, nous allons dire au subjonctif présent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nous t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nions, que vous t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à la 3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 du pluriel, nous revenons à la forme de départ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 tiennent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19518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verbes qui ont cette alternance dans la conjugaison au présent de l’indicatif et du subjonctif présent sont les suivants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tenir 		que nous venons d’analyser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venir		que je vienne	que nous venions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mourir	que je meure	que nous mourions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fuir		que je fuie		que nous fuyions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recevoir 	que je reçoive	que nous recevions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		que je voie		que nous voyions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devoir 	que je doive		que nous devions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	que je prenne	que nous prenions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traire 		que je traie		que nous trayions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croire 		que je croie		que nous croyions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finalement,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boire		que je boive		que nous buvions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0719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d’habitude en français, nous avons des exceptions à la règle générale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employer les formes spéciales pour le subjonctif présent pour les deux verbes les plus utilisés en français : avoir et être.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Conjuguons tout d’abord le verbe « avoir » au subjonctif présent :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j’aie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tu aies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qu’il ai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nous ayons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vous ayez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 aient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attention à la conjugaison spécifique du verbe avoir au subjonctif. À la troisième personne du singulier (il, elle, on) il y a un « t ». À la 1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2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 du pluriel (nous et vous) nous n’observons pas de « i » dans la terminaison du subjonctif, nous avons seulement « y ».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Conjuguons maintenant le verbe « être » 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je sois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tu sois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qu’il soit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nous soyons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vous soyez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 soient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qui est du verbe « être », nous observons au singulier les terminaisons exceptionnelles : -s, -s, -t. De même qu’avec « avoir » nous observons « y » à la 1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2</a:t>
            </a:r>
            <a:r>
              <a:rPr lang="fr-CA" sz="18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 du pluriel (nous et vous) (il n’y a pas de « i »).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7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56459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autres verbes irréguliers nous ne changeons pas la terminaison, ils ont seulement la forme irrégulière 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– que je fasse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pouvoir – que je puisse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savoir – que je sache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valoir – que je vaille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falloir – qu’il faille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pleuvoir – qu’il pleuve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 – que j’aille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vouloir – que je veuille, que nous voulions, qu’ils veuillent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(faites attention aux alternances des voyelles pour ce verbe)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8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6842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Le subjonctif présent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</a:t>
            </a:r>
            <a:r>
              <a:rPr lang="fr-CA" altLang="en-US" sz="2800" dirty="0"/>
              <a:t>Formation</a:t>
            </a: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9D7B5-7ECB-F85C-DBDC-57D08ACD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089" y="2860665"/>
            <a:ext cx="35452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A24B1E-A373-94EB-B414-B873BFC6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474" y="2860665"/>
            <a:ext cx="2009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ent</a:t>
            </a:r>
            <a:r>
              <a:rPr kumimoji="0" lang="fr-F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CA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D041F0-5B01-6E87-4025-9D5A07F1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815" y="2860665"/>
            <a:ext cx="1572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ils </a:t>
            </a:r>
            <a:endParaRPr kumimoji="0" lang="fr-CA" altLang="en-US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B3330-F094-B74D-E63E-54C87E506CCD}"/>
              </a:ext>
            </a:extLst>
          </p:cNvPr>
          <p:cNvSpPr/>
          <p:nvPr/>
        </p:nvSpPr>
        <p:spPr>
          <a:xfrm>
            <a:off x="5974709" y="3086090"/>
            <a:ext cx="1383817" cy="6191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8377F-E123-793D-C6C9-489CC369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82" y="3713946"/>
            <a:ext cx="2958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3</a:t>
            </a:r>
            <a:r>
              <a:rPr kumimoji="0" lang="fr-FR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personne </a:t>
            </a:r>
            <a:br>
              <a:rPr kumimoji="0" lang="fr-F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F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du pluriel du présent</a:t>
            </a:r>
            <a:endParaRPr kumimoji="0" lang="fr-CA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FDC10F8-B219-CB0F-8FB2-B02F8B14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842" y="2345988"/>
            <a:ext cx="2916218" cy="171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-e     -ions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-es    -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iez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-e      -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ent</a:t>
            </a:r>
            <a:endParaRPr kumimoji="0" lang="en-US" altLang="en-US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D7197-9E1D-828E-2F8E-831A7A3B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013" y="1906514"/>
            <a:ext cx="4537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terminaisons du subjonctif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 </a:t>
            </a:r>
            <a:endParaRPr kumimoji="0" lang="fr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 animBg="1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</a:t>
            </a:r>
            <a:r>
              <a:rPr lang="fr-CA" altLang="en-US" sz="2800" b="1" dirty="0"/>
              <a:t>Finir</a:t>
            </a:r>
            <a:r>
              <a:rPr lang="fr-CA" altLang="en-US" sz="2800" dirty="0"/>
              <a:t> au subjonctif</a:t>
            </a:r>
            <a:endParaRPr lang="fr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FE39C1-FB04-ADFA-F4DA-BB15C628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678" y="1394619"/>
            <a:ext cx="1470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endParaRPr kumimoji="0" lang="fr-CA" altLang="en-US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BA44E-674A-614D-349E-AFA5B2201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078" y="1394619"/>
            <a:ext cx="1095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ent</a:t>
            </a: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CA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D11E8-3ACE-750D-02DA-8DAB5143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78" y="1394619"/>
            <a:ext cx="874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ils </a:t>
            </a:r>
            <a:endParaRPr kumimoji="0" lang="fr-CA" altLang="en-US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AD82E5-77E3-324C-A1DB-A14A9AE574DA}"/>
              </a:ext>
            </a:extLst>
          </p:cNvPr>
          <p:cNvSpPr/>
          <p:nvPr/>
        </p:nvSpPr>
        <p:spPr>
          <a:xfrm>
            <a:off x="1576316" y="1394619"/>
            <a:ext cx="990600" cy="76993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A1ED71-CCE9-7243-A4CC-FB082009F63F}"/>
              </a:ext>
            </a:extLst>
          </p:cNvPr>
          <p:cNvSpPr/>
          <p:nvPr/>
        </p:nvSpPr>
        <p:spPr>
          <a:xfrm>
            <a:off x="3971853" y="1547019"/>
            <a:ext cx="990600" cy="76993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43D0F3-CE97-EC6C-8F3D-73B5490C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16" y="2316956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 je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 tu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es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qu’il/elle/on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 nous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 vous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iez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qu’ils/elle 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finiss</a:t>
            </a: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ent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AA4B27-CD3B-D402-8DB0-126FC8FD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978" y="2910681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Subjonctif est introduit par la conjonction </a:t>
            </a:r>
            <a:r>
              <a:rPr kumimoji="0" lang="fr-F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</a:t>
            </a:r>
            <a:endParaRPr kumimoji="0" lang="fr-CA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A5F57D-B68E-82D6-CF8D-7D3146FE81E4}"/>
              </a:ext>
            </a:extLst>
          </p:cNvPr>
          <p:cNvCxnSpPr/>
          <p:nvPr/>
        </p:nvCxnSpPr>
        <p:spPr>
          <a:xfrm>
            <a:off x="2147816" y="2788444"/>
            <a:ext cx="381000" cy="158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13707-D5E3-3A48-14E8-325CD0726CB2}"/>
              </a:ext>
            </a:extLst>
          </p:cNvPr>
          <p:cNvCxnSpPr/>
          <p:nvPr/>
        </p:nvCxnSpPr>
        <p:spPr>
          <a:xfrm>
            <a:off x="2147816" y="3277394"/>
            <a:ext cx="381000" cy="158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ABFD8D-060C-C6BE-6250-89ED50CCF665}"/>
              </a:ext>
            </a:extLst>
          </p:cNvPr>
          <p:cNvCxnSpPr/>
          <p:nvPr/>
        </p:nvCxnSpPr>
        <p:spPr>
          <a:xfrm>
            <a:off x="2147816" y="3780631"/>
            <a:ext cx="271462" cy="158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F3DCA9-E6EB-CAED-DDA6-720ABA7F2E7F}"/>
              </a:ext>
            </a:extLst>
          </p:cNvPr>
          <p:cNvCxnSpPr/>
          <p:nvPr/>
        </p:nvCxnSpPr>
        <p:spPr>
          <a:xfrm>
            <a:off x="2152578" y="4237831"/>
            <a:ext cx="381000" cy="158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5A5CC1-ACBA-8BDE-4DF3-712FD0482204}"/>
              </a:ext>
            </a:extLst>
          </p:cNvPr>
          <p:cNvCxnSpPr/>
          <p:nvPr/>
        </p:nvCxnSpPr>
        <p:spPr>
          <a:xfrm>
            <a:off x="2152578" y="4741069"/>
            <a:ext cx="381000" cy="158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CF1B8A-AD9A-8F37-4C52-7511CAFA8620}"/>
              </a:ext>
            </a:extLst>
          </p:cNvPr>
          <p:cNvCxnSpPr/>
          <p:nvPr/>
        </p:nvCxnSpPr>
        <p:spPr>
          <a:xfrm>
            <a:off x="2165278" y="5228431"/>
            <a:ext cx="271463" cy="158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/>
      <p:bldP spid="21" grpId="1"/>
      <p:bldP spid="22" grpId="0"/>
      <p:bldP spid="22" grpId="1"/>
      <p:bldP spid="23" grpId="0" animBg="1"/>
      <p:bldP spid="24" grpId="0" animBg="1"/>
      <p:bldP spid="25" grpId="0" build="allAtOnce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9A63-241F-4FD7-312A-F87ABF22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Changements orthographiques</a:t>
            </a:r>
            <a:endParaRPr lang="fr-CA" dirty="0"/>
          </a:p>
        </p:txBody>
      </p:sp>
      <p:grpSp>
        <p:nvGrpSpPr>
          <p:cNvPr id="16" name="Group 46">
            <a:extLst>
              <a:ext uri="{FF2B5EF4-FFF2-40B4-BE49-F238E27FC236}">
                <a16:creationId xmlns:a16="http://schemas.microsoft.com/office/drawing/2014/main" id="{B545D85D-FE27-6FCB-D422-C9B1BC7E0FF7}"/>
              </a:ext>
            </a:extLst>
          </p:cNvPr>
          <p:cNvGrpSpPr>
            <a:grpSpLocks/>
          </p:cNvGrpSpPr>
          <p:nvPr/>
        </p:nvGrpSpPr>
        <p:grpSpPr bwMode="auto">
          <a:xfrm>
            <a:off x="181603" y="943769"/>
            <a:ext cx="8913185" cy="6828964"/>
            <a:chOff x="-940919" y="2166005"/>
            <a:chExt cx="8912700" cy="6827430"/>
          </a:xfrm>
        </p:grpSpPr>
        <p:pic>
          <p:nvPicPr>
            <p:cNvPr id="17" name="Picture 5" descr="G:\stebel2.png">
              <a:extLst>
                <a:ext uri="{FF2B5EF4-FFF2-40B4-BE49-F238E27FC236}">
                  <a16:creationId xmlns:a16="http://schemas.microsoft.com/office/drawing/2014/main" id="{234484A8-7BD6-F5D5-1A3C-C57F887B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8641">
              <a:off x="-817671" y="4520720"/>
              <a:ext cx="4951445" cy="447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G:\Untitled-2.png">
              <a:extLst>
                <a:ext uri="{FF2B5EF4-FFF2-40B4-BE49-F238E27FC236}">
                  <a16:creationId xmlns:a16="http://schemas.microsoft.com/office/drawing/2014/main" id="{5B901FB1-0CC9-748F-DE29-3A3E2CAC5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8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3430">
              <a:off x="1828800" y="2166005"/>
              <a:ext cx="6142981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438DEF-7BBF-3E5D-CB0E-896F3356F8FE}"/>
                </a:ext>
              </a:extLst>
            </p:cNvPr>
            <p:cNvSpPr/>
            <p:nvPr/>
          </p:nvSpPr>
          <p:spPr>
            <a:xfrm>
              <a:off x="4876325" y="3734103"/>
              <a:ext cx="569881" cy="1445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charset="0"/>
                  <a:cs typeface="+mn-cs"/>
                </a:rPr>
                <a:t>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645E9A-E90C-8643-FDDF-5D1F83A8DF51}"/>
                </a:ext>
              </a:extLst>
            </p:cNvPr>
            <p:cNvCxnSpPr/>
            <p:nvPr/>
          </p:nvCxnSpPr>
          <p:spPr>
            <a:xfrm rot="5400000" flipH="1" flipV="1">
              <a:off x="4818442" y="4249082"/>
              <a:ext cx="685646" cy="569881"/>
            </a:xfrm>
            <a:prstGeom prst="line">
              <a:avLst/>
            </a:prstGeom>
            <a:noFill/>
            <a:ln w="63500" cap="rnd" cmpd="sng" algn="ctr">
              <a:solidFill>
                <a:srgbClr val="627B9A"/>
              </a:solidFill>
              <a:prstDash val="soli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AD976-A4FA-D40F-7C3C-8FADBE702152}"/>
                </a:ext>
              </a:extLst>
            </p:cNvPr>
            <p:cNvSpPr/>
            <p:nvPr/>
          </p:nvSpPr>
          <p:spPr>
            <a:xfrm>
              <a:off x="2563463" y="2907201"/>
              <a:ext cx="2008079" cy="990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l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e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ver, m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e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ner, </a:t>
              </a:r>
              <a:b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</a:b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ach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e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ter, c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é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der</a:t>
              </a:r>
              <a:endParaRPr kumimoji="0" lang="fr-CA" sz="3200" b="0" i="0" u="none" strike="noStrike" kern="0" cap="none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Brush Script MT" pitchFamily="66" charset="0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C61816-31F9-C529-0959-068A52954AB6}"/>
                </a:ext>
              </a:extLst>
            </p:cNvPr>
            <p:cNvSpPr/>
            <p:nvPr/>
          </p:nvSpPr>
          <p:spPr>
            <a:xfrm>
              <a:off x="2782526" y="4102320"/>
              <a:ext cx="1654085" cy="6094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que je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l</a:t>
              </a:r>
              <a:r>
                <a:rPr kumimoji="0" lang="fr-FR" sz="2400" b="0" i="0" u="sng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Forte" pitchFamily="66" charset="0"/>
                  <a:cs typeface="+mn-cs"/>
                </a:rPr>
                <a:t>è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v</a:t>
              </a:r>
              <a:r>
                <a:rPr kumimoji="0" lang="fr-FR" sz="24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808080"/>
                    </a:solidFill>
                  </a:uFill>
                  <a:latin typeface="Forte" pitchFamily="66" charset="0"/>
                  <a:cs typeface="+mn-cs"/>
                </a:rPr>
                <a:t>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57918"/>
                </a:solidFill>
                <a:effectLst/>
                <a:uLnTx/>
                <a:uFillTx/>
                <a:latin typeface="Forte" pitchFamily="66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dottedHeavy" strike="noStrike" kern="0" cap="none" spc="0" normalizeH="0" baseline="0" noProof="0" dirty="0">
                <a:ln>
                  <a:noFill/>
                </a:ln>
                <a:solidFill>
                  <a:srgbClr val="057918"/>
                </a:solidFill>
                <a:effectLst/>
                <a:uLnTx/>
                <a:uFill>
                  <a:solidFill>
                    <a:srgbClr val="808080"/>
                  </a:solidFill>
                </a:uFill>
                <a:latin typeface="Forte" pitchFamily="66" charset="0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450B31-B067-DF72-C2A8-69F6C676C086}"/>
                </a:ext>
              </a:extLst>
            </p:cNvPr>
            <p:cNvSpPr/>
            <p:nvPr/>
          </p:nvSpPr>
          <p:spPr>
            <a:xfrm>
              <a:off x="5181108" y="2780230"/>
              <a:ext cx="2409694" cy="707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appe</a:t>
              </a:r>
              <a:r>
                <a:rPr kumimoji="0" lang="fr-FR" sz="40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l</a:t>
              </a: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er, je</a:t>
              </a:r>
              <a:r>
                <a:rPr kumimoji="0" lang="fr-FR" sz="40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t</a:t>
              </a: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er</a:t>
              </a:r>
              <a:endParaRPr kumimoji="0" lang="fr-CA" sz="4000" b="0" i="0" u="none" strike="noStrike" kern="0" cap="none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Brush Script MT" pitchFamily="66" charset="0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F0763C-B353-2B41-B943-EE321DB32673}"/>
                </a:ext>
              </a:extLst>
            </p:cNvPr>
            <p:cNvSpPr/>
            <p:nvPr/>
          </p:nvSpPr>
          <p:spPr>
            <a:xfrm>
              <a:off x="5714479" y="3623003"/>
              <a:ext cx="2057288" cy="387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que j’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appe</a:t>
              </a:r>
              <a:r>
                <a:rPr kumimoji="0" lang="fr-FR" sz="2400" b="0" i="0" u="sng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Forte" pitchFamily="66" charset="0"/>
                  <a:cs typeface="+mn-cs"/>
                </a:rPr>
                <a:t>ll</a:t>
              </a:r>
              <a:r>
                <a:rPr kumimoji="0" lang="fr-FR" sz="24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808080"/>
                    </a:solidFill>
                  </a:uFill>
                  <a:latin typeface="Forte" pitchFamily="66" charset="0"/>
                  <a:cs typeface="+mn-cs"/>
                </a:rPr>
                <a:t>e</a:t>
              </a:r>
              <a:endParaRPr kumimoji="0" lang="fr-FR" sz="2000" b="0" i="0" u="dottedHeavy" strike="noStrike" kern="0" cap="none" spc="0" normalizeH="0" baseline="0" noProof="0" dirty="0">
                <a:ln>
                  <a:noFill/>
                </a:ln>
                <a:solidFill>
                  <a:srgbClr val="057918"/>
                </a:solidFill>
                <a:effectLst/>
                <a:uLnTx/>
                <a:uFill>
                  <a:solidFill>
                    <a:srgbClr val="808080"/>
                  </a:solidFill>
                </a:uFill>
                <a:latin typeface="Forte" pitchFamily="66" charset="0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F59BE9-3A40-21A8-3B1A-5D01671143D7}"/>
                </a:ext>
              </a:extLst>
            </p:cNvPr>
            <p:cNvSpPr/>
            <p:nvPr/>
          </p:nvSpPr>
          <p:spPr>
            <a:xfrm>
              <a:off x="4292157" y="5179991"/>
              <a:ext cx="3298645" cy="5475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pa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y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er,netto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y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er,essu</a:t>
              </a:r>
              <a:r>
                <a:rPr kumimoji="0" lang="fr-FR" sz="32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Brush Script MT" pitchFamily="66" charset="0"/>
                  <a:cs typeface="+mn-cs"/>
                </a:rPr>
                <a:t>y</a:t>
              </a: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Brush Script MT" pitchFamily="66" charset="0"/>
                  <a:cs typeface="+mn-cs"/>
                </a:rPr>
                <a:t>er</a:t>
              </a:r>
              <a:endParaRPr kumimoji="0" lang="fr-CA" sz="3200" b="0" i="0" u="none" strike="noStrike" kern="0" cap="none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Brush Script MT" pitchFamily="66" charset="0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50B705-CB3E-F6E2-1986-274AF0CBEF00}"/>
                </a:ext>
              </a:extLst>
            </p:cNvPr>
            <p:cNvSpPr/>
            <p:nvPr/>
          </p:nvSpPr>
          <p:spPr>
            <a:xfrm>
              <a:off x="5446206" y="5010166"/>
              <a:ext cx="1001658" cy="3412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r>
                <a:rPr kumimoji="0" lang="fr-FR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Arial"/>
                  <a:cs typeface="+mn-cs"/>
                </a:rPr>
                <a:t>y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642D"/>
                  </a:solidFill>
                  <a:effectLst/>
                  <a:uLnTx/>
                  <a:uFillTx/>
                  <a:latin typeface="Arial"/>
                  <a:cs typeface="+mn-cs"/>
                </a:rPr>
                <a:t>er</a:t>
              </a:r>
              <a:endPara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0C957F-AF47-2A79-B022-96CC3726F3D9}"/>
                </a:ext>
              </a:extLst>
            </p:cNvPr>
            <p:cNvSpPr/>
            <p:nvPr/>
          </p:nvSpPr>
          <p:spPr>
            <a:xfrm>
              <a:off x="4571541" y="5727555"/>
              <a:ext cx="2608120" cy="11760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que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j’essu</a:t>
              </a:r>
              <a:r>
                <a:rPr kumimoji="0" lang="fr-FR" sz="2400" b="0" i="0" u="sng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Forte" pitchFamily="66" charset="0"/>
                  <a:cs typeface="+mn-cs"/>
                </a:rPr>
                <a:t>i</a:t>
              </a:r>
              <a:r>
                <a:rPr kumimoji="0" lang="fr-FR" sz="24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808080"/>
                    </a:solidFill>
                  </a:uFill>
                  <a:latin typeface="Forte" pitchFamily="66" charset="0"/>
                  <a:cs typeface="+mn-cs"/>
                </a:rPr>
                <a:t>e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808080"/>
                    </a:solidFill>
                  </a:uFill>
                  <a:latin typeface="Forte" pitchFamily="66" charset="0"/>
                  <a:cs typeface="+mn-cs"/>
                </a:rPr>
                <a:t>que nous essu</a:t>
              </a:r>
              <a:r>
                <a:rPr kumimoji="0" lang="fr-FR" sz="2200" b="0" i="0" u="sng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Forte" pitchFamily="66" charset="0"/>
                  <a:cs typeface="+mn-cs"/>
                </a:rPr>
                <a:t>y</a:t>
              </a:r>
              <a:r>
                <a:rPr kumimoji="0" lang="fr-FR" sz="22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>
                    <a:solidFill>
                      <a:srgbClr val="808080"/>
                    </a:solidFill>
                  </a:uFill>
                  <a:latin typeface="Forte" pitchFamily="66" charset="0"/>
                  <a:cs typeface="+mn-cs"/>
                </a:rPr>
                <a:t>ions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  <a:t>	</a:t>
              </a:r>
              <a:b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57918"/>
                  </a:solidFill>
                  <a:effectLst/>
                  <a:uLnTx/>
                  <a:uFillTx/>
                  <a:latin typeface="Forte" pitchFamily="66" charset="0"/>
                  <a:cs typeface="+mn-cs"/>
                </a:rPr>
              </a:br>
              <a:endParaRPr kumimoji="0" lang="en-US" sz="2000" b="0" i="0" u="dottedHeavy" strike="noStrike" kern="0" cap="none" spc="0" normalizeH="0" baseline="0" noProof="0" dirty="0">
                <a:ln>
                  <a:noFill/>
                </a:ln>
                <a:solidFill>
                  <a:srgbClr val="057918"/>
                </a:solidFill>
                <a:effectLst/>
                <a:uLnTx/>
                <a:uFill>
                  <a:solidFill>
                    <a:srgbClr val="808080"/>
                  </a:solidFill>
                </a:uFill>
                <a:latin typeface="Forte" pitchFamily="66" charset="0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702E6A-947E-62E2-7EE4-CC1717647802}"/>
                </a:ext>
              </a:extLst>
            </p:cNvPr>
            <p:cNvSpPr txBox="1"/>
            <p:nvPr/>
          </p:nvSpPr>
          <p:spPr>
            <a:xfrm rot="19518979">
              <a:off x="-940919" y="6665861"/>
              <a:ext cx="3261369" cy="523102"/>
            </a:xfrm>
            <a:custGeom>
              <a:avLst/>
              <a:gdLst>
                <a:gd name="connsiteX0" fmla="*/ 0 w 2674974"/>
                <a:gd name="connsiteY0" fmla="*/ 0 h 523220"/>
                <a:gd name="connsiteX1" fmla="*/ 2674974 w 2674974"/>
                <a:gd name="connsiteY1" fmla="*/ 0 h 523220"/>
                <a:gd name="connsiteX2" fmla="*/ 2674974 w 2674974"/>
                <a:gd name="connsiteY2" fmla="*/ 523220 h 523220"/>
                <a:gd name="connsiteX3" fmla="*/ 0 w 2674974"/>
                <a:gd name="connsiteY3" fmla="*/ 523220 h 523220"/>
                <a:gd name="connsiteX4" fmla="*/ 0 w 2674974"/>
                <a:gd name="connsiteY4" fmla="*/ 0 h 523220"/>
                <a:gd name="connsiteX0" fmla="*/ 0 w 2674974"/>
                <a:gd name="connsiteY0" fmla="*/ 0 h 523220"/>
                <a:gd name="connsiteX1" fmla="*/ 885235 w 2674974"/>
                <a:gd name="connsiteY1" fmla="*/ 126492 h 523220"/>
                <a:gd name="connsiteX2" fmla="*/ 2674974 w 2674974"/>
                <a:gd name="connsiteY2" fmla="*/ 0 h 523220"/>
                <a:gd name="connsiteX3" fmla="*/ 2674974 w 2674974"/>
                <a:gd name="connsiteY3" fmla="*/ 523220 h 523220"/>
                <a:gd name="connsiteX4" fmla="*/ 0 w 2674974"/>
                <a:gd name="connsiteY4" fmla="*/ 523220 h 523220"/>
                <a:gd name="connsiteX5" fmla="*/ 0 w 2674974"/>
                <a:gd name="connsiteY5" fmla="*/ 0 h 523220"/>
                <a:gd name="connsiteX0" fmla="*/ 176312 w 2851286"/>
                <a:gd name="connsiteY0" fmla="*/ 0 h 523220"/>
                <a:gd name="connsiteX1" fmla="*/ 1061547 w 2851286"/>
                <a:gd name="connsiteY1" fmla="*/ 126492 h 523220"/>
                <a:gd name="connsiteX2" fmla="*/ 2851286 w 2851286"/>
                <a:gd name="connsiteY2" fmla="*/ 0 h 523220"/>
                <a:gd name="connsiteX3" fmla="*/ 2851286 w 2851286"/>
                <a:gd name="connsiteY3" fmla="*/ 523220 h 523220"/>
                <a:gd name="connsiteX4" fmla="*/ 0 w 2851286"/>
                <a:gd name="connsiteY4" fmla="*/ 472839 h 523220"/>
                <a:gd name="connsiteX5" fmla="*/ 176312 w 2851286"/>
                <a:gd name="connsiteY5" fmla="*/ 0 h 523220"/>
                <a:gd name="connsiteX0" fmla="*/ 176312 w 2851286"/>
                <a:gd name="connsiteY0" fmla="*/ 0 h 523220"/>
                <a:gd name="connsiteX1" fmla="*/ 1061547 w 2851286"/>
                <a:gd name="connsiteY1" fmla="*/ 126492 h 523220"/>
                <a:gd name="connsiteX2" fmla="*/ 2851286 w 2851286"/>
                <a:gd name="connsiteY2" fmla="*/ 0 h 523220"/>
                <a:gd name="connsiteX3" fmla="*/ 2851286 w 2851286"/>
                <a:gd name="connsiteY3" fmla="*/ 523220 h 523220"/>
                <a:gd name="connsiteX4" fmla="*/ 1350852 w 2851286"/>
                <a:gd name="connsiteY4" fmla="*/ 395816 h 523220"/>
                <a:gd name="connsiteX5" fmla="*/ 0 w 2851286"/>
                <a:gd name="connsiteY5" fmla="*/ 472839 h 523220"/>
                <a:gd name="connsiteX6" fmla="*/ 176312 w 2851286"/>
                <a:gd name="connsiteY6" fmla="*/ 0 h 523220"/>
                <a:gd name="connsiteX0" fmla="*/ 176312 w 2851286"/>
                <a:gd name="connsiteY0" fmla="*/ 0 h 523220"/>
                <a:gd name="connsiteX1" fmla="*/ 1061547 w 2851286"/>
                <a:gd name="connsiteY1" fmla="*/ 126492 h 523220"/>
                <a:gd name="connsiteX2" fmla="*/ 2109302 w 2851286"/>
                <a:gd name="connsiteY2" fmla="*/ 151044 h 523220"/>
                <a:gd name="connsiteX3" fmla="*/ 2851286 w 2851286"/>
                <a:gd name="connsiteY3" fmla="*/ 0 h 523220"/>
                <a:gd name="connsiteX4" fmla="*/ 2851286 w 2851286"/>
                <a:gd name="connsiteY4" fmla="*/ 523220 h 523220"/>
                <a:gd name="connsiteX5" fmla="*/ 1350852 w 2851286"/>
                <a:gd name="connsiteY5" fmla="*/ 395816 h 523220"/>
                <a:gd name="connsiteX6" fmla="*/ 0 w 2851286"/>
                <a:gd name="connsiteY6" fmla="*/ 472839 h 523220"/>
                <a:gd name="connsiteX7" fmla="*/ 176312 w 2851286"/>
                <a:gd name="connsiteY7" fmla="*/ 0 h 523220"/>
                <a:gd name="connsiteX0" fmla="*/ 176312 w 2851286"/>
                <a:gd name="connsiteY0" fmla="*/ 0 h 523220"/>
                <a:gd name="connsiteX1" fmla="*/ 1061547 w 2851286"/>
                <a:gd name="connsiteY1" fmla="*/ 126492 h 523220"/>
                <a:gd name="connsiteX2" fmla="*/ 2109302 w 2851286"/>
                <a:gd name="connsiteY2" fmla="*/ 151044 h 523220"/>
                <a:gd name="connsiteX3" fmla="*/ 2851286 w 2851286"/>
                <a:gd name="connsiteY3" fmla="*/ 0 h 523220"/>
                <a:gd name="connsiteX4" fmla="*/ 2273867 w 2851286"/>
                <a:gd name="connsiteY4" fmla="*/ 341842 h 523220"/>
                <a:gd name="connsiteX5" fmla="*/ 2851286 w 2851286"/>
                <a:gd name="connsiteY5" fmla="*/ 523220 h 523220"/>
                <a:gd name="connsiteX6" fmla="*/ 1350852 w 2851286"/>
                <a:gd name="connsiteY6" fmla="*/ 395816 h 523220"/>
                <a:gd name="connsiteX7" fmla="*/ 0 w 2851286"/>
                <a:gd name="connsiteY7" fmla="*/ 472839 h 523220"/>
                <a:gd name="connsiteX8" fmla="*/ 176312 w 2851286"/>
                <a:gd name="connsiteY8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1286" h="523220">
                  <a:moveTo>
                    <a:pt x="176312" y="0"/>
                  </a:moveTo>
                  <a:lnTo>
                    <a:pt x="1061547" y="126492"/>
                  </a:lnTo>
                  <a:lnTo>
                    <a:pt x="2109302" y="151044"/>
                  </a:lnTo>
                  <a:lnTo>
                    <a:pt x="2851286" y="0"/>
                  </a:lnTo>
                  <a:lnTo>
                    <a:pt x="2273867" y="341842"/>
                  </a:lnTo>
                  <a:lnTo>
                    <a:pt x="2851286" y="523220"/>
                  </a:lnTo>
                  <a:lnTo>
                    <a:pt x="1350852" y="395816"/>
                  </a:lnTo>
                  <a:lnTo>
                    <a:pt x="0" y="472839"/>
                  </a:lnTo>
                  <a:lnTo>
                    <a:pt x="176312" y="0"/>
                  </a:lnTo>
                  <a:close/>
                </a:path>
              </a:pathLst>
            </a:cu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800" b="1" i="0" u="none" strike="noStrike" kern="0" cap="none" spc="500" normalizeH="0" baseline="0" noProof="0" dirty="0">
                  <a:ln w="13500">
                    <a:solidFill>
                      <a:srgbClr val="99CC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99CC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 charset="0"/>
                  <a:cs typeface="+mn-cs"/>
                </a:rPr>
                <a:t>subjonctif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925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E923-EBC7-B8E9-2BF3-FB55A4E2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Changements orthographiques II</a:t>
            </a:r>
            <a:endParaRPr lang="fr-CA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18CBF8-4EB0-C11E-0F09-9E61076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525" y="1335954"/>
            <a:ext cx="448887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 de l’indicatif 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tiens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tiens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il, elle tient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nous t</a:t>
            </a:r>
            <a:r>
              <a:rPr kumimoji="0" lang="fr-F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vous t</a:t>
            </a:r>
            <a:r>
              <a:rPr kumimoji="0" lang="fr-F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ils tiennent 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BA4BA6F-9FC2-641C-1CEB-D6CF0532FCBF}"/>
              </a:ext>
            </a:extLst>
          </p:cNvPr>
          <p:cNvSpPr txBox="1">
            <a:spLocks/>
          </p:cNvSpPr>
          <p:nvPr/>
        </p:nvSpPr>
        <p:spPr bwMode="auto">
          <a:xfrm>
            <a:off x="6774126" y="1332779"/>
            <a:ext cx="5457061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r-FR" sz="2400" kern="0" dirty="0">
              <a:solidFill>
                <a:srgbClr val="627B9A"/>
              </a:solidFill>
              <a:latin typeface="Arial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B0177BA-85D8-3EFB-8693-E7732D2B8116}"/>
              </a:ext>
            </a:extLst>
          </p:cNvPr>
          <p:cNvSpPr txBox="1">
            <a:spLocks/>
          </p:cNvSpPr>
          <p:nvPr/>
        </p:nvSpPr>
        <p:spPr bwMode="auto">
          <a:xfrm>
            <a:off x="6926526" y="1332779"/>
            <a:ext cx="64910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3200" kern="0" dirty="0">
                <a:solidFill>
                  <a:srgbClr val="333766"/>
                </a:solidFill>
                <a:latin typeface="Arial"/>
                <a:cs typeface="+mn-cs"/>
              </a:rPr>
              <a:t>Présent du subjonctif 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2400" b="1" kern="0" dirty="0">
                <a:solidFill>
                  <a:srgbClr val="333766"/>
                </a:solidFill>
                <a:latin typeface="Arial"/>
                <a:cs typeface="+mn-cs"/>
              </a:rPr>
              <a:t>TENIR</a:t>
            </a: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que je tienn</a:t>
            </a:r>
            <a:r>
              <a:rPr lang="fr-FR" sz="3200" dirty="0">
                <a:solidFill>
                  <a:srgbClr val="333766"/>
                </a:solidFill>
                <a:latin typeface="Arial" charset="0"/>
                <a:cs typeface="+mn-cs"/>
              </a:rPr>
              <a:t>e</a:t>
            </a:r>
            <a:r>
              <a:rPr lang="fr-FR" sz="3200" dirty="0">
                <a:latin typeface="Arial" charset="0"/>
                <a:cs typeface="+mn-cs"/>
              </a:rPr>
              <a:t> </a:t>
            </a:r>
            <a:endParaRPr lang="en-US" sz="3200" dirty="0"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que tu tienn</a:t>
            </a:r>
            <a:r>
              <a:rPr lang="fr-FR" sz="3200" dirty="0">
                <a:solidFill>
                  <a:srgbClr val="333766"/>
                </a:solidFill>
                <a:latin typeface="Arial" charset="0"/>
                <a:cs typeface="+mn-cs"/>
              </a:rPr>
              <a:t>es</a:t>
            </a:r>
            <a:endParaRPr lang="en-US" sz="3200" dirty="0">
              <a:solidFill>
                <a:srgbClr val="333766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qu’elle tienn</a:t>
            </a:r>
            <a:r>
              <a:rPr lang="fr-FR" sz="3200" dirty="0">
                <a:solidFill>
                  <a:srgbClr val="333766"/>
                </a:solidFill>
                <a:latin typeface="Arial" charset="0"/>
                <a:cs typeface="+mn-cs"/>
              </a:rPr>
              <a:t>e</a:t>
            </a: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que nous</a:t>
            </a:r>
            <a:endParaRPr lang="en-US" sz="3200" dirty="0"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que vous</a:t>
            </a:r>
          </a:p>
          <a:p>
            <a:pPr>
              <a:spcBef>
                <a:spcPts val="672"/>
              </a:spcBef>
              <a:defRPr/>
            </a:pPr>
            <a:r>
              <a:rPr lang="fr-FR" sz="3200" dirty="0">
                <a:latin typeface="Arial" charset="0"/>
                <a:cs typeface="+mn-cs"/>
              </a:rPr>
              <a:t>qu’ils, elles tienn</a:t>
            </a:r>
            <a:r>
              <a:rPr lang="fr-FR" sz="3200" dirty="0">
                <a:solidFill>
                  <a:srgbClr val="333766"/>
                </a:solidFill>
                <a:latin typeface="Arial" charset="0"/>
                <a:cs typeface="+mn-cs"/>
              </a:rPr>
              <a:t>ent</a:t>
            </a:r>
            <a:endParaRPr lang="en-US" sz="3200" dirty="0">
              <a:solidFill>
                <a:srgbClr val="333766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sz="3200" dirty="0"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solidFill>
                <a:srgbClr val="333766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FR" sz="2400" kern="0" dirty="0"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7330FD-EF5B-BA3E-1819-CA00443A610C}"/>
              </a:ext>
            </a:extLst>
          </p:cNvPr>
          <p:cNvSpPr/>
          <p:nvPr/>
        </p:nvSpPr>
        <p:spPr>
          <a:xfrm>
            <a:off x="1748632" y="5409588"/>
            <a:ext cx="928064" cy="381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CB047-6396-CC2F-239E-854E62D6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493" y="4061951"/>
            <a:ext cx="1672325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</a:t>
            </a:r>
            <a:r>
              <a:rPr kumimoji="0" lang="fr-F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</a:t>
            </a:r>
            <a:r>
              <a:rPr kumimoji="0" lang="fr-F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</a:t>
            </a:r>
            <a:r>
              <a:rPr kumimoji="0" lang="fr-FR" altLang="en-US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iez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ight Arrow 29">
            <a:extLst>
              <a:ext uri="{FF2B5EF4-FFF2-40B4-BE49-F238E27FC236}">
                <a16:creationId xmlns:a16="http://schemas.microsoft.com/office/drawing/2014/main" id="{F842E01C-B03A-0E1F-C0A8-781433C0C73F}"/>
              </a:ext>
            </a:extLst>
          </p:cNvPr>
          <p:cNvSpPr/>
          <p:nvPr/>
        </p:nvSpPr>
        <p:spPr>
          <a:xfrm>
            <a:off x="4508822" y="4223645"/>
            <a:ext cx="1584308" cy="930275"/>
          </a:xfrm>
          <a:prstGeom prst="rightArrow">
            <a:avLst/>
          </a:prstGeom>
          <a:solidFill>
            <a:srgbClr val="1997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931A05-006E-E24C-D55B-D67BDD8F0479}"/>
              </a:ext>
            </a:extLst>
          </p:cNvPr>
          <p:cNvCxnSpPr/>
          <p:nvPr/>
        </p:nvCxnSpPr>
        <p:spPr>
          <a:xfrm>
            <a:off x="2310076" y="4607791"/>
            <a:ext cx="528103" cy="238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6E43985-6A45-F110-A4BB-CD5468B1ED7F}"/>
              </a:ext>
            </a:extLst>
          </p:cNvPr>
          <p:cNvSpPr/>
          <p:nvPr/>
        </p:nvSpPr>
        <p:spPr>
          <a:xfrm>
            <a:off x="1218361" y="4118706"/>
            <a:ext cx="2376462" cy="1170432"/>
          </a:xfrm>
          <a:prstGeom prst="rect">
            <a:avLst/>
          </a:prstGeom>
          <a:noFill/>
          <a:ln w="25400" cap="flat" cmpd="sng" algn="ctr">
            <a:solidFill>
              <a:srgbClr val="106588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6DBDA-FCF5-3297-B03D-405C82EF27A6}"/>
              </a:ext>
            </a:extLst>
          </p:cNvPr>
          <p:cNvSpPr/>
          <p:nvPr/>
        </p:nvSpPr>
        <p:spPr>
          <a:xfrm>
            <a:off x="6926526" y="4109230"/>
            <a:ext cx="3520685" cy="1166985"/>
          </a:xfrm>
          <a:prstGeom prst="rect">
            <a:avLst/>
          </a:prstGeom>
          <a:noFill/>
          <a:ln w="25400" cap="flat" cmpd="sng" algn="ctr">
            <a:solidFill>
              <a:srgbClr val="106588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7D0623-EDC0-0E2B-56E4-5F60B5A53DDD}"/>
              </a:ext>
            </a:extLst>
          </p:cNvPr>
          <p:cNvCxnSpPr/>
          <p:nvPr/>
        </p:nvCxnSpPr>
        <p:spPr>
          <a:xfrm>
            <a:off x="2294201" y="5191991"/>
            <a:ext cx="528103" cy="238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12F96-E697-6C49-9DDF-9D928F168E20}"/>
              </a:ext>
            </a:extLst>
          </p:cNvPr>
          <p:cNvCxnSpPr/>
          <p:nvPr/>
        </p:nvCxnSpPr>
        <p:spPr>
          <a:xfrm>
            <a:off x="8748977" y="4588548"/>
            <a:ext cx="581280" cy="2381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09BADC-C20F-7E6E-FCB6-8F20DDDB8BCB}"/>
              </a:ext>
            </a:extLst>
          </p:cNvPr>
          <p:cNvCxnSpPr/>
          <p:nvPr/>
        </p:nvCxnSpPr>
        <p:spPr>
          <a:xfrm>
            <a:off x="8748977" y="5134841"/>
            <a:ext cx="581280" cy="238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47484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animBg="1"/>
      <p:bldP spid="19" grpId="0"/>
      <p:bldP spid="20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76DA-5A69-5717-3562-E3EE0E05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Verbes avec alternance</a:t>
            </a:r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5F0AF-054C-8DC5-22A7-957C111FEEB7}"/>
              </a:ext>
            </a:extLst>
          </p:cNvPr>
          <p:cNvSpPr/>
          <p:nvPr/>
        </p:nvSpPr>
        <p:spPr>
          <a:xfrm>
            <a:off x="1221922" y="1127090"/>
            <a:ext cx="9794422" cy="481013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92837-CDF0-0BC4-A04E-F035251A7264}"/>
              </a:ext>
            </a:extLst>
          </p:cNvPr>
          <p:cNvSpPr/>
          <p:nvPr/>
        </p:nvSpPr>
        <p:spPr>
          <a:xfrm>
            <a:off x="1221922" y="1675002"/>
            <a:ext cx="9794422" cy="481013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C42F2A-3E40-9434-53A3-6C8AF99E4144}"/>
              </a:ext>
            </a:extLst>
          </p:cNvPr>
          <p:cNvSpPr/>
          <p:nvPr/>
        </p:nvSpPr>
        <p:spPr>
          <a:xfrm>
            <a:off x="1221922" y="2185043"/>
            <a:ext cx="9794422" cy="481012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E348C-F5FD-7A23-9540-CAEF880B9024}"/>
              </a:ext>
            </a:extLst>
          </p:cNvPr>
          <p:cNvSpPr/>
          <p:nvPr/>
        </p:nvSpPr>
        <p:spPr>
          <a:xfrm>
            <a:off x="1221922" y="2678753"/>
            <a:ext cx="9794422" cy="481013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F645F-F83B-0959-5D57-EFAF95C7E9B3}"/>
              </a:ext>
            </a:extLst>
          </p:cNvPr>
          <p:cNvSpPr/>
          <p:nvPr/>
        </p:nvSpPr>
        <p:spPr>
          <a:xfrm>
            <a:off x="1221922" y="3188798"/>
            <a:ext cx="9794422" cy="481012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538C9-55CF-4D7B-1B41-53CA88087564}"/>
              </a:ext>
            </a:extLst>
          </p:cNvPr>
          <p:cNvSpPr/>
          <p:nvPr/>
        </p:nvSpPr>
        <p:spPr>
          <a:xfrm>
            <a:off x="1221922" y="3713348"/>
            <a:ext cx="9794422" cy="481013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306E51-2012-FB59-902D-9602623215F1}"/>
              </a:ext>
            </a:extLst>
          </p:cNvPr>
          <p:cNvSpPr/>
          <p:nvPr/>
        </p:nvSpPr>
        <p:spPr>
          <a:xfrm>
            <a:off x="1221922" y="4240400"/>
            <a:ext cx="9794422" cy="457200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EA5490-273F-3BA3-01B1-2DB2592FB831}"/>
              </a:ext>
            </a:extLst>
          </p:cNvPr>
          <p:cNvSpPr/>
          <p:nvPr/>
        </p:nvSpPr>
        <p:spPr>
          <a:xfrm>
            <a:off x="1221922" y="4770174"/>
            <a:ext cx="9794422" cy="457200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C67215-91F3-C3BC-6C65-7D8AEF9D4D80}"/>
              </a:ext>
            </a:extLst>
          </p:cNvPr>
          <p:cNvSpPr/>
          <p:nvPr/>
        </p:nvSpPr>
        <p:spPr>
          <a:xfrm>
            <a:off x="1221922" y="5270920"/>
            <a:ext cx="9794422" cy="457200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C4ADFC-53AD-1F8F-6A17-23ABB98C388B}"/>
              </a:ext>
            </a:extLst>
          </p:cNvPr>
          <p:cNvSpPr/>
          <p:nvPr/>
        </p:nvSpPr>
        <p:spPr>
          <a:xfrm>
            <a:off x="1221922" y="5771659"/>
            <a:ext cx="9794422" cy="457200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23EADD-BD07-3ACB-170E-D971BC2A82A8}"/>
              </a:ext>
            </a:extLst>
          </p:cNvPr>
          <p:cNvSpPr/>
          <p:nvPr/>
        </p:nvSpPr>
        <p:spPr>
          <a:xfrm>
            <a:off x="1221922" y="6257883"/>
            <a:ext cx="9794422" cy="457200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A411E37-AA9D-82FB-0D3E-CD29594C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1077878"/>
            <a:ext cx="10142764" cy="57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tenir			que je t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nne		que nous t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venir			que je v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nne		que nous v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mourir		que je m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re		que nous m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fuir			que je fu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fu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recevoir 		que je reç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rec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voir			que je vo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vo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devoir 		que je d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d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prendre 		que je pr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enn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que nous pr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traire 			que je tra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tra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croire 		que je cro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que nous cro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boire			que je b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b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  <a:endParaRPr kumimoji="0" lang="fr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DAE0FBD-C3F7-2524-175C-3DE25D88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1078063"/>
            <a:ext cx="10142764" cy="573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tenir			que je t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nne		que nous t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venir			que je v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nne		que nous v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mourir		que je m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re		que nous m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fuir			que je fu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fu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recevoir 		que je reç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rec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voir			que je vo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vo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devoir 		que je d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d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prendre 		que je pr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enn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que nous pr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traire 			que je tra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	que nous tra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croire 		que je cro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		que nous cro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y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ions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boire			que je b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oi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		que nous b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</a:t>
            </a:r>
            <a:r>
              <a:rPr kumimoji="0" lang="fr-F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vions</a:t>
            </a:r>
            <a:endParaRPr kumimoji="0" lang="fr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DCCA7C-2181-CC9C-BF99-4A4EA5D7A5BA}"/>
              </a:ext>
            </a:extLst>
          </p:cNvPr>
          <p:cNvSpPr/>
          <p:nvPr/>
        </p:nvSpPr>
        <p:spPr bwMode="auto">
          <a:xfrm>
            <a:off x="800100" y="863600"/>
            <a:ext cx="539750" cy="594680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792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D592-57FA-B695-B3FE-D4485581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</a:t>
            </a:r>
            <a:r>
              <a:rPr lang="fr-FR" altLang="en-US" sz="2800" b="1" dirty="0"/>
              <a:t>Avoir</a:t>
            </a:r>
            <a:r>
              <a:rPr lang="fr-FR" altLang="en-US" sz="2800" dirty="0"/>
              <a:t> et </a:t>
            </a:r>
            <a:r>
              <a:rPr lang="fr-FR" altLang="en-US" sz="2800" b="1" dirty="0"/>
              <a:t>être</a:t>
            </a:r>
            <a:r>
              <a:rPr lang="fr-FR" altLang="en-US" sz="2800" dirty="0"/>
              <a:t> au subjonctif</a:t>
            </a:r>
            <a:endParaRPr lang="fr-CA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D25A602-4997-EBA5-353E-BA7371FB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1473200"/>
            <a:ext cx="38862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AVOIR</a:t>
            </a: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j’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tu 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aies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qu’il 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</a:t>
            </a:r>
            <a:r>
              <a:rPr kumimoji="0" lang="fr-F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nous 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ayons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vous 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ayez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qu’elles </a:t>
            </a:r>
            <a:r>
              <a:rPr kumimoji="0" lang="fr-F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aient</a:t>
            </a:r>
            <a:r>
              <a:rPr kumimoji="0" lang="fr-F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F32AAAA-A76F-E9F8-D944-D913C38C3435}"/>
              </a:ext>
            </a:extLst>
          </p:cNvPr>
          <p:cNvSpPr txBox="1">
            <a:spLocks/>
          </p:cNvSpPr>
          <p:nvPr/>
        </p:nvSpPr>
        <p:spPr bwMode="auto">
          <a:xfrm>
            <a:off x="6661150" y="1473200"/>
            <a:ext cx="472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r-FR" sz="2000" kern="0" dirty="0">
              <a:solidFill>
                <a:srgbClr val="627B9A"/>
              </a:solidFill>
              <a:latin typeface="Arial"/>
              <a:cs typeface="+mn-cs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DA71711-D107-8F8D-22BC-8BB023457579}"/>
              </a:ext>
            </a:extLst>
          </p:cNvPr>
          <p:cNvSpPr txBox="1">
            <a:spLocks/>
          </p:cNvSpPr>
          <p:nvPr/>
        </p:nvSpPr>
        <p:spPr bwMode="auto">
          <a:xfrm>
            <a:off x="6813550" y="1473200"/>
            <a:ext cx="3886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68"/>
              </a:spcBef>
              <a:defRPr/>
            </a:pPr>
            <a:r>
              <a:rPr lang="fr-FR" sz="3200" b="1" dirty="0">
                <a:solidFill>
                  <a:srgbClr val="333766"/>
                </a:solidFill>
                <a:latin typeface="Arial"/>
                <a:cs typeface="+mn-cs"/>
              </a:rPr>
              <a:t>ÊTRE</a:t>
            </a:r>
            <a:endParaRPr lang="en-US" sz="3200" b="1" dirty="0">
              <a:solidFill>
                <a:srgbClr val="333766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que je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soi</a:t>
            </a:r>
            <a:r>
              <a:rPr lang="fr-FR" sz="3600" b="1" dirty="0">
                <a:solidFill>
                  <a:srgbClr val="C00000"/>
                </a:solidFill>
                <a:latin typeface="Arial"/>
                <a:cs typeface="+mn-cs"/>
              </a:rPr>
              <a:t>s</a:t>
            </a:r>
            <a:endParaRPr lang="en-US" sz="3200" b="1" dirty="0">
              <a:solidFill>
                <a:srgbClr val="C00000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que tu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soi</a:t>
            </a:r>
            <a:r>
              <a:rPr lang="fr-FR" sz="3600" b="1" dirty="0">
                <a:solidFill>
                  <a:srgbClr val="C00000"/>
                </a:solidFill>
                <a:latin typeface="Arial"/>
                <a:cs typeface="+mn-cs"/>
              </a:rPr>
              <a:t>s</a:t>
            </a:r>
            <a:endParaRPr lang="en-US" sz="3200" b="1" dirty="0">
              <a:solidFill>
                <a:srgbClr val="C00000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qu’il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soi</a:t>
            </a:r>
            <a:r>
              <a:rPr lang="fr-FR" sz="3600" b="1" dirty="0">
                <a:solidFill>
                  <a:srgbClr val="C00000"/>
                </a:solidFill>
                <a:latin typeface="Arial"/>
                <a:cs typeface="+mn-cs"/>
              </a:rPr>
              <a:t>t</a:t>
            </a:r>
            <a:endParaRPr lang="en-US" sz="3200" b="1" dirty="0">
              <a:solidFill>
                <a:srgbClr val="C00000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que nous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soyons</a:t>
            </a:r>
            <a:endParaRPr lang="en-US" sz="3200" dirty="0">
              <a:solidFill>
                <a:srgbClr val="C00000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que vous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soyez</a:t>
            </a:r>
            <a:endParaRPr lang="en-US" sz="3200" dirty="0">
              <a:solidFill>
                <a:srgbClr val="C00000"/>
              </a:solidFill>
              <a:latin typeface="Arial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fr-FR" sz="3200" dirty="0">
                <a:latin typeface="Arial"/>
                <a:cs typeface="+mn-cs"/>
              </a:rPr>
              <a:t>qu’elles </a:t>
            </a:r>
            <a:r>
              <a:rPr lang="fr-FR" sz="3600" dirty="0">
                <a:solidFill>
                  <a:srgbClr val="C00000"/>
                </a:solidFill>
                <a:latin typeface="Arial"/>
                <a:cs typeface="+mn-cs"/>
              </a:rPr>
              <a:t>soient</a:t>
            </a:r>
            <a:endParaRPr lang="en-US" sz="3200" dirty="0">
              <a:solidFill>
                <a:srgbClr val="C00000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FR" sz="2000" kern="0" dirty="0">
              <a:latin typeface="Arial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155AD8-4E31-DFEC-C83C-5383B5161A71}"/>
              </a:ext>
            </a:extLst>
          </p:cNvPr>
          <p:cNvCxnSpPr/>
          <p:nvPr/>
        </p:nvCxnSpPr>
        <p:spPr>
          <a:xfrm>
            <a:off x="2532064" y="3783012"/>
            <a:ext cx="2286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EB6D9F-C740-5762-E873-F5E15C6BB737}"/>
              </a:ext>
            </a:extLst>
          </p:cNvPr>
          <p:cNvCxnSpPr/>
          <p:nvPr/>
        </p:nvCxnSpPr>
        <p:spPr>
          <a:xfrm>
            <a:off x="3289300" y="4484687"/>
            <a:ext cx="3810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97CAFC-0ECA-6DEB-1D0E-9F5D50CFAEF1}"/>
              </a:ext>
            </a:extLst>
          </p:cNvPr>
          <p:cNvCxnSpPr/>
          <p:nvPr/>
        </p:nvCxnSpPr>
        <p:spPr>
          <a:xfrm>
            <a:off x="3289300" y="5094287"/>
            <a:ext cx="3810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5D1CF9-1B0B-6A06-4EE1-F515DFAAD0AF}"/>
              </a:ext>
            </a:extLst>
          </p:cNvPr>
          <p:cNvCxnSpPr/>
          <p:nvPr/>
        </p:nvCxnSpPr>
        <p:spPr>
          <a:xfrm>
            <a:off x="8718550" y="2563812"/>
            <a:ext cx="2286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0D4121-F847-D3BD-644F-5FA2E5864A0D}"/>
              </a:ext>
            </a:extLst>
          </p:cNvPr>
          <p:cNvCxnSpPr/>
          <p:nvPr/>
        </p:nvCxnSpPr>
        <p:spPr>
          <a:xfrm>
            <a:off x="8756650" y="3173412"/>
            <a:ext cx="2286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0E944F-6795-9D9B-A8F3-1C802E212C94}"/>
              </a:ext>
            </a:extLst>
          </p:cNvPr>
          <p:cNvCxnSpPr/>
          <p:nvPr/>
        </p:nvCxnSpPr>
        <p:spPr>
          <a:xfrm>
            <a:off x="8308978" y="3787775"/>
            <a:ext cx="228600" cy="1587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55FADB-221A-6B9A-D075-B9DADDF82951}"/>
              </a:ext>
            </a:extLst>
          </p:cNvPr>
          <p:cNvCxnSpPr/>
          <p:nvPr/>
        </p:nvCxnSpPr>
        <p:spPr>
          <a:xfrm>
            <a:off x="9080500" y="4491037"/>
            <a:ext cx="381000" cy="1588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2D6CE8-B554-8231-485D-3C60C67FFCD5}"/>
              </a:ext>
            </a:extLst>
          </p:cNvPr>
          <p:cNvCxnSpPr/>
          <p:nvPr/>
        </p:nvCxnSpPr>
        <p:spPr>
          <a:xfrm>
            <a:off x="9042400" y="5099050"/>
            <a:ext cx="381000" cy="1587"/>
          </a:xfrm>
          <a:prstGeom prst="line">
            <a:avLst/>
          </a:prstGeom>
          <a:noFill/>
          <a:ln w="38100" cap="flat" cmpd="sng" algn="ctr">
            <a:solidFill>
              <a:srgbClr val="106588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92036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67DB-0168-AEB2-D9C8-A3B98EB8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/>
              <a:t> Verbes irréguliers</a:t>
            </a: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60F591-9192-3682-E583-520C2E71E313}"/>
              </a:ext>
            </a:extLst>
          </p:cNvPr>
          <p:cNvSpPr/>
          <p:nvPr/>
        </p:nvSpPr>
        <p:spPr>
          <a:xfrm>
            <a:off x="769882" y="830749"/>
            <a:ext cx="4921848" cy="585216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8728D-46DE-5209-301C-D1D6E49F1BBB}"/>
              </a:ext>
            </a:extLst>
          </p:cNvPr>
          <p:cNvSpPr/>
          <p:nvPr/>
        </p:nvSpPr>
        <p:spPr>
          <a:xfrm>
            <a:off x="769882" y="1534413"/>
            <a:ext cx="4921848" cy="585216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D259CB-84F7-7B1B-481B-601DF7B1CAC4}"/>
              </a:ext>
            </a:extLst>
          </p:cNvPr>
          <p:cNvSpPr/>
          <p:nvPr/>
        </p:nvSpPr>
        <p:spPr>
          <a:xfrm>
            <a:off x="769882" y="2306551"/>
            <a:ext cx="4921848" cy="585216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FEB7F-EAB1-DB1C-9F71-B202D47E203E}"/>
              </a:ext>
            </a:extLst>
          </p:cNvPr>
          <p:cNvSpPr/>
          <p:nvPr/>
        </p:nvSpPr>
        <p:spPr>
          <a:xfrm>
            <a:off x="769882" y="3005481"/>
            <a:ext cx="4921848" cy="585216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362EF9-E956-1DF9-E614-B8E81233B7F4}"/>
              </a:ext>
            </a:extLst>
          </p:cNvPr>
          <p:cNvSpPr/>
          <p:nvPr/>
        </p:nvSpPr>
        <p:spPr>
          <a:xfrm>
            <a:off x="769882" y="3718991"/>
            <a:ext cx="4921848" cy="585216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08BEE1-261C-8770-3E64-02AFAB61AFA5}"/>
              </a:ext>
            </a:extLst>
          </p:cNvPr>
          <p:cNvSpPr/>
          <p:nvPr/>
        </p:nvSpPr>
        <p:spPr>
          <a:xfrm>
            <a:off x="769882" y="4481024"/>
            <a:ext cx="4921848" cy="587895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35BBC9-E900-B71A-BB36-B2CC4664B60C}"/>
              </a:ext>
            </a:extLst>
          </p:cNvPr>
          <p:cNvSpPr/>
          <p:nvPr/>
        </p:nvSpPr>
        <p:spPr>
          <a:xfrm>
            <a:off x="769882" y="5214568"/>
            <a:ext cx="4921848" cy="587895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CA2B01-80D9-2003-D37B-2DFB36FA33DD}"/>
              </a:ext>
            </a:extLst>
          </p:cNvPr>
          <p:cNvSpPr/>
          <p:nvPr/>
        </p:nvSpPr>
        <p:spPr>
          <a:xfrm>
            <a:off x="769881" y="5972766"/>
            <a:ext cx="8267793" cy="96895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8AA5F6-9184-5312-71BB-0C28AE8C252B}"/>
              </a:ext>
            </a:extLst>
          </p:cNvPr>
          <p:cNvGrpSpPr/>
          <p:nvPr/>
        </p:nvGrpSpPr>
        <p:grpSpPr>
          <a:xfrm>
            <a:off x="919106" y="629134"/>
            <a:ext cx="11385247" cy="6494085"/>
            <a:chOff x="919106" y="1138293"/>
            <a:chExt cx="11385247" cy="64940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52D886-971D-9281-5409-FE683A8903EE}"/>
                </a:ext>
              </a:extLst>
            </p:cNvPr>
            <p:cNvSpPr/>
            <p:nvPr/>
          </p:nvSpPr>
          <p:spPr>
            <a:xfrm>
              <a:off x="919106" y="1138293"/>
              <a:ext cx="11385247" cy="649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faire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fass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pouvoir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puiss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savoir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sach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valoir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r>
                <a:rPr lang="fr-FR" sz="3200" dirty="0">
                  <a:latin typeface="Arial" charset="0"/>
                  <a:cs typeface="+mn-cs"/>
                </a:rPr>
                <a:t> </a:t>
              </a:r>
              <a:endParaRPr lang="en-US" sz="3200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falloir – qu’il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faill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pleuvoir – qu’il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pleuv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aller – que j’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vouloir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</a:t>
              </a:r>
              <a:r>
                <a:rPr lang="fr-FR" sz="3200" b="1" u="sng" dirty="0">
                  <a:solidFill>
                    <a:srgbClr val="2D0070"/>
                  </a:solidFill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euill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r>
                <a:rPr lang="fr-FR" sz="3200" dirty="0">
                  <a:latin typeface="Arial" charset="0"/>
                  <a:cs typeface="+mn-cs"/>
                </a:rPr>
                <a:t>, que nous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</a:t>
              </a:r>
              <a:r>
                <a:rPr lang="fr-FR" sz="3200" b="1" u="sng" dirty="0">
                  <a:solidFill>
                    <a:srgbClr val="2D0070"/>
                  </a:solidFill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oul</a:t>
              </a:r>
              <a:r>
                <a:rPr lang="fr-FR" sz="3200" b="1" dirty="0">
                  <a:latin typeface="Arial" charset="0"/>
                  <a:cs typeface="+mn-cs"/>
                </a:rPr>
                <a:t>ions</a:t>
              </a:r>
              <a:r>
                <a:rPr lang="fr-FR" sz="3200" dirty="0">
                  <a:latin typeface="Arial" charset="0"/>
                  <a:cs typeface="+mn-cs"/>
                </a:rPr>
                <a:t>, </a:t>
              </a:r>
            </a:p>
            <a:p>
              <a:pPr>
                <a:defRPr/>
              </a:pPr>
              <a:r>
                <a:rPr lang="fr-FR" sz="3200" dirty="0">
                  <a:latin typeface="Arial" charset="0"/>
                  <a:cs typeface="+mn-cs"/>
                </a:rPr>
                <a:t>	</a:t>
              </a:r>
              <a:endParaRPr lang="en-US" sz="3200" b="1" dirty="0">
                <a:latin typeface="Arial" charset="0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7704AB-6E98-031B-5272-57BD630ACDEE}"/>
                </a:ext>
              </a:extLst>
            </p:cNvPr>
            <p:cNvSpPr txBox="1"/>
            <p:nvPr/>
          </p:nvSpPr>
          <p:spPr>
            <a:xfrm>
              <a:off x="2458686" y="6863739"/>
              <a:ext cx="62519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  <a:sym typeface="Gill Sans" charset="0"/>
                </a:rPr>
                <a:t> qu’ils </a:t>
              </a:r>
              <a:r>
                <a:rPr kumimoji="0" lang="fr-FR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  <a:sym typeface="Gill Sans" charset="0"/>
                </a:rPr>
                <a:t>v</a:t>
              </a:r>
              <a:r>
                <a:rPr kumimoji="0" lang="fr-FR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2D0070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  <a:sym typeface="Gill Sans" charset="0"/>
                </a:rPr>
                <a:t>euill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  <a:sym typeface="Gill Sans" charset="0"/>
                </a:rPr>
                <a:t>ent</a:t>
              </a:r>
              <a:endParaRPr lang="fr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C98FC67-5626-8D40-476C-B57394E35305}"/>
              </a:ext>
            </a:extLst>
          </p:cNvPr>
          <p:cNvSpPr/>
          <p:nvPr/>
        </p:nvSpPr>
        <p:spPr bwMode="auto">
          <a:xfrm>
            <a:off x="0" y="558624"/>
            <a:ext cx="12482513" cy="6500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E5DC93-3488-67B9-2248-4DAA1BD8A038}"/>
              </a:ext>
            </a:extLst>
          </p:cNvPr>
          <p:cNvGrpSpPr/>
          <p:nvPr/>
        </p:nvGrpSpPr>
        <p:grpSpPr>
          <a:xfrm>
            <a:off x="922650" y="622043"/>
            <a:ext cx="11385247" cy="6494085"/>
            <a:chOff x="919106" y="1138293"/>
            <a:chExt cx="11385247" cy="6494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D77013-33A6-2239-3A36-7E9584815EF6}"/>
                </a:ext>
              </a:extLst>
            </p:cNvPr>
            <p:cNvSpPr/>
            <p:nvPr/>
          </p:nvSpPr>
          <p:spPr>
            <a:xfrm>
              <a:off x="919106" y="1138293"/>
              <a:ext cx="11385247" cy="649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faire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fass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pouvoir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puiss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savoir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sach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valoir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r>
                <a:rPr lang="fr-FR" sz="3200" dirty="0">
                  <a:latin typeface="Arial" charset="0"/>
                  <a:cs typeface="+mn-cs"/>
                </a:rPr>
                <a:t> </a:t>
              </a:r>
              <a:endParaRPr lang="en-US" sz="3200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falloir – qu’il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faill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pleuvoir – qu’il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pleuv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aller – que j’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aill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endParaRPr lang="en-US" sz="3200" b="1" dirty="0">
                <a:latin typeface="Arial" charset="0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r-FR" sz="3200" dirty="0">
                  <a:latin typeface="Arial" charset="0"/>
                  <a:cs typeface="+mn-cs"/>
                </a:rPr>
                <a:t>vouloir – que je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</a:t>
              </a:r>
              <a:r>
                <a:rPr lang="fr-FR" sz="3200" b="1" u="sng" dirty="0">
                  <a:solidFill>
                    <a:srgbClr val="2D0070"/>
                  </a:solidFill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euill</a:t>
              </a:r>
              <a:r>
                <a:rPr lang="fr-FR" sz="3200" b="1" dirty="0">
                  <a:latin typeface="Arial" charset="0"/>
                  <a:cs typeface="+mn-cs"/>
                </a:rPr>
                <a:t>e</a:t>
              </a:r>
              <a:r>
                <a:rPr lang="fr-FR" sz="3200" dirty="0">
                  <a:latin typeface="Arial" charset="0"/>
                  <a:cs typeface="+mn-cs"/>
                </a:rPr>
                <a:t>, que nous </a:t>
              </a:r>
              <a:r>
                <a:rPr lang="fr-FR" sz="3200" b="1" u="sng" dirty="0"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v</a:t>
              </a:r>
              <a:r>
                <a:rPr lang="fr-FR" sz="3200" b="1" u="sng" dirty="0">
                  <a:solidFill>
                    <a:srgbClr val="2D0070"/>
                  </a:solidFill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</a:rPr>
                <a:t>oul</a:t>
              </a:r>
              <a:r>
                <a:rPr lang="fr-FR" sz="3200" b="1" dirty="0">
                  <a:latin typeface="Arial" charset="0"/>
                  <a:cs typeface="+mn-cs"/>
                </a:rPr>
                <a:t>ions</a:t>
              </a:r>
              <a:r>
                <a:rPr lang="fr-FR" sz="3200" dirty="0">
                  <a:latin typeface="Arial" charset="0"/>
                  <a:cs typeface="+mn-cs"/>
                </a:rPr>
                <a:t>, </a:t>
              </a:r>
            </a:p>
            <a:p>
              <a:pPr>
                <a:defRPr/>
              </a:pPr>
              <a:r>
                <a:rPr lang="fr-FR" sz="3200" dirty="0">
                  <a:latin typeface="Arial" charset="0"/>
                  <a:cs typeface="+mn-cs"/>
                </a:rPr>
                <a:t>	</a:t>
              </a:r>
              <a:endParaRPr lang="en-US" sz="3200" b="1" dirty="0">
                <a:latin typeface="Arial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06CDAD-FC1D-326B-6C40-367EC4E5E73D}"/>
                </a:ext>
              </a:extLst>
            </p:cNvPr>
            <p:cNvSpPr txBox="1"/>
            <p:nvPr/>
          </p:nvSpPr>
          <p:spPr>
            <a:xfrm>
              <a:off x="2458686" y="6863739"/>
              <a:ext cx="62519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  <a:sym typeface="Gill Sans" charset="0"/>
                </a:rPr>
                <a:t> qu’ils </a:t>
              </a:r>
              <a:r>
                <a:rPr kumimoji="0" lang="fr-FR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  <a:sym typeface="Gill Sans" charset="0"/>
                </a:rPr>
                <a:t>v</a:t>
              </a:r>
              <a:r>
                <a:rPr kumimoji="0" lang="fr-FR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2D0070"/>
                  </a:solidFill>
                  <a:effectLst/>
                  <a:uLnTx/>
                  <a:uFill>
                    <a:solidFill>
                      <a:srgbClr val="C00000"/>
                    </a:solidFill>
                  </a:uFill>
                  <a:latin typeface="Arial" charset="0"/>
                  <a:cs typeface="+mn-cs"/>
                  <a:sym typeface="Gill Sans" charset="0"/>
                </a:rPr>
                <a:t>euill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  <a:sym typeface="Gill Sans" charset="0"/>
                </a:rPr>
                <a:t>ent</a:t>
              </a:r>
              <a:endParaRPr lang="fr-CA" dirty="0"/>
            </a:p>
          </p:txBody>
        </p:sp>
      </p:grpSp>
      <p:pic>
        <p:nvPicPr>
          <p:cNvPr id="4" name="Picture 3" descr="A close-up of a word cloud&#10;&#10;Description automatically generated with low confidence">
            <a:extLst>
              <a:ext uri="{FF2B5EF4-FFF2-40B4-BE49-F238E27FC236}">
                <a16:creationId xmlns:a16="http://schemas.microsoft.com/office/drawing/2014/main" id="{6C9FF270-C95A-83D8-AAD3-6A7738DA9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87" y="1017808"/>
            <a:ext cx="4655628" cy="4655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290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9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4|7.2|20.4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|10.2|4.4|10.8|1.5|1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9|4.9|6.4|5.3|6.1|6.3|4.4|5.6|5.4|5.1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|1.4|1.7|1.6|2.4|1.3|8.4|7.7|10.9|3.8|1.2|1.4|1.3|1.5|1.1|5.2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3|3.1|3.5|3.4|3.6|3.9|3.3|1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2443</TotalTime>
  <Pages>0</Pages>
  <Words>1384</Words>
  <Characters>0</Characters>
  <Application>Microsoft Office PowerPoint</Application>
  <PresentationFormat>Custom</PresentationFormat>
  <Lines>0</Lines>
  <Paragraphs>193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Forte</vt:lpstr>
      <vt:lpstr>Gill Sans</vt:lpstr>
      <vt:lpstr>Open Sans</vt:lpstr>
      <vt:lpstr>Title &amp; Bullets</vt:lpstr>
      <vt:lpstr>Le subjonctif présent</vt:lpstr>
      <vt:lpstr> Formation</vt:lpstr>
      <vt:lpstr> Finir au subjonctif</vt:lpstr>
      <vt:lpstr> Changements orthographiques</vt:lpstr>
      <vt:lpstr> Changements orthographiques II</vt:lpstr>
      <vt:lpstr> Verbes avec alternance</vt:lpstr>
      <vt:lpstr> Avoir et être au subjonctif</vt:lpstr>
      <vt:lpstr> Verbes irréguliers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subjonctif présent</dc:title>
  <dc:subject>Subjonctif</dc:subject>
  <dc:creator>Tsedryk, Kanstantsin</dc:creator>
  <cp:keywords>FR251</cp:keywords>
  <cp:lastModifiedBy>KT</cp:lastModifiedBy>
  <cp:revision>534</cp:revision>
  <dcterms:modified xsi:type="dcterms:W3CDTF">2024-01-12T16:18:44Z</dcterms:modified>
</cp:coreProperties>
</file>