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347" r:id="rId2"/>
    <p:sldId id="348" r:id="rId3"/>
    <p:sldId id="349" r:id="rId4"/>
  </p:sldIdLst>
  <p:sldSz cx="12482513" cy="7021513"/>
  <p:notesSz cx="7023100" cy="9309100"/>
  <p:custDataLst>
    <p:tags r:id="rId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1pPr>
    <a:lvl2pPr marL="322263" indent="131763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2pPr>
    <a:lvl3pPr marL="647700" indent="26352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3pPr>
    <a:lvl4pPr marL="971550" indent="39687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4pPr>
    <a:lvl5pPr marL="1296988" indent="528638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86" userDrawn="1">
          <p15:clr>
            <a:srgbClr val="A4A3A4"/>
          </p15:clr>
        </p15:guide>
        <p15:guide id="2" orient="horz" pos="3940" userDrawn="1">
          <p15:clr>
            <a:srgbClr val="A4A3A4"/>
          </p15:clr>
        </p15:guide>
        <p15:guide id="3" pos="788" userDrawn="1">
          <p15:clr>
            <a:srgbClr val="A4A3A4"/>
          </p15:clr>
        </p15:guide>
        <p15:guide id="4" pos="3943" userDrawn="1">
          <p15:clr>
            <a:srgbClr val="A4A3A4"/>
          </p15:clr>
        </p15:guide>
        <p15:guide id="5" pos="70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2A0B"/>
    <a:srgbClr val="3E5E28"/>
    <a:srgbClr val="679192"/>
    <a:srgbClr val="D8E5ED"/>
    <a:srgbClr val="ADC8D7"/>
    <a:srgbClr val="BBD7C8"/>
    <a:srgbClr val="66FF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85" autoAdjust="0"/>
    <p:restoredTop sz="63309" autoAdjust="0"/>
  </p:normalViewPr>
  <p:slideViewPr>
    <p:cSldViewPr snapToGrid="0" snapToObjects="1" showGuides="1">
      <p:cViewPr varScale="1">
        <p:scale>
          <a:sx n="65" d="100"/>
          <a:sy n="65" d="100"/>
        </p:scale>
        <p:origin x="1080" y="78"/>
      </p:cViewPr>
      <p:guideLst>
        <p:guide orient="horz" pos="486"/>
        <p:guide orient="horz" pos="3940"/>
        <p:guide pos="788"/>
        <p:guide pos="3943"/>
        <p:guide pos="70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81" d="100"/>
          <a:sy n="81" d="100"/>
        </p:scale>
        <p:origin x="3858" y="12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A4FAA37D-BD83-F4EC-6A41-6B6307233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CA" dirty="0"/>
              <a:t>Qu'est-ce qu'un mode? </a:t>
            </a: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  <p:extLst>
    <p:ext uri="{56416CCD-93CA-4268-BC5B-53C4BB910035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D0DC45-13C5-4377-98AD-0C9A4D2CE5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C52AA63-6471-41F4-A435-687AF3E8B9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D06B235-3C54-4590-97C8-BC161EBC4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F6E43-1F00-477A-AA0E-2167945B1D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D5B01B-8261-413B-B4A6-6EF9DC32D8C9}" type="slidenum">
              <a:rPr lang="en-CA" altLang="fr-FR"/>
              <a:pPr/>
              <a:t>‹#›</a:t>
            </a:fld>
            <a:endParaRPr lang="en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2263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770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155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6988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357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48289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300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597718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Aujourd’hui, nous allons aborder encore un autre mode en français : le subjonctif. J’attire votre attention qu’en français le subjonctif est beaucoup plus fréquent qu’en anglais.  Dans ce module, nous allons apprendre avec vous à utiliser correctement le subjonctif présent et passé, à distinguer l’indicatif et le subjonctif. Pour pouvoir maitriser la langue française, il faut que vous sachiez le subjonctif ! Allons-y !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1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1617436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Avant de passer au subjonctif il est important de savoir ce que cela veut dire un mode.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Alors, un mode – est une notion grammaticale qui représente des rapports entre l’action exprimée par le verbe et la réalité conçu</a:t>
            </a:r>
            <a:r>
              <a:rPr lang="ru-RU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 le locuteur (la personne qui parle). En fait, nous pouvons simplifier un peu et dire que les modes nous aident à organiser les différents temps verbaux dans la grammaire. 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2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136423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Rappelons-nous les modes les plus utilisés du français (Avant de commencer, j’aimerais souligner que ce tableau ne comprend pas les modes impersonnels comme l’infinitif et le participe).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mode le plus utilisé est l’indicatif. C’est un mode qui sert à exprimer un fait réel, une vérité objective. Ce mode désigne une action, un état présenté comme réel au présent, au futur ou au passé.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temps de l’indicatif comprennent : présent, futur simple, futur immédiat, futur antérieur, imparfait, passé composé, passé simple, plus-que-parfait, passé immédiat et passé antérieur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L’impératif – est un mode de commandement. Nous distinguons deux temps de l’impératif : impératif présent, impératif passé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conditionnel – nous venons d’apprendre avec vous que c’est un mode de supposition. Il exprime d'ordinaire un fait possible dont la réalisation dépend d'une condition. Le conditionnel peut être présent ou passé.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finalement le quatrième mode est le subjonctif.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mode subjonctif sert à exprimer une action désirée, douteuse, incertaine. Il présente un fait comme pensé, imaginé.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subjonctif a quatre temps : le subjonctif présent, le subjonctif passé, l’imparfait du subjonctif et le plus-que-parfait du subjonctif.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deux derniers sont des temps littéraires qu’on n’utilise pratiquement jamais à l’oral, nous n’allons pas les aborder dans ce cours.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3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69019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DE79CEFA-2D76-4688-AD2D-E2C450F326D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383" y="3175"/>
            <a:ext cx="12481560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2DEFA06B-589B-4D17-ABB4-D5F4AEAF190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2382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214" y="3588563"/>
            <a:ext cx="10300303" cy="600144"/>
          </a:xfrm>
        </p:spPr>
        <p:txBody>
          <a:bodyPr anchor="b"/>
          <a:lstStyle>
            <a:lvl1pPr marL="0" indent="0" algn="ctr">
              <a:buNone/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24714" indent="0">
              <a:buNone/>
              <a:defRPr sz="1300"/>
            </a:lvl2pPr>
            <a:lvl3pPr marL="649429" indent="0">
              <a:buNone/>
              <a:defRPr sz="1100"/>
            </a:lvl3pPr>
            <a:lvl4pPr marL="974143" indent="0">
              <a:buNone/>
              <a:defRPr sz="1000"/>
            </a:lvl4pPr>
            <a:lvl5pPr marL="1298859" indent="0">
              <a:buNone/>
              <a:defRPr sz="1000"/>
            </a:lvl5pPr>
            <a:lvl6pPr marL="1623573" indent="0">
              <a:buNone/>
              <a:defRPr sz="1000"/>
            </a:lvl6pPr>
            <a:lvl7pPr marL="1948289" indent="0">
              <a:buNone/>
              <a:defRPr sz="1000"/>
            </a:lvl7pPr>
            <a:lvl8pPr marL="2273003" indent="0">
              <a:buNone/>
              <a:defRPr sz="1000"/>
            </a:lvl8pPr>
            <a:lvl9pPr marL="2597718" indent="0">
              <a:buNone/>
              <a:defRPr sz="1000"/>
            </a:lvl9pPr>
          </a:lstStyle>
          <a:p>
            <a:pPr lvl="0"/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text</a:t>
            </a:r>
            <a:r>
              <a:rPr lang="fr-CA" noProof="0" dirty="0"/>
              <a:t>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05346" y="1832791"/>
            <a:ext cx="10300303" cy="1755775"/>
          </a:xfrm>
        </p:spPr>
        <p:txBody>
          <a:bodyPr/>
          <a:lstStyle>
            <a:lvl1pPr algn="ctr">
              <a:defRPr sz="5400" b="1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245608222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9884451-B965-44E7-8CA0-2D148555CA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4523" y="0"/>
            <a:ext cx="11747992" cy="5461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 marL="90488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CA" alt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4F16698-043D-4F64-ACD6-D3D2C341ED3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" y="3175"/>
            <a:ext cx="12482511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fld id="{9AF3920E-325C-49B2-ADF6-7433734FB2B9}" type="slidenum">
              <a:rPr lang="en-CA" altLang="fr-FR" sz="1800">
                <a:solidFill>
                  <a:srgbClr val="E7DE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114300" indent="0" algn="l" eaLnBrk="1" hangingPunct="1"/>
              <a:t>‹#›</a:t>
            </a:fld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7">
            <a:extLst>
              <a:ext uri="{FF2B5EF4-FFF2-40B4-BE49-F238E27FC236}">
                <a16:creationId xmlns:a16="http://schemas.microsoft.com/office/drawing/2014/main" id="{17C2E182-9094-492E-8C8C-BDB4202A9A5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4763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527" y="10002"/>
            <a:ext cx="11745827" cy="511175"/>
          </a:xfrm>
          <a:noFill/>
          <a:ln>
            <a:noFill/>
          </a:ln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style1</a:t>
            </a:r>
          </a:p>
        </p:txBody>
      </p:sp>
    </p:spTree>
    <p:extLst>
      <p:ext uri="{BB962C8B-B14F-4D97-AF65-F5344CB8AC3E}">
        <p14:creationId xmlns:p14="http://schemas.microsoft.com/office/powerpoint/2010/main" val="9204901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060CFF8-BD1B-4549-9D1F-8B416F17A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6"/>
            <a:ext cx="1248251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4059F20-EB8F-4F40-9991-37A700CCA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868" y="1992313"/>
            <a:ext cx="1004277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fr-FR">
                <a:sym typeface="Gill Sans" charset="0"/>
              </a:rPr>
              <a:t>Second level</a:t>
            </a:r>
          </a:p>
          <a:p>
            <a:pPr lvl="2"/>
            <a:r>
              <a:rPr lang="en-US" altLang="fr-FR">
                <a:sym typeface="Gill Sans" charset="0"/>
              </a:rPr>
              <a:t>Third level</a:t>
            </a:r>
          </a:p>
          <a:p>
            <a:pPr lvl="3"/>
            <a:r>
              <a:rPr lang="en-US" altLang="fr-FR">
                <a:sym typeface="Gill Sans" charset="0"/>
              </a:rPr>
              <a:t>Fourth level</a:t>
            </a:r>
          </a:p>
          <a:p>
            <a:pPr lvl="4"/>
            <a:r>
              <a:rPr lang="en-US" altLang="fr-F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0" i="0" u="none">
          <a:solidFill>
            <a:schemeClr val="tx1"/>
          </a:solidFill>
          <a:latin typeface="Arial" pitchFamily="34" charset="0"/>
          <a:ea typeface="+mj-ea"/>
          <a:cs typeface="Arial" pitchFamily="34" charset="0"/>
          <a:sym typeface="Gill Sans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5pPr>
      <a:lvl6pPr marL="324714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942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74143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9885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9372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08050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 b="0" i="0" u="none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23963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3987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55788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82805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0751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2234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5694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4714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942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414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85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357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828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300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97718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11" userDrawn="1">
          <p15:clr>
            <a:srgbClr val="F26B43"/>
          </p15:clr>
        </p15:guide>
        <p15:guide id="2" pos="39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EF5D0-1EB5-3D9A-A1A0-71D75CE1E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6214" y="4281284"/>
            <a:ext cx="10300303" cy="600144"/>
          </a:xfrm>
        </p:spPr>
        <p:txBody>
          <a:bodyPr/>
          <a:lstStyle/>
          <a:p>
            <a:r>
              <a:rPr lang="fr-CA" dirty="0"/>
              <a:t>Le subjonctif (introduction)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7454D3-1E15-A1DC-4185-495AEC5E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346" y="2525512"/>
            <a:ext cx="10300303" cy="1755775"/>
          </a:xfrm>
        </p:spPr>
        <p:txBody>
          <a:bodyPr/>
          <a:lstStyle/>
          <a:p>
            <a:r>
              <a:rPr lang="fr-CA" dirty="0"/>
              <a:t>Qu'est-ce qu'un mode?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3996-651D-4E60-972C-6F9FC358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2800" dirty="0"/>
              <a:t> </a:t>
            </a:r>
            <a:r>
              <a:rPr lang="fr-CA" altLang="en-US" sz="2800" dirty="0"/>
              <a:t>Qu’est-ce qu’un mode ? </a:t>
            </a:r>
            <a:endParaRPr lang="fr-CA" dirty="0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8B4EAC0F-F5E2-9F8C-DBD2-0ECDD94E4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527" y="1503690"/>
            <a:ext cx="5921149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en-US" sz="3200" b="1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 mode </a:t>
            </a:r>
            <a:r>
              <a:rPr kumimoji="0" lang="fr-FR" altLang="en-US" sz="400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– </a:t>
            </a:r>
            <a:r>
              <a:rPr kumimoji="0" lang="fr-FR" alt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br>
              <a:rPr kumimoji="0" lang="fr-FR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une notion grammaticale représente des rapports entre </a:t>
            </a:r>
            <a:r>
              <a:rPr kumimoji="0" lang="fr-FR" altLang="en-US" sz="3200" b="0" i="0" u="sng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l’action</a:t>
            </a:r>
            <a:r>
              <a:rPr kumimoji="0" lang="fr-FR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et </a:t>
            </a:r>
            <a:r>
              <a:rPr kumimoji="0" lang="fr-FR" altLang="en-US" sz="3200" b="0" i="0" u="sng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 réalité</a:t>
            </a:r>
            <a:r>
              <a:rPr kumimoji="0" lang="fr-FR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conçu par le locuteur.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en-US" sz="24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Picture 9" descr="A person standing in front of a person&#10;&#10;Description automatically generated with low confidence">
            <a:extLst>
              <a:ext uri="{FF2B5EF4-FFF2-40B4-BE49-F238E27FC236}">
                <a16:creationId xmlns:a16="http://schemas.microsoft.com/office/drawing/2014/main" id="{8B9DEA15-0FA2-5F24-2661-9CF5EC8D5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855" y="1095578"/>
            <a:ext cx="5333344" cy="5333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E0998F3-996A-BE69-8A30-C6C240694BE5}"/>
              </a:ext>
            </a:extLst>
          </p:cNvPr>
          <p:cNvSpPr txBox="1"/>
          <p:nvPr/>
        </p:nvSpPr>
        <p:spPr>
          <a:xfrm>
            <a:off x="9679407" y="6754413"/>
            <a:ext cx="27959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1100" dirty="0">
                <a:solidFill>
                  <a:schemeClr val="bg1">
                    <a:lumMod val="50000"/>
                  </a:schemeClr>
                </a:solidFill>
              </a:rPr>
              <a:t>Source: Créateur d’images de Bing par DALL·E</a:t>
            </a:r>
          </a:p>
        </p:txBody>
      </p:sp>
    </p:spTree>
    <p:extLst>
      <p:ext uri="{BB962C8B-B14F-4D97-AF65-F5344CB8AC3E}">
        <p14:creationId xmlns:p14="http://schemas.microsoft.com/office/powerpoint/2010/main" val="8077467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459EA-0BCE-4332-BDD7-168340E1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z="2800" dirty="0"/>
              <a:t> Les modes en français</a:t>
            </a:r>
            <a:endParaRPr lang="fr-CA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EF3AA6C-566B-0943-8C27-4847A5AFC7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728647"/>
              </p:ext>
            </p:extLst>
          </p:nvPr>
        </p:nvGraphicFramePr>
        <p:xfrm>
          <a:off x="311727" y="1355159"/>
          <a:ext cx="11745827" cy="4602161"/>
        </p:xfrm>
        <a:graphic>
          <a:graphicData uri="http://schemas.openxmlformats.org/drawingml/2006/table">
            <a:tbl>
              <a:tblPr/>
              <a:tblGrid>
                <a:gridCol w="1735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7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9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799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59618">
                <a:tc gridSpan="2"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Indicatif</a:t>
                      </a:r>
                      <a:endParaRPr kumimoji="0" lang="fr-CA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Fait réel, vérité objective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6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Impératif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Mode du </a:t>
                      </a:r>
                      <a:r>
                        <a:rPr kumimoji="0" lang="en-US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commandement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Conditionnel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Mode de supposition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b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37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Subjonctif</a:t>
                      </a: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Action </a:t>
                      </a: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désirée</a:t>
                      </a: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douteuse</a:t>
                      </a: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fr-F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incertaine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(fait pensé, imaginé)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333766"/>
                        </a:solidFill>
                        <a:effectLst/>
                        <a:latin typeface="Arial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026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Présent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6F9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Imparfait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6F9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Impératif présent</a:t>
                      </a:r>
                      <a:endParaRPr kumimoji="0" lang="fr-CA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Conditionnel présent</a:t>
                      </a:r>
                    </a:p>
                  </a:txBody>
                  <a:tcPr marL="0" marR="0" marT="0" marB="0" anchor="ctr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Présent du subjonctif</a:t>
                      </a:r>
                    </a:p>
                  </a:txBody>
                  <a:tcPr marL="0" marR="0" marT="0" marB="0" anchor="ctr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026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Futur simple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6F9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Passé composé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6F9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Impératif passé</a:t>
                      </a:r>
                      <a:endParaRPr kumimoji="0" lang="fr-CA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Conditionnel passé</a:t>
                      </a:r>
                    </a:p>
                  </a:txBody>
                  <a:tcPr marL="0" marR="0" marT="0" marB="0" anchor="ctr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Passé du subjonctif</a:t>
                      </a:r>
                    </a:p>
                  </a:txBody>
                  <a:tcPr marL="0" marR="0" marT="0" marB="0" anchor="ctr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026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Futur immédiat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6F9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Passé simple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6F9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 </a:t>
                      </a:r>
                      <a:endParaRPr kumimoji="0" lang="fr-CA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 </a:t>
                      </a:r>
                      <a:endParaRPr kumimoji="0" lang="fr-CA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Imparfait du subjonctif</a:t>
                      </a:r>
                    </a:p>
                  </a:txBody>
                  <a:tcPr marL="0" marR="0" marT="0" marB="0" anchor="ctr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105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Futur antérieur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6F9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Plus-que-parfait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6F9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 </a:t>
                      </a:r>
                      <a:endParaRPr kumimoji="0" lang="fr-CA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 </a:t>
                      </a:r>
                      <a:endParaRPr kumimoji="0" lang="fr-CA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Plus-que-parfait du subjonctif</a:t>
                      </a:r>
                    </a:p>
                  </a:txBody>
                  <a:tcPr marL="0" marR="0" marT="0" marB="0" anchor="ctr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180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6F9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Passé immédiat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6F9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 </a:t>
                      </a:r>
                      <a:endParaRPr kumimoji="0" lang="fr-CA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 </a:t>
                      </a:r>
                      <a:endParaRPr kumimoji="0" lang="fr-CA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 </a:t>
                      </a:r>
                      <a:endParaRPr kumimoji="0" lang="fr-CA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180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 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6F9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Passé antérieur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DD6F9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 </a:t>
                      </a:r>
                      <a:endParaRPr kumimoji="0" lang="fr-CA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 </a:t>
                      </a:r>
                      <a:endParaRPr kumimoji="0" lang="fr-CA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18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 </a:t>
                      </a:r>
                      <a:endParaRPr kumimoji="0" lang="fr-CA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 horzOverflow="overflow">
                    <a:lnL w="762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0A98E385-4353-41B4-B653-805032D58E15}"/>
              </a:ext>
            </a:extLst>
          </p:cNvPr>
          <p:cNvSpPr/>
          <p:nvPr/>
        </p:nvSpPr>
        <p:spPr>
          <a:xfrm>
            <a:off x="311726" y="1355158"/>
            <a:ext cx="3674255" cy="460216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B241AB-99C1-1E3F-C309-CEF0C515E7A0}"/>
              </a:ext>
            </a:extLst>
          </p:cNvPr>
          <p:cNvSpPr/>
          <p:nvPr/>
        </p:nvSpPr>
        <p:spPr>
          <a:xfrm>
            <a:off x="4019318" y="1355157"/>
            <a:ext cx="2275755" cy="460216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A7CE6C7-C201-BA1C-D9C9-67A8BD267844}"/>
              </a:ext>
            </a:extLst>
          </p:cNvPr>
          <p:cNvSpPr/>
          <p:nvPr/>
        </p:nvSpPr>
        <p:spPr>
          <a:xfrm>
            <a:off x="6326188" y="1355156"/>
            <a:ext cx="2459037" cy="460216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46CE69BB-E406-7D70-E8C6-A02A424ED9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914821"/>
              </p:ext>
            </p:extLst>
          </p:nvPr>
        </p:nvGraphicFramePr>
        <p:xfrm>
          <a:off x="8821102" y="3239141"/>
          <a:ext cx="3226061" cy="1731964"/>
        </p:xfrm>
        <a:graphic>
          <a:graphicData uri="http://schemas.openxmlformats.org/drawingml/2006/table">
            <a:tbl>
              <a:tblPr/>
              <a:tblGrid>
                <a:gridCol w="3226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991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dirty="0" err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Présent</a:t>
                      </a:r>
                      <a:r>
                        <a:rPr lang="en-US" sz="23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du </a:t>
                      </a:r>
                      <a:r>
                        <a:rPr lang="en-US" sz="2300" b="1" dirty="0" err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subjonctif</a:t>
                      </a:r>
                      <a:endParaRPr lang="en-US" sz="23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991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Passé du </a:t>
                      </a:r>
                      <a:r>
                        <a:rPr lang="en-US" sz="2300" b="1" dirty="0" err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subjonctif</a:t>
                      </a:r>
                      <a:endParaRPr lang="en-US" sz="23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991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Imparfait</a:t>
                      </a:r>
                      <a:r>
                        <a:rPr lang="en-US" sz="1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du </a:t>
                      </a:r>
                      <a:r>
                        <a:rPr lang="en-US" sz="1800" dirty="0" err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subjonctif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991">
                <a:tc>
                  <a:txBody>
                    <a:bodyPr/>
                    <a:lstStyle>
                      <a:lvl1pPr marL="0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324714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64942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97414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29885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162357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1948289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2273003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2597718" algn="l" defTabSz="649429" rtl="0" eaLnBrk="1" latinLnBrk="0" hangingPunct="1">
                        <a:defRPr sz="13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Plus-</a:t>
                      </a:r>
                      <a:r>
                        <a:rPr lang="en-US" sz="1800" dirty="0" err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que</a:t>
                      </a:r>
                      <a:r>
                        <a:rPr lang="en-US" sz="18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-parfait du </a:t>
                      </a:r>
                      <a:r>
                        <a:rPr lang="en-US" sz="1800" dirty="0" err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subjonctif</a:t>
                      </a:r>
                      <a:endParaRPr lang="en-US" sz="14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0" marR="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Rectangle 16">
            <a:extLst>
              <a:ext uri="{FF2B5EF4-FFF2-40B4-BE49-F238E27FC236}">
                <a16:creationId xmlns:a16="http://schemas.microsoft.com/office/drawing/2014/main" id="{329BB142-8015-3751-5B37-F4B236E913E8}"/>
              </a:ext>
            </a:extLst>
          </p:cNvPr>
          <p:cNvSpPr/>
          <p:nvPr/>
        </p:nvSpPr>
        <p:spPr>
          <a:xfrm>
            <a:off x="8816339" y="1355159"/>
            <a:ext cx="3230823" cy="4602162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48367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85"/>
  <p:tag name="MMPROD_THEME_BG_IMAGE" val=""/>
  <p:tag name="MMPROD_DATA" val="&lt;object type=&quot;10002&quot; unique_id=&quot;901&quot;&gt;&lt;property id=&quot;10007&quot; value=&quot;Next&quot;/&gt;&lt;property id=&quot;10008&quot; value=&quot;Back&quot;/&gt;&lt;property id=&quot;10009&quot; value=&quot;Soumettre&quot;/&gt;&lt;property id=&quot;10012&quot; value=&quot;0&quot;/&gt;&lt;property id=&quot;10022&quot; value=&quot;Essayez encore une fois&quot;/&gt;&lt;property id=&quot;10068&quot; value=&quot;Correct - Cliquez pour continuer&quot;/&gt;&lt;property id=&quot;10069&quot; value=&quot;Incorrect - Cliquez pour continuer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Annule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Vous devez répondre aux questions avant de continuer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-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Réussi&quot;/&gt;&lt;property id=&quot;10166&quot; value=&quot;Échoué&quot;/&gt;&lt;property id=&quot;10167&quot; value=&quot;FFFFFFFF&quot;/&gt;&lt;property id=&quot;10169&quot; value=&quot;Question %d of %d&quot;/&gt;&lt;property id=&quot;10170&quot; value=&quot;Send E-mail&quot;/&gt;&lt;property id=&quot;10171&quot; value=&quot;Vous avez répondu correctement!&quot;/&gt;&lt;property id=&quot;10172&quot; value=&quot;Vous n'avez pas répondu à la question&quot;/&gt;&lt;property id=&quot;10173&quot; value=&quot;Votre réponse&quot;/&gt;&lt;property id=&quot;10174&quot; value=&quot;La réponse correcte est:&quot;/&gt;&lt;object type=&quot;10050&quot; unique_id=&quot;10006&quot;&gt;&lt;property id=&quot;10020&quot; value=&quot;2&quot;/&gt;&lt;property id=&quot;10191&quot; value=&quot;-1&quot;/&gt;&lt;/object&gt;&lt;object type=&quot;10051&quot; unique_id=&quot;10007&quot;&gt;&lt;property id=&quot;10020&quot; value=&quot;2&quot;/&gt;&lt;property id=&quot;10191&quot; value=&quot;-1&quot;/&gt;&lt;/object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0&quot;/&gt;&lt;/object&gt;&lt;/object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7&quot; value=&quot;1&quot;/&gt;&lt;property id=&quot;10229&quot; value=&quot;0&quot;/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29sb3JzPg0KCQk8dWljb2xvciBuYW1lPSJwcmltYXJ5IiB2YWx1ZT0iMHhBQUM4RDkiLz4NCgkJPHVpY29sb3IgbmFtZT0iZ2xvdyIgdmFsdWU9IjB4MzVEMzM0Ii8+DQoJCTx1aWNvbG9yIG5hbWU9InRleHQiIHZhbHVlPSIweEZGRkZGRiIvPg0KCQk8dWljb2xvciBuYW1lPSJsaWdodCIgdmFsdWU9IjB4NEU1RDYwIi8+DQoJCTx1aWNvbG9yIG5hbWU9InNoYWRvdyIgdmFsdWU9IjB4MDAwMDAwIi8+DQoJCTx1aWNvbG9yIG5hbWU9ImJhY2tncm91bmQiIHZhbHVlPSIweDUwODZBMyIvPg0KCTwvY29sb3JzPg0KCTxsYXlvdXQ+DQoJCTx1aXNob3cgbmFtZT0icHJlc2VudGF0aW9udGl0bGUiIHZhbHVlPSJ0cnVlIi8+DQoJCTx1aXNob3cgbmFtZT0icHJlc2VudGVycGhvdG8iIHZhbHVlPSJmYWxzZSIvPg0KCQk8dWlzaG93IG5hbWU9InByZXNlbnRlcm5hbWUiIHZhbHVlPSJmYWxzZSIvPg0KCQk8dWlzaG93IG5hbWU9InByZXNlbnRlcnRpdGxlIiB2YWx1ZT0iZmFsc2UiLz4NCgkJPHVpc2hvdyBuYW1lPSJwcmVzZW50ZXJlbWFpbCIgdmFsdWU9ImZhbHNlIi8+DQoJCTx1aXNob3cgbmFtZT0icHJlc2VudGVyYmlvIiB2YWx1ZT0iZmFsc2UiLz4NCgkJPHVpc2hvdyBuYW1lPSJjb21wYW55bG9nbyIgdmFsdWU9ImZhbHNlIi8+DQoJCTx1aXNob3cgbmFtZT0ic2lkZWJhciIgdmFsdWU9InRydWUiLz4NCgkJPHVpc2hvdyBuYW1lPSJvdXRsaW5lIiB2YWx1ZT0idHJ1ZSIvPg0KCQk8dWlzaG93IG5hbWU9InRodW1ibmFpbCIgdmFsdWU9ImZhbHNlIi8+DQoJCTx1aXNob3cgbmFtZT0ibm90ZXMiIHZhbHVlPSJmYWxz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nNlYXJjaCIvPg0KCQk8dWlzaG93IG5hbWU9InF1aXoiIHZhbHVlPSJ0cnVlIi8+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TdG9wcGVkIi8+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TE9BRElORyIgdmFsdWU9IkxhZGVuIi8+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+DQoJCTwhLS0gc3Vic3RpdHV0aW9uOiAlcyA9PSBzZWNvbmRzIHJlbWFpbmluZyAtLT4NCgkJPHVpdGV4dCBuYW1lPSJFTEFQU0VEIiB2YWx1ZT0iUmVzdGRhdWVyOiAlbSBNaW51dGVuICVzIFNla3VuZGVuIi8+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+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+DQoJCTx1aXRleHQgbmFtZT0iU0xJREVfSEVBRElORyIgdmFsdWU9IkZvbGllbnRpdGVsIi8+DQoJCTx1aXRleHQgbmFtZT0iRFVSQVRJT05fSEVBRElORyIgdmFsdWU9IkRhdWVyIi8+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+DQoJCTx1aXRleHQgbmFtZT0iU0xJREVfTk9URVMiIHZhbHVlPSJGb2xpZW5ub3RpemV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+DQoJCTx1aXRleHQgbmFtZT0iTVVURSIgdmFsdWU9IlRvbiBhdXMiLz4NCgkJPHVpdGV4dCBuYW1lPSJET0NXUkFQX1RJVExFIiB2YWx1ZT0iUHJlc2VudGVyLUFuaGFuZyIvPg0KCQk8dWl0ZXh0IG5hbWU9IkRPQ1dSQVBfTVNHIiB2YWx1ZT0iQXVmIG1laW5lbSBBcmJlaXRzcGxhdHogc3BlaWNoZXJuIi8+DQoJCTx1aXRleHQgbmFtZT0iRE9DV1JBUF9QUk9NUFQiIHZhbHVlPSJadW0gSGVydW50ZXJsYWRlbiBrbGlja2VuIi8+DQoJPC9sYW5ndWFnZT4NCgk8bGFuZ3VhZ2UgaWQ9ImZ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+DQoJCTx1aXRleHQgbmFtZT0iQ09OVEFDVEJUTl9USVRMRSIgdmFsdWU9IkNvbnRhY3QiLz4NCgkJPHVpdGV4dCBuYW1lPSJUQUJfT1VUTElORSIgdmFsdWU9IlBsYW4iLz4NCgkJPHVpdGV4dCBuYW1lPSJUQUJfVEhVTUIiIHZhbHVlPSIgTWluaWF0dXJlIi8+DQoJCTx1aXRleHQgbmFtZT0iVEFCX05PVEVTIiB2YWx1ZT0iTm90ZXMiLz4NCgkJPHVpdGV4dCBuYW1lPSJUQUJfU0VBUkNIIiB2YWx1ZT0iIENoZXJjaGVy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+DQoJCTx1aXRleHQgbmFtZT0iRE9DV1JBUF9QUk9NUFQiIHZhbHVlPSJDbGlxdWVyIHBvdXIgdMOpbMOpY2hhcmdlciIvPg0KCTwvbGFuZ3VhZ2U+DQoJPGxhbmd1YWdlIGlkPSJqYS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w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+imi+OBm+OCiyIvPg0KCQk8dWl0ZXh0IG5hbWU9Ik1VVEUiIHZhbHVlPSLjg5/jg6Xjg7zjg4giLz4NCgkJPHVpdGV4dCBuYW1lPSJET0NXUkFQX1RJVExFIiB2YWx1ZT0iUHJlc2VudGVyIOa3u+S7mOODleOCoeOCpOODqyIvPg0KCQk8dWl0ZXh0IG5hbWU9IkRPQ1dSQVBfTVNHIiB2YWx1ZT0i44Oe44Kk44Kz44Oz44OU44Ol44O844K/44Gr5L+d5a2YIi8+DQoJCTx1aXRleHQgbmFtZT0iRE9DV1JBUF9QUk9NUFQiIHZhbHVlPSLjgq/jg6rjg4Pjgq/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+DQoJCTx1aXRleHQgbmFtZT0iVEhVTUJfSEVBRElORyIgdmFsdWU9IuyKrOudvOydtOuTnCIvPg0KCQk8dWl0ZXh0IG5hbWU9IlRIVU1CX0lORk8iIHZhbHVlPSLsoJzrqqkv7J6s7IOd7Iuc6rCEIi8+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ssLjsl6zsnpDsl5Dqsowg7IS466GcIOunieuMgCDrs7TsnbTquLAiLz4NCgkJPHVpdGV4dCBuYW1lPSJNVVRFIiB2YWx1ZT0i7J2M7IaM6rGwIi8+DQoJCTx1aXRleHQgbmFtZT0iRE9DV1JBUF9USVRMRSIgdmFsdWU9IlByZXNlbnRlciDtjIzsnbwg7LKo67aAIi8+DQoJCTx1aXRleHQgbmFtZT0iRE9DV1JBUF9NU0ciIHZhbHVlPSLrgrQg7Lu07ZOo7YSw7JeQIOyggOyepSIvPg0KCQk8dWl0ZXh0IG5hbWU9IkRPQ1dSQVBfUFJPTVBUIiB2YWx1ZT0i7YG066at7ZWY7JesIOuLpOyatOuhnOuTnCIvPg0KCTwvbGFuZ3VhZ2U+DQo8L2NvbmZpZ3VyYXRpb24+DQog"/>
  <p:tag name="MMPROD_UIDATA" val="&lt;database version=&quot;10.0&quot;&gt;&lt;object type=&quot;1&quot; unique_id=&quot;10001&quot;&gt;&lt;property id=&quot;20139&quot; value=&quot;%n. %s&quot;/&gt;&lt;property id=&quot;20141&quot; value=&quot;Le genre des noms (concept title)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0&quot;/&gt;&lt;property id=&quot;20181&quot; value=&quot;0&quot;/&gt;&lt;property id=&quot;20193&quot; value=&quot;-1&quot;/&gt;&lt;property id=&quot;20224&quot; value=&quot;\\artsfile.uwaterloo.ca\ktsedryk\My Documents\My Adobe Presentations\template&quot;/&gt;&lt;property id=&quot;20250&quot; value=&quot;0&quot;/&gt;&lt;property id=&quot;20251&quot; value=&quot;0&quot;/&gt;&lt;property id=&quot;20259&quot; value=&quot;0&quot;/&gt;&lt;object type=&quot;8&quot; unique_id=&quot;10777&quot;&gt;&lt;/object&gt;&lt;object type=&quot;2&quot; unique_id=&quot;10778&quot;&gt;&lt;object type=&quot;3&quot; unique_id=&quot;16090&quot;&gt;&lt;property id=&quot;20148&quot; value=&quot;5&quot;/&gt;&lt;property id=&quot;20300&quot; value=&quot;Slide 1&quot;/&gt;&lt;property id=&quot;20303&quot; value=&quot;-1&quot;/&gt;&lt;property id=&quot;20307&quot; value=&quot;347&quot;/&gt;&lt;property id=&quot;20309&quot; value=&quot;-1&quot;/&gt;&lt;/object&gt;&lt;object type=&quot;3&quot; unique_id=&quot;21677&quot;&gt;&lt;property id=&quot;20148&quot; value=&quot;5&quot;/&gt;&lt;property id=&quot;20300&quot; value=&quot;Slide 2&quot;/&gt;&lt;property id=&quot;20307&quot; value=&quot;348&quot;/&gt;&lt;/object&gt;&lt;object type=&quot;3&quot; unique_id=&quot;21694&quot;&gt;&lt;property id=&quot;20148&quot; value=&quot;5&quot;/&gt;&lt;property id=&quot;20300&quot; value=&quot;Slide 3&quot;/&gt;&lt;property id=&quot;20307&quot; value=&quot;349&quot;/&gt;&lt;/object&gt;&lt;/object&gt;&lt;object type=&quot;4&quot; unique_id=&quot;13066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1|32.5|11.5|18.3|32|5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triangle" w="med" len="med"/>
        </a:ln>
      </a:spPr>
      <a:bodyPr anchor="ctr"/>
      <a:lstStyle>
        <a:defPPr algn="ctr">
          <a:defRPr/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lnDef>
      <a:spPr bwMode="auto"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2337</TotalTime>
  <Pages>0</Pages>
  <Words>535</Words>
  <Characters>0</Characters>
  <Application>Microsoft Office PowerPoint</Application>
  <PresentationFormat>Custom</PresentationFormat>
  <Lines>0</Lines>
  <Paragraphs>73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Gill Sans</vt:lpstr>
      <vt:lpstr>Open Sans</vt:lpstr>
      <vt:lpstr>Times New Roman</vt:lpstr>
      <vt:lpstr>Title &amp; Bullets</vt:lpstr>
      <vt:lpstr>Qu'est-ce qu'un mode? </vt:lpstr>
      <vt:lpstr> Qu’est-ce qu’un mode ? </vt:lpstr>
      <vt:lpstr> Les modes en français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 Qu'est-ce qu'un mode? Le subjonctif (introduction)</dc:title>
  <dc:subject>Subjonctif</dc:subject>
  <dc:creator>Tsedryk, Kanstantsin</dc:creator>
  <cp:keywords>FR251</cp:keywords>
  <cp:lastModifiedBy>KT</cp:lastModifiedBy>
  <cp:revision>489</cp:revision>
  <dcterms:modified xsi:type="dcterms:W3CDTF">2024-01-12T16:18:33Z</dcterms:modified>
</cp:coreProperties>
</file>