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47" r:id="rId2"/>
    <p:sldId id="348" r:id="rId3"/>
    <p:sldId id="349" r:id="rId4"/>
  </p:sldIdLst>
  <p:sldSz cx="12482513" cy="7021513"/>
  <p:notesSz cx="7023100" cy="93091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CFF"/>
    <a:srgbClr val="0B435B"/>
    <a:srgbClr val="EFF6FF"/>
    <a:srgbClr val="6F2A0B"/>
    <a:srgbClr val="3E5E28"/>
    <a:srgbClr val="679192"/>
    <a:srgbClr val="D8E5ED"/>
    <a:srgbClr val="ADC8D7"/>
    <a:srgbClr val="BBD7C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0144" autoAdjust="0"/>
  </p:normalViewPr>
  <p:slideViewPr>
    <p:cSldViewPr snapToGrid="0" snapToObjects="1" showGuides="1">
      <p:cViewPr varScale="1">
        <p:scale>
          <a:sx n="73" d="100"/>
          <a:sy n="73" d="100"/>
        </p:scale>
        <p:origin x="750" y="60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/>
              <a:t>Les phrases conditionnelles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269944-900D-D958-06A8-DD33526B7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3AB4D-E549-4EFA-99EB-BC55C5C152BC}" type="slidenum">
              <a:rPr lang="fr-CA" smtClean="0"/>
              <a:t>‹#›</a:t>
            </a:fld>
            <a:endParaRPr lang="fr-CA"/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BAA793AE-7021-339D-7369-29C10610B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10" name="Slide Image Placeholder 9">
            <a:extLst>
              <a:ext uri="{FF2B5EF4-FFF2-40B4-BE49-F238E27FC236}">
                <a16:creationId xmlns:a16="http://schemas.microsoft.com/office/drawing/2014/main" id="{5D47A1A5-0221-E2E1-7B50-9C10867950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11" name="Header Placeholder 10">
            <a:extLst>
              <a:ext uri="{FF2B5EF4-FFF2-40B4-BE49-F238E27FC236}">
                <a16:creationId xmlns:a16="http://schemas.microsoft.com/office/drawing/2014/main" id="{8DF5E44C-0E74-AD36-5B0A-570C192F37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Résumons maintenant ensemble les possibilités du choix de différents temps/modes dans les phrases conditionnelles avec SI :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1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257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plus souvent parmi les phrases conditionnelles nous distinguons les 3 modèles suivants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premier modèle prévoit l’utilisation du présent de l’indicatif après un si de condition, et le résultat est exprimé par le futur simple. Cette combinaison exprime une certitude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 :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S’il fait beau, j’irai me promener. Cette phrase implique que j’en suis sûr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deuxième modèle, la condition est exprimée par si + l’imparfait, alors que le résultat est représenté par le conditionnel présent. Cette construction exprime soit une action présente impossible, soit une action future possible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 :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S’il faisait beau, j’irais me promener. – il est possible, mais ce n’est pas sûr.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finalement, dans le modèle numéro 3, nous conjuguons le verbe après « SI » au plus-que-parfait, et nous exprimons le résultat par le conditionnel passé. Ce troisième modèle représente une action passée impossible qui n’est pas réalisée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 :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S’il avait fait beau, je serais allé me promener. – je ne suis pas allé me promener.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sont les combinaisons les plus fréquentes. J’attire encore une fois votre attention au fait qu’après « SI » de condition nous n’employons jamais ni le futur, ni le conditionnel.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2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473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d’avoir des formes croisées dans le cas de l’emploi du conditionnel présent et passé (donc il s’agit des modèles 2 et 3)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rencontrer certains cas, où nous utilisons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Si + imparfait, et le conditionnel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passé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bien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Si + plus-que-parfait, et le résultat est exprimé par le conditionnel présent.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un exemple pour le modèle croisé en 2 :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Jean était plus sérieux, il n’aurait jamais raté cette occasion.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il n’aurait jamais raté cette occasion » - c’est déjà une action accomplie au passé.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 que la partie avec SI + imparfait « si Jean était plus sérieux » exprime une hypothèse qui reste toujours vraie (cela veut dire que « Jean n’est jamais sérieux maintenant non plus).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maintenant un exemple du modèle croisé en 3 :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j'avais lu hier ce chapitre, je serais prêt aujourd’hui.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cas il s’agit d’une condition au passé, donc d’une hypothèse non réalisée dans le passé : « si j’avais lu hier ce chapitre », et dans la phrase principale nous avons la conséquence dans le présent « je serais prêt aujourd’hui ».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3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2182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Les phrases conditionnelles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3 modèles principaux</a:t>
            </a:r>
            <a:endParaRPr lang="fr-CA" dirty="0"/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18615289-4D0A-5E36-6116-64BF2C3666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604790"/>
              </p:ext>
            </p:extLst>
          </p:nvPr>
        </p:nvGraphicFramePr>
        <p:xfrm>
          <a:off x="228600" y="760413"/>
          <a:ext cx="12075755" cy="4754768"/>
        </p:xfrm>
        <a:graphic>
          <a:graphicData uri="http://schemas.openxmlformats.org/drawingml/2006/table">
            <a:tbl>
              <a:tblPr firstRow="1" bandRow="1"/>
              <a:tblGrid>
                <a:gridCol w="3773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5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74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Condition</a:t>
                      </a: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Résultat</a:t>
                      </a:r>
                    </a:p>
                  </a:txBody>
                  <a:tcPr marL="91445" marR="91445" marT="45712" marB="45712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Signification</a:t>
                      </a:r>
                    </a:p>
                  </a:txBody>
                  <a:tcPr marL="91445" marR="91445" marT="45712" marB="45712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800" b="1" dirty="0"/>
                        <a:t>1)</a:t>
                      </a:r>
                      <a:r>
                        <a:rPr lang="fr-CA" sz="2800" dirty="0"/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 + présent 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futur simple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certitude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687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S’il fait beau, j’irai me promener.</a:t>
                      </a: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1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800" b="1" dirty="0"/>
                        <a:t>2)</a:t>
                      </a:r>
                      <a:r>
                        <a:rPr lang="fr-CA" sz="2800" baseline="0" dirty="0"/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 + imparfait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conditionnel présent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- action présente</a:t>
                      </a:r>
                      <a:r>
                        <a:rPr lang="fr-FR" sz="2800" kern="1200" baseline="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impossible</a:t>
                      </a:r>
                      <a:endParaRPr lang="en-US" sz="2800" kern="1200" dirty="0">
                        <a:solidFill>
                          <a:srgbClr val="0B435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- action future possible</a:t>
                      </a:r>
                      <a:endParaRPr lang="en-US" sz="2800" kern="1200" dirty="0">
                        <a:solidFill>
                          <a:srgbClr val="0B435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687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S’il faisait beau, j’irais me promener.</a:t>
                      </a: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1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</a:t>
                      </a:r>
                      <a:r>
                        <a:rPr lang="fr-FR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Si+plus-que-parfait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conditionnel passé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action passée impossible</a:t>
                      </a:r>
                      <a:b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qui n’est pas réalisée</a:t>
                      </a:r>
                      <a:endParaRPr lang="en-US" sz="2800" kern="1200" dirty="0">
                        <a:solidFill>
                          <a:srgbClr val="0B435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74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S’il avait fait beau, je serais allé me promener.</a:t>
                      </a:r>
                      <a:endParaRPr lang="fr-CA" sz="2400" dirty="0"/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0459907D-387A-5064-FEFE-69A094AC93A9}"/>
              </a:ext>
            </a:extLst>
          </p:cNvPr>
          <p:cNvSpPr/>
          <p:nvPr/>
        </p:nvSpPr>
        <p:spPr>
          <a:xfrm>
            <a:off x="228600" y="1203325"/>
            <a:ext cx="12075754" cy="1228148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422434-CE54-227C-7DC4-1062BD656545}"/>
              </a:ext>
            </a:extLst>
          </p:cNvPr>
          <p:cNvSpPr/>
          <p:nvPr/>
        </p:nvSpPr>
        <p:spPr>
          <a:xfrm>
            <a:off x="228599" y="2431472"/>
            <a:ext cx="12075755" cy="1505527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3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8AC034-8740-BCE2-DB21-8AE1E91536AA}"/>
              </a:ext>
            </a:extLst>
          </p:cNvPr>
          <p:cNvSpPr/>
          <p:nvPr/>
        </p:nvSpPr>
        <p:spPr>
          <a:xfrm>
            <a:off x="228598" y="3935240"/>
            <a:ext cx="12075755" cy="1578353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8611877B-56A9-A49B-7C96-80D2E9B8162C}"/>
              </a:ext>
            </a:extLst>
          </p:cNvPr>
          <p:cNvGrpSpPr>
            <a:grpSpLocks/>
          </p:cNvGrpSpPr>
          <p:nvPr/>
        </p:nvGrpSpPr>
        <p:grpSpPr bwMode="auto">
          <a:xfrm>
            <a:off x="3285785" y="5351834"/>
            <a:ext cx="6187012" cy="1200329"/>
            <a:chOff x="613528" y="5238750"/>
            <a:chExt cx="5210042" cy="848200"/>
          </a:xfrm>
        </p:grpSpPr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8D7D39B8-B4B7-0745-6738-7C2B425FF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00" y="5238750"/>
              <a:ext cx="4985370" cy="8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rPr>
                <a:t>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rPr>
                <a:t> </a:t>
              </a:r>
              <a:r>
                <a:rPr kumimoji="0" lang="fr-FR" altLang="fr-FR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+mn-cs"/>
                </a:rPr>
                <a:t>SI + futur, conditionnel</a:t>
              </a:r>
              <a:endParaRPr kumimoji="0" lang="fr-CA" altLang="fr-FR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endParaRPr>
            </a:p>
          </p:txBody>
        </p:sp>
        <p:pic>
          <p:nvPicPr>
            <p:cNvPr id="21" name="Picture 3" descr="C:\Documents and Settings\ktsedryk\My Documents\Enseignement\Waterloo\Distance\251\cross.bmp">
              <a:extLst>
                <a:ext uri="{FF2B5EF4-FFF2-40B4-BE49-F238E27FC236}">
                  <a16:creationId xmlns:a16="http://schemas.microsoft.com/office/drawing/2014/main" id="{526EAE87-BF05-AEAB-9A8A-95C516AD4D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528" y="5675298"/>
              <a:ext cx="28892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70F15B0-0B32-396F-48DD-1D66C7B38E62}"/>
              </a:ext>
            </a:extLst>
          </p:cNvPr>
          <p:cNvCxnSpPr/>
          <p:nvPr/>
        </p:nvCxnSpPr>
        <p:spPr>
          <a:xfrm>
            <a:off x="4916941" y="6209993"/>
            <a:ext cx="438912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graphicFrame>
        <p:nvGraphicFramePr>
          <p:cNvPr id="45" name="Content Placeholder 6">
            <a:extLst>
              <a:ext uri="{FF2B5EF4-FFF2-40B4-BE49-F238E27FC236}">
                <a16:creationId xmlns:a16="http://schemas.microsoft.com/office/drawing/2014/main" id="{E5B5F373-CDFB-0DCE-4654-1CD00AF70A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108845"/>
              </p:ext>
            </p:extLst>
          </p:nvPr>
        </p:nvGraphicFramePr>
        <p:xfrm>
          <a:off x="228600" y="760413"/>
          <a:ext cx="12075755" cy="4754768"/>
        </p:xfrm>
        <a:graphic>
          <a:graphicData uri="http://schemas.openxmlformats.org/drawingml/2006/table">
            <a:tbl>
              <a:tblPr firstRow="1" bandRow="1"/>
              <a:tblGrid>
                <a:gridCol w="3773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5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74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Condition</a:t>
                      </a: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Résultat</a:t>
                      </a:r>
                    </a:p>
                  </a:txBody>
                  <a:tcPr marL="91445" marR="91445" marT="45712" marB="45712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400" dirty="0"/>
                        <a:t>Signification</a:t>
                      </a:r>
                    </a:p>
                  </a:txBody>
                  <a:tcPr marL="91445" marR="91445" marT="45712" marB="45712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43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7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800" b="1" dirty="0"/>
                        <a:t>1)</a:t>
                      </a:r>
                      <a:r>
                        <a:rPr lang="fr-CA" sz="2800" dirty="0"/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 + présent 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futur simple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certitude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687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S’il fait beau, j’irai me promener.</a:t>
                      </a:r>
                      <a:endParaRPr lang="fr-FR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1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CA" sz="2800" b="1" dirty="0"/>
                        <a:t>2)</a:t>
                      </a:r>
                      <a:r>
                        <a:rPr lang="fr-CA" sz="2800" baseline="0" dirty="0"/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 + imparfait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conditionnel présent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- action présente</a:t>
                      </a:r>
                      <a:r>
                        <a:rPr lang="fr-FR" sz="2800" kern="1200" baseline="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impossible</a:t>
                      </a:r>
                      <a:endParaRPr lang="en-US" sz="2800" kern="1200" dirty="0">
                        <a:solidFill>
                          <a:srgbClr val="DEEC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- action future possible</a:t>
                      </a:r>
                      <a:endParaRPr lang="en-US" sz="2800" kern="1200" dirty="0">
                        <a:solidFill>
                          <a:srgbClr val="DEEC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687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EFF6FF"/>
                          </a:solidFill>
                          <a:latin typeface="+mn-lt"/>
                          <a:ea typeface="+mn-ea"/>
                          <a:cs typeface="+mn-cs"/>
                        </a:rPr>
                        <a:t>S’il faisait beau, j’irais me promener.</a:t>
                      </a:r>
                      <a:endParaRPr lang="fr-FR" sz="2400" kern="1200" dirty="0">
                        <a:solidFill>
                          <a:srgbClr val="EFF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1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</a:t>
                      </a:r>
                      <a:r>
                        <a:rPr lang="fr-FR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Si+plus-que-parfait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12700" cmpd="sng">
                      <a:solidFill>
                        <a:srgbClr val="FFFFFF"/>
                      </a:solidFill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0B435B"/>
                          </a:solidFill>
                          <a:latin typeface="+mn-lt"/>
                          <a:ea typeface="+mn-ea"/>
                          <a:cs typeface="+mn-cs"/>
                        </a:rPr>
                        <a:t>conditionnel passé</a:t>
                      </a:r>
                      <a:endParaRPr lang="fr-CA" sz="2800" dirty="0">
                        <a:solidFill>
                          <a:srgbClr val="0B435B"/>
                        </a:solidFill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action passée impossible</a:t>
                      </a:r>
                      <a:b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2800" kern="1200" dirty="0">
                          <a:solidFill>
                            <a:srgbClr val="DEECFF"/>
                          </a:solidFill>
                          <a:latin typeface="+mn-lt"/>
                          <a:ea typeface="+mn-ea"/>
                          <a:cs typeface="+mn-cs"/>
                        </a:rPr>
                        <a:t>qui n’est pas réalisée</a:t>
                      </a:r>
                      <a:endParaRPr lang="en-US" sz="2800" kern="1200" dirty="0">
                        <a:solidFill>
                          <a:srgbClr val="DEEC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2" marB="45712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74">
                <a:tc gridSpan="3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r-FR" sz="2800" kern="1200" dirty="0">
                          <a:solidFill>
                            <a:srgbClr val="EFF6FF"/>
                          </a:solidFill>
                          <a:latin typeface="+mn-lt"/>
                          <a:ea typeface="+mn-ea"/>
                          <a:cs typeface="+mn-cs"/>
                        </a:rPr>
                        <a:t>S’il avait fait beau, je serais allé me promener.</a:t>
                      </a:r>
                      <a:endParaRPr lang="fr-CA" sz="2400" dirty="0">
                        <a:solidFill>
                          <a:srgbClr val="EFF6FF"/>
                        </a:solidFill>
                      </a:endParaRPr>
                    </a:p>
                  </a:txBody>
                  <a:tcPr marL="91445" marR="91445" marT="45712" marB="4571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812694C3-7FDF-4C5D-191C-CA5042560802}"/>
              </a:ext>
            </a:extLst>
          </p:cNvPr>
          <p:cNvSpPr/>
          <p:nvPr/>
        </p:nvSpPr>
        <p:spPr>
          <a:xfrm>
            <a:off x="228600" y="1219087"/>
            <a:ext cx="12075754" cy="1220133"/>
          </a:xfrm>
          <a:prstGeom prst="rect">
            <a:avLst/>
          </a:prstGeom>
          <a:solidFill>
            <a:srgbClr val="DEEC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sz="40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F9440D-1F16-D8DC-74F2-660364CB8A10}"/>
              </a:ext>
            </a:extLst>
          </p:cNvPr>
          <p:cNvSpPr/>
          <p:nvPr/>
        </p:nvSpPr>
        <p:spPr>
          <a:xfrm>
            <a:off x="228599" y="2439220"/>
            <a:ext cx="12075755" cy="3088149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929C6B9-7D45-DF2B-847F-AB6500178FAE}"/>
              </a:ext>
            </a:extLst>
          </p:cNvPr>
          <p:cNvSpPr/>
          <p:nvPr/>
        </p:nvSpPr>
        <p:spPr>
          <a:xfrm>
            <a:off x="4057190" y="2675481"/>
            <a:ext cx="3517250" cy="523220"/>
          </a:xfrm>
          <a:prstGeom prst="rect">
            <a:avLst/>
          </a:prstGeom>
          <a:solidFill>
            <a:srgbClr val="DEECFF"/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+mn-lt"/>
                <a:cs typeface="+mn-cs"/>
              </a:rPr>
              <a:t>conditionnel passé</a:t>
            </a: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AAD117-E51A-0049-D855-7902A47AFD12}"/>
              </a:ext>
            </a:extLst>
          </p:cNvPr>
          <p:cNvSpPr/>
          <p:nvPr/>
        </p:nvSpPr>
        <p:spPr>
          <a:xfrm>
            <a:off x="4057190" y="4209938"/>
            <a:ext cx="3403862" cy="523220"/>
          </a:xfrm>
          <a:prstGeom prst="rect">
            <a:avLst/>
          </a:prstGeom>
          <a:solidFill>
            <a:srgbClr val="DEECFF"/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+mn-lt"/>
                <a:cs typeface="+mn-cs"/>
              </a:rPr>
              <a:t>conditionnel présent</a:t>
            </a: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8" name="Up-Down Arrow 10">
            <a:extLst>
              <a:ext uri="{FF2B5EF4-FFF2-40B4-BE49-F238E27FC236}">
                <a16:creationId xmlns:a16="http://schemas.microsoft.com/office/drawing/2014/main" id="{6220C1C2-D6CE-41D2-4806-19C80C033554}"/>
              </a:ext>
            </a:extLst>
          </p:cNvPr>
          <p:cNvSpPr/>
          <p:nvPr/>
        </p:nvSpPr>
        <p:spPr>
          <a:xfrm>
            <a:off x="5276851" y="3303988"/>
            <a:ext cx="457200" cy="685800"/>
          </a:xfrm>
          <a:prstGeom prst="upDownArrow">
            <a:avLst/>
          </a:prstGeom>
          <a:solidFill>
            <a:srgbClr val="3337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1A8C9FB1-132D-4AE3-E9F2-63700CADA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314" y="4006739"/>
            <a:ext cx="40302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a) hypothèse non réalisée 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7D0E591C-6234-BCFA-96DC-49F0173B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" y="4877701"/>
            <a:ext cx="100528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Si j'avais lu hier ce chapitre, je serais prêt aujourd’hui.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4EFC3DA-E2EC-3826-6A67-E83C72428C73}"/>
              </a:ext>
            </a:extLst>
          </p:cNvPr>
          <p:cNvCxnSpPr>
            <a:cxnSpLocks/>
          </p:cNvCxnSpPr>
          <p:nvPr/>
        </p:nvCxnSpPr>
        <p:spPr bwMode="auto">
          <a:xfrm>
            <a:off x="381000" y="5284894"/>
            <a:ext cx="3931920" cy="1588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5267F429-DD2B-546F-FD44-F1B801EE3D5B}"/>
              </a:ext>
            </a:extLst>
          </p:cNvPr>
          <p:cNvSpPr/>
          <p:nvPr/>
        </p:nvSpPr>
        <p:spPr>
          <a:xfrm>
            <a:off x="370519" y="5291084"/>
            <a:ext cx="301752" cy="219456"/>
          </a:xfrm>
          <a:prstGeom prst="ellipse">
            <a:avLst/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kern="0" dirty="0">
                <a:latin typeface="Arial"/>
                <a:cs typeface="+mn-cs"/>
              </a:rPr>
              <a:t>a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FAA58B-A677-A84E-F099-D47CCC799301}"/>
              </a:ext>
            </a:extLst>
          </p:cNvPr>
          <p:cNvSpPr/>
          <p:nvPr/>
        </p:nvSpPr>
        <p:spPr>
          <a:xfrm>
            <a:off x="4402135" y="5291084"/>
            <a:ext cx="301752" cy="219456"/>
          </a:xfrm>
          <a:prstGeom prst="ellipse">
            <a:avLst/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kern="0" dirty="0">
                <a:latin typeface="Arial"/>
                <a:cs typeface="+mn-cs"/>
              </a:rPr>
              <a:t>b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A361B16-77E8-ED02-EB7A-31E5A2F400BD}"/>
              </a:ext>
            </a:extLst>
          </p:cNvPr>
          <p:cNvCxnSpPr>
            <a:cxnSpLocks/>
          </p:cNvCxnSpPr>
          <p:nvPr/>
        </p:nvCxnSpPr>
        <p:spPr bwMode="auto">
          <a:xfrm>
            <a:off x="4425949" y="5284895"/>
            <a:ext cx="3657600" cy="1587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35" name="Rectangle 17">
            <a:extLst>
              <a:ext uri="{FF2B5EF4-FFF2-40B4-BE49-F238E27FC236}">
                <a16:creationId xmlns:a16="http://schemas.microsoft.com/office/drawing/2014/main" id="{1375D09F-E67E-32BE-E857-6C38CD175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314" y="4416314"/>
            <a:ext cx="4216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b) conséquence au présent 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DA6DC1A-7B51-8648-4D47-9EFDAE3D5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" y="3352688"/>
            <a:ext cx="107303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Si Jean était plus sérieux, il n’aurait jamais raté cette occasion.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9B29D03-AE8A-DBF1-FEA7-24D127EAE5E5}"/>
              </a:ext>
            </a:extLst>
          </p:cNvPr>
          <p:cNvCxnSpPr>
            <a:cxnSpLocks/>
          </p:cNvCxnSpPr>
          <p:nvPr/>
        </p:nvCxnSpPr>
        <p:spPr bwMode="auto">
          <a:xfrm>
            <a:off x="4107873" y="3766390"/>
            <a:ext cx="5212080" cy="1588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E7D88EA8-9304-2353-0EE7-3BC86D65457E}"/>
              </a:ext>
            </a:extLst>
          </p:cNvPr>
          <p:cNvSpPr/>
          <p:nvPr/>
        </p:nvSpPr>
        <p:spPr>
          <a:xfrm>
            <a:off x="4057191" y="3798560"/>
            <a:ext cx="300426" cy="223361"/>
          </a:xfrm>
          <a:prstGeom prst="ellipse">
            <a:avLst/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C5058CE-2122-7B14-7201-43819313F6CE}"/>
              </a:ext>
            </a:extLst>
          </p:cNvPr>
          <p:cNvSpPr/>
          <p:nvPr/>
        </p:nvSpPr>
        <p:spPr>
          <a:xfrm>
            <a:off x="381000" y="3800512"/>
            <a:ext cx="301752" cy="219456"/>
          </a:xfrm>
          <a:prstGeom prst="ellipse">
            <a:avLst/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EF1AAB9-F368-0B05-E658-91FC7313C2EF}"/>
              </a:ext>
            </a:extLst>
          </p:cNvPr>
          <p:cNvCxnSpPr>
            <a:cxnSpLocks/>
          </p:cNvCxnSpPr>
          <p:nvPr/>
        </p:nvCxnSpPr>
        <p:spPr bwMode="auto">
          <a:xfrm>
            <a:off x="381000" y="3766391"/>
            <a:ext cx="3566160" cy="1587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41" name="Rectangle 17">
            <a:extLst>
              <a:ext uri="{FF2B5EF4-FFF2-40B4-BE49-F238E27FC236}">
                <a16:creationId xmlns:a16="http://schemas.microsoft.com/office/drawing/2014/main" id="{81BD09CB-28F2-9106-8FEC-9B4FE5044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314" y="2449400"/>
            <a:ext cx="41937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a) hypothèse toujours vraie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id="{C01CF44E-ABA4-3B45-F72B-D44AC8444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314" y="2836423"/>
            <a:ext cx="43781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b) action accomplie au passé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 animBg="1"/>
      <p:bldP spid="26" grpId="0" animBg="1"/>
      <p:bldP spid="27" grpId="0" animBg="1"/>
      <p:bldP spid="28" grpId="0" animBg="1"/>
      <p:bldP spid="28" grpId="1" animBg="1"/>
      <p:bldP spid="29" grpId="0"/>
      <p:bldP spid="30" grpId="0"/>
      <p:bldP spid="32" grpId="0" animBg="1"/>
      <p:bldP spid="33" grpId="0" animBg="1"/>
      <p:bldP spid="35" grpId="0"/>
      <p:bldP spid="36" grpId="0"/>
      <p:bldP spid="38" grpId="0" animBg="1"/>
      <p:bldP spid="39" grpId="0" animBg="1"/>
      <p:bldP spid="41" grpId="0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1.2|25.6|0.9|27.2|5.8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3.9|3.1|11.7|12.2|7.2|1.4|0.9|12.2|9.9|2.6|8|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2341</TotalTime>
  <Pages>0</Pages>
  <Words>661</Words>
  <Characters>0</Characters>
  <Application>Microsoft Office PowerPoint</Application>
  <PresentationFormat>Custom</PresentationFormat>
  <Lines>0</Lines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</vt:lpstr>
      <vt:lpstr>Open Sans</vt:lpstr>
      <vt:lpstr>Title &amp; Bullets</vt:lpstr>
      <vt:lpstr>Les phrases conditionnelles</vt:lpstr>
      <vt:lpstr>3 modèles principaux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phrases conditionnelles</dc:title>
  <dc:subject>Conditionnel</dc:subject>
  <dc:creator>Tsedryk, Kanstantsin</dc:creator>
  <cp:keywords>FR251</cp:keywords>
  <cp:lastModifiedBy>KT</cp:lastModifiedBy>
  <cp:revision>513</cp:revision>
  <dcterms:modified xsi:type="dcterms:W3CDTF">2024-01-12T16:18:15Z</dcterms:modified>
</cp:coreProperties>
</file>