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"/>
  </p:notesMasterIdLst>
  <p:handoutMasterIdLst>
    <p:handoutMasterId r:id="rId9"/>
  </p:handoutMasterIdLst>
  <p:sldIdLst>
    <p:sldId id="347" r:id="rId2"/>
    <p:sldId id="348" r:id="rId3"/>
    <p:sldId id="349" r:id="rId4"/>
    <p:sldId id="350" r:id="rId5"/>
    <p:sldId id="351" r:id="rId6"/>
    <p:sldId id="352" r:id="rId7"/>
  </p:sldIdLst>
  <p:sldSz cx="12482513" cy="7021513"/>
  <p:notesSz cx="7023100" cy="9309100"/>
  <p:custDataLst>
    <p:tags r:id="rId1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1pPr>
    <a:lvl2pPr marL="322263" indent="131763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2pPr>
    <a:lvl3pPr marL="647700" indent="26352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3pPr>
    <a:lvl4pPr marL="971550" indent="396875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4pPr>
    <a:lvl5pPr marL="1296988" indent="528638" algn="l" rtl="0" fontAlgn="base">
      <a:spcBef>
        <a:spcPct val="0"/>
      </a:spcBef>
      <a:spcAft>
        <a:spcPct val="0"/>
      </a:spcAft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3000" kern="1200">
        <a:solidFill>
          <a:srgbClr val="000000"/>
        </a:solidFill>
        <a:latin typeface="Gill Sans" charset="0"/>
        <a:ea typeface="+mn-ea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86" userDrawn="1">
          <p15:clr>
            <a:srgbClr val="A4A3A4"/>
          </p15:clr>
        </p15:guide>
        <p15:guide id="2" orient="horz" pos="3940" userDrawn="1">
          <p15:clr>
            <a:srgbClr val="A4A3A4"/>
          </p15:clr>
        </p15:guide>
        <p15:guide id="3" pos="788" userDrawn="1">
          <p15:clr>
            <a:srgbClr val="A4A3A4"/>
          </p15:clr>
        </p15:guide>
        <p15:guide id="4" pos="3943" userDrawn="1">
          <p15:clr>
            <a:srgbClr val="A4A3A4"/>
          </p15:clr>
        </p15:guide>
        <p15:guide id="5" pos="707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2A0B"/>
    <a:srgbClr val="3E5E28"/>
    <a:srgbClr val="679192"/>
    <a:srgbClr val="D8E5ED"/>
    <a:srgbClr val="ADC8D7"/>
    <a:srgbClr val="BBD7C8"/>
    <a:srgbClr val="66FF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85" autoAdjust="0"/>
    <p:restoredTop sz="75060" autoAdjust="0"/>
  </p:normalViewPr>
  <p:slideViewPr>
    <p:cSldViewPr snapToGrid="0" snapToObjects="1" showGuides="1">
      <p:cViewPr varScale="1">
        <p:scale>
          <a:sx n="78" d="100"/>
          <a:sy n="78" d="100"/>
        </p:scale>
        <p:origin x="588" y="96"/>
      </p:cViewPr>
      <p:guideLst>
        <p:guide orient="horz" pos="486"/>
        <p:guide orient="horz" pos="3940"/>
        <p:guide pos="788"/>
        <p:guide pos="3943"/>
        <p:guide pos="70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81" d="100"/>
          <a:sy n="81" d="100"/>
        </p:scale>
        <p:origin x="3858" y="12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A4FAA37D-BD83-F4EC-6A41-6B63072334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r-CA" dirty="0"/>
              <a:t>Le conditionnel passé</a:t>
            </a: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dt="0"/>
  <p:extLst>
    <p:ext uri="{56416CCD-93CA-4268-BC5B-53C4BB910035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3269944-900D-D958-06A8-DD33526B76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3AB4D-E549-4EFA-99EB-BC55C5C152BC}" type="slidenum">
              <a:rPr lang="fr-CA" smtClean="0"/>
              <a:t>‹#›</a:t>
            </a:fld>
            <a:endParaRPr lang="fr-CA"/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BAA793AE-7021-339D-7369-29C10610BC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10" name="Slide Image Placeholder 9">
            <a:extLst>
              <a:ext uri="{FF2B5EF4-FFF2-40B4-BE49-F238E27FC236}">
                <a16:creationId xmlns:a16="http://schemas.microsoft.com/office/drawing/2014/main" id="{5D47A1A5-0221-E2E1-7B50-9C10867950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11" name="Header Placeholder 10">
            <a:extLst>
              <a:ext uri="{FF2B5EF4-FFF2-40B4-BE49-F238E27FC236}">
                <a16:creationId xmlns:a16="http://schemas.microsoft.com/office/drawing/2014/main" id="{8DF5E44C-0E74-AD36-5B0A-570C192F37A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22263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4770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71550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296988" algn="l" defTabSz="647700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2357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48289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273003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597718" algn="l" defTabSz="64942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932" userDrawn="1">
          <p15:clr>
            <a:srgbClr val="F26B43"/>
          </p15:clr>
        </p15:guide>
        <p15:guide id="2" pos="2212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la présentation précédente, nous avons appris avec vous le conditionnel présent, maintenant nous allons étudier le conditionnel passé.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3AB4D-E549-4EFA-99EB-BC55C5C152BC}" type="slidenum">
              <a:rPr lang="fr-CA" smtClean="0"/>
              <a:t>1</a:t>
            </a:fld>
            <a:endParaRPr lang="fr-CA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913974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477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former le conditionnel passé, nous prenons le verbe « avoir » ou « être » au conditionnel présent et nous y ajoutons le participe passé du verbe conjugué. Le choix de l’auxiliaire et les accords du participe passé sont les mêmes qu’au passé composé. 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3AB4D-E549-4EFA-99EB-BC55C5C152BC}" type="slidenum">
              <a:rPr lang="fr-CA" smtClean="0"/>
              <a:t>2</a:t>
            </a:fld>
            <a:endParaRPr lang="fr-CA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2820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Conjuguons ensemble le verbe « parler » au conditionnel passé :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j’aurais parlé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aurais parlé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il/elle/on aurait parlé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aurions parlé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auriez parlé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ils/ elles auraient parlé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Conjuguons maintenant le verbe « aller » au conditionnel passé :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serais allé(e)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serais allé(e)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serait allé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 serait allée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serait allé(s)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serions allé(e)s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vous seriez allé(e)(s)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seraient allés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elles seraient allées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3AB4D-E549-4EFA-99EB-BC55C5C152BC}" type="slidenum">
              <a:rPr lang="fr-CA" smtClean="0"/>
              <a:t>3</a:t>
            </a:fld>
            <a:endParaRPr lang="fr-CA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387144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conditionnel passé s’emploie avec les mêmes nuances que le conditionnel présent, avec la seule différence que tout le contexte est au passé.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 exemple,</a:t>
            </a:r>
          </a:p>
          <a:p>
            <a:pPr marL="45720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L’avion serait tombé dans les montagnes. 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journalistes ont souvent recours à cet emploi du conditionnel passé pour exprimer un fait qui n’a pas été confirmé, un fait probable. 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3AB4D-E549-4EFA-99EB-BC55C5C152BC}" type="slidenum">
              <a:rPr lang="fr-CA" smtClean="0"/>
              <a:t>4</a:t>
            </a:fld>
            <a:endParaRPr lang="fr-CA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4689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Encore un exemple, </a:t>
            </a:r>
          </a:p>
          <a:p>
            <a:pPr marL="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J’aurais bien voulu vous demander conseil. </a:t>
            </a:r>
          </a:p>
          <a:p>
            <a:pPr marL="342900" marR="0" lvl="0" indent="-342900">
              <a:spcBef>
                <a:spcPts val="0"/>
              </a:spcBef>
              <a:spcAft>
                <a:spcPts val="40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CA" sz="1800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cette phrase, il s’agit du conditionnel de politesse. 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3AB4D-E549-4EFA-99EB-BC55C5C152BC}" type="slidenum">
              <a:rPr lang="fr-CA" smtClean="0"/>
              <a:t>5</a:t>
            </a:fld>
            <a:endParaRPr lang="fr-CA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2291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Nous employons très souvent le conditionnel passé dans des phrases conditionnelles avec SI + le plus-que-parfait. Par exemple, </a:t>
            </a:r>
          </a:p>
          <a:p>
            <a:pPr marL="0" marR="0" indent="45720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 elle n’avait pas cassé sa poupée, elle n’aurait pas pleuré. </a:t>
            </a:r>
          </a:p>
          <a:p>
            <a:pPr marL="0" marR="0">
              <a:spcBef>
                <a:spcPts val="0"/>
              </a:spcBef>
              <a:spcAft>
                <a:spcPts val="400"/>
              </a:spcAft>
            </a:pPr>
            <a:r>
              <a:rPr lang="fr-CA" sz="1800" dirty="0">
                <a:effectLst/>
                <a:latin typeface="Open Sans" panose="020B06060305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Dans la proposition subordonnée avec SI nous employons le plus-que-parfait « si elle n’avait pas cassé », et ensuite dans la proposition principale le résultat de la condition est exprimé à l’aide du conditionnel passé « elle n’aurait pas pleuré ». </a:t>
            </a:r>
          </a:p>
          <a:p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43AB4D-E549-4EFA-99EB-BC55C5C152BC}" type="slidenum">
              <a:rPr lang="fr-CA" smtClean="0"/>
              <a:t>6</a:t>
            </a:fld>
            <a:endParaRPr lang="fr-CA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2818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DE79CEFA-2D76-4688-AD2D-E2C450F326D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383" y="3175"/>
            <a:ext cx="12481560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2DEFA06B-589B-4D17-ABB4-D5F4AEAF190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2382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6214" y="3588563"/>
            <a:ext cx="10300303" cy="600144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324714" indent="0">
              <a:buNone/>
              <a:defRPr sz="1300"/>
            </a:lvl2pPr>
            <a:lvl3pPr marL="649429" indent="0">
              <a:buNone/>
              <a:defRPr sz="1100"/>
            </a:lvl3pPr>
            <a:lvl4pPr marL="974143" indent="0">
              <a:buNone/>
              <a:defRPr sz="1000"/>
            </a:lvl4pPr>
            <a:lvl5pPr marL="1298859" indent="0">
              <a:buNone/>
              <a:defRPr sz="1000"/>
            </a:lvl5pPr>
            <a:lvl6pPr marL="1623573" indent="0">
              <a:buNone/>
              <a:defRPr sz="1000"/>
            </a:lvl6pPr>
            <a:lvl7pPr marL="1948289" indent="0">
              <a:buNone/>
              <a:defRPr sz="1000"/>
            </a:lvl7pPr>
            <a:lvl8pPr marL="2273003" indent="0">
              <a:buNone/>
              <a:defRPr sz="1000"/>
            </a:lvl8pPr>
            <a:lvl9pPr marL="2597718" indent="0">
              <a:buNone/>
              <a:defRPr sz="1000"/>
            </a:lvl9pPr>
          </a:lstStyle>
          <a:p>
            <a:pPr lvl="0"/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text</a:t>
            </a:r>
            <a:r>
              <a:rPr lang="fr-CA" noProof="0" dirty="0"/>
              <a:t>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05346" y="1832791"/>
            <a:ext cx="10300303" cy="1755775"/>
          </a:xfrm>
        </p:spPr>
        <p:txBody>
          <a:bodyPr/>
          <a:lstStyle>
            <a:lvl1pPr algn="ctr">
              <a:defRPr sz="5400" b="1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</a:t>
            </a:r>
          </a:p>
        </p:txBody>
      </p:sp>
    </p:spTree>
    <p:extLst>
      <p:ext uri="{BB962C8B-B14F-4D97-AF65-F5344CB8AC3E}">
        <p14:creationId xmlns:p14="http://schemas.microsoft.com/office/powerpoint/2010/main" val="1245608222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C9884451-B965-44E7-8CA0-2D148555CA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34523" y="0"/>
            <a:ext cx="11747992" cy="5461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 marL="90488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eaLnBrk="1" hangingPunct="1"/>
            <a:endParaRPr lang="en-CA" altLang="fr-FR" sz="20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A4F16698-043D-4F64-ACD6-D3D2C341ED3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" y="3175"/>
            <a:ext cx="12482511" cy="5270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txBody>
          <a:bodyPr lIns="91430" tIns="45715" rIns="91430" bIns="45715" anchor="ctr"/>
          <a:lstStyle>
            <a:lvl1pPr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cs typeface="ヒラギノ角ゴ ProN W3" charset="0"/>
                <a:sym typeface="Gill Sans" charset="0"/>
              </a:defRPr>
            </a:lvl9pPr>
          </a:lstStyle>
          <a:p>
            <a:pPr marL="114300" indent="0" algn="l" eaLnBrk="1" hangingPunct="1"/>
            <a:fld id="{9AF3920E-325C-49B2-ADF6-7433734FB2B9}" type="slidenum">
              <a:rPr lang="en-CA" altLang="fr-FR" sz="1800">
                <a:solidFill>
                  <a:srgbClr val="E7DED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14300" indent="0" algn="l" eaLnBrk="1" hangingPunct="1"/>
              <a:t>‹#›</a:t>
            </a:fld>
            <a:endParaRPr lang="en-CA" altLang="fr-FR" sz="1800" dirty="0">
              <a:solidFill>
                <a:srgbClr val="E7DED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Straight Connector 7">
            <a:extLst>
              <a:ext uri="{FF2B5EF4-FFF2-40B4-BE49-F238E27FC236}">
                <a16:creationId xmlns:a16="http://schemas.microsoft.com/office/drawing/2014/main" id="{17C2E182-9094-492E-8C8C-BDB4202A9A5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4763" y="546100"/>
            <a:ext cx="12490704" cy="0"/>
          </a:xfrm>
          <a:prstGeom prst="line">
            <a:avLst/>
          </a:prstGeom>
          <a:noFill/>
          <a:ln w="25400" algn="ctr">
            <a:solidFill>
              <a:schemeClr val="bg1">
                <a:lumMod val="6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58527" y="10002"/>
            <a:ext cx="11745827" cy="511175"/>
          </a:xfrm>
          <a:noFill/>
          <a:ln>
            <a:noFill/>
          </a:ln>
        </p:spPr>
        <p:txBody>
          <a:bodyPr/>
          <a:lstStyle>
            <a:lvl1pPr algn="l">
              <a:defRPr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fr-CA" noProof="0" dirty="0"/>
              <a:t>Click to </a:t>
            </a:r>
            <a:r>
              <a:rPr lang="fr-CA" noProof="0" dirty="0" err="1"/>
              <a:t>edit</a:t>
            </a:r>
            <a:r>
              <a:rPr lang="fr-CA" noProof="0" dirty="0"/>
              <a:t> Master </a:t>
            </a:r>
            <a:r>
              <a:rPr lang="fr-CA" noProof="0" dirty="0" err="1"/>
              <a:t>title</a:t>
            </a:r>
            <a:r>
              <a:rPr lang="fr-CA" noProof="0" dirty="0"/>
              <a:t> style1</a:t>
            </a:r>
          </a:p>
        </p:txBody>
      </p:sp>
    </p:spTree>
    <p:extLst>
      <p:ext uri="{BB962C8B-B14F-4D97-AF65-F5344CB8AC3E}">
        <p14:creationId xmlns:p14="http://schemas.microsoft.com/office/powerpoint/2010/main" val="9204901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211" userDrawn="1">
          <p15:clr>
            <a:srgbClr val="FBAE40"/>
          </p15:clr>
        </p15:guide>
        <p15:guide id="2" pos="3931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9060CFF8-BD1B-4549-9D1F-8B416F17A0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2566"/>
            <a:ext cx="12482513" cy="175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44059F20-EB8F-4F40-9991-37A700CCAC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868" y="1992313"/>
            <a:ext cx="1004277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079" tIns="36079" rIns="36079" bIns="360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>
                <a:sym typeface="Gill Sans" charset="0"/>
              </a:rPr>
              <a:t>Click to edit Master text styles</a:t>
            </a:r>
          </a:p>
          <a:p>
            <a:pPr lvl="1"/>
            <a:r>
              <a:rPr lang="en-US" altLang="fr-FR">
                <a:sym typeface="Gill Sans" charset="0"/>
              </a:rPr>
              <a:t>Second level</a:t>
            </a:r>
          </a:p>
          <a:p>
            <a:pPr lvl="2"/>
            <a:r>
              <a:rPr lang="en-US" altLang="fr-FR">
                <a:sym typeface="Gill Sans" charset="0"/>
              </a:rPr>
              <a:t>Third level</a:t>
            </a:r>
          </a:p>
          <a:p>
            <a:pPr lvl="3"/>
            <a:r>
              <a:rPr lang="en-US" altLang="fr-FR">
                <a:sym typeface="Gill Sans" charset="0"/>
              </a:rPr>
              <a:t>Fourth level</a:t>
            </a:r>
          </a:p>
          <a:p>
            <a:pPr lvl="4"/>
            <a:r>
              <a:rPr lang="en-US" altLang="fr-FR">
                <a:sym typeface="Gill Sans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0" i="0" u="none">
          <a:solidFill>
            <a:schemeClr val="tx1"/>
          </a:solidFill>
          <a:latin typeface="Arial" pitchFamily="34" charset="0"/>
          <a:ea typeface="+mj-ea"/>
          <a:cs typeface="Arial" pitchFamily="34" charset="0"/>
          <a:sym typeface="Gill Sans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itchFamily="34" charset="0"/>
          <a:ea typeface="ヒラギノ角ゴ ProN W3" charset="0"/>
          <a:cs typeface="Arial" pitchFamily="34" charset="0"/>
          <a:sym typeface="Gill Sans" charset="0"/>
        </a:defRPr>
      </a:lvl5pPr>
      <a:lvl6pPr marL="324714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942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74143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98859" algn="ctr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59372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08050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 b="0" i="0" u="none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23963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39875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55788" indent="-403225" algn="l" rtl="0" eaLnBrk="0" fontAlgn="base" hangingPunct="0">
        <a:spcBef>
          <a:spcPts val="1700"/>
        </a:spcBef>
        <a:spcAft>
          <a:spcPct val="0"/>
        </a:spcAft>
        <a:buSzPct val="171000"/>
        <a:buFont typeface="Gill Sans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82805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0751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2234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56949" indent="-405893" algn="l" rtl="0" fontAlgn="base">
        <a:spcBef>
          <a:spcPts val="1704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4714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942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414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85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2357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48289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73003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97718" algn="l" defTabSz="64942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11" userDrawn="1">
          <p15:clr>
            <a:srgbClr val="F26B43"/>
          </p15:clr>
        </p15:guide>
        <p15:guide id="2" pos="39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7EF5D0-1EB5-3D9A-A1A0-71D75CE1E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06214" y="4281284"/>
            <a:ext cx="10300303" cy="600144"/>
          </a:xfrm>
        </p:spPr>
        <p:txBody>
          <a:bodyPr/>
          <a:lstStyle/>
          <a:p>
            <a:endParaRPr lang="fr-CA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E7454D3-1E15-A1DC-4185-495AEC5E1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5346" y="2525512"/>
            <a:ext cx="10300303" cy="1755775"/>
          </a:xfrm>
        </p:spPr>
        <p:txBody>
          <a:bodyPr/>
          <a:lstStyle/>
          <a:p>
            <a:r>
              <a:rPr lang="fr-CA" dirty="0"/>
              <a:t>Le conditionnel passé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3996-651D-4E60-972C-6F9FC3584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Formation</a:t>
            </a:r>
          </a:p>
        </p:txBody>
      </p:sp>
      <p:sp>
        <p:nvSpPr>
          <p:cNvPr id="13" name="Rectangle 16">
            <a:extLst>
              <a:ext uri="{FF2B5EF4-FFF2-40B4-BE49-F238E27FC236}">
                <a16:creationId xmlns:a16="http://schemas.microsoft.com/office/drawing/2014/main" id="{B8A8B48B-4152-1B9D-57D4-7F571CA9A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101" y="3278872"/>
            <a:ext cx="177484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7200" b="0" i="0" u="none" strike="noStrike" kern="0" cap="none" spc="0" normalizeH="0" baseline="0" noProof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être</a:t>
            </a:r>
            <a:endParaRPr kumimoji="0" lang="fr-CA" altLang="fr-FR" sz="7200" b="0" i="0" u="none" strike="noStrike" kern="0" cap="none" spc="0" normalizeH="0" baseline="0" noProof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4" name="Rectangle 17">
            <a:extLst>
              <a:ext uri="{FF2B5EF4-FFF2-40B4-BE49-F238E27FC236}">
                <a16:creationId xmlns:a16="http://schemas.microsoft.com/office/drawing/2014/main" id="{FAEB6544-073C-995A-BBF5-690B1D7CD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101" y="1802497"/>
            <a:ext cx="218521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7200" b="0" i="0" u="none" strike="noStrike" kern="0" cap="none" spc="0" normalizeH="0" baseline="0" noProof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avoir</a:t>
            </a:r>
            <a:endParaRPr kumimoji="0" lang="fr-CA" altLang="fr-FR" sz="7200" b="0" i="0" u="none" strike="noStrike" kern="0" cap="none" spc="0" normalizeH="0" baseline="0" noProof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5" name="Rectangle 18">
            <a:extLst>
              <a:ext uri="{FF2B5EF4-FFF2-40B4-BE49-F238E27FC236}">
                <a16:creationId xmlns:a16="http://schemas.microsoft.com/office/drawing/2014/main" id="{4ABE93AD-2A11-880C-4524-1B4366E7D9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2101" y="2818497"/>
            <a:ext cx="404309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2800" dirty="0">
                <a:solidFill>
                  <a:srgbClr val="627B9A"/>
                </a:solidFill>
                <a:cs typeface="Arial" panose="020B0604020202020204" pitchFamily="34" charset="0"/>
              </a:rPr>
              <a:t>au conditionnel présent</a:t>
            </a:r>
            <a:r>
              <a:rPr lang="fr-FR" altLang="fr-FR" dirty="0">
                <a:solidFill>
                  <a:srgbClr val="627B9A"/>
                </a:solidFill>
                <a:latin typeface="Arial Black" panose="020B0A04020102020204" pitchFamily="34" charset="0"/>
                <a:cs typeface="+mn-cs"/>
              </a:rPr>
              <a:t> </a:t>
            </a:r>
            <a:endParaRPr lang="fr-CA" altLang="fr-FR" dirty="0">
              <a:solidFill>
                <a:srgbClr val="627B9A"/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16" name="Plus 19">
            <a:extLst>
              <a:ext uri="{FF2B5EF4-FFF2-40B4-BE49-F238E27FC236}">
                <a16:creationId xmlns:a16="http://schemas.microsoft.com/office/drawing/2014/main" id="{67E20FD6-DDA7-0863-9275-477F8BCEE46B}"/>
              </a:ext>
            </a:extLst>
          </p:cNvPr>
          <p:cNvSpPr/>
          <p:nvPr/>
        </p:nvSpPr>
        <p:spPr>
          <a:xfrm>
            <a:off x="5407032" y="2759084"/>
            <a:ext cx="762000" cy="765175"/>
          </a:xfrm>
          <a:prstGeom prst="mathPlus">
            <a:avLst/>
          </a:prstGeom>
          <a:solidFill>
            <a:srgbClr val="33376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2400" b="0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20">
            <a:extLst>
              <a:ext uri="{FF2B5EF4-FFF2-40B4-BE49-F238E27FC236}">
                <a16:creationId xmlns:a16="http://schemas.microsoft.com/office/drawing/2014/main" id="{0740D572-B709-92F4-7DD6-DC6D903B2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8401" y="2523668"/>
            <a:ext cx="578555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60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participe passé</a:t>
            </a:r>
            <a:endParaRPr kumimoji="0" lang="fr-CA" altLang="fr-FR" sz="60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210B8639-9C6D-2E99-76AE-B592DCA81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6868" y="5182616"/>
            <a:ext cx="928914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Le choix de l’auxiliaire et les règles d’accord </a:t>
            </a:r>
            <a:b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sont les mêmes qu’au passé composé.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774671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459EA-0BCE-4332-BDD7-168340E1B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Conjugaison</a:t>
            </a:r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F2EC6B22-FAC1-30BD-207C-37D0D2804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8736" y="6143681"/>
            <a:ext cx="889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être</a:t>
            </a:r>
            <a:endParaRPr kumimoji="0" lang="fr-CA" altLang="fr-FR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17">
            <a:extLst>
              <a:ext uri="{FF2B5EF4-FFF2-40B4-BE49-F238E27FC236}">
                <a16:creationId xmlns:a16="http://schemas.microsoft.com/office/drawing/2014/main" id="{8037E138-918C-4C12-2CB7-CAB14C01B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8736" y="5597978"/>
            <a:ext cx="107273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avoir</a:t>
            </a:r>
            <a:endParaRPr kumimoji="0" lang="fr-CA" altLang="fr-FR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9" name="Rectangle 18">
            <a:extLst>
              <a:ext uri="{FF2B5EF4-FFF2-40B4-BE49-F238E27FC236}">
                <a16:creationId xmlns:a16="http://schemas.microsoft.com/office/drawing/2014/main" id="{140083AF-6BC7-70D5-C865-CAE262EB1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8736" y="5993940"/>
            <a:ext cx="210346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 dirty="0">
                <a:solidFill>
                  <a:srgbClr val="627B9A"/>
                </a:solidFill>
                <a:cs typeface="Arial" panose="020B0604020202020204" pitchFamily="34" charset="0"/>
              </a:rPr>
              <a:t>au conditionnel présent</a:t>
            </a:r>
            <a:r>
              <a:rPr lang="fr-FR" altLang="fr-FR" sz="1600" dirty="0">
                <a:solidFill>
                  <a:srgbClr val="627B9A"/>
                </a:solidFill>
                <a:latin typeface="Arial Black" panose="020B0A04020102020204" pitchFamily="34" charset="0"/>
                <a:cs typeface="+mn-cs"/>
              </a:rPr>
              <a:t> </a:t>
            </a:r>
            <a:endParaRPr lang="fr-CA" altLang="fr-FR" sz="1600" dirty="0">
              <a:solidFill>
                <a:srgbClr val="627B9A"/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10" name="Plus 19">
            <a:extLst>
              <a:ext uri="{FF2B5EF4-FFF2-40B4-BE49-F238E27FC236}">
                <a16:creationId xmlns:a16="http://schemas.microsoft.com/office/drawing/2014/main" id="{114C2077-DEF2-3DB6-1AD0-FC4BF7F0B516}"/>
              </a:ext>
            </a:extLst>
          </p:cNvPr>
          <p:cNvSpPr/>
          <p:nvPr/>
        </p:nvSpPr>
        <p:spPr>
          <a:xfrm>
            <a:off x="6026382" y="6072049"/>
            <a:ext cx="220656" cy="219456"/>
          </a:xfrm>
          <a:prstGeom prst="mathPlus">
            <a:avLst/>
          </a:prstGeom>
          <a:solidFill>
            <a:srgbClr val="333766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000" b="0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20">
            <a:extLst>
              <a:ext uri="{FF2B5EF4-FFF2-40B4-BE49-F238E27FC236}">
                <a16:creationId xmlns:a16="http://schemas.microsoft.com/office/drawing/2014/main" id="{53359504-E72A-F45D-1606-4226CF2C8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3955" y="5839955"/>
            <a:ext cx="316625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participe passé</a:t>
            </a:r>
            <a:endParaRPr kumimoji="0" lang="fr-CA" altLang="fr-FR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F85E1127-8B3C-1D9A-EA90-A1945B9BB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0978" y="1638809"/>
            <a:ext cx="3886200" cy="416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4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j’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aurais parlé</a:t>
            </a:r>
            <a:endParaRPr kumimoji="0" lang="en-US" altLang="fr-FR" sz="24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tu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aurais parlé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il, elle, on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aurait parlé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nous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aurions parlé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vous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auriez parlé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ils, elles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auraient parlé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000" b="0" i="0" u="none" strike="noStrike" kern="0" cap="none" spc="0" normalizeH="0" baseline="0" noProof="0" dirty="0">
              <a:ln>
                <a:noFill/>
              </a:ln>
              <a:solidFill>
                <a:srgbClr val="9DB6D7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B484E7F1-91AC-487B-4902-F289BBCC94AA}"/>
              </a:ext>
            </a:extLst>
          </p:cNvPr>
          <p:cNvSpPr txBox="1">
            <a:spLocks/>
          </p:cNvSpPr>
          <p:nvPr/>
        </p:nvSpPr>
        <p:spPr bwMode="auto">
          <a:xfrm>
            <a:off x="7194061" y="1591333"/>
            <a:ext cx="4724400" cy="416877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je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serais allé(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e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tu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serais allé(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e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serait allé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elle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serait allé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e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on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serait allé(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s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nous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serions allé(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e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s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vous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seriez allé(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e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)(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s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)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ils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seraient allé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s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elles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seraient allé</a:t>
            </a:r>
            <a:r>
              <a:rPr kumimoji="0" lang="fr-FR" altLang="fr-FR" sz="2800" b="1" i="0" u="sng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>
                  <a:solidFill>
                    <a:srgbClr val="C00000"/>
                  </a:solidFill>
                </a:uFill>
                <a:latin typeface="Arial" panose="020B0604020202020204" pitchFamily="34" charset="0"/>
                <a:cs typeface="+mn-cs"/>
              </a:rPr>
              <a:t>es</a:t>
            </a:r>
            <a:endParaRPr kumimoji="0" lang="en-US" altLang="fr-FR" sz="28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 </a:t>
            </a:r>
            <a:endParaRPr kumimoji="0" lang="en-US" altLang="fr-FR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92E011C-6C96-B4D8-0CFD-9CC7E9805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0978" y="906972"/>
            <a:ext cx="1347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Parler</a:t>
            </a:r>
            <a:endParaRPr kumimoji="0" lang="fr-CA" altLang="fr-FR" sz="1800" b="1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FD9D239-1D54-BD0B-9EA1-A63EBA7F8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061" y="859496"/>
            <a:ext cx="10969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Aller</a:t>
            </a:r>
            <a:endParaRPr kumimoji="0" lang="fr-CA" altLang="fr-FR" sz="3200" b="1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348367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6" grpId="0" build="p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45FE2-9741-293E-41D2-146163BE3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Emplois</a:t>
            </a:r>
            <a:endParaRPr lang="fr-CA" dirty="0"/>
          </a:p>
        </p:txBody>
      </p:sp>
      <p:pic>
        <p:nvPicPr>
          <p:cNvPr id="10" name="Picture 2" descr="C:\Documents and Settings\ktsedryk\My Documents\Enseignement\Waterloo\Distance\251\conditionnel\newscaster.jpg">
            <a:extLst>
              <a:ext uri="{FF2B5EF4-FFF2-40B4-BE49-F238E27FC236}">
                <a16:creationId xmlns:a16="http://schemas.microsoft.com/office/drawing/2014/main" id="{094E206D-26BB-2C50-5564-E57BC02771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312" y="3497258"/>
            <a:ext cx="4913087" cy="3474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ent Placeholder 5">
            <a:extLst>
              <a:ext uri="{FF2B5EF4-FFF2-40B4-BE49-F238E27FC236}">
                <a16:creationId xmlns:a16="http://schemas.microsoft.com/office/drawing/2014/main" id="{FE4D9CD9-5678-CEC8-0AA5-387D9E95E697}"/>
              </a:ext>
            </a:extLst>
          </p:cNvPr>
          <p:cNvSpPr txBox="1">
            <a:spLocks/>
          </p:cNvSpPr>
          <p:nvPr/>
        </p:nvSpPr>
        <p:spPr bwMode="auto">
          <a:xfrm>
            <a:off x="1247775" y="1025763"/>
            <a:ext cx="9985375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763" marR="0" lvl="0" indent="-4763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 mêmes nuances que le conditionnel présent, </a:t>
            </a:r>
            <a:b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mais le contexte est </a:t>
            </a:r>
            <a:r>
              <a:rPr kumimoji="0" lang="fr-FR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 passé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Oval Callout 9">
            <a:extLst>
              <a:ext uri="{FF2B5EF4-FFF2-40B4-BE49-F238E27FC236}">
                <a16:creationId xmlns:a16="http://schemas.microsoft.com/office/drawing/2014/main" id="{169DAAE6-A01C-B90D-A072-E5214CC91F7D}"/>
              </a:ext>
            </a:extLst>
          </p:cNvPr>
          <p:cNvSpPr/>
          <p:nvPr/>
        </p:nvSpPr>
        <p:spPr>
          <a:xfrm>
            <a:off x="1250950" y="2177143"/>
            <a:ext cx="5791200" cy="2279873"/>
          </a:xfrm>
          <a:prstGeom prst="wedgeEllipseCallout">
            <a:avLst>
              <a:gd name="adj1" fmla="val 80251"/>
              <a:gd name="adj2" fmla="val 75392"/>
            </a:avLst>
          </a:prstGeom>
          <a:solidFill>
            <a:srgbClr val="99CCFF">
              <a:alpha val="25000"/>
            </a:srgbClr>
          </a:solidFill>
          <a:ln w="25400" cap="flat" cmpd="sng" algn="ctr">
            <a:solidFill>
              <a:srgbClr val="99CCFF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1">
            <a:extLst>
              <a:ext uri="{FF2B5EF4-FFF2-40B4-BE49-F238E27FC236}">
                <a16:creationId xmlns:a16="http://schemas.microsoft.com/office/drawing/2014/main" id="{8C507D44-B05C-00A4-5C7F-C35B193AE7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3757" y="2908537"/>
            <a:ext cx="36631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L’avion </a:t>
            </a:r>
            <a:r>
              <a:rPr kumimoji="0" lang="fr-FR" altLang="fr-FR" sz="2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serait tombé </a:t>
            </a:r>
            <a:b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dans les montagnes</a:t>
            </a:r>
            <a:endParaRPr kumimoji="0" lang="fr-CA" altLang="fr-FR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14E6804A-026E-DC67-65B2-AA428A33B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5108" y="5276394"/>
            <a:ext cx="325602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un fait probable</a:t>
            </a:r>
            <a:endParaRPr kumimoji="0" lang="en-US" altLang="fr-FR" sz="32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5" name="Picture 3" descr="C:\Documents and Settings\ktsedryk\My Documents\Enseignement\Waterloo\Distance\251\conditionnel\plane.png">
            <a:extLst>
              <a:ext uri="{FF2B5EF4-FFF2-40B4-BE49-F238E27FC236}">
                <a16:creationId xmlns:a16="http://schemas.microsoft.com/office/drawing/2014/main" id="{64A4E768-9855-5F52-4F0F-5FA68716E9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723" y="2439189"/>
            <a:ext cx="20955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669C2AA-D8F6-E8D8-B361-127E1A0F963D}"/>
              </a:ext>
            </a:extLst>
          </p:cNvPr>
          <p:cNvSpPr txBox="1"/>
          <p:nvPr/>
        </p:nvSpPr>
        <p:spPr>
          <a:xfrm>
            <a:off x="10272713" y="6757511"/>
            <a:ext cx="22098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solidFill>
                  <a:srgbClr val="FFFFFF">
                    <a:lumMod val="65000"/>
                  </a:srgbClr>
                </a:solidFill>
                <a:latin typeface="Arial" charset="0"/>
                <a:cs typeface="+mn-cs"/>
              </a:rPr>
              <a:t>© clipart.com</a:t>
            </a:r>
            <a:endParaRPr lang="fr-CA" sz="1800" dirty="0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839737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F1A972-1338-6CA2-7810-95F76DF89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Emplois</a:t>
            </a:r>
            <a:endParaRPr lang="fr-CA" dirty="0"/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77524853-2A03-16A1-87F7-1A5CBD8514A5}"/>
              </a:ext>
            </a:extLst>
          </p:cNvPr>
          <p:cNvSpPr txBox="1">
            <a:spLocks/>
          </p:cNvSpPr>
          <p:nvPr/>
        </p:nvSpPr>
        <p:spPr bwMode="auto">
          <a:xfrm>
            <a:off x="1247775" y="1025763"/>
            <a:ext cx="9985375" cy="97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763" marR="0" lvl="0" indent="-4763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Les mêmes nuances que le conditionnel présent, </a:t>
            </a:r>
            <a:b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mais le contexte est </a:t>
            </a:r>
            <a:r>
              <a:rPr kumimoji="0" lang="fr-FR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 passé</a:t>
            </a:r>
            <a:r>
              <a:rPr kumimoji="0" lang="fr-FR" sz="28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4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Rectangle 11">
            <a:extLst>
              <a:ext uri="{FF2B5EF4-FFF2-40B4-BE49-F238E27FC236}">
                <a16:creationId xmlns:a16="http://schemas.microsoft.com/office/drawing/2014/main" id="{ADD64382-2C83-DC4A-6E6F-89AE0DCBE6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3233" y="2709522"/>
            <a:ext cx="398538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J’</a:t>
            </a:r>
            <a:r>
              <a:rPr kumimoji="0" lang="fr-FR" altLang="fr-FR" sz="28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aurais</a:t>
            </a:r>
            <a:r>
              <a:rPr kumimoji="0" lang="fr-FR" altLang="fr-FR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bien </a:t>
            </a:r>
            <a:r>
              <a:rPr kumimoji="0" lang="fr-FR" altLang="fr-FR" sz="2800" b="1" i="0" u="none" strike="noStrike" kern="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voulu</a:t>
            </a:r>
            <a:r>
              <a:rPr kumimoji="0" lang="fr-FR" altLang="fr-FR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 </a:t>
            </a:r>
            <a:br>
              <a:rPr kumimoji="0" lang="fr-FR" altLang="fr-FR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</a:br>
            <a:r>
              <a:rPr kumimoji="0" lang="fr-FR" altLang="fr-FR" sz="2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vous demander conseil.</a:t>
            </a:r>
            <a:endParaRPr kumimoji="0" lang="fr-CA" altLang="fr-FR" sz="2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5D82BC52-2CBF-3FD2-36A6-984890D09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708" y="5209718"/>
            <a:ext cx="50978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3200" b="1" i="0" u="none" strike="noStrike" kern="0" cap="none" spc="0" normalizeH="0" baseline="0" noProof="0" dirty="0">
                <a:ln>
                  <a:noFill/>
                </a:ln>
                <a:solidFill>
                  <a:srgbClr val="627B9A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conditionnel de politesse</a:t>
            </a:r>
            <a:endParaRPr kumimoji="0" lang="en-US" altLang="fr-FR" sz="3200" b="1" i="0" u="none" strike="noStrike" kern="0" cap="none" spc="0" normalizeH="0" baseline="0" noProof="0" dirty="0">
              <a:ln>
                <a:noFill/>
              </a:ln>
              <a:solidFill>
                <a:srgbClr val="627B9A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pic>
        <p:nvPicPr>
          <p:cNvPr id="11" name="Picture 8" descr="C:\Documents and Settings\ktsedryk\My Documents\Enseignement\Waterloo\Distance\251\conditionnel\polite2.jpg">
            <a:extLst>
              <a:ext uri="{FF2B5EF4-FFF2-40B4-BE49-F238E27FC236}">
                <a16:creationId xmlns:a16="http://schemas.microsoft.com/office/drawing/2014/main" id="{7DB012AF-EBC1-7CE2-42F1-48154306F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463" y="3699440"/>
            <a:ext cx="6170157" cy="3222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50D3C82-6C41-D9A7-62D1-8923110FE14D}"/>
              </a:ext>
            </a:extLst>
          </p:cNvPr>
          <p:cNvSpPr txBox="1"/>
          <p:nvPr/>
        </p:nvSpPr>
        <p:spPr>
          <a:xfrm>
            <a:off x="10200820" y="6691653"/>
            <a:ext cx="22098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050" dirty="0">
                <a:solidFill>
                  <a:srgbClr val="FFFFFF">
                    <a:lumMod val="65000"/>
                  </a:srgbClr>
                </a:solidFill>
                <a:latin typeface="Arial" charset="0"/>
                <a:cs typeface="+mn-cs"/>
              </a:rPr>
              <a:t>© clipart.com</a:t>
            </a:r>
            <a:endParaRPr lang="fr-CA" sz="1800" dirty="0">
              <a:latin typeface="Arial" charset="0"/>
              <a:cs typeface="+mn-cs"/>
            </a:endParaRPr>
          </a:p>
        </p:txBody>
      </p:sp>
      <p:sp>
        <p:nvSpPr>
          <p:cNvPr id="13" name="Oval Callout 9">
            <a:extLst>
              <a:ext uri="{FF2B5EF4-FFF2-40B4-BE49-F238E27FC236}">
                <a16:creationId xmlns:a16="http://schemas.microsoft.com/office/drawing/2014/main" id="{E50F10EB-F71D-D794-F594-295A91C6DBCA}"/>
              </a:ext>
            </a:extLst>
          </p:cNvPr>
          <p:cNvSpPr/>
          <p:nvPr/>
        </p:nvSpPr>
        <p:spPr>
          <a:xfrm>
            <a:off x="1677988" y="2291556"/>
            <a:ext cx="5029200" cy="1790700"/>
          </a:xfrm>
          <a:prstGeom prst="wedgeEllipseCallout">
            <a:avLst>
              <a:gd name="adj1" fmla="val 49614"/>
              <a:gd name="adj2" fmla="val 84049"/>
            </a:avLst>
          </a:prstGeom>
          <a:solidFill>
            <a:srgbClr val="99CCFF">
              <a:alpha val="25000"/>
            </a:srgbClr>
          </a:solidFill>
          <a:ln w="25400" cap="flat" cmpd="sng" algn="ctr">
            <a:solidFill>
              <a:srgbClr val="99CCFF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CA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139637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A4E67-A6DD-2F77-50FF-D2869711F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 sz="2800" dirty="0"/>
              <a:t>Emplois</a:t>
            </a:r>
            <a:endParaRPr lang="fr-CA" dirty="0"/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A0E7D2C2-30A2-CBC4-5662-FD7479962089}"/>
              </a:ext>
            </a:extLst>
          </p:cNvPr>
          <p:cNvSpPr txBox="1">
            <a:spLocks/>
          </p:cNvSpPr>
          <p:nvPr/>
        </p:nvSpPr>
        <p:spPr bwMode="auto">
          <a:xfrm>
            <a:off x="1441676" y="1031732"/>
            <a:ext cx="9635674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763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Phrase conditionnelle avec</a:t>
            </a:r>
            <a:b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fr-FR" sz="4000" b="0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fr-FR" sz="4000" b="1" i="0" u="none" strike="noStrike" kern="0" cap="none" spc="0" normalizeH="0" baseline="0" noProof="0" dirty="0">
                <a:ln>
                  <a:noFill/>
                </a:ln>
                <a:solidFill>
                  <a:srgbClr val="333766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si + plus-que-parfait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4763" marR="0" lvl="0" indent="-4763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33376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CA" sz="4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8" name="Picture 7" descr="C:\Documents and Settings\ktsedryk\My Documents\Enseignement\Waterloo\Distance\251\conditionnel\broken_toy.png">
            <a:extLst>
              <a:ext uri="{FF2B5EF4-FFF2-40B4-BE49-F238E27FC236}">
                <a16:creationId xmlns:a16="http://schemas.microsoft.com/office/drawing/2014/main" id="{6341EBEA-50F1-FB38-19BF-AFF379C754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861995"/>
            <a:ext cx="3761546" cy="4959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7">
            <a:extLst>
              <a:ext uri="{FF2B5EF4-FFF2-40B4-BE49-F238E27FC236}">
                <a16:creationId xmlns:a16="http://schemas.microsoft.com/office/drawing/2014/main" id="{7ADE86E8-B56C-BB45-B4CF-2CA0746E1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7329" y="3509028"/>
            <a:ext cx="747122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Si elle </a:t>
            </a:r>
            <a:r>
              <a:rPr kumimoji="0" lang="fr-FR" altLang="fr-FR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n’avait pas cassé </a:t>
            </a:r>
            <a:r>
              <a:rPr kumimoji="0" lang="fr-FR" altLang="fr-F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sa poupée, elle </a:t>
            </a:r>
            <a:r>
              <a:rPr kumimoji="0" lang="fr-FR" altLang="fr-FR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n’aurait pas pleuré</a:t>
            </a:r>
            <a:r>
              <a:rPr kumimoji="0" lang="fr-FR" altLang="fr-F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+mn-cs"/>
              </a:rPr>
              <a:t>. </a:t>
            </a:r>
            <a:endParaRPr kumimoji="0" lang="en-US" altLang="fr-FR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E57235E-5D94-B7D9-6584-A1A4284F83C7}"/>
              </a:ext>
            </a:extLst>
          </p:cNvPr>
          <p:cNvSpPr txBox="1"/>
          <p:nvPr/>
        </p:nvSpPr>
        <p:spPr>
          <a:xfrm>
            <a:off x="0" y="6767513"/>
            <a:ext cx="22098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rgbClr val="FFFFFF">
                    <a:lumMod val="65000"/>
                  </a:srgbClr>
                </a:solidFill>
                <a:latin typeface="Arial" charset="0"/>
                <a:cs typeface="+mn-cs"/>
              </a:rPr>
              <a:t>© clipart.com</a:t>
            </a:r>
            <a:endParaRPr lang="fr-CA" sz="1800" dirty="0">
              <a:latin typeface="Arial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377994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85"/>
  <p:tag name="MMPROD_THEME_BG_IMAGE" val=""/>
  <p:tag name="MMPROD_DATA" val="&lt;object type=&quot;10002&quot; unique_id=&quot;901&quot;&gt;&lt;property id=&quot;10007&quot; value=&quot;Next&quot;/&gt;&lt;property id=&quot;10008&quot; value=&quot;Back&quot;/&gt;&lt;property id=&quot;10009&quot; value=&quot;Soumettre&quot;/&gt;&lt;property id=&quot;10012&quot; value=&quot;0&quot;/&gt;&lt;property id=&quot;10022&quot; value=&quot;Essayez encore une fois&quot;/&gt;&lt;property id=&quot;10068&quot; value=&quot;Correct - Cliquez pour continuer&quot;/&gt;&lt;property id=&quot;10069&quot; value=&quot;Incorrect - Cliquez pour continuer&quot;/&gt;&lt;property id=&quot;10124&quot; value=&quot;Click to continue&quot;/&gt;&lt;property id=&quot;10125&quot; value=&quot;Click to submit answer&quot;/&gt;&lt;property id=&quot;10126&quot; value=&quot;Click to go back&quot;/&gt;&lt;property id=&quot;10127&quot; value=&quot;Annuler&quot;/&gt;&lt;property id=&quot;10128&quot; value=&quot;Click to clear&quot;/&gt;&lt;property id=&quot;10133&quot; value=&quot;0&quot;/&gt;&lt;property id=&quot;10134&quot; value=&quot;0&quot;/&gt;&lt;property id=&quot;10135&quot; value=&quot;,&quot;/&gt;&lt;property id=&quot;10136&quot; value=&quot;2&quot;/&gt;&lt;property id=&quot;10156&quot; value=&quot;1&quot;/&gt;&lt;property id=&quot;10157&quot; value=&quot;1&quot;/&gt;&lt;property id=&quot;10158&quot; value=&quot;1&quot;/&gt;&lt;property id=&quot;10177&quot; value=&quot;0&quot;/&gt;&lt;property id=&quot;10183&quot; value=&quot;Vous devez répondre aux questions avant de continuer&quot;/&gt;&lt;property id=&quot;10185&quot; value=&quot;1&quot;/&gt;&lt;property id=&quot;10188&quot; value=&quot;The time to answer this question has expired.&quot;/&gt;&lt;property id=&quot;10189&quot; value=&quot;1&quot;/&gt;&lt;property id=&quot;10194&quot; value=&quot;0&quot;/&gt;&lt;property id=&quot;10195&quot; value=&quot;1&quot;/&gt;&lt;property id=&quot;10196&quot; value=&quot;0&quot;/&gt;&lt;property id=&quot;10198&quot; value=&quot;100&quot;/&gt;&lt;property id=&quot;10200&quot; value=&quot;1&quot;/&gt;&lt;object type=&quot;10054&quot; unique_id=&quot;10002&quot;&gt;&lt;property id=&quot;10139&quot; value=&quot;1.0&quot;/&gt;&lt;property id=&quot;10141&quot; value=&quot;80&quot;/&gt;&lt;property id=&quot;10143&quot; value=&quot;0&quot;/&gt;&lt;property id=&quot;10144&quot; value=&quot;0&quot;/&gt;&lt;property id=&quot;10145&quot; value=&quot;0&quot;/&gt;&lt;property id=&quot;10146&quot; value=&quot;1&quot;/&gt;&lt;property id=&quot;10147&quot; value=&quot;0&quot;/&gt;&lt;property id=&quot;10148&quot; value=&quot;0&quot;/&gt;&lt;property id=&quot;10149&quot; value=&quot;0&quot;/&gt;&lt;property id=&quot;10150&quot; value=&quot;0&quot;/&gt;&lt;/object&gt;&lt;object type=&quot;10042&quot; unique_id=&quot;903&quot;&gt;&lt;object type=&quot;10003&quot; unique_id=&quot;10004&quot;&gt;&lt;property id=&quot;10002&quot; value=&quot;Quiz&quot;/&gt;&lt;property id=&quot;10003&quot; value=&quot;0&quot;/&gt;&lt;property id=&quot;10004&quot; value=&quot;0&quot;/&gt;&lt;property id=&quot;10005&quot; value=&quot;0&quot;/&gt;&lt;property id=&quot;10006&quot; value=&quot;0&quot;/&gt;&lt;property id=&quot;10010&quot; value=&quot;1&quot;/&gt;&lt;property id=&quot;10014&quot; value=&quot;-1&quot;/&gt;&lt;property id=&quot;10015&quot; value=&quot;1&quot;/&gt;&lt;property id=&quot;10016&quot; value=&quot;1&quot;/&gt;&lt;property id=&quot;10017&quot; value=&quot;1&quot;/&gt;&lt;property id=&quot;10018&quot; value=&quot;0&quot;/&gt;&lt;property id=&quot;10029&quot; value=&quot;2&quot;/&gt;&lt;property id=&quot;10072&quot; value=&quot;Quiz10004&quot;/&gt;&lt;property id=&quot;10123&quot; value=&quot;1&quot;/&gt;&lt;property id=&quot;10129&quot; value=&quot;0&quot;/&gt;&lt;property id=&quot;10130&quot; value=&quot;80&quot;/&gt;&lt;property id=&quot;10160&quot; value=&quot;1&quot;/&gt;&lt;property id=&quot;10161&quot; value=&quot;1&quot;/&gt;&lt;property id=&quot;10162&quot; value=&quot;1&quot;/&gt;&lt;property id=&quot;10163&quot; value=&quot;0&quot;/&gt;&lt;property id=&quot;10164&quot; value=&quot;0&quot;/&gt;&lt;property id=&quot;10165&quot; value=&quot;Réussi&quot;/&gt;&lt;property id=&quot;10166&quot; value=&quot;Échoué&quot;/&gt;&lt;property id=&quot;10167&quot; value=&quot;FFFFFFFF&quot;/&gt;&lt;property id=&quot;10169&quot; value=&quot;Question %d of %d&quot;/&gt;&lt;property id=&quot;10170&quot; value=&quot;Send E-mail&quot;/&gt;&lt;property id=&quot;10171&quot; value=&quot;Vous avez répondu correctement!&quot;/&gt;&lt;property id=&quot;10172&quot; value=&quot;Vous n'avez pas répondu à la question&quot;/&gt;&lt;property id=&quot;10173&quot; value=&quot;Votre réponse&quot;/&gt;&lt;property id=&quot;10174&quot; value=&quot;La réponse correcte est:&quot;/&gt;&lt;object type=&quot;10050&quot; unique_id=&quot;10006&quot;&gt;&lt;property id=&quot;10020&quot; value=&quot;2&quot;/&gt;&lt;property id=&quot;10191&quot; value=&quot;-1&quot;/&gt;&lt;/object&gt;&lt;object type=&quot;10051&quot; unique_id=&quot;10007&quot;&gt;&lt;property id=&quot;10020&quot; value=&quot;2&quot;/&gt;&lt;property id=&quot;10191&quot; value=&quot;-1&quot;/&gt;&lt;/object&gt;&lt;property id=&quot;10208&quot; value=&quot;0&quot;/&gt;&lt;property id=&quot;10222&quot; value=&quot;0&quot;/&gt;&lt;property id=&quot;10223&quot; value=&quot;1&quot;/&gt;&lt;property id=&quot;10224&quot; value=&quot;1&quot;/&gt;&lt;property id=&quot;10225&quot; value=&quot;Instruction Slide Title&quot;/&gt;&lt;property id=&quot;10226&quot; value=&quot;Write instructions for quiz takers here...&quot;/&gt;&lt;property id=&quot;10228&quot; value=&quot;100&quot;/&gt;&lt;/object&gt;&lt;/object&gt;&lt;property id=&quot;10212&quot; value=&quot;1&quot;/&gt;&lt;property id=&quot;10213&quot; value=&quot;1&quot;/&gt;&lt;property id=&quot;10214&quot; value=&quot;0&quot;/&gt;&lt;property id=&quot;10215&quot; value=&quot;0&quot;/&gt;&lt;property id=&quot;10216&quot; value=&quot;0&quot;/&gt;&lt;property id=&quot;10217&quot; value=&quot;1&quot;/&gt;&lt;property id=&quot;10218&quot; value=&quot;0&quot;/&gt;&lt;property id=&quot;10219&quot; value=&quot;0&quot;/&gt;&lt;property id=&quot;10227&quot; value=&quot;1&quot;/&gt;&lt;property id=&quot;10229&quot; value=&quot;0&quot;/&gt;&lt;property id=&quot;10235&quot; value=&quot;0&quot;/&gt;&lt;property id=&quot;10236&quot; value=&quot;0&quot;/&gt;&lt;property id=&quot;10237&quot; value=&quot;0&quot;/&gt;&lt;property id=&quot;10238&quot; value=&quot;-1&quot;/&gt;&lt;property id=&quot;10239&quot; value=&quot;-1&quot;/&gt;&lt;property id=&quot;10240&quot; value=&quot;-1&quot;/&gt;&lt;property id=&quot;10241&quot; value=&quot;-1&quot;/&gt;&lt;property id=&quot;10242&quot; value=&quot;-1&quot;/&gt;&lt;property id=&quot;10243&quot; value=&quot;-1&quot;/&gt;&lt;property id=&quot;10244&quot; value=&quot;1&quot;/&gt;&lt;property id=&quot;10245&quot; value=&quot;0&quot;/&gt;&lt;/object&gt;&#10;"/>
  <p:tag name="MMPROD_TAG_VCONFIG" val="PD94bWwgdmVyc2lvbj0iMS4wIj8+DQo8Y29uZmlndXJhdGlvbj4NCgk8Y29sb3JzPg0KCQk8dWljb2xvciBuYW1lPSJwcmltYXJ5IiB2YWx1ZT0iMHhBQUM4RDkiLz4NCgkJPHVpY29sb3IgbmFtZT0iZ2xvdyIgdmFsdWU9IjB4MzVEMzM0Ii8+DQoJCTx1aWNvbG9yIG5hbWU9InRleHQiIHZhbHVlPSIweEZGRkZGRiIvPg0KCQk8dWljb2xvciBuYW1lPSJsaWdodCIgdmFsdWU9IjB4NEU1RDYwIi8+DQoJCTx1aWNvbG9yIG5hbWU9InNoYWRvdyIgdmFsdWU9IjB4MDAwMDAwIi8+DQoJCTx1aWNvbG9yIG5hbWU9ImJhY2tncm91bmQiIHZhbHVlPSIweDUwODZBMyIvPg0KCTwvY29sb3JzPg0KCTxsYXlvdXQ+DQoJCTx1aXNob3cgbmFtZT0icHJlc2VudGF0aW9udGl0bGUiIHZhbHVlPSJ0cnVlIi8+DQoJCTx1aXNob3cgbmFtZT0icHJlc2VudGVycGhvdG8iIHZhbHVlPSJmYWxzZSIvPg0KCQk8dWlzaG93IG5hbWU9InByZXNlbnRlcm5hbWUiIHZhbHVlPSJmYWxzZSIvPg0KCQk8dWlzaG93IG5hbWU9InByZXNlbnRlcnRpdGxlIiB2YWx1ZT0iZmFsc2UiLz4NCgkJPHVpc2hvdyBuYW1lPSJwcmVzZW50ZXJlbWFpbCIgdmFsdWU9ImZhbHNlIi8+DQoJCTx1aXNob3cgbmFtZT0icHJlc2VudGVyYmlvIiB2YWx1ZT0iZmFsc2UiLz4NCgkJPHVpc2hvdyBuYW1lPSJjb21wYW55bG9nbyIgdmFsdWU9ImZhbHNlIi8+DQoJCTx1aXNob3cgbmFtZT0ic2lkZWJhciIgdmFsdWU9InRydWUiLz4NCgkJPHVpc2hvdyBuYW1lPSJvdXRsaW5lIiB2YWx1ZT0idHJ1ZSIvPg0KCQk8dWlzaG93IG5hbWU9InRodW1ibmFpbCIgdmFsdWU9ImZhbHNlIi8+DQoJCTx1aXNob3cgbmFtZT0ibm90ZXMiIHZhbHVlPSJmYWxz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nNlYXJjaCIvPg0KCQk8dWlzaG93IG5hbWU9InF1aXoiIHZhbHVlPSJ0cnVlIi8+DQoJCTx1aXNob3cgbmFtZT0iY2N0ZXh0aGlnaGxpZ2h0aW5nIiB2YWx1ZT0idHJ1ZSIvPg0KCTwvbGF5b3V0Pg0KCTxsYW5ndWFnZSBpZD0iZW4iPg0KCQk8dWl0ZXh0IG5hbWU9IkFET0JFX1BSRVNFTlRFUiIgdmFsdWU9Ik15IG5hbWUgZ29pZXMgaGVyZSIv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TbGlkZSAlbiIvPg0KCQk8IS0tIHN1YnN0aXR1dGlvbjogJW4gPT0gc2xpZGUgbnVtYmVyIC0tPg0KCQk8IS0tIHN1YnN0aXR1dGlvbjogJXQgPT0gdG90YWwgc2xpZGUgY291bnQgLS0+DQoJCTx1aXRleHQgbmFtZT0iU0NSVUJCQVJTVEFUVVNfU0xJREVJTkZPIiB2YWx1ZT0iU2xpZGUgJW4gLyAldCB8ICIvPg0KCQk8dWl0ZXh0IG5hbWU9IlNDUlVCQkFSU1RBVFVTX1NUT1BQRUQiIHZhbHVlPSJTdG9wcGVkIi8+DQoJCTx1aXRleHQgbmFtZT0iU0NSVUJCQVJTVEFUVVNfUExBWUlORyIgdmFsdWU9IlBsYXlpbmciLz4NCgkJPHVpdGV4dCBuYW1lPSJTQ1JVQkJBUlNUQVRVU19OT0FVRElPIiB2YWx1ZT0iTm8gQXVkaW8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+DQoJCTx1aXRleHQgbmFtZT0iRE9DV1JBUF9NU0ciIHZhbHVlPSJTYXZlIHRvIE15IENvbXB1dGVyIi8+DQoJCTx1aXRleHQgbmFtZT0iRE9DV1JBUF9QUk9NUFQiIHZhbHVlPSJDbGljayB0byBEb3dubG9hZCIvPg0KCTwvbGFuZ3VhZ2U+DQoJPGxhbmd1YWdlIGlkPSJkZS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TE9BRElORyIgdmFsdWU9IkxhZGVuIi8+DQoJCTx1aXRleHQgbmFtZT0iU0NSVUJCQVJTVEFUVVNfQlVGRkVSSU5HIiB2YWx1ZT0iUHVmZmVybiIvPg0KCQk8dWl0ZXh0IG5hbWU9IlNDUlVCQkFSU1RBVFVTX1FVRVNUSU9OIiB2YWx1ZT0iRnJhZ2UgYmVhbnR3b3J0ZW4iLz4NCgkJPHVpdGV4dCBuYW1lPSJTQ1JVQkJBUlNUQVRVU19SRVZJRVdRVUlaIiB2YWx1ZT0iTm9jaG1hbHMgZHVyY2hzZWhlbiIvPg0KCQk8IS0tIHN1YnN0aXR1dGlvbjogJW0gPT0gbWludXRlcyByZW1haW5pbmcgLS0+DQoJCTwhLS0gc3Vic3RpdHV0aW9uOiAlcyA9PSBzZWNvbmRzIHJlbWFpbmluZyAtLT4NCgkJPHVpdGV4dCBuYW1lPSJFTEFQU0VEIiB2YWx1ZT0iUmVzdGRhdWVyOiAlbSBNaW51dGVuICVzIFNla3VuZGVuIi8+DQoJCTx1aXRleHQgbmFtZT0iTk9URk9VTkQiIHZhbHVlPSJOaWNodHMgZ2VmdW5kZW4iLz4NCgkJPHVpdGV4dCBuYW1lPSJBVFRBQ0hNRU5UUyIgdmFsdWU9IkFubGFnZW4iLz4NCgkJPCEtLSBzdWJzdGl0dXRpb246ICVwID09IGN1cnJlbnQgc3BlYWtlcidzIHRpdGxlIC0tPg0KCQk8dWl0ZXh0IG5hbWU9IkJJT1dJTl9USVRMRSIgdmFsdWU9IlNwcmVjaGVyOiAlcCIvPg0KCQk8dWl0ZXh0IG5hbWU9IkJJT0JUTl9USVRMRSIgdmFsdWU9IlNwcmVjaGVyIi8+DQoJCTx1aXRleHQgbmFtZT0iRElWSURFUkJUTl9USVRMRSIgdmFsdWU9InwiLz4NCgkJPHVpdGV4dCBuYW1lPSJDT05UQUNUQlROX1RJVExFIiB2YWx1ZT0iS29udGFrdCIvPg0KCQk8dWl0ZXh0IG5hbWU9IlRBQl9PVVRMSU5FIiB2YWx1ZT0iU3RydWt0dXIiLz4NCgkJPHVpdGV4dCBuYW1lPSJUQUJfVEhVTUIiIHZhbHVlPSJNaW5pYXR1ciIvPg0KCQk8dWl0ZXh0IG5hbWU9IlRBQl9OT1RFUyIgdmFsdWU9Ik5vdGl6ZW4iLz4NCgkJPHVpdGV4dCBuYW1lPSJUQUJfU0VBUkNIIiB2YWx1ZT0iU3VjaGVuIi8+DQoJCTx1aXRleHQgbmFtZT0iU0xJREVfSEVBRElORyIgdmFsdWU9IkZvbGllbnRpdGVsIi8+DQoJCTx1aXRleHQgbmFtZT0iRFVSQVRJT05fSEVBRElORyIgdmFsdWU9IkRhdWVyIi8+DQoJCTx1aXRleHQgbmFtZT0iU0VBUkNIX0hFQURJTkciIHZhbHVlPSJUZXh0IHN1Y2hlbjoiLz4NCgkJPHVpdGV4dCBuYW1lPSJUSFVNQl9IRUFESU5HIiB2YWx1ZT0iRm9saWUiLz4NCgkJPHVpdGV4dCBuYW1lPSJUSFVNQl9JTkZPIiB2YWx1ZT0iRm9saWVudGl0ZWwvRGF1ZXIiLz4NCgkJPHVpdGV4dCBuYW1lPSJBVFRBQ0hOQU1FX0hFQURJTkciIHZhbHVlPSJEYXRlaW5hbWUiLz4NCgkJPHVpdGV4dCBuYW1lPSJBVFRBQ0hTSVpFX0hFQURJTkciIHZhbHVlPSJHcsO2w59lIi8+DQoJCTx1aXRleHQgbmFtZT0iU0xJREVfTk9URVMiIHZhbHVlPSJGb2xpZW5ub3RpemV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RlbiBUZWlsbmVobWVybiBkaWUgU2VpdGVubGVpc3RlIGFuemVpZ2VuIi8+DQoJCTx1aXRleHQgbmFtZT0iTVVURSIgdmFsdWU9IlRvbiBhdXMiLz4NCgkJPHVpdGV4dCBuYW1lPSJET0NXUkFQX1RJVExFIiB2YWx1ZT0iUHJlc2VudGVyLUFuaGFuZyIvPg0KCQk8dWl0ZXh0IG5hbWU9IkRPQ1dSQVBfTVNHIiB2YWx1ZT0iQXVmIG1laW5lbSBBcmJlaXRzcGxhdHogc3BlaWNoZXJuIi8+DQoJCTx1aXRleHQgbmFtZT0iRE9DV1JBUF9QUk9NUFQiIHZhbHVlPSJadW0gSGVydW50ZXJsYWRlbiBrbGlja2VuIi8+DQoJPC9sYW5ndWFnZT4NCgk8bGFuZ3VhZ2UgaWQ9ImZy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+DQoJCTx1aXRleHQgbmFtZT0iU0NSVUJCQVJTVEFUVVNfUExBWUlORyIgdmFsdWU9IkxlY3R1cmUiLz4NCgkJPHVpdGV4dCBuYW1lPSJTQ1JVQkJBUlNUQVRVU19OT0FVRElPIiB2YWx1ZT0iUGFzIGRlIHNvbiIvPg0KCQk8dWl0ZXh0IG5hbWU9IlNDUlVCQkFSU1RBVFVTX0xPQURJTkciIHZhbHVlPSJDaGFyZ2VtZW50IGVuIGNvdXJzIi8+DQoJCTx1aXRleHQgbmFtZT0iU0NSVUJCQVJTVEFUVVNfQlVGRkVSSU5HIiB2YWx1ZT0iTWlzZSBlbiBtw6ltb2lyZSIvPg0KCQk8dWl0ZXh0IG5hbWU9IlNDUlVCQkFSU1RBVFVTX1FVRVNUSU9OIiB2YWx1ZT0iUsOpcG9uZHJlIMOgIGxhIHF1ZXN0aW9uIi8+DQoJCTx1aXRleHQgbmFtZT0iU0NSVUJCQVJTVEFUVVNfUkVWSUVXUVVJWiIgdmFsdWU9IlLDqXZpc2lvbiBkdSBxdWVzdGlvbm5haXJlIi8+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+DQoJCTx1aXRleHQgbmFtZT0iQVRUQUNITUVOVFMiIHZhbHVlPSJQacOoY2VzIGpvaW50ZXMiLz4NCgkJPCEtLSBzdWJzdGl0dXRpb246ICVwID09IGN1cnJlbnQgc3BlYWtlcidzIHRpdGxlIC0tPg0KCQk8dWl0ZXh0IG5hbWU9IkJJT1dJTl9USVRMRSIgdmFsdWU9IkJpbzogJXAiLz4NCgkJPHVpdGV4dCBuYW1lPSJCSU9CVE5fVElUTEUiIHZhbHVlPSJCaW8gOiIvPg0KCQk8dWl0ZXh0IG5hbWU9IkRJVklERVJCVE5fVElUTEUiIHZhbHVlPSJ8Ii8+DQoJCTx1aXRleHQgbmFtZT0iQ09OVEFDVEJUTl9USVRMRSIgdmFsdWU9IkNvbnRhY3QiLz4NCgkJPHVpdGV4dCBuYW1lPSJUQUJfT1VUTElORSIgdmFsdWU9IlBsYW4iLz4NCgkJPHVpdGV4dCBuYW1lPSJUQUJfVEhVTUIiIHZhbHVlPSIgTWluaWF0dXJlIi8+DQoJCTx1aXRleHQgbmFtZT0iVEFCX05PVEVTIiB2YWx1ZT0iTm90ZXMiLz4NCgkJPHVpdGV4dCBuYW1lPSJUQUJfU0VBUkNIIiB2YWx1ZT0iIENoZXJjaGVyIi8+DQoJCTx1aXRleHQgbmFtZT0iU0xJREVfSEVBRElORyIgdmFsdWU9IlRpdHJlIGRlIGxhIGRpYXBvc2l0aXZlIi8+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+DQoJCTx1aXRleHQgbmFtZT0iQVRUQUNITkFNRV9IRUFESU5HIiB2YWx1ZT0iTm9tIGRlIGZpY2hpZXIiLz4NCgkJPHVpdGV4dCBuYW1lPSJBVFRBQ0hTSVpFX0hFQURJTkciIHZhbHVlPSJUYWlsbGUiLz4NCgkJPHVpdGV4dCBuYW1lPSJTTElERV9OT1RFUyIgdmFsdWU9Ik5vdGVzIGRlcyBkaWFwb3NpdGl2ZXM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udHJlciBsJ2VuY2FkcsOpIGF1eCBwYXJ0aWNpcGFudHMiLz4NCgkJPHVpdGV4dCBuYW1lPSJNVVRFIiB2YWx1ZT0iTXVldCIvPg0KCQk8dWl0ZXh0IG5hbWU9IkRPQ1dSQVBfVElUTEUiIHZhbHVlPSJQacOoY2Ugam9pbnRlIFByZXNlbnRlciIvPg0KCQk8dWl0ZXh0IG5hbWU9IkRPQ1dSQVBfTVNHIiB2YWx1ZT0iRW5yZWdpc3RyZXIgc3VyIG1vbiBvcmRpbmF0ZXVyIi8+DQoJCTx1aXRleHQgbmFtZT0iRE9DV1JBUF9QUk9NUFQiIHZhbHVlPSJDbGlxdWVyIHBvdXIgdMOpbMOpY2hhcmdlciIvPg0KCTwvbGFuZ3VhZ2U+DQoJPGxhbmd1YWdlIGlkPSJqYS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w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jgrnjg6njgqTjg4kgOiAlbiIvPg0KCQk8IS0tIHN1YnN0aXR1dGlvbjogJW4gPT0gc2xpZGUgbnVtYmVyIC0tPg0KCQk8IS0tIHN1YnN0aXR1dGlvbjogJXQgPT0gdG90YWwgc2xpZGUgY291bnQgLS0+DQoJCTx1aXRleHQgbmFtZT0iU0NSVUJCQVJTVEFUVVNfU0xJREVJTkZPIiB2YWx1ZT0i44K544Op44Kk44OJIDogJW4gLyAldCB8ICIvPg0KCQk8dWl0ZXh0IG5hbWU9IlNDUlVCQkFSU1RBVFVTX1NUT1BQRUQiIHZhbHVlPSLlgZzmraIiLz4NCgkJPHVpdGV4dCBuYW1lPSJTQ1JVQkJBUlNUQVRVU19QTEFZSU5HIiB2YWx1ZT0i5YaN55Sf5LitIi8+DQoJCTx1aXRleHQgbmFtZT0iU0NSVUJCQVJTVEFUVVNfTk9BVURJTyIgdmFsdWU9Iumfs+WjsOOBquOBly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PVVRMSU5FIiB2YWx1ZT0i44Ki44Km44OI44Op44Kk44OzIi8+DQoJCTx1aXRleHQgbmFtZT0iVEFCX1RIVU1CIiB2YWx1ZT0i44K144Og44ON44O844OrIi8+DQoJCTx1aXRleHQgbmFtZT0iVEFCX05PVEVTIiB2YWx1ZT0i44OO44O844OIIi8+DQoJCTx1aXRleHQgbmFtZT0iVEFCX1NFQVJDSCIgdmFsdWU9IuaknOe0oiIvPg0KCQk8dWl0ZXh0IG5hbWU9IlNMSURFX0hFQURJTkciIHZhbHVlPSLjgrnjg6njgqTjg4njgr/jgqTjg4jjg6siLz4NCgkJPHVpdGV4dCBuYW1lPSJEVVJBVElPTl9IRUFESU5HIiB2YWx1ZT0i6ZW344GVIi8+DQoJCTx1aXRleHQgbmFtZT0iU0VBUkNIX0hFQURJTkciIHZhbHVlPSLmpJzntKLjgZnjgovjg4bjgq3jgrnjg4ggOiAiLz4NCgkJPHVpdGV4dCBuYW1lPSJUSFVNQl9IRUFESU5HIiB2YWx1ZT0i44K544Op44Kk44OJIi8+DQoJCTx1aXRleHQgbmFtZT0iVEhVTUJfSU5GTyIgdmFsdWU9IuOCueODqeOCpOODieOCv+OCpOODiOODqyAvIOmVt+OBlSIvPg0KCQk8dWl0ZXh0IG5hbWU9IkFUVEFDSE5BTUVfSEVBRElORyIgdmFsdWU9IuODleOCoeOCpOODq+WQjSIvPg0KCQk8dWl0ZXh0IG5hbWU9IkFUVEFDSFNJWkVfSEVBRElORyIgdmFsdWU9IuOCteOCpOOCuiIvPg0KCQk8dWl0ZXh0IG5hbWU9IlNMSURFX05PVEVTIiB2YWx1ZT0i44K544Op44Kk44OJ44OO44O844OI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OCteOCpOODieODkOODvOOCkuWPguWKoOiAheOBq+imi+OBm+OCiyIvPg0KCQk8dWl0ZXh0IG5hbWU9Ik1VVEUiIHZhbHVlPSLjg5/jg6Xjg7zjg4giLz4NCgkJPHVpdGV4dCBuYW1lPSJET0NXUkFQX1RJVExFIiB2YWx1ZT0iUHJlc2VudGVyIOa3u+S7mOODleOCoeOCpOODqyIvPg0KCQk8dWl0ZXh0IG5hbWU9IkRPQ1dSQVBfTVNHIiB2YWx1ZT0i44Oe44Kk44Kz44Oz44OU44Ol44O844K/44Gr5L+d5a2YIi8+DQoJCTx1aXRleHQgbmFtZT0iRE9DV1JBUF9QUk9NUFQiIHZhbHVlPSLjgq/jg6rjg4Pjgq/jgZfjgabjg4Djgqbjg7Pjg63jg7zjg4kiLz4NCgk8L2xhbmd1YWdlPg0KCTxsYW5ndWFnZSBpZD0ia28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S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S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0gdWl0ZXh0IC0tPg0KCQk8IS0tIHN1YnN0aXR1dGlvbjogJW4gPT0gc2xpZGUgbnVtYmVyIC0tPg0KCQk8dWl0ZXh0IG5hbWU9IlVOTkFNRURTTElERVRJVExFIiB2YWx1ZT0i7Iqs65287J2065OcICVuIi8+DQoJCTwhLS0gc3Vic3RpdHV0aW9uOiAlbiA9PSBzbGlkZSBudW1iZXIgLS0+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+DQoJCTx1aXRleHQgbmFtZT0iU0NSVUJCQVJTVEFUVVNfTk9BVURJTyIgdmFsdWU9IuyYpOuUlOyYpCDsl4bsnYwiLz4NCgkJPHVpdGV4dCBuYW1lPSJTQ1JVQkJBUlNUQVRVU19MT0FESU5HIiB2YWx1ZT0i66Gc65SpIi8+DQoJCTx1aXRleHQgbmFtZT0iU0NSVUJCQVJTVEFUVVNfQlVGRkVSSU5HIiB2YWx1ZT0i67KE7Y2866eBIi8+DQoJCTx1aXRleHQgbmFtZT0iU0NSVUJCQVJTVEFUVVNfUVVFU1RJT04iIHZhbHVlPSLsp4jrrLjsl5Ag64u17ZWY6riwIi8+DQoJCTx1aXRleHQgbmFtZT0iU0NSVUJCQVJTVEFUVVNfUkVWSUVXUVVJWiIgdmFsdWU9IuyniOusuCDri6Tsi5zrs7TquLAiLz4NCgkJPCEtLSBzdWJzdGl0dXRpb246ICVtID09IG1pbnV0ZXMgcmVtYWluaW5nIC0tPg0KCQk8IS0tIHN1YnN0aXR1dGlvbjogJXMgPT0gc2Vjb25kcyByZW1haW5pbmcgLS0+DQoJCTx1aXRleHQgbmFtZT0iRUxBUFNFRCIgdmFsdWU9IiVt67aEICVz7LSIIOuCqOydjCIvPg0KCQk8dWl0ZXh0IG5hbWU9Ik5PVEZPVU5EIiB2YWx1ZT0i7JeG7J2MIi8+DQoJCTx1aXRleHQgbmFtZT0iQVRUQUNITUVOVFMiIHZhbHVlPSLssqjrtoAg7YyM7J28Ii8+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T1VUTElORSIgdmFsdWU9IuqwnOyalCIvPg0KCQk8dWl0ZXh0IG5hbWU9IlRBQl9USFVNQiIgdmFsdWU9Iuy2leyGjO2MkCIvPg0KCQk8dWl0ZXh0IG5hbWU9IlRBQl9OT1RFUyIgdmFsdWU9IuuFuO2KuCIvPg0KCQk8dWl0ZXh0IG5hbWU9IlRBQl9TRUFSQ0giIHZhbHVlPSLqsoDsg4kiLz4NCgkJPHVpdGV4dCBuYW1lPSJTTElERV9IRUFESU5HIiB2YWx1ZT0i7Iqs65287J2065OcIOygnOuqqSIvPg0KCQk8dWl0ZXh0IG5hbWU9IkRVUkFUSU9OX0hFQURJTkciIHZhbHVlPSLsnqzsg53si5zqsIQiLz4NCgkJPHVpdGV4dCBuYW1lPSJTRUFSQ0hfSEVBRElORyIgdmFsdWU9Iu2FjeyKpO2KuCDqsoDsg4k6Ii8+DQoJCTx1aXRleHQgbmFtZT0iVEhVTUJfSEVBRElORyIgdmFsdWU9IuyKrOudvOydtOuTnCIvPg0KCQk8dWl0ZXh0IG5hbWU9IlRIVU1CX0lORk8iIHZhbHVlPSLsoJzrqqkv7J6s7IOd7Iuc6rCEIi8+DQoJCTx1aXRleHQgbmFtZT0iQVRUQUNITkFNRV9IRUFESU5HIiB2YWx1ZT0i7YyM7J28IOydtOumhCIvPg0KCQk8dWl0ZXh0IG5hbWU9IkFUVEFDSFNJWkVfSEVBRElORyIgdmFsdWU9Iu2BrOq4sCIvPg0KCQk8dWl0ZXh0IG5hbWU9IlNMSURFX05PVEVTIiB2YWx1ZT0i7Iqs65287J2065OcIOuFuO2KuC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ssLjsl6zsnpDsl5Dqsowg7IS466GcIOunieuMgCDrs7TsnbTquLAiLz4NCgkJPHVpdGV4dCBuYW1lPSJNVVRFIiB2YWx1ZT0i7J2M7IaM6rGwIi8+DQoJCTx1aXRleHQgbmFtZT0iRE9DV1JBUF9USVRMRSIgdmFsdWU9IlByZXNlbnRlciDtjIzsnbwg7LKo67aAIi8+DQoJCTx1aXRleHQgbmFtZT0iRE9DV1JBUF9NU0ciIHZhbHVlPSLrgrQg7Lu07ZOo7YSw7JeQIOyggOyepSIvPg0KCQk8dWl0ZXh0IG5hbWU9IkRPQ1dSQVBfUFJPTVBUIiB2YWx1ZT0i7YG066at7ZWY7JesIOuLpOyatOuhnOuTnCIvPg0KCTwvbGFuZ3VhZ2U+DQo8L2NvbmZpZ3VyYXRpb24+DQog"/>
  <p:tag name="MMPROD_UIDATA" val="&lt;database version=&quot;10.0&quot;&gt;&lt;object type=&quot;1&quot; unique_id=&quot;10001&quot;&gt;&lt;property id=&quot;20139&quot; value=&quot;%n. %s&quot;/&gt;&lt;property id=&quot;20141&quot; value=&quot;Le genre des noms (concept title)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0&quot;/&gt;&lt;property id=&quot;20181&quot; value=&quot;0&quot;/&gt;&lt;property id=&quot;20193&quot; value=&quot;-1&quot;/&gt;&lt;property id=&quot;20224&quot; value=&quot;\\artsfile.uwaterloo.ca\ktsedryk\My Documents\My Adobe Presentations\template&quot;/&gt;&lt;property id=&quot;20250&quot; value=&quot;0&quot;/&gt;&lt;property id=&quot;20251&quot; value=&quot;0&quot;/&gt;&lt;property id=&quot;20259&quot; value=&quot;0&quot;/&gt;&lt;object type=&quot;8&quot; unique_id=&quot;10777&quot;&gt;&lt;/object&gt;&lt;object type=&quot;2&quot; unique_id=&quot;10778&quot;&gt;&lt;object type=&quot;3&quot; unique_id=&quot;16090&quot;&gt;&lt;property id=&quot;20148&quot; value=&quot;5&quot;/&gt;&lt;property id=&quot;20300&quot; value=&quot;Slide 1&quot;/&gt;&lt;property id=&quot;20303&quot; value=&quot;-1&quot;/&gt;&lt;property id=&quot;20307&quot; value=&quot;347&quot;/&gt;&lt;property id=&quot;20309&quot; value=&quot;-1&quot;/&gt;&lt;/object&gt;&lt;object type=&quot;3&quot; unique_id=&quot;21677&quot;&gt;&lt;property id=&quot;20148&quot; value=&quot;5&quot;/&gt;&lt;property id=&quot;20300&quot; value=&quot;Slide 2&quot;/&gt;&lt;property id=&quot;20307&quot; value=&quot;348&quot;/&gt;&lt;/object&gt;&lt;object type=&quot;3&quot; unique_id=&quot;21694&quot;&gt;&lt;property id=&quot;20148&quot; value=&quot;5&quot;/&gt;&lt;property id=&quot;20300&quot; value=&quot;Slide 3&quot;/&gt;&lt;property id=&quot;20307&quot; value=&quot;349&quot;/&gt;&lt;/object&gt;&lt;/object&gt;&lt;object type=&quot;4&quot; unique_id=&quot;13066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3|2|2|2.8|2|1.8|6.7|2.7|1.7|2|1.6|2|2|2.3|2|2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triangle" w="med" len="med"/>
        </a:ln>
      </a:spPr>
      <a:bodyPr anchor="ctr"/>
      <a:lstStyle>
        <a:defPPr algn="ctr">
          <a:defRPr/>
        </a:defPPr>
      </a:lstStyle>
      <a:style>
        <a:lnRef idx="2">
          <a:schemeClr val="accent4"/>
        </a:lnRef>
        <a:fillRef idx="1">
          <a:schemeClr val="lt1"/>
        </a:fillRef>
        <a:effectRef idx="0">
          <a:schemeClr val="accent4"/>
        </a:effectRef>
        <a:fontRef idx="minor">
          <a:schemeClr val="dk1"/>
        </a:fontRef>
      </a:style>
    </a:spDef>
    <a:lnDef>
      <a:spPr bwMode="auto"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2247</TotalTime>
  <Pages>0</Pages>
  <Words>518</Words>
  <Characters>0</Characters>
  <Application>Microsoft Office PowerPoint</Application>
  <PresentationFormat>Custom</PresentationFormat>
  <Lines>0</Lines>
  <Paragraphs>80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Gill Sans</vt:lpstr>
      <vt:lpstr>Open Sans</vt:lpstr>
      <vt:lpstr>Times New Roman</vt:lpstr>
      <vt:lpstr>Title &amp; Bullets</vt:lpstr>
      <vt:lpstr>Le conditionnel passé</vt:lpstr>
      <vt:lpstr>Formation</vt:lpstr>
      <vt:lpstr>Conjugaison</vt:lpstr>
      <vt:lpstr>Emplois</vt:lpstr>
      <vt:lpstr>Emplois</vt:lpstr>
      <vt:lpstr>Emplois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conditionnel passé</dc:title>
  <dc:subject>Conditionnel</dc:subject>
  <dc:creator>Tsedryk, Kanstantsin</dc:creator>
  <cp:keywords>FR251</cp:keywords>
  <cp:lastModifiedBy>KT</cp:lastModifiedBy>
  <cp:revision>511</cp:revision>
  <dcterms:modified xsi:type="dcterms:W3CDTF">2024-01-12T16:17:56Z</dcterms:modified>
</cp:coreProperties>
</file>