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</p:sldIdLst>
  <p:sldSz cx="12482513" cy="7021513"/>
  <p:notesSz cx="7023100" cy="93091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322263" indent="131763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647700" indent="26352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971550" indent="39687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296988" indent="528638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3" pos="802" userDrawn="1">
          <p15:clr>
            <a:srgbClr val="A4A3A4"/>
          </p15:clr>
        </p15:guide>
        <p15:guide id="4" pos="3943" userDrawn="1">
          <p15:clr>
            <a:srgbClr val="A4A3A4"/>
          </p15:clr>
        </p15:guide>
        <p15:guide id="5" pos="70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88"/>
    <a:srgbClr val="E1F0FF"/>
    <a:srgbClr val="B9E5F7"/>
    <a:srgbClr val="6F2A0B"/>
    <a:srgbClr val="3E5E28"/>
    <a:srgbClr val="679192"/>
    <a:srgbClr val="D8E5ED"/>
    <a:srgbClr val="ADC8D7"/>
    <a:srgbClr val="BBD7C8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5" autoAdjust="0"/>
    <p:restoredTop sz="64748" autoAdjust="0"/>
  </p:normalViewPr>
  <p:slideViewPr>
    <p:cSldViewPr snapToGrid="0" snapToObjects="1" showGuides="1">
      <p:cViewPr varScale="1">
        <p:scale>
          <a:sx n="67" d="100"/>
          <a:sy n="67" d="100"/>
        </p:scale>
        <p:origin x="996" y="66"/>
      </p:cViewPr>
      <p:guideLst>
        <p:guide orient="horz" pos="486"/>
        <p:guide pos="802"/>
        <p:guide pos="3943"/>
        <p:guide pos="70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1" d="100"/>
          <a:sy n="81" d="100"/>
        </p:scale>
        <p:origin x="3858" y="9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A4FAA37D-BD83-F4EC-6A41-6B63072334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A" dirty="0"/>
              <a:t>Le conditionnel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  <p:extLst>
    <p:ext uri="{56416CCD-93CA-4268-BC5B-53C4BB910035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269944-900D-D958-06A8-DD33526B7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3AB4D-E549-4EFA-99EB-BC55C5C152BC}" type="slidenum">
              <a:rPr lang="fr-CA" smtClean="0"/>
              <a:t>‹#›</a:t>
            </a:fld>
            <a:endParaRPr lang="fr-CA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BAA793AE-7021-339D-7369-29C10610B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5D47A1A5-0221-E2E1-7B50-9C10867950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11" name="Header Placeholder 10">
            <a:extLst>
              <a:ext uri="{FF2B5EF4-FFF2-40B4-BE49-F238E27FC236}">
                <a16:creationId xmlns:a16="http://schemas.microsoft.com/office/drawing/2014/main" id="{8DF5E44C-0E74-AD36-5B0A-570C192F37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2263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770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155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6988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357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48289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300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97718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ce module, nous allons étudier avec vous un nouveau mode : le conditionnel.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allons passer en revue la formation du conditionnel pour étudier ensuite en détails l’emploi de ce mode. 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3AB4D-E549-4EFA-99EB-BC55C5C152BC}" type="slidenum">
              <a:rPr lang="fr-CA" smtClean="0"/>
              <a:t>1</a:t>
            </a:fld>
            <a:endParaRPr lang="fr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8943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employons aussi le conditionnel pour atténuer une demande, un conseil, un désir, en particulier avec les verbes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vouloir, pouvoir, devoir, falloir. 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voici quelques exemples de cet emploi : </a:t>
            </a:r>
          </a:p>
          <a:p>
            <a:pPr marL="45720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voudrais vous poser une question. </a:t>
            </a:r>
          </a:p>
          <a:p>
            <a:pPr marL="45720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devrais le faire toi-même. </a:t>
            </a:r>
          </a:p>
          <a:p>
            <a:pPr marL="45720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Pourriez-vous m’indiquer le chemin ?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appelle cet emploi du conditionnel,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conditionnel de politesse.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Alors, mes chers amis, soyons polis, employons le conditionnel de politesse ! 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3AB4D-E549-4EFA-99EB-BC55C5C152BC}" type="slidenum">
              <a:rPr lang="fr-CA" smtClean="0"/>
              <a:t>10</a:t>
            </a:fld>
            <a:endParaRPr lang="fr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000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conditionnel est le mode de la supposition. Il exprime d’ordinaire un fait possible, une action éventuelle dont la réalisation dépend d’une condition exprimée ou non.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mode conditionnel comprend deux temps : le conditionnel présent et le conditionnel passé. 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3AB4D-E549-4EFA-99EB-BC55C5C152BC}" type="slidenum">
              <a:rPr lang="fr-CA" smtClean="0"/>
              <a:t>2</a:t>
            </a:fld>
            <a:endParaRPr lang="fr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500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Passons tout d’abord au conditionnel présent et sa formation: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conditionnel présent se forme avec le même radical que le futur simple + les terminaisons de l’imparfait (-ais, -ais, -ait, -ions, -</a:t>
            </a:r>
            <a:r>
              <a:rPr lang="fr-CA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iez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-aient).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Donc, il s’agit des mêmes formes verbales que dans le futur simple, nous gardons les mêmes changements orthographiques ainsi que les mêmes formes irrégulières.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3AB4D-E549-4EFA-99EB-BC55C5C152BC}" type="slidenum">
              <a:rPr lang="fr-CA" smtClean="0"/>
              <a:t>3</a:t>
            </a:fld>
            <a:endParaRPr lang="fr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463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Conjuguons ensemble quelques verbes au conditionnel présent 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Parler (de même qu’avec le futur simple, nous prenons l’infinitif du verbe et nous y ajoutons les terminaisons de l’imparfait)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parlerais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parlerais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il, elle, on parlerait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parlerions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parleriez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ils, elles parleraient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Conjuguons maintenant le verbe « aller » au conditionnel présent (nous prenons le radical verbal du futur simple « </a:t>
            </a:r>
            <a:r>
              <a:rPr lang="fr-CA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 » et encore une fois nous ajoutons les terminaisons de l’imparfait)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j’irais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irais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il, elle, on irait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irions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iriez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ils, elles iraient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3AB4D-E549-4EFA-99EB-BC55C5C152BC}" type="slidenum">
              <a:rPr lang="fr-CA" smtClean="0"/>
              <a:t>4</a:t>
            </a:fld>
            <a:endParaRPr lang="fr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88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voudrais encore une fois attirer votre attention à la prononciation du futur simple et du conditionnel à la première personne du singulier 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j’irai vs. j’irais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parlerai vs. je parlerais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le radical verbal est le même au futur simple et au conditionnel, il est important de faire la distinction dans la prononciation des terminaisons.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J’irai (avec un [e] fermé à la fin pour le futur simple) vs. j’irais (avec un [</a:t>
            </a:r>
            <a:r>
              <a:rPr lang="fr-FR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ε] ouvert pour le conditionnel)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FR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parlerai (futur simple) et je parlerais (conditionnel présent)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3AB4D-E549-4EFA-99EB-BC55C5C152BC}" type="slidenum">
              <a:rPr lang="fr-CA" smtClean="0"/>
              <a:t>5</a:t>
            </a:fld>
            <a:endParaRPr lang="fr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194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Passons maintenant aux emplois du conditionnel présent.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emploie le plus souvent le conditionnel présent dans une phrase conditionnelle avec si + l’imparfait. </a:t>
            </a:r>
          </a:p>
          <a:p>
            <a:pPr marL="0" marR="0" indent="45720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j’étais libre, j’irais voir mes amis.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cet exemple, nous avons une subordonnée de condition introduite par SI, « si j’étais libre » dans cette partie, nous employons l’imparfait, et dans la proposition principale « j’irais voir mes amis » nous observons le conditionnel présent qui indique le résultat de la condition ou ses conséquences.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3AB4D-E549-4EFA-99EB-BC55C5C152BC}" type="slidenum">
              <a:rPr lang="fr-CA" smtClean="0"/>
              <a:t>6</a:t>
            </a:fld>
            <a:endParaRPr lang="fr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6055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Considérons encore un exemple :</a:t>
            </a:r>
          </a:p>
          <a:p>
            <a:pPr marL="0" marR="0" indent="45720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serait heureuse, si elle pouvait réaliser son rêve.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Notez que la phrase peut commencer et par la proposition avec SI, et par la proposition avec conditionnel, comme c’est le cas dans cet exemple : « elle serait heureuse » - la proposition principale avec conditionnel présent, « si elle pouvait réaliser son rêve » - la proposition subordonnée avec un  « SI » de condition et l’imparfait. 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3AB4D-E549-4EFA-99EB-BC55C5C152BC}" type="slidenum">
              <a:rPr lang="fr-CA" smtClean="0"/>
              <a:t>7</a:t>
            </a:fld>
            <a:endParaRPr lang="fr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438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Faites attention au fait que dans les phrases avec condition (SI + imparfait, conditionnel) on n’emploie jamais le conditionnel après un SI de condition, 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dans les exemples que nous avons déjà observés avec vous : </a:t>
            </a:r>
          </a:p>
          <a:p>
            <a:pPr marL="342900" marR="0" lvl="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j’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étais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libre, j’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irais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voir mes amis.</a:t>
            </a:r>
          </a:p>
          <a:p>
            <a:pPr marL="342900" marR="0" lvl="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serait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heureuse,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pouvait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réaliser son rêve.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n’avons pas de conditionnel après SI.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confondez pas les exemples précédents avec les phrases avec une interrogation indirecte où nous employons le conditionnel après SI (</a:t>
            </a:r>
            <a:r>
              <a:rPr lang="fr-CA" sz="1800" i="1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whether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</a:p>
          <a:p>
            <a:pPr marL="0" marR="0" indent="45720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 : Il a demandé : « Est-ce qu’elle partira demain ? »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nous transformons cette question dans une interrogation indirecte, nous recevons la phrase suivante : </a:t>
            </a:r>
          </a:p>
          <a:p>
            <a:pPr marL="45720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 demandé si elle partirait le lendemain.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cet exemple, nous employons le conditionnel après si, mais ce n’est pas le même « si » de condition que dans une phrase conditionnelle. Faites-y attention. 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3AB4D-E549-4EFA-99EB-BC55C5C152BC}" type="slidenum">
              <a:rPr lang="fr-CA" smtClean="0"/>
              <a:t>8</a:t>
            </a:fld>
            <a:endParaRPr lang="fr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0737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conditionnel peut aussi marquer une action supposée, ou une action possible dans des phrases sans SI :</a:t>
            </a:r>
          </a:p>
          <a:p>
            <a:pPr marL="0" marR="0" indent="45720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 :</a:t>
            </a:r>
          </a:p>
          <a:p>
            <a:pPr marL="457200" marR="0" indent="45720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pourrait encore le faire.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c’est une phrase simple, sans la subordonnée, nous employons le conditionnel dans cette phrase pour exprimer une possibilité.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Considérons encore un exemple : Ce serait une folie de le faire.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Notons que le conditionnel traduit généralement les formes anglaises « </a:t>
            </a:r>
            <a:r>
              <a:rPr lang="fr-CA" sz="1800" i="1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et « </a:t>
            </a:r>
            <a:r>
              <a:rPr lang="fr-CA" sz="1800" i="1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». 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3AB4D-E549-4EFA-99EB-BC55C5C152BC}" type="slidenum">
              <a:rPr lang="fr-CA" smtClean="0"/>
              <a:t>9</a:t>
            </a:fld>
            <a:endParaRPr lang="fr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061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DE79CEFA-2D76-4688-AD2D-E2C450F326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83" y="3175"/>
            <a:ext cx="12481560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endParaRPr lang="en-CA" altLang="fr-FR" sz="1800" dirty="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2DEFA06B-589B-4D17-ABB4-D5F4AEAF190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2382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214" y="3588563"/>
            <a:ext cx="10300303" cy="600144"/>
          </a:xfrm>
        </p:spPr>
        <p:txBody>
          <a:bodyPr anchor="b"/>
          <a:lstStyle>
            <a:lvl1pPr marL="0" indent="0" algn="ctr"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324714" indent="0">
              <a:buNone/>
              <a:defRPr sz="1300"/>
            </a:lvl2pPr>
            <a:lvl3pPr marL="649429" indent="0">
              <a:buNone/>
              <a:defRPr sz="1100"/>
            </a:lvl3pPr>
            <a:lvl4pPr marL="974143" indent="0">
              <a:buNone/>
              <a:defRPr sz="1000"/>
            </a:lvl4pPr>
            <a:lvl5pPr marL="1298859" indent="0">
              <a:buNone/>
              <a:defRPr sz="1000"/>
            </a:lvl5pPr>
            <a:lvl6pPr marL="1623573" indent="0">
              <a:buNone/>
              <a:defRPr sz="1000"/>
            </a:lvl6pPr>
            <a:lvl7pPr marL="1948289" indent="0">
              <a:buNone/>
              <a:defRPr sz="1000"/>
            </a:lvl7pPr>
            <a:lvl8pPr marL="2273003" indent="0">
              <a:buNone/>
              <a:defRPr sz="1000"/>
            </a:lvl8pPr>
            <a:lvl9pPr marL="2597718" indent="0">
              <a:buNone/>
              <a:defRPr sz="1000"/>
            </a:lvl9pPr>
          </a:lstStyle>
          <a:p>
            <a:pPr lvl="0"/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text</a:t>
            </a:r>
            <a:r>
              <a:rPr lang="fr-CA" noProof="0" dirty="0"/>
              <a:t>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05346" y="1832791"/>
            <a:ext cx="10300303" cy="1755775"/>
          </a:xfrm>
        </p:spPr>
        <p:txBody>
          <a:bodyPr/>
          <a:lstStyle>
            <a:lvl1pPr algn="ctr">
              <a:defRPr sz="5400" b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24560822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9884451-B965-44E7-8CA0-2D148555CA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4523" y="0"/>
            <a:ext cx="11747992" cy="546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marL="90488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CA" altLang="fr-F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4F16698-043D-4F64-ACD6-D3D2C341ED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" y="3175"/>
            <a:ext cx="12482511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fld id="{9AF3920E-325C-49B2-ADF6-7433734FB2B9}" type="slidenum">
              <a:rPr lang="en-CA" altLang="fr-FR" sz="1800">
                <a:solidFill>
                  <a:srgbClr val="E7DE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14300" indent="0" algn="l" eaLnBrk="1" hangingPunct="1"/>
              <a:t>‹#›</a:t>
            </a:fld>
            <a:endParaRPr lang="en-CA" altLang="fr-FR" sz="1800" dirty="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17C2E182-9094-492E-8C8C-BDB4202A9A5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763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527" y="10002"/>
            <a:ext cx="11745827" cy="511175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title</a:t>
            </a:r>
            <a:r>
              <a:rPr lang="fr-CA" noProof="0" dirty="0"/>
              <a:t> style1</a:t>
            </a:r>
          </a:p>
        </p:txBody>
      </p:sp>
    </p:spTree>
    <p:extLst>
      <p:ext uri="{BB962C8B-B14F-4D97-AF65-F5344CB8AC3E}">
        <p14:creationId xmlns:p14="http://schemas.microsoft.com/office/powerpoint/2010/main" val="92049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060CFF8-BD1B-4549-9D1F-8B416F17A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82566"/>
            <a:ext cx="124825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4059F20-EB8F-4F40-9991-37A700CCA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868" y="1992313"/>
            <a:ext cx="1004277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fr-FR">
                <a:sym typeface="Gill Sans" charset="0"/>
              </a:rPr>
              <a:t>Second level</a:t>
            </a:r>
          </a:p>
          <a:p>
            <a:pPr lvl="2"/>
            <a:r>
              <a:rPr lang="en-US" altLang="fr-FR">
                <a:sym typeface="Gill Sans" charset="0"/>
              </a:rPr>
              <a:t>Third level</a:t>
            </a:r>
          </a:p>
          <a:p>
            <a:pPr lvl="3"/>
            <a:r>
              <a:rPr lang="en-US" altLang="fr-FR">
                <a:sym typeface="Gill Sans" charset="0"/>
              </a:rPr>
              <a:t>Fourth level</a:t>
            </a:r>
          </a:p>
          <a:p>
            <a:pPr lvl="4"/>
            <a:r>
              <a:rPr lang="en-US" altLang="fr-FR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i="0" u="none">
          <a:solidFill>
            <a:schemeClr val="tx1"/>
          </a:solidFill>
          <a:latin typeface="Arial" pitchFamily="34" charset="0"/>
          <a:ea typeface="+mj-ea"/>
          <a:cs typeface="Arial" pitchFamily="34" charset="0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5pPr>
      <a:lvl6pPr marL="324714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942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74143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9885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9372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8050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 b="0" i="0" u="none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23963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3987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55788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82805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0751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2234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5694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714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2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14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85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57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28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00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718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11" userDrawn="1">
          <p15:clr>
            <a:srgbClr val="F26B43"/>
          </p15:clr>
        </p15:guide>
        <p15:guide id="2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7454D3-1E15-A1DC-4185-495AEC5E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46" y="2525512"/>
            <a:ext cx="10300303" cy="1755775"/>
          </a:xfrm>
        </p:spPr>
        <p:txBody>
          <a:bodyPr/>
          <a:lstStyle/>
          <a:p>
            <a:r>
              <a:rPr lang="fr-CA" dirty="0"/>
              <a:t>Le conditionnel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9FDE-EB5F-FC6D-9865-26EE3A7A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/>
              <a:t>Emplois (conditionnel de politesse)</a:t>
            </a:r>
            <a:endParaRPr lang="fr-CA" dirty="0"/>
          </a:p>
        </p:txBody>
      </p:sp>
      <p:pic>
        <p:nvPicPr>
          <p:cNvPr id="7" name="Picture 8" descr="C:\Documents and Settings\ktsedryk\My Documents\Enseignement\Waterloo\Distance\251\conditionnel\polite2.jpg">
            <a:extLst>
              <a:ext uri="{FF2B5EF4-FFF2-40B4-BE49-F238E27FC236}">
                <a16:creationId xmlns:a16="http://schemas.microsoft.com/office/drawing/2014/main" id="{C15C8B48-1E29-9031-6A63-CF87C7398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9" y="3721323"/>
            <a:ext cx="5813424" cy="30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604CB5A-6B27-0BAD-A8FA-32D87CFF9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1201736"/>
            <a:ext cx="82296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 startAt="3"/>
              <a:tabLst/>
              <a:defRPr/>
            </a:pPr>
            <a:r>
              <a:rPr kumimoji="0" lang="fr-FR" altLang="fr-FR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Atténuer une demande </a:t>
            </a:r>
            <a:br>
              <a:rPr kumimoji="0" lang="fr-FR" altLang="fr-FR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vouloir, pouvoir, devoir, falloir</a:t>
            </a:r>
            <a:b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fr-FR" altLang="fr-FR" sz="2800" b="1" i="0" u="none" strike="noStrike" kern="0" cap="none" spc="0" normalizeH="0" baseline="0" noProof="0" dirty="0">
              <a:ln>
                <a:noFill/>
              </a:ln>
              <a:solidFill>
                <a:srgbClr val="627B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 voudrais vous poser une question. </a:t>
            </a:r>
            <a:endParaRPr kumimoji="0" lang="en-US" alt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 devrais le faire toi-même. </a:t>
            </a:r>
            <a:endParaRPr kumimoji="0" lang="en-US" alt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Pourriez-vous m’indiquer le chemin ?</a:t>
            </a:r>
            <a:endParaRPr kumimoji="0" lang="en-US" alt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0BBB7C-7BD6-CF12-83B0-16B80748A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407" y="5370511"/>
            <a:ext cx="4499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conditionnel de politesse</a:t>
            </a:r>
            <a:endParaRPr kumimoji="0" lang="fr-CA" altLang="fr-FR" sz="2800" b="1" i="0" u="none" strike="noStrike" kern="0" cap="none" spc="0" normalizeH="0" baseline="0" noProof="0" dirty="0">
              <a:ln>
                <a:noFill/>
              </a:ln>
              <a:solidFill>
                <a:srgbClr val="627B9A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3F6FE-E0A2-9FDE-47C4-AA122AE932C5}"/>
              </a:ext>
            </a:extLst>
          </p:cNvPr>
          <p:cNvSpPr txBox="1"/>
          <p:nvPr/>
        </p:nvSpPr>
        <p:spPr>
          <a:xfrm>
            <a:off x="10272713" y="6757511"/>
            <a:ext cx="2209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+mn-cs"/>
              </a:rPr>
              <a:t>© clipart.com</a:t>
            </a:r>
            <a:endParaRPr lang="fr-CA" sz="1800" dirty="0">
              <a:latin typeface="Arial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519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/>
              <a:t>Introduction</a:t>
            </a:r>
            <a:endParaRPr lang="fr-CA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7F2BF85-2D4B-7F6A-94F7-ECE24A007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1390256"/>
            <a:ext cx="9985375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conditionnel est le mode de la supposition.</a:t>
            </a:r>
            <a:endParaRPr kumimoji="0" lang="fr-CA" altLang="fr-FR" b="0" i="0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5F6944-3BCC-C3D4-C494-BD42C24C9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16" y="2184075"/>
            <a:ext cx="37633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deux temps</a:t>
            </a:r>
            <a:endParaRPr kumimoji="0" lang="fr-CA" altLang="fr-FR" sz="4000" b="1" i="0" u="none" strike="noStrike" kern="0" cap="none" spc="0" normalizeH="0" baseline="0" noProof="0" dirty="0">
              <a:ln>
                <a:noFill/>
              </a:ln>
              <a:solidFill>
                <a:srgbClr val="627B9A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D6AFFE-92F3-4257-4348-FE91F15A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140" y="4231607"/>
            <a:ext cx="39645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conditionnel présent </a:t>
            </a:r>
            <a:endParaRPr kumimoji="0" lang="fr-CA" alt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608716-2165-605A-68E1-E7F0A6639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026" y="4228251"/>
            <a:ext cx="3578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conditionnel passé</a:t>
            </a:r>
            <a:endParaRPr kumimoji="0" lang="fr-CA" alt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69DC8C-522F-A75E-8CD7-808C29EC7FD3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391414" y="2935045"/>
            <a:ext cx="2849049" cy="1296562"/>
          </a:xfrm>
          <a:prstGeom prst="straightConnector1">
            <a:avLst/>
          </a:prstGeom>
          <a:noFill/>
          <a:ln w="76200" cap="rnd" cmpd="sng" algn="ctr">
            <a:solidFill>
              <a:srgbClr val="99CCFF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8FABEB-F0A1-910E-B6F5-07856C4246AC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259513" y="2938401"/>
            <a:ext cx="2714625" cy="1289850"/>
          </a:xfrm>
          <a:prstGeom prst="straightConnector1">
            <a:avLst/>
          </a:prstGeom>
          <a:noFill/>
          <a:ln w="76200" cap="rnd" cmpd="sng" algn="ctr">
            <a:solidFill>
              <a:srgbClr val="99CCFF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807746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59EA-0BCE-4332-BDD7-168340E1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/>
              <a:t>Conditionnel présent (formation)</a:t>
            </a:r>
            <a:endParaRPr lang="fr-CA" dirty="0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5EE5B7E1-FD02-FD27-7715-A7EFE37357CF}"/>
              </a:ext>
            </a:extLst>
          </p:cNvPr>
          <p:cNvSpPr txBox="1">
            <a:spLocks/>
          </p:cNvSpPr>
          <p:nvPr/>
        </p:nvSpPr>
        <p:spPr bwMode="auto">
          <a:xfrm>
            <a:off x="1958393" y="1994699"/>
            <a:ext cx="3973795" cy="193899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60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106588"/>
                </a:solidFill>
                <a:effectLst>
                  <a:outerShdw blurRad="12700" dist="38100" dir="2700000" algn="tl" rotWithShape="0">
                    <a:srgbClr val="0B435B"/>
                  </a:outerShdw>
                </a:effectLst>
                <a:latin typeface="Arial" charset="0"/>
              </a:rPr>
              <a:t>Radical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60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106588"/>
                </a:solidFill>
                <a:effectLst>
                  <a:outerShdw blurRad="12700" dist="38100" dir="2700000" algn="tl" rotWithShape="0">
                    <a:srgbClr val="0B435B"/>
                  </a:outerShdw>
                </a:effectLst>
                <a:latin typeface="Arial" charset="0"/>
              </a:rPr>
              <a:t>du futur</a:t>
            </a:r>
            <a:endParaRPr lang="fr-CA" sz="6000" b="1" dirty="0">
              <a:ln w="3175">
                <a:solidFill>
                  <a:schemeClr val="bg1"/>
                </a:solidFill>
                <a:prstDash val="solid"/>
              </a:ln>
              <a:solidFill>
                <a:srgbClr val="106588"/>
              </a:solidFill>
              <a:effectLst>
                <a:outerShdw blurRad="12700" dist="38100" dir="2700000" algn="tl" rotWithShape="0">
                  <a:srgbClr val="0B435B"/>
                </a:outerShdw>
              </a:effectLst>
              <a:latin typeface="Arial" charset="0"/>
            </a:endParaRPr>
          </a:p>
        </p:txBody>
      </p:sp>
      <p:sp>
        <p:nvSpPr>
          <p:cNvPr id="17" name="Plus 13">
            <a:extLst>
              <a:ext uri="{FF2B5EF4-FFF2-40B4-BE49-F238E27FC236}">
                <a16:creationId xmlns:a16="http://schemas.microsoft.com/office/drawing/2014/main" id="{723B0C6C-2094-F181-429A-5C15F8ED05ED}"/>
              </a:ext>
            </a:extLst>
          </p:cNvPr>
          <p:cNvSpPr/>
          <p:nvPr/>
        </p:nvSpPr>
        <p:spPr>
          <a:xfrm>
            <a:off x="5462126" y="2600481"/>
            <a:ext cx="768413" cy="778564"/>
          </a:xfrm>
          <a:prstGeom prst="mathPlus">
            <a:avLst/>
          </a:prstGeom>
          <a:solidFill>
            <a:srgbClr val="10658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F7598A7-578E-20A5-3D8D-CDD5B7265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695983"/>
              </p:ext>
            </p:extLst>
          </p:nvPr>
        </p:nvGraphicFramePr>
        <p:xfrm>
          <a:off x="6213864" y="1693790"/>
          <a:ext cx="3505200" cy="2468880"/>
        </p:xfrm>
        <a:graphic>
          <a:graphicData uri="http://schemas.openxmlformats.org/drawingml/2006/table">
            <a:tbl>
              <a:tblPr/>
              <a:tblGrid>
                <a:gridCol w="148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925">
                <a:tc>
                  <a:txBody>
                    <a:bodyPr/>
                    <a:lstStyle>
                      <a:lvl1pPr marL="0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24714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49429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974143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298859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623573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948289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273003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597718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5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</a:rPr>
                        <a:t>ais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5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</a:rPr>
                        <a:t>ais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5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</a:rPr>
                        <a:t>ait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24714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49429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974143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298859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623573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948289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273003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597718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5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</a:rPr>
                        <a:t>ions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54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</a:rPr>
                        <a:t>iez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5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</a:rPr>
                        <a:t>aient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Left Arrow Callout 15">
            <a:extLst>
              <a:ext uri="{FF2B5EF4-FFF2-40B4-BE49-F238E27FC236}">
                <a16:creationId xmlns:a16="http://schemas.microsoft.com/office/drawing/2014/main" id="{CBF42684-9192-48B4-631A-787EF53E6A32}"/>
              </a:ext>
            </a:extLst>
          </p:cNvPr>
          <p:cNvSpPr/>
          <p:nvPr/>
        </p:nvSpPr>
        <p:spPr>
          <a:xfrm>
            <a:off x="9645274" y="1765956"/>
            <a:ext cx="1034938" cy="2345814"/>
          </a:xfrm>
          <a:prstGeom prst="leftArrowCallout">
            <a:avLst>
              <a:gd name="adj1" fmla="val 23282"/>
              <a:gd name="adj2" fmla="val 111295"/>
              <a:gd name="adj3" fmla="val 26614"/>
              <a:gd name="adj4" fmla="val 75590"/>
            </a:avLst>
          </a:prstGeom>
          <a:solidFill>
            <a:srgbClr val="B9E5F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150" normalizeH="0" baseline="0" noProof="0" dirty="0">
                <a:ln>
                  <a:noFill/>
                </a:ln>
                <a:solidFill>
                  <a:srgbClr val="1065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IMPARFAIT</a:t>
            </a:r>
            <a:endParaRPr kumimoji="0" lang="fr-CA" sz="3200" b="1" i="0" u="none" strike="noStrike" kern="0" cap="none" spc="150" normalizeH="0" baseline="0" noProof="0" dirty="0">
              <a:ln>
                <a:noFill/>
              </a:ln>
              <a:solidFill>
                <a:srgbClr val="1065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5F774D-2128-97CC-3498-F2560028D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03" y="5379677"/>
            <a:ext cx="51331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Formes verbales = futur simple</a:t>
            </a:r>
            <a:endParaRPr kumimoji="0" lang="fr-CA" alt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79B0D6-385A-791F-CF98-FE65E9CFD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198" y="5011737"/>
            <a:ext cx="514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changements orthographiques </a:t>
            </a:r>
            <a:endParaRPr kumimoji="0" lang="fr-CA" alt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0D5AF4-4D38-4464-2768-5C6B769DB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198" y="5733637"/>
            <a:ext cx="3166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formes irrégulières</a:t>
            </a:r>
            <a:endParaRPr kumimoji="0" lang="fr-CA" alt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17572EA-6C19-35CB-39EC-BFF645F1184E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5826339" y="5273347"/>
            <a:ext cx="897859" cy="367940"/>
          </a:xfrm>
          <a:prstGeom prst="straightConnector1">
            <a:avLst/>
          </a:prstGeom>
          <a:noFill/>
          <a:ln w="19050" cap="rnd" cmpd="sng" algn="ctr">
            <a:solidFill>
              <a:srgbClr val="106588"/>
            </a:solidFill>
            <a:prstDash val="soli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7325AB-ECF9-DC38-425B-B92A33953BE3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5826339" y="5641287"/>
            <a:ext cx="897859" cy="353960"/>
          </a:xfrm>
          <a:prstGeom prst="straightConnector1">
            <a:avLst/>
          </a:prstGeom>
          <a:noFill/>
          <a:ln w="19050" cap="rnd" cmpd="sng" algn="ctr">
            <a:solidFill>
              <a:srgbClr val="106588"/>
            </a:solidFill>
            <a:prstDash val="soli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34836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64F2-44D5-8481-0CEA-C4A9C463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/>
              <a:t>Conjugaison</a:t>
            </a:r>
            <a:endParaRPr lang="fr-CA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A5CF0F0-DF7E-85C6-3A63-F0AE9A271F03}"/>
              </a:ext>
            </a:extLst>
          </p:cNvPr>
          <p:cNvSpPr txBox="1">
            <a:spLocks/>
          </p:cNvSpPr>
          <p:nvPr/>
        </p:nvSpPr>
        <p:spPr bwMode="auto">
          <a:xfrm>
            <a:off x="1844902" y="1757698"/>
            <a:ext cx="38862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 </a:t>
            </a:r>
            <a:r>
              <a:rPr kumimoji="0" lang="fr-FR" sz="2800" b="1" i="0" u="sng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ea typeface="+mn-ea"/>
                <a:cs typeface="+mn-cs"/>
              </a:rPr>
              <a:t>parler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627B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 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parler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627B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il, elle, on 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parler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627B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nous 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parler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ions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627B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vous 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parler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iez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627B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ils, elles 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parler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aient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627B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9DB6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27D8A6B-475B-9F83-FDEA-2F53A9E0C084}"/>
              </a:ext>
            </a:extLst>
          </p:cNvPr>
          <p:cNvSpPr txBox="1">
            <a:spLocks/>
          </p:cNvSpPr>
          <p:nvPr/>
        </p:nvSpPr>
        <p:spPr bwMode="auto">
          <a:xfrm>
            <a:off x="7440154" y="1757698"/>
            <a:ext cx="47244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72"/>
              </a:spcBef>
              <a:defRPr/>
            </a:pPr>
            <a:r>
              <a:rPr lang="fr-FR" sz="2800" dirty="0">
                <a:solidFill>
                  <a:srgbClr val="627B9A"/>
                </a:solidFill>
                <a:latin typeface="Arial" charset="0"/>
                <a:cs typeface="+mn-cs"/>
              </a:rPr>
              <a:t>j’  </a:t>
            </a:r>
            <a:r>
              <a:rPr lang="fr-FR" sz="1600" dirty="0">
                <a:solidFill>
                  <a:srgbClr val="627B9A"/>
                </a:solidFill>
                <a:latin typeface="Arial" charset="0"/>
                <a:cs typeface="+mn-cs"/>
              </a:rPr>
              <a:t> </a:t>
            </a:r>
            <a:r>
              <a:rPr lang="fr-FR" sz="2800" b="1" u="sng" dirty="0">
                <a:solidFill>
                  <a:srgbClr val="627B9A"/>
                </a:solidFill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ir</a:t>
            </a:r>
            <a:r>
              <a:rPr lang="fr-FR" sz="3200" b="1" dirty="0">
                <a:solidFill>
                  <a:srgbClr val="627B9A"/>
                </a:solidFill>
                <a:latin typeface="Arial" charset="0"/>
                <a:cs typeface="+mn-cs"/>
              </a:rPr>
              <a:t>ais</a:t>
            </a:r>
            <a:endParaRPr lang="en-US" sz="2800" b="1" dirty="0">
              <a:solidFill>
                <a:srgbClr val="627B9A"/>
              </a:solidFill>
              <a:latin typeface="Arial" charset="0"/>
              <a:cs typeface="+mn-cs"/>
            </a:endParaRPr>
          </a:p>
          <a:p>
            <a:pPr>
              <a:spcBef>
                <a:spcPts val="672"/>
              </a:spcBef>
              <a:defRPr/>
            </a:pPr>
            <a:r>
              <a:rPr lang="fr-FR" sz="2800" dirty="0">
                <a:solidFill>
                  <a:srgbClr val="627B9A"/>
                </a:solidFill>
                <a:latin typeface="Arial" charset="0"/>
                <a:cs typeface="+mn-cs"/>
              </a:rPr>
              <a:t>tu </a:t>
            </a:r>
            <a:r>
              <a:rPr lang="fr-FR" sz="2800" b="1" dirty="0">
                <a:solidFill>
                  <a:srgbClr val="627B9A"/>
                </a:solidFill>
                <a:latin typeface="Arial" charset="0"/>
                <a:cs typeface="+mn-cs"/>
              </a:rPr>
              <a:t>ir</a:t>
            </a:r>
            <a:r>
              <a:rPr lang="fr-FR" sz="3200" b="1" dirty="0">
                <a:solidFill>
                  <a:srgbClr val="627B9A"/>
                </a:solidFill>
                <a:latin typeface="Arial" charset="0"/>
                <a:cs typeface="+mn-cs"/>
              </a:rPr>
              <a:t>ais</a:t>
            </a:r>
            <a:endParaRPr lang="en-US" sz="2800" b="1" dirty="0">
              <a:solidFill>
                <a:srgbClr val="627B9A"/>
              </a:solidFill>
              <a:latin typeface="Arial" charset="0"/>
              <a:cs typeface="+mn-cs"/>
            </a:endParaRPr>
          </a:p>
          <a:p>
            <a:pPr>
              <a:spcBef>
                <a:spcPts val="672"/>
              </a:spcBef>
              <a:defRPr/>
            </a:pPr>
            <a:r>
              <a:rPr lang="fr-FR" sz="2800" dirty="0">
                <a:solidFill>
                  <a:srgbClr val="627B9A"/>
                </a:solidFill>
                <a:latin typeface="Arial" charset="0"/>
                <a:cs typeface="+mn-cs"/>
              </a:rPr>
              <a:t>il, elle, on </a:t>
            </a:r>
            <a:r>
              <a:rPr lang="fr-FR" sz="2800" b="1" dirty="0">
                <a:solidFill>
                  <a:srgbClr val="627B9A"/>
                </a:solidFill>
                <a:latin typeface="Arial" charset="0"/>
                <a:cs typeface="+mn-cs"/>
              </a:rPr>
              <a:t>ir</a:t>
            </a:r>
            <a:r>
              <a:rPr lang="fr-FR" sz="3200" b="1" dirty="0">
                <a:solidFill>
                  <a:srgbClr val="627B9A"/>
                </a:solidFill>
                <a:latin typeface="Arial" charset="0"/>
                <a:cs typeface="+mn-cs"/>
              </a:rPr>
              <a:t>ait</a:t>
            </a:r>
            <a:endParaRPr lang="en-US" sz="2800" b="1" dirty="0">
              <a:solidFill>
                <a:srgbClr val="627B9A"/>
              </a:solidFill>
              <a:latin typeface="Arial" charset="0"/>
              <a:cs typeface="+mn-cs"/>
            </a:endParaRPr>
          </a:p>
          <a:p>
            <a:pPr>
              <a:spcBef>
                <a:spcPts val="672"/>
              </a:spcBef>
              <a:defRPr/>
            </a:pPr>
            <a:r>
              <a:rPr lang="fr-FR" sz="2800" dirty="0">
                <a:solidFill>
                  <a:srgbClr val="627B9A"/>
                </a:solidFill>
                <a:latin typeface="Arial" charset="0"/>
                <a:cs typeface="+mn-cs"/>
              </a:rPr>
              <a:t>nous </a:t>
            </a:r>
            <a:r>
              <a:rPr lang="fr-FR" sz="2800" b="1" dirty="0">
                <a:solidFill>
                  <a:srgbClr val="627B9A"/>
                </a:solidFill>
                <a:latin typeface="Arial" charset="0"/>
                <a:cs typeface="+mn-cs"/>
              </a:rPr>
              <a:t>ir</a:t>
            </a:r>
            <a:r>
              <a:rPr lang="fr-FR" sz="3200" b="1" dirty="0">
                <a:solidFill>
                  <a:srgbClr val="627B9A"/>
                </a:solidFill>
                <a:latin typeface="Arial" charset="0"/>
                <a:cs typeface="+mn-cs"/>
              </a:rPr>
              <a:t>ions</a:t>
            </a:r>
            <a:endParaRPr lang="en-US" sz="2800" b="1" dirty="0">
              <a:solidFill>
                <a:srgbClr val="627B9A"/>
              </a:solidFill>
              <a:latin typeface="Arial" charset="0"/>
              <a:cs typeface="+mn-cs"/>
            </a:endParaRPr>
          </a:p>
          <a:p>
            <a:pPr>
              <a:spcBef>
                <a:spcPts val="672"/>
              </a:spcBef>
              <a:defRPr/>
            </a:pPr>
            <a:r>
              <a:rPr lang="fr-FR" sz="2800" dirty="0">
                <a:solidFill>
                  <a:srgbClr val="627B9A"/>
                </a:solidFill>
                <a:latin typeface="Arial" charset="0"/>
                <a:cs typeface="+mn-cs"/>
              </a:rPr>
              <a:t>vous </a:t>
            </a:r>
            <a:r>
              <a:rPr lang="fr-FR" sz="2800" b="1" dirty="0">
                <a:solidFill>
                  <a:srgbClr val="627B9A"/>
                </a:solidFill>
                <a:latin typeface="Arial" charset="0"/>
                <a:cs typeface="+mn-cs"/>
              </a:rPr>
              <a:t>ir</a:t>
            </a:r>
            <a:r>
              <a:rPr lang="fr-FR" sz="3200" b="1" dirty="0">
                <a:solidFill>
                  <a:srgbClr val="627B9A"/>
                </a:solidFill>
                <a:latin typeface="Arial" charset="0"/>
                <a:cs typeface="+mn-cs"/>
              </a:rPr>
              <a:t>iez</a:t>
            </a:r>
            <a:endParaRPr lang="en-US" sz="2800" b="1" dirty="0">
              <a:solidFill>
                <a:srgbClr val="627B9A"/>
              </a:solidFill>
              <a:latin typeface="Arial" charset="0"/>
              <a:cs typeface="+mn-cs"/>
            </a:endParaRPr>
          </a:p>
          <a:p>
            <a:pPr>
              <a:spcBef>
                <a:spcPts val="672"/>
              </a:spcBef>
              <a:defRPr/>
            </a:pPr>
            <a:r>
              <a:rPr lang="fr-FR" sz="2800" dirty="0">
                <a:solidFill>
                  <a:srgbClr val="627B9A"/>
                </a:solidFill>
                <a:latin typeface="Arial" charset="0"/>
                <a:cs typeface="+mn-cs"/>
              </a:rPr>
              <a:t>ils, elles </a:t>
            </a:r>
            <a:r>
              <a:rPr lang="fr-FR" sz="2800" b="1" dirty="0">
                <a:solidFill>
                  <a:srgbClr val="627B9A"/>
                </a:solidFill>
                <a:latin typeface="Arial" charset="0"/>
                <a:cs typeface="+mn-cs"/>
              </a:rPr>
              <a:t>ir</a:t>
            </a:r>
            <a:r>
              <a:rPr lang="fr-FR" sz="3200" b="1" dirty="0">
                <a:solidFill>
                  <a:srgbClr val="627B9A"/>
                </a:solidFill>
                <a:latin typeface="Arial" charset="0"/>
                <a:cs typeface="+mn-cs"/>
              </a:rPr>
              <a:t>aient</a:t>
            </a:r>
            <a:endParaRPr lang="en-US" sz="2800" b="1" dirty="0">
              <a:solidFill>
                <a:srgbClr val="627B9A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fr-FR" sz="2000" dirty="0">
                <a:latin typeface="Arial" charset="0"/>
                <a:cs typeface="+mn-cs"/>
              </a:rPr>
              <a:t> </a:t>
            </a:r>
            <a:endParaRPr lang="en-US" sz="2000" dirty="0">
              <a:latin typeface="Arial" charset="0"/>
              <a:cs typeface="+mn-cs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CB3061EC-7D13-1063-0983-C1AF989D1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902" y="1025861"/>
            <a:ext cx="134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Parler</a:t>
            </a:r>
            <a:endParaRPr kumimoji="0" lang="fr-CA" altLang="fr-FR" sz="1800" b="1" i="0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0579658E-0276-F2E1-E954-C5F850252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154" y="1025861"/>
            <a:ext cx="109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Aller</a:t>
            </a:r>
            <a:endParaRPr kumimoji="0" lang="fr-CA" altLang="fr-FR" sz="3200" b="1" i="0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64668C7F-414C-5845-3BC7-6FC2A06635EF}"/>
              </a:ext>
            </a:extLst>
          </p:cNvPr>
          <p:cNvSpPr txBox="1">
            <a:spLocks/>
          </p:cNvSpPr>
          <p:nvPr/>
        </p:nvSpPr>
        <p:spPr bwMode="auto">
          <a:xfrm>
            <a:off x="4475362" y="5758208"/>
            <a:ext cx="3973795" cy="95410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ln w="3175">
                  <a:noFill/>
                  <a:prstDash val="solid"/>
                </a:ln>
                <a:solidFill>
                  <a:srgbClr val="106588"/>
                </a:solidFill>
                <a:latin typeface="Arial" charset="0"/>
              </a:rPr>
              <a:t>Radical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ln w="3175">
                  <a:noFill/>
                  <a:prstDash val="solid"/>
                </a:ln>
                <a:solidFill>
                  <a:srgbClr val="106588"/>
                </a:solidFill>
                <a:latin typeface="Arial" charset="0"/>
              </a:rPr>
              <a:t>du futur</a:t>
            </a:r>
            <a:endParaRPr lang="fr-CA" sz="2800" b="1" dirty="0">
              <a:ln w="3175">
                <a:noFill/>
                <a:prstDash val="solid"/>
              </a:ln>
              <a:solidFill>
                <a:srgbClr val="106588"/>
              </a:solidFill>
              <a:latin typeface="Arial" charset="0"/>
            </a:endParaRPr>
          </a:p>
        </p:txBody>
      </p:sp>
      <p:sp>
        <p:nvSpPr>
          <p:cNvPr id="12" name="Plus 13">
            <a:extLst>
              <a:ext uri="{FF2B5EF4-FFF2-40B4-BE49-F238E27FC236}">
                <a16:creationId xmlns:a16="http://schemas.microsoft.com/office/drawing/2014/main" id="{3D3CAFE1-3095-F03E-5313-4168CD2717DF}"/>
              </a:ext>
            </a:extLst>
          </p:cNvPr>
          <p:cNvSpPr/>
          <p:nvPr/>
        </p:nvSpPr>
        <p:spPr>
          <a:xfrm>
            <a:off x="6055791" y="6150314"/>
            <a:ext cx="158592" cy="169897"/>
          </a:xfrm>
          <a:prstGeom prst="mathPlus">
            <a:avLst/>
          </a:prstGeom>
          <a:solidFill>
            <a:srgbClr val="10658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3E3C2EE-D43F-8472-048F-0FBF682ED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466975"/>
              </p:ext>
            </p:extLst>
          </p:nvPr>
        </p:nvGraphicFramePr>
        <p:xfrm>
          <a:off x="6275925" y="5542250"/>
          <a:ext cx="2173232" cy="1255015"/>
        </p:xfrm>
        <a:graphic>
          <a:graphicData uri="http://schemas.openxmlformats.org/drawingml/2006/table">
            <a:tbl>
              <a:tblPr/>
              <a:tblGrid>
                <a:gridCol w="923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5015">
                <a:tc>
                  <a:txBody>
                    <a:bodyPr/>
                    <a:lstStyle>
                      <a:lvl1pPr marL="0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24714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49429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974143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298859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623573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948289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273003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597718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2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</a:rPr>
                        <a:t>ais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2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</a:rPr>
                        <a:t>ais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2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</a:rPr>
                        <a:t>ait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24714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49429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974143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298859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623573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948289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273003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597718" algn="l" defTabSz="649429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2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</a:rPr>
                        <a:t>ions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2400" b="1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</a:rPr>
                        <a:t>iez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2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</a:rPr>
                        <a:t>aient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178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208D-BEBA-4C54-5F2A-8A6776F5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/>
              <a:t>Remarques phonétiques</a:t>
            </a:r>
            <a:endParaRPr lang="fr-CA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05F594C-AB0A-F23C-C2CB-C2EE2A6B9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629" y="1667254"/>
            <a:ext cx="82296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 :</a:t>
            </a:r>
            <a:r>
              <a:rPr kumimoji="0" lang="fr-FR" alt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fr-FR" alt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 simple			  conditionnel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-ai    [e] fermé 	        </a:t>
            </a: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</a:t>
            </a:r>
            <a:r>
              <a:rPr kumimoji="0" lang="fr-FR" alt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  -ais    [ε] ouvert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j’ir</a:t>
            </a:r>
            <a:r>
              <a:rPr kumimoji="0" lang="fr-FR" alt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</a:t>
            </a: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			    j’ ir</a:t>
            </a:r>
            <a:r>
              <a:rPr kumimoji="0" lang="fr-FR" alt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ais</a:t>
            </a:r>
            <a:endParaRPr kumimoji="0" lang="en-US" altLang="fr-FR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je parler</a:t>
            </a:r>
            <a:r>
              <a:rPr kumimoji="0" lang="fr-FR" alt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</a:t>
            </a:r>
            <a:r>
              <a:rPr kumimoji="0" lang="fr-FR" alt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		   </a:t>
            </a: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 parler</a:t>
            </a:r>
            <a:r>
              <a:rPr kumimoji="0" lang="fr-FR" alt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ais</a:t>
            </a:r>
            <a:endParaRPr kumimoji="0" lang="en-US" altLang="fr-FR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ight Arrow 14">
            <a:extLst>
              <a:ext uri="{FF2B5EF4-FFF2-40B4-BE49-F238E27FC236}">
                <a16:creationId xmlns:a16="http://schemas.microsoft.com/office/drawing/2014/main" id="{F5AE6172-00FE-CA0C-13C1-5E7934FCD31C}"/>
              </a:ext>
            </a:extLst>
          </p:cNvPr>
          <p:cNvSpPr/>
          <p:nvPr/>
        </p:nvSpPr>
        <p:spPr>
          <a:xfrm>
            <a:off x="3102429" y="3215066"/>
            <a:ext cx="228600" cy="152400"/>
          </a:xfrm>
          <a:prstGeom prst="rightArrow">
            <a:avLst/>
          </a:prstGeom>
          <a:gradFill rotWithShape="1">
            <a:gsLst>
              <a:gs pos="0">
                <a:srgbClr val="99CCFF">
                  <a:shade val="51000"/>
                  <a:satMod val="130000"/>
                </a:srgbClr>
              </a:gs>
              <a:gs pos="80000">
                <a:srgbClr val="99CCFF">
                  <a:shade val="93000"/>
                  <a:satMod val="130000"/>
                </a:srgbClr>
              </a:gs>
              <a:gs pos="100000">
                <a:srgbClr val="99CC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ight Arrow 15">
            <a:extLst>
              <a:ext uri="{FF2B5EF4-FFF2-40B4-BE49-F238E27FC236}">
                <a16:creationId xmlns:a16="http://schemas.microsoft.com/office/drawing/2014/main" id="{769EF064-03FA-71BB-C863-C85EDBB5BA39}"/>
              </a:ext>
            </a:extLst>
          </p:cNvPr>
          <p:cNvSpPr/>
          <p:nvPr/>
        </p:nvSpPr>
        <p:spPr>
          <a:xfrm>
            <a:off x="8093529" y="3215066"/>
            <a:ext cx="228600" cy="152400"/>
          </a:xfrm>
          <a:prstGeom prst="rightArrow">
            <a:avLst/>
          </a:prstGeom>
          <a:gradFill rotWithShape="1">
            <a:gsLst>
              <a:gs pos="0">
                <a:srgbClr val="99CCFF">
                  <a:shade val="51000"/>
                  <a:satMod val="130000"/>
                </a:srgbClr>
              </a:gs>
              <a:gs pos="80000">
                <a:srgbClr val="99CCFF">
                  <a:shade val="93000"/>
                  <a:satMod val="130000"/>
                </a:srgbClr>
              </a:gs>
              <a:gs pos="100000">
                <a:srgbClr val="99CC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BC068B59-9979-61D2-339A-8A0F0211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55" y="4209143"/>
            <a:ext cx="352815" cy="1385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1438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56BC-E1DB-A8D9-E574-13138329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2800" dirty="0"/>
              <a:t>Emplois (phrase conditionnelle avec si + imparfait)</a:t>
            </a:r>
            <a:endParaRPr lang="fr-CA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9A612BE-400D-6D63-6F36-1AA292D61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299" y="1425575"/>
            <a:ext cx="82296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fr-FR" altLang="fr-FR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Phrase conditionnelle avec si + imparfait</a:t>
            </a:r>
            <a:endParaRPr kumimoji="0" lang="en-US" altLang="fr-FR" b="1" i="0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2" descr="C:\Documents and Settings\ktsedryk\My Documents\Enseignement\Waterloo\Distance\251\conditionnel\busy.png">
            <a:extLst>
              <a:ext uri="{FF2B5EF4-FFF2-40B4-BE49-F238E27FC236}">
                <a16:creationId xmlns:a16="http://schemas.microsoft.com/office/drawing/2014/main" id="{596133E4-2147-C32A-6D9C-59A8F10C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1" y="2917827"/>
            <a:ext cx="325596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10">
            <a:extLst>
              <a:ext uri="{FF2B5EF4-FFF2-40B4-BE49-F238E27FC236}">
                <a16:creationId xmlns:a16="http://schemas.microsoft.com/office/drawing/2014/main" id="{80A47973-E5D6-E810-0E6A-B45B931F5C73}"/>
              </a:ext>
            </a:extLst>
          </p:cNvPr>
          <p:cNvSpPr/>
          <p:nvPr/>
        </p:nvSpPr>
        <p:spPr>
          <a:xfrm>
            <a:off x="4246562" y="2422526"/>
            <a:ext cx="6096000" cy="1752600"/>
          </a:xfrm>
          <a:prstGeom prst="cloudCallout">
            <a:avLst>
              <a:gd name="adj1" fmla="val -47764"/>
              <a:gd name="adj2" fmla="val 56192"/>
            </a:avLst>
          </a:prstGeom>
          <a:solidFill>
            <a:srgbClr val="99CC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 j’</a:t>
            </a:r>
            <a:r>
              <a:rPr kumimoji="0" lang="fr-FR" sz="2800" b="1" i="0" u="sng" strike="noStrike" kern="0" cap="none" spc="0" normalizeH="0" baseline="0" noProof="0" dirty="0">
                <a:ln>
                  <a:noFill/>
                </a:ln>
                <a:solidFill>
                  <a:srgbClr val="106588"/>
                </a:solidFill>
                <a:effectLst/>
                <a:uLnTx/>
                <a:uFill>
                  <a:solidFill>
                    <a:srgbClr val="333766"/>
                  </a:solidFill>
                </a:uFill>
                <a:latin typeface="Arial"/>
                <a:ea typeface="+mn-ea"/>
                <a:cs typeface="+mn-cs"/>
              </a:rPr>
              <a:t>étais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libre, </a:t>
            </a:r>
            <a:b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j’</a:t>
            </a:r>
            <a:r>
              <a:rPr kumimoji="0" lang="fr-FR" sz="3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irais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voir mes amis.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3" descr="C:\Documents and Settings\ktsedryk\My Documents\Enseignement\Waterloo\Distance\251\conditionnel\friends.png">
            <a:extLst>
              <a:ext uri="{FF2B5EF4-FFF2-40B4-BE49-F238E27FC236}">
                <a16:creationId xmlns:a16="http://schemas.microsoft.com/office/drawing/2014/main" id="{CF1135E9-77E6-5D34-A0A8-FA3A8B2E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692" y="2060576"/>
            <a:ext cx="20494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AEE79D-45CC-5032-5D66-1D17DFEF719C}"/>
              </a:ext>
            </a:extLst>
          </p:cNvPr>
          <p:cNvSpPr txBox="1"/>
          <p:nvPr/>
        </p:nvSpPr>
        <p:spPr>
          <a:xfrm>
            <a:off x="0" y="6767514"/>
            <a:ext cx="2209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+mn-cs"/>
              </a:rPr>
              <a:t>© clipart.com</a:t>
            </a:r>
            <a:endParaRPr lang="fr-CA" sz="1800" dirty="0">
              <a:latin typeface="Arial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544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E5C25-A7FA-BB8E-C24D-D412E1393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2800" dirty="0"/>
              <a:t>Emplois (phrase conditionnelle avec si + imparfait)</a:t>
            </a:r>
            <a:endParaRPr lang="fr-CA" dirty="0"/>
          </a:p>
        </p:txBody>
      </p:sp>
      <p:pic>
        <p:nvPicPr>
          <p:cNvPr id="8" name="Picture 2" descr="C:\Documents and Settings\ktsedryk\My Documents\Enseignement\Waterloo\Distance\251\conditionnel\dream.jpg">
            <a:extLst>
              <a:ext uri="{FF2B5EF4-FFF2-40B4-BE49-F238E27FC236}">
                <a16:creationId xmlns:a16="http://schemas.microsoft.com/office/drawing/2014/main" id="{8FE5C01C-175E-0C8B-F52F-BAA72B449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229529"/>
            <a:ext cx="6131325" cy="350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1F3B8C-993D-1EF0-4EB0-5E3A0310FB76}"/>
              </a:ext>
            </a:extLst>
          </p:cNvPr>
          <p:cNvSpPr txBox="1"/>
          <p:nvPr/>
        </p:nvSpPr>
        <p:spPr>
          <a:xfrm>
            <a:off x="10185629" y="6652759"/>
            <a:ext cx="2209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+mn-cs"/>
              </a:rPr>
              <a:t>© clipart.com</a:t>
            </a:r>
            <a:endParaRPr lang="fr-CA" sz="1800" dirty="0">
              <a:latin typeface="Arial" charset="0"/>
              <a:cs typeface="+mn-cs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B41CAF0-2F74-77DC-CC00-EDF26890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299" y="1425575"/>
            <a:ext cx="82296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fr-FR" altLang="fr-FR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Phrase conditionnelle avec si + imparfait</a:t>
            </a:r>
            <a:endParaRPr kumimoji="0" lang="en-US" altLang="fr-FR" b="1" i="0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4BCEE3C0-007D-F9C6-01E9-D0BC7CB21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096" y="3182935"/>
            <a:ext cx="533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n-cs"/>
              </a:rPr>
              <a:t>Elle </a:t>
            </a: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serait</a:t>
            </a: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n-cs"/>
              </a:rPr>
              <a:t> heureuse, </a:t>
            </a:r>
            <a:b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n-cs"/>
              </a:rPr>
              <a:t>si elle </a:t>
            </a: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065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pouvait</a:t>
            </a: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n-cs"/>
              </a:rPr>
              <a:t> réaliser</a:t>
            </a:r>
            <a:b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n-cs"/>
              </a:rPr>
              <a:t>son rêve.</a:t>
            </a:r>
            <a:endParaRPr kumimoji="0" lang="en-US" altLang="fr-F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4468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A535-D237-FB91-4990-3AD88BB2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2800" dirty="0"/>
              <a:t>Emplois (phrase conditionnelle avec si + imparfait)</a:t>
            </a:r>
            <a:endParaRPr lang="fr-CA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2D04DE4-4DE8-0E2D-D66D-C9A27EF9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299" y="1425575"/>
            <a:ext cx="82296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fr-FR" altLang="fr-FR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Phrase conditionnelle avec si + imparfait</a:t>
            </a:r>
            <a:endParaRPr kumimoji="0" lang="en-US" altLang="fr-FR" b="1" i="0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42220B70-9E83-28E1-B96B-8F8CE9369C0D}"/>
              </a:ext>
            </a:extLst>
          </p:cNvPr>
          <p:cNvGrpSpPr>
            <a:grpSpLocks/>
          </p:cNvGrpSpPr>
          <p:nvPr/>
        </p:nvGrpSpPr>
        <p:grpSpPr bwMode="auto">
          <a:xfrm>
            <a:off x="513388" y="5204125"/>
            <a:ext cx="3662100" cy="830997"/>
            <a:chOff x="706438" y="5238750"/>
            <a:chExt cx="2687270" cy="8309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1E5AB6-364C-A999-2BF1-6BB49F171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5238750"/>
              <a:ext cx="255550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SI + imparfait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SI + conditionnel</a:t>
              </a:r>
              <a:endPara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pic>
          <p:nvPicPr>
            <p:cNvPr id="17" name="Picture 3" descr="C:\Documents and Settings\ktsedryk\My Documents\Enseignement\Waterloo\Distance\251\cross.bmp">
              <a:extLst>
                <a:ext uri="{FF2B5EF4-FFF2-40B4-BE49-F238E27FC236}">
                  <a16:creationId xmlns:a16="http://schemas.microsoft.com/office/drawing/2014/main" id="{4EB0C678-5261-93C5-594B-15516A3EA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45" y="5726906"/>
              <a:ext cx="170647" cy="26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C:\Documents and Settings\ktsedryk\My Documents\Enseignement\Waterloo\Distance\251\tick.bmp">
              <a:extLst>
                <a:ext uri="{FF2B5EF4-FFF2-40B4-BE49-F238E27FC236}">
                  <a16:creationId xmlns:a16="http://schemas.microsoft.com/office/drawing/2014/main" id="{AF52BF45-82A3-FBD0-9F59-C75CBFDC4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5287383"/>
              <a:ext cx="2635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9">
            <a:extLst>
              <a:ext uri="{FF2B5EF4-FFF2-40B4-BE49-F238E27FC236}">
                <a16:creationId xmlns:a16="http://schemas.microsoft.com/office/drawing/2014/main" id="{981C1979-8876-32D2-FC2E-FFD224F00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14" y="2251937"/>
            <a:ext cx="60405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Phrases avec condition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SI + imparfait, conditionnel</a:t>
            </a:r>
            <a:endParaRPr kumimoji="0" lang="fr-CA" alt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7EFC9A1B-9B6A-00C2-4EB5-540FA2AB8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044" y="2315557"/>
            <a:ext cx="40741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Interrogation indirecte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SI (=</a:t>
            </a:r>
            <a:r>
              <a:rPr kumimoji="0" lang="fr-FR" altLang="fr-FR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whether</a:t>
            </a: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)</a:t>
            </a:r>
            <a:endParaRPr kumimoji="0" lang="fr-CA" altLang="fr-FR" sz="2800" b="0" i="0" u="none" strike="noStrike" kern="0" cap="none" spc="0" normalizeH="0" baseline="0" noProof="0" dirty="0">
              <a:ln>
                <a:noFill/>
              </a:ln>
              <a:solidFill>
                <a:srgbClr val="627B9A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0FD944-2A86-2038-73DF-3D5D9D6F20A9}"/>
              </a:ext>
            </a:extLst>
          </p:cNvPr>
          <p:cNvSpPr/>
          <p:nvPr/>
        </p:nvSpPr>
        <p:spPr>
          <a:xfrm>
            <a:off x="228156" y="3634465"/>
            <a:ext cx="6230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FR" sz="2400" dirty="0">
                <a:latin typeface="Arial" charset="0"/>
                <a:cs typeface="+mn-cs"/>
              </a:rPr>
              <a:t> </a:t>
            </a:r>
            <a:r>
              <a:rPr lang="fr-FR" sz="2400" b="1" dirty="0">
                <a:latin typeface="Arial" charset="0"/>
                <a:cs typeface="+mn-cs"/>
              </a:rPr>
              <a:t>Si</a:t>
            </a:r>
            <a:r>
              <a:rPr lang="fr-FR" sz="2400" dirty="0">
                <a:latin typeface="Arial" charset="0"/>
                <a:cs typeface="+mn-cs"/>
              </a:rPr>
              <a:t> j’</a:t>
            </a:r>
            <a:r>
              <a:rPr lang="fr-FR" sz="2400" u="sng" dirty="0">
                <a:solidFill>
                  <a:srgbClr val="627B9A"/>
                </a:solidFill>
                <a:uFill>
                  <a:solidFill>
                    <a:srgbClr val="333766"/>
                  </a:solidFill>
                </a:uFill>
                <a:latin typeface="Arial" charset="0"/>
                <a:cs typeface="+mn-cs"/>
              </a:rPr>
              <a:t>étais</a:t>
            </a:r>
            <a:r>
              <a:rPr lang="fr-FR" sz="2400" dirty="0">
                <a:latin typeface="Arial" charset="0"/>
                <a:cs typeface="+mn-cs"/>
              </a:rPr>
              <a:t> libre, j’</a:t>
            </a:r>
            <a:r>
              <a:rPr lang="fr-FR" sz="2400" b="1" dirty="0">
                <a:solidFill>
                  <a:srgbClr val="C00000"/>
                </a:solidFill>
                <a:latin typeface="Arial" charset="0"/>
                <a:cs typeface="+mn-cs"/>
              </a:rPr>
              <a:t>irais</a:t>
            </a:r>
            <a:r>
              <a:rPr lang="fr-FR" sz="2400" dirty="0">
                <a:latin typeface="Arial" charset="0"/>
                <a:cs typeface="+mn-cs"/>
              </a:rPr>
              <a:t> voir mes amis.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dirty="0">
                <a:latin typeface="Arial" charset="0"/>
                <a:cs typeface="+mn-cs"/>
              </a:rPr>
              <a:t> Elle </a:t>
            </a:r>
            <a:r>
              <a:rPr lang="fr-FR" sz="2400" b="1" dirty="0">
                <a:solidFill>
                  <a:srgbClr val="C00000"/>
                </a:solidFill>
                <a:latin typeface="Arial" charset="0"/>
                <a:cs typeface="+mn-cs"/>
              </a:rPr>
              <a:t>serait</a:t>
            </a:r>
            <a:r>
              <a:rPr lang="fr-FR" sz="2400" dirty="0">
                <a:latin typeface="Arial" charset="0"/>
                <a:cs typeface="+mn-cs"/>
              </a:rPr>
              <a:t> heureuse, </a:t>
            </a:r>
            <a:r>
              <a:rPr lang="fr-FR" sz="2400" b="1" dirty="0">
                <a:latin typeface="Arial" charset="0"/>
                <a:cs typeface="+mn-cs"/>
              </a:rPr>
              <a:t>si</a:t>
            </a:r>
            <a:r>
              <a:rPr lang="fr-FR" sz="2400" dirty="0">
                <a:latin typeface="Arial" charset="0"/>
                <a:cs typeface="+mn-cs"/>
              </a:rPr>
              <a:t> elle </a:t>
            </a:r>
            <a:r>
              <a:rPr lang="fr-FR" sz="2400" u="sng" dirty="0">
                <a:solidFill>
                  <a:srgbClr val="627B9A"/>
                </a:solidFill>
                <a:uFill>
                  <a:solidFill>
                    <a:srgbClr val="333766"/>
                  </a:solidFill>
                </a:uFill>
                <a:latin typeface="Arial" charset="0"/>
                <a:cs typeface="+mn-cs"/>
              </a:rPr>
              <a:t>pouvait</a:t>
            </a:r>
            <a:r>
              <a:rPr lang="fr-FR" sz="2400" u="sng" dirty="0">
                <a:uFill>
                  <a:solidFill>
                    <a:srgbClr val="333766"/>
                  </a:solidFill>
                </a:uFill>
                <a:latin typeface="Arial" charset="0"/>
                <a:cs typeface="+mn-cs"/>
              </a:rPr>
              <a:t> </a:t>
            </a:r>
            <a:r>
              <a:rPr lang="fr-FR" sz="2400" dirty="0">
                <a:latin typeface="Arial" charset="0"/>
                <a:cs typeface="+mn-cs"/>
              </a:rPr>
              <a:t>    </a:t>
            </a:r>
          </a:p>
          <a:p>
            <a:pPr indent="115888">
              <a:defRPr/>
            </a:pPr>
            <a:r>
              <a:rPr lang="fr-FR" sz="2400" dirty="0">
                <a:latin typeface="Arial" charset="0"/>
                <a:cs typeface="+mn-cs"/>
              </a:rPr>
              <a:t>réaliser son rêve.</a:t>
            </a:r>
            <a:endParaRPr lang="en-US" sz="240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fr-FR" sz="2400" dirty="0">
                <a:latin typeface="Arial" charset="0"/>
                <a:cs typeface="+mn-cs"/>
              </a:rPr>
              <a:t> </a:t>
            </a: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68E70307-C9EB-92B0-77CB-A724082A8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688" y="3411156"/>
            <a:ext cx="6230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Il a demandé :  </a:t>
            </a:r>
            <a:b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« Est-ce qu’elle partira demain ? »</a:t>
            </a:r>
            <a:endParaRPr kumimoji="0" lang="fr-CA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70A03D83-11C3-E519-0FF9-6E44B4180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688" y="4609264"/>
            <a:ext cx="6431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Il a demandé </a:t>
            </a:r>
            <a:r>
              <a:rPr kumimoji="0" lang="fr-FR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si</a:t>
            </a: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elle</a:t>
            </a: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fr-FR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partirait</a:t>
            </a: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le lendemain. </a:t>
            </a:r>
            <a:endParaRPr kumimoji="0" lang="fr-CA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5" name="Down Arrow 20">
            <a:extLst>
              <a:ext uri="{FF2B5EF4-FFF2-40B4-BE49-F238E27FC236}">
                <a16:creationId xmlns:a16="http://schemas.microsoft.com/office/drawing/2014/main" id="{A7E43BB6-2015-C74A-CAAB-5A329C674800}"/>
              </a:ext>
            </a:extLst>
          </p:cNvPr>
          <p:cNvSpPr/>
          <p:nvPr/>
        </p:nvSpPr>
        <p:spPr>
          <a:xfrm>
            <a:off x="8340668" y="4285696"/>
            <a:ext cx="346132" cy="34531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49379679-F5E9-8DED-2AFA-B747CAA131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203">
            <a:off x="5824983" y="2124210"/>
            <a:ext cx="512476" cy="2011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9057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B01DF-71C6-A431-D2A4-4E982C8F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/>
              <a:t>Emplois (action supposée)</a:t>
            </a:r>
            <a:endParaRPr lang="fr-CA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85EFCF6-D358-6AD6-02E4-3A6402B31B0B}"/>
              </a:ext>
            </a:extLst>
          </p:cNvPr>
          <p:cNvSpPr txBox="1">
            <a:spLocks/>
          </p:cNvSpPr>
          <p:nvPr/>
        </p:nvSpPr>
        <p:spPr bwMode="auto">
          <a:xfrm>
            <a:off x="921657" y="1074738"/>
            <a:ext cx="82296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supposée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pourrait encore le faire.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fr-FR" sz="24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 </a:t>
            </a:r>
            <a:r>
              <a:rPr kumimoji="0" lang="fr-FR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could</a:t>
            </a:r>
            <a:r>
              <a:rPr kumimoji="0" lang="fr-FR" sz="24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</a:t>
            </a:r>
            <a:r>
              <a:rPr kumimoji="0" lang="fr-FR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</a:t>
            </a:r>
            <a:r>
              <a:rPr kumimoji="0" lang="fr-FR" sz="24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again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 serait une folie de le faire.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fr-FR" sz="24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</a:t>
            </a:r>
            <a:r>
              <a:rPr kumimoji="0" lang="fr-FR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would</a:t>
            </a:r>
            <a:r>
              <a:rPr kumimoji="0" lang="fr-FR" sz="24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</a:t>
            </a:r>
            <a:r>
              <a:rPr kumimoji="0" lang="fr-FR" sz="24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madness</a:t>
            </a:r>
            <a:r>
              <a:rPr kumimoji="0" lang="fr-FR" sz="24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do </a:t>
            </a:r>
            <a:r>
              <a:rPr kumimoji="0" lang="fr-FR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</a:t>
            </a:r>
            <a:r>
              <a:rPr kumimoji="0" lang="fr-FR" sz="24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7F3E98D-46EC-5CC5-EFA9-D028FB71F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657" y="5079363"/>
            <a:ext cx="65517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conditionnel </a:t>
            </a:r>
            <a:r>
              <a:rPr kumimoji="0" lang="fr-FR" altLang="fr-FR" b="0" i="1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= </a:t>
            </a:r>
            <a:r>
              <a:rPr kumimoji="0" lang="fr-FR" altLang="fr-FR" b="0" i="1" u="none" strike="noStrike" kern="0" cap="none" spc="0" normalizeH="0" baseline="0" noProof="0" dirty="0" err="1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should</a:t>
            </a:r>
            <a:r>
              <a:rPr kumimoji="0" lang="fr-FR" altLang="fr-FR" b="0" i="1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</a:t>
            </a:r>
            <a:r>
              <a:rPr kumimoji="0" lang="fr-FR" altLang="fr-FR" b="0" i="1" u="none" strike="noStrike" kern="0" cap="none" spc="0" normalizeH="0" baseline="0" noProof="0" dirty="0" err="1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could</a:t>
            </a:r>
            <a:r>
              <a:rPr kumimoji="0" lang="fr-FR" altLang="fr-FR" b="0" i="1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</a:t>
            </a:r>
            <a:r>
              <a:rPr kumimoji="0" lang="fr-FR" altLang="fr-FR" b="0" i="1" u="none" strike="noStrike" kern="0" cap="none" spc="0" normalizeH="0" baseline="0" noProof="0" dirty="0" err="1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would</a:t>
            </a:r>
            <a:endParaRPr kumimoji="0" lang="fr-CA" altLang="fr-FR" b="0" i="0" u="none" strike="noStrike" kern="0" cap="none" spc="0" normalizeH="0" baseline="0" noProof="0" dirty="0">
              <a:ln>
                <a:noFill/>
              </a:ln>
              <a:solidFill>
                <a:srgbClr val="627B9A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" name="Picture 8" descr="C:\Documents and Settings\ktsedryk\My Documents\Enseignement\Waterloo\Distance\251\conditionnel\madness.jpg">
            <a:extLst>
              <a:ext uri="{FF2B5EF4-FFF2-40B4-BE49-F238E27FC236}">
                <a16:creationId xmlns:a16="http://schemas.microsoft.com/office/drawing/2014/main" id="{2CDC9FE7-6074-3358-6F6B-61B8C0DE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40" y="787400"/>
            <a:ext cx="4383314" cy="58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5CED27-05A3-D418-9205-8795EE2C7FE8}"/>
              </a:ext>
            </a:extLst>
          </p:cNvPr>
          <p:cNvSpPr/>
          <p:nvPr/>
        </p:nvSpPr>
        <p:spPr>
          <a:xfrm>
            <a:off x="10564813" y="6755698"/>
            <a:ext cx="191770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5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+mn-cs"/>
              </a:rPr>
              <a:t>© Dennis </a:t>
            </a:r>
            <a:r>
              <a:rPr lang="fr-CA" sz="105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+mn-cs"/>
              </a:rPr>
              <a:t>Katinas</a:t>
            </a:r>
            <a:r>
              <a:rPr lang="fr-CA" sz="105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+mn-cs"/>
              </a:rPr>
              <a:t>, Flickr.com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075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85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oumettre&quot;/&gt;&lt;property id=&quot;10012&quot; value=&quot;0&quot;/&gt;&lt;property id=&quot;10022&quot; value=&quot;Essayez encore une fois&quot;/&gt;&lt;property id=&quot;10068&quot; value=&quot;Correct - Cliquez pour continuer&quot;/&gt;&lt;property id=&quot;10069&quot; value=&quot;Incorrect - Cliquez pour continuer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Annule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Vous devez répondre aux questions avant de continuer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Réussi&quot;/&gt;&lt;property id=&quot;10166&quot; value=&quot;Échoué&quot;/&gt;&lt;property id=&quot;10167&quot; value=&quot;FFFFFFFF&quot;/&gt;&lt;property id=&quot;10169&quot; value=&quot;Question %d of %d&quot;/&gt;&lt;property id=&quot;10170&quot; value=&quot;Send E-mail&quot;/&gt;&lt;property id=&quot;10171&quot; value=&quot;Vous avez répondu correctement!&quot;/&gt;&lt;property id=&quot;10172&quot; value=&quot;Vous n'avez pas répondu à la question&quot;/&gt;&lt;property id=&quot;10173&quot; value=&quot;Votre réponse&quot;/&gt;&lt;property id=&quot;10174&quot; value=&quot;La réponse correcte est:&quot;/&gt;&lt;object type=&quot;10050&quot; unique_id=&quot;10006&quot;&gt;&lt;property id=&quot;10020&quot; value=&quot;2&quot;/&gt;&lt;property id=&quot;10191&quot; value=&quot;-1&quot;/&gt;&lt;/object&gt;&lt;object type=&quot;10051&quot; unique_id=&quot;10007&quot;&gt;&lt;property id=&quot;10020&quot; value=&quot;2&quot;/&gt;&lt;property id=&quot;10191&quot; value=&quot;-1&quot;/&gt;&lt;/object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0&quot;/&gt;&lt;/object&gt;&lt;/object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29sb3JzPg0KCQk8dWljb2xvciBuYW1lPSJwcmltYXJ5IiB2YWx1ZT0iMHhBQUM4RDk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UwODZBMyIvPg0KCTwvY29sb3JzPg0KCTxsYXlvdXQ+DQoJCTx1aXNob3cgbmFtZT0icHJlc2VudGF0aW9udGl0bGUiIHZhbHVlPSJ0cnVlIi8+DQoJCTx1aXNob3cgbmFtZT0icHJlc2VudGVycGhvdG8iIHZhbHVlPSJmYWxzZSIvPg0KCQk8dWlzaG93IG5hbWU9InByZXNlbnRlcm5hbWUiIHZhbHVlPSJmYWxzZSIvPg0KCQk8dWlzaG93IG5hbWU9InByZXNlbnRlcnRpdGxlIiB2YWx1ZT0iZmFsc2UiLz4NCgkJPHVpc2hvdyBuYW1lPSJwcmVzZW50ZXJlbWFpbCIgdmFsdWU9ImZhbHNlIi8+DQoJCTx1aXNob3cgbmFtZT0icHJlc2VudGVyYmlvIiB2YWx1ZT0iZmFsc2UiLz4NCgkJPHVpc2hvdyBuYW1lPSJjb21wYW55bG9nbyIgdmFsdWU9ImZhbHNlIi8+DQoJCTx1aXNob3cgbmFtZT0ic2lkZWJhciIgdmFsdWU9InRydWUiLz4NCgkJPHVpc2hvdyBuYW1lPSJvdXRsaW5lIiB2YWx1ZT0idHJ1ZSIvPg0KCQk8dWlzaG93IG5hbWU9InRodW1ibmFpbCIgdmFsdWU9ImZhbHNlIi8+DQoJCTx1aXNob3cgbmFtZT0ibm90ZXMiIHZhbHVlPSJmYWxz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nNlYXJjaCIvPg0KCQk8dWlzaG93IG5hbWU9InF1aXoiIHZhbHVlPSJ0cnVlIi8+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10.0&quot;&gt;&lt;object type=&quot;1&quot; unique_id=&quot;10001&quot;&gt;&lt;property id=&quot;20139&quot; value=&quot;%n. %s&quot;/&gt;&lt;property id=&quot;20141&quot; value=&quot;Le genre des noms (concept title)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93&quot; value=&quot;-1&quot;/&gt;&lt;property id=&quot;20224&quot; value=&quot;\\artsfile.uwaterloo.ca\ktsedryk\My Documents\My Adobe Presentations\template&quot;/&gt;&lt;property id=&quot;20250&quot; value=&quot;0&quot;/&gt;&lt;property id=&quot;20251&quot; value=&quot;0&quot;/&gt;&lt;property id=&quot;20259&quot; value=&quot;0&quot;/&gt;&lt;object type=&quot;8&quot; unique_id=&quot;10777&quot;&gt;&lt;/object&gt;&lt;object type=&quot;2&quot; unique_id=&quot;10778&quot;&gt;&lt;object type=&quot;3&quot; unique_id=&quot;16090&quot;&gt;&lt;property id=&quot;20148&quot; value=&quot;5&quot;/&gt;&lt;property id=&quot;20300&quot; value=&quot;Slide 1&quot;/&gt;&lt;property id=&quot;20303&quot; value=&quot;-1&quot;/&gt;&lt;property id=&quot;20307&quot; value=&quot;347&quot;/&gt;&lt;property id=&quot;20309&quot; value=&quot;-1&quot;/&gt;&lt;/object&gt;&lt;object type=&quot;3&quot; unique_id=&quot;21677&quot;&gt;&lt;property id=&quot;20148&quot; value=&quot;5&quot;/&gt;&lt;property id=&quot;20300&quot; value=&quot;Slide 2&quot;/&gt;&lt;property id=&quot;20307&quot; value=&quot;348&quot;/&gt;&lt;/object&gt;&lt;object type=&quot;3&quot; unique_id=&quot;21694&quot;&gt;&lt;property id=&quot;20148&quot; value=&quot;5&quot;/&gt;&lt;property id=&quot;20300&quot; value=&quot;Slide 3&quot;/&gt;&lt;property id=&quot;20307&quot; value=&quot;349&quot;/&gt;&lt;/object&gt;&lt;/object&gt;&lt;object type=&quot;4&quot; unique_id=&quot;1306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4.7|1.5|0.8|1.2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2|1.5|1.5|10.7|3|0.9|1.4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5|3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8.4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8|18.9|7.5|8.4|7.9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3|14.1|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6|13.1|3.4|3.7|6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triangle" w="med" len="med"/>
        </a:ln>
      </a:spPr>
      <a:bodyPr anchor="ctr"/>
      <a:lstStyle>
        <a:defPPr algn="ctr">
          <a:defRPr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2403</TotalTime>
  <Pages>0</Pages>
  <Words>1243</Words>
  <Characters>0</Characters>
  <Application>Microsoft Office PowerPoint</Application>
  <PresentationFormat>Custom</PresentationFormat>
  <Lines>0</Lines>
  <Paragraphs>162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</vt:lpstr>
      <vt:lpstr>Open Sans</vt:lpstr>
      <vt:lpstr>Times New Roman</vt:lpstr>
      <vt:lpstr>Title &amp; Bullets</vt:lpstr>
      <vt:lpstr>Le conditionnel</vt:lpstr>
      <vt:lpstr>Introduction</vt:lpstr>
      <vt:lpstr>Conditionnel présent (formation)</vt:lpstr>
      <vt:lpstr>Conjugaison</vt:lpstr>
      <vt:lpstr>Remarques phonétiques</vt:lpstr>
      <vt:lpstr>Emplois (phrase conditionnelle avec si + imparfait)</vt:lpstr>
      <vt:lpstr>Emplois (phrase conditionnelle avec si + imparfait)</vt:lpstr>
      <vt:lpstr>Emplois (phrase conditionnelle avec si + imparfait)</vt:lpstr>
      <vt:lpstr>Emplois (action supposée)</vt:lpstr>
      <vt:lpstr>Emplois (conditionnel de politesse)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conditionnel</dc:title>
  <dc:subject>Conditionnel</dc:subject>
  <dc:creator>Tsedryk, Kanstantsin</dc:creator>
  <cp:keywords>FR251</cp:keywords>
  <cp:lastModifiedBy>KT</cp:lastModifiedBy>
  <cp:revision>517</cp:revision>
  <dcterms:modified xsi:type="dcterms:W3CDTF">2024-01-12T16:17:43Z</dcterms:modified>
</cp:coreProperties>
</file>