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</p:sldIdLst>
  <p:sldSz cx="12482513" cy="7021513"/>
  <p:notesSz cx="7023100" cy="93091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74341" autoAdjust="0"/>
  </p:normalViewPr>
  <p:slideViewPr>
    <p:cSldViewPr snapToGrid="0" snapToObjects="1" showGuides="1">
      <p:cViewPr varScale="1">
        <p:scale>
          <a:sx n="77" d="100"/>
          <a:sy n="77" d="100"/>
        </p:scale>
        <p:origin x="624" y="96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Futur antérieur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présentation, je voudrais vous expliquer la formation et l’emploi du futur antérieur.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97291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futur antérieur est un temps verbal qui sert principalement à exprimer une action future qui se passe avant une autre action future, dans la majorité des cas il s’agit du futur simple. D’où vient d’ailleurs le nom de ce temps « futur antérieur », car il s’agit d’une action antérieure (donc qui se passe avant une autre action future.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l’exemple suivant : 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elle aura fait la lessive, elle ira se promener.</a:t>
            </a:r>
          </a:p>
          <a:p>
            <a:pPr marL="4572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L’action de « faire la lessive » se passe avant l’action « aller se promener ».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24819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est-ce que le futur antérieur se forme ?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prenons le verbe auxiliaire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futur simple et nous y ajoutons le participe passé du verbe conjugué. Le choix de l’auxiliaire ainsi que les règles d’accord sont les mêmes qu’au passé composé. </a:t>
            </a:r>
          </a:p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971962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Conjuguons ensemble le verbe « parler » au futur antérieur :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j’aurai parlé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auras parlé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il, elle, on aura parlé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aurons parlé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aurez parlé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ils, elles auront parlé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maintenant conjuguons le verbe « aller » :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serai allé(e)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seras allé(e)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il, on sera allé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sera allée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serons allé(e)s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serez allé(e)(s)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seront allés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seront allées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l’auxiliaire est le verbe « être », n’oubliez pas d’accorder le participe passé avec le sujet.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2142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nous l’avons déjà mentionné, nous employons le futur antérieur pour marquer une action qui a lieu avant une autre action future.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allons très souvent utiliser des conjonctions temporelles qui expriment l’antériorité :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quand, lorsque, après que, tant que, aussitôt que, dès que, à peine… que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2286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Aussitôt qu’elle sera rentrée après sa promenade, elle prendra un bain.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D’abord « elle rentre » et ensuite « elle prend son bain ».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L’action de « rentrer » se passe avant l’action de « prendre », c’est pour cette raison que nous conjuguons le verbe « rentrer » au futur antérieur « elle sera rentrée ».   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aussi que nous pouvons parfois rencontrer des contextes avec l’emploi de l’impératif au lieu du futur simple. Par exemple,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tu seras rentrée, prends un bain.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5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105544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futur antérieur peut aussi indiquer l’accomplissement de l’action vers un certain moment du temps. Il y a généralement un marqueur de temps qui indique ce moment.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J’aurai fini ma rédaction avant minuit. – nous avons un marqueur de temps « avant minuit », nous insistons sur le résultat de l’action vers ce temps-là, c’est pour cette raison que nous conjuguons le verbe « finir » au futur antérieur : « j’aurai fini ».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encore un exemple :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aura bientôt corrigé ce défaut. – encore une fois, nous avons un marquer « bientôt » et en utilisant le futur antérieur nous soulignons le résultat du verbe « corriger », « il aura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bientôt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corrigé ce défaut. »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6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842268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futur antérieur peut aussi avoir un sens modal. Dans ce cas, le futur antérieur s’emploie à la place de passé composé pour marquer un fait passé et il exprime aussi une supposition, une probabilité. </a:t>
            </a:r>
          </a:p>
          <a:p>
            <a:pPr marL="22860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ne trouve pas ma valise, je l’aurai perdue. – je ne suis pas sûr, et je suppose le fait d’avoir perdu ma valise.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7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4884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Futur antérieur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2800" dirty="0"/>
              <a:t> Qu’est-ce que c’est?</a:t>
            </a:r>
            <a:endParaRPr lang="fr-CA" dirty="0"/>
          </a:p>
        </p:txBody>
      </p:sp>
      <p:pic>
        <p:nvPicPr>
          <p:cNvPr id="17" name="Picture 5" descr="C:\Documents and Settings\ktsedryk\My Documents\Enseignement\Waterloo\Distance\251\futur simple conditionnel\LEISURE2.png">
            <a:extLst>
              <a:ext uri="{FF2B5EF4-FFF2-40B4-BE49-F238E27FC236}">
                <a16:creationId xmlns:a16="http://schemas.microsoft.com/office/drawing/2014/main" id="{5BA0D4B5-85E1-376B-43E2-4FE941548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113" y="3336131"/>
            <a:ext cx="22098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C:\Documents and Settings\ktsedryk\My Documents\Enseignement\Waterloo\Distance\251\futur simple conditionnel\laudry.png">
            <a:extLst>
              <a:ext uri="{FF2B5EF4-FFF2-40B4-BE49-F238E27FC236}">
                <a16:creationId xmlns:a16="http://schemas.microsoft.com/office/drawing/2014/main" id="{01926B55-B3E0-4DE3-0E0D-0ED35AEAE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3392488"/>
            <a:ext cx="2619375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96B2DC5-BACE-47F2-28CF-5735DBC87131}"/>
              </a:ext>
            </a:extLst>
          </p:cNvPr>
          <p:cNvSpPr txBox="1"/>
          <p:nvPr/>
        </p:nvSpPr>
        <p:spPr>
          <a:xfrm>
            <a:off x="10272713" y="6757511"/>
            <a:ext cx="2209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CA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rPr>
              <a:t>© clipart.com</a:t>
            </a:r>
            <a:endParaRPr lang="fr-CA" sz="1800" dirty="0">
              <a:latin typeface="Arial" charset="0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C557B14-6E4C-352D-2D50-FBBC84E1824F}"/>
              </a:ext>
            </a:extLst>
          </p:cNvPr>
          <p:cNvCxnSpPr/>
          <p:nvPr/>
        </p:nvCxnSpPr>
        <p:spPr>
          <a:xfrm>
            <a:off x="2906713" y="2619375"/>
            <a:ext cx="7010400" cy="1588"/>
          </a:xfrm>
          <a:prstGeom prst="straightConnector1">
            <a:avLst/>
          </a:prstGeom>
          <a:noFill/>
          <a:ln w="152400" cap="rnd" cmpd="sng" algn="ctr">
            <a:solidFill>
              <a:srgbClr val="99CCFF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7E8C1DB-B1FB-AB74-B1F5-83D2FBD74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314" y="1695644"/>
            <a:ext cx="31117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3600" b="1" i="0" u="none" strike="noStrike" kern="0" cap="none" spc="0" normalizeH="0" baseline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Futur antérieur</a:t>
            </a:r>
            <a:endParaRPr kumimoji="0" lang="fr-CA" altLang="en-US" sz="5400" b="1" i="0" u="none" strike="noStrike" kern="0" cap="none" spc="0" normalizeH="0" baseline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42692B-A5AF-9174-03D7-7EFFE2462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064" y="1695643"/>
            <a:ext cx="25891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3600" b="1" i="0" u="none" strike="noStrike" kern="0" cap="none" spc="0" normalizeH="0" baseline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Calibri" panose="020F0502020204030204" pitchFamily="34" charset="0"/>
                <a:cs typeface="+mn-cs"/>
              </a:rPr>
              <a:t>Futur simple</a:t>
            </a:r>
            <a:endParaRPr kumimoji="0" lang="fr-CA" altLang="en-US" sz="5400" b="1" i="0" u="none" strike="noStrike" kern="0" cap="none" spc="0" normalizeH="0" baseline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A5C440-E994-2AF0-47A8-D2A687A93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6140" y="3419756"/>
            <a:ext cx="6070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Quand elle </a:t>
            </a:r>
            <a:r>
              <a:rPr kumimoji="0" lang="fr-CA" altLang="en-US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aura fait</a:t>
            </a:r>
            <a:r>
              <a:rPr kumimoji="0" lang="fr-CA" altLang="en-US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la lessive, </a:t>
            </a:r>
            <a:br>
              <a:rPr kumimoji="0" lang="fr-CA" altLang="en-US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CA" altLang="en-US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elle ira se promener.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1884355-77FE-60AD-8557-CDD70228DC47}"/>
              </a:ext>
            </a:extLst>
          </p:cNvPr>
          <p:cNvSpPr/>
          <p:nvPr/>
        </p:nvSpPr>
        <p:spPr>
          <a:xfrm>
            <a:off x="3194052" y="5330762"/>
            <a:ext cx="719137" cy="722376"/>
          </a:xfrm>
          <a:prstGeom prst="ellipse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  <a:alpha val="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5A46F42-C694-2F00-1A8A-9C8199A10B70}"/>
              </a:ext>
            </a:extLst>
          </p:cNvPr>
          <p:cNvSpPr/>
          <p:nvPr/>
        </p:nvSpPr>
        <p:spPr>
          <a:xfrm>
            <a:off x="9558338" y="5435917"/>
            <a:ext cx="717550" cy="722376"/>
          </a:xfrm>
          <a:prstGeom prst="ellipse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8D78F49-F2BD-A529-8D9C-8E01E92872A5}"/>
              </a:ext>
            </a:extLst>
          </p:cNvPr>
          <p:cNvCxnSpPr>
            <a:cxnSpLocks/>
          </p:cNvCxnSpPr>
          <p:nvPr/>
        </p:nvCxnSpPr>
        <p:spPr>
          <a:xfrm>
            <a:off x="3660775" y="4774374"/>
            <a:ext cx="6256338" cy="1588"/>
          </a:xfrm>
          <a:prstGeom prst="straightConnector1">
            <a:avLst/>
          </a:prstGeom>
          <a:noFill/>
          <a:ln w="41275" cap="rnd" cmpd="sng" algn="ctr">
            <a:solidFill>
              <a:srgbClr val="99CCFF">
                <a:shade val="95000"/>
                <a:satMod val="105000"/>
              </a:srgbClr>
            </a:solidFill>
            <a:prstDash val="sysDot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Formation</a:t>
            </a:r>
            <a:endParaRPr lang="fr-CA" dirty="0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E28894EB-8E57-776D-1A35-6C2C3921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6513" y="3138488"/>
            <a:ext cx="17748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être</a:t>
            </a:r>
            <a:endParaRPr kumimoji="0" lang="fr-CA" altLang="en-US" sz="72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0F2B2E8D-EEC6-2014-E115-0A72C3B11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3" y="1662113"/>
            <a:ext cx="21852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7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avoir</a:t>
            </a:r>
            <a:endParaRPr kumimoji="0" lang="fr-CA" altLang="en-US" sz="72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F9DE0D38-DB6B-4C62-BC75-9D7E931A9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3" y="2678113"/>
            <a:ext cx="36968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>
                <a:solidFill>
                  <a:srgbClr val="627B9A"/>
                </a:solidFill>
                <a:latin typeface="Arial Black" panose="020B0A04020102020204" pitchFamily="34" charset="0"/>
                <a:cs typeface="+mn-cs"/>
              </a:rPr>
              <a:t>au futur simple </a:t>
            </a:r>
            <a:endParaRPr lang="fr-CA" altLang="en-US">
              <a:solidFill>
                <a:srgbClr val="627B9A"/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6" name="Plus 19">
            <a:extLst>
              <a:ext uri="{FF2B5EF4-FFF2-40B4-BE49-F238E27FC236}">
                <a16:creationId xmlns:a16="http://schemas.microsoft.com/office/drawing/2014/main" id="{B097F797-A319-E37F-C62A-37E5199F73BC}"/>
              </a:ext>
            </a:extLst>
          </p:cNvPr>
          <p:cNvSpPr/>
          <p:nvPr/>
        </p:nvSpPr>
        <p:spPr>
          <a:xfrm>
            <a:off x="5129213" y="2602260"/>
            <a:ext cx="762000" cy="765175"/>
          </a:xfrm>
          <a:prstGeom prst="mathPlus">
            <a:avLst/>
          </a:prstGeom>
          <a:solidFill>
            <a:srgbClr val="3337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4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24105D5A-71D7-5621-FA6A-69B0C762F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5226" y="2354610"/>
            <a:ext cx="578555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000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participe passé</a:t>
            </a:r>
            <a:endParaRPr kumimoji="0" lang="fr-CA" altLang="en-US" sz="6000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0387372A-C74C-4384-9B06-14811855E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13300"/>
            <a:ext cx="7454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 choix de l’auxiliaire ainsi que les règles d’accord sont les mêmes qu’au passé composé.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02CC-6497-584F-3253-12544299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Conjugaison</a:t>
            </a:r>
            <a:endParaRPr lang="fr-CA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C58D14B-3418-83A1-3C14-A2FFE4B94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2" y="2282825"/>
            <a:ext cx="4573587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j’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aurai parlé</a:t>
            </a:r>
            <a:endParaRPr kumimoji="0" lang="en-US" altLang="en-US" sz="2800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tu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auras parlé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il, elle, on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 parlé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nous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aurons parlé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vous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aurez parlé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ils, elles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auront parlé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0" i="0" u="none" strike="noStrike" kern="0" cap="none" spc="0" normalizeH="0" baseline="0" noProof="0">
              <a:ln>
                <a:noFill/>
              </a:ln>
              <a:solidFill>
                <a:srgbClr val="9DB6D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0583BA7F-1BDF-5105-ADD1-760A66450112}"/>
              </a:ext>
            </a:extLst>
          </p:cNvPr>
          <p:cNvSpPr txBox="1">
            <a:spLocks/>
          </p:cNvSpPr>
          <p:nvPr/>
        </p:nvSpPr>
        <p:spPr bwMode="auto">
          <a:xfrm>
            <a:off x="6640515" y="2282825"/>
            <a:ext cx="5560047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serai allé(e)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tu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seras allé(e)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il, on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 allé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elle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 allée 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nous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serons allé(e)s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vous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serez allé(e)(s)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ils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seront allés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elles </a:t>
            </a:r>
            <a:r>
              <a:rPr kumimoji="0" lang="fr-FR" altLang="en-US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seront allées</a:t>
            </a:r>
            <a:endParaRPr kumimoji="0" lang="en-US" altLang="en-US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6B7B76-0537-01F8-1798-59C92DFEC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613" y="1550988"/>
            <a:ext cx="17567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Parler</a:t>
            </a:r>
            <a:endParaRPr kumimoji="0" lang="fr-CA" altLang="en-US" sz="2000" b="1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78130D-8E4A-9714-4E76-404F25CD9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25" y="1550988"/>
            <a:ext cx="1424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Aller</a:t>
            </a:r>
            <a:endParaRPr kumimoji="0" lang="fr-CA" altLang="en-US" sz="3600" b="1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5286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048C-69C2-CE22-7CC6-109F5AF9F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Emplois</a:t>
            </a:r>
            <a:endParaRPr lang="fr-CA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CE4A26-F877-D1DA-6773-C5CB3E328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6" y="1076960"/>
            <a:ext cx="82296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pour marquer une action qui a lieu avant une autre action future</a:t>
            </a:r>
            <a:endParaRPr kumimoji="0" lang="fr-CA" altLang="en-US" sz="32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conjonctions temporelles (=antériorité)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quand, lorsque, après que, tant que, aussitôt que, dès que, à peine… que 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fr-FR" altLang="en-US" sz="2400" b="0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altLang="en-US" sz="3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CA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5" descr="C:\Documents and Settings\ktsedryk\My Documents\Enseignement\Waterloo\Distance\251\futur simple conditionnel\LEISURE2.png">
            <a:extLst>
              <a:ext uri="{FF2B5EF4-FFF2-40B4-BE49-F238E27FC236}">
                <a16:creationId xmlns:a16="http://schemas.microsoft.com/office/drawing/2014/main" id="{26B83321-5D67-66C3-AD5A-6BC380822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30" y="4078792"/>
            <a:ext cx="1789113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C:\Documents and Settings\ktsedryk\My Documents\Enseignement\Waterloo\Distance\251\futur simple conditionnel\bath.png">
            <a:extLst>
              <a:ext uri="{FF2B5EF4-FFF2-40B4-BE49-F238E27FC236}">
                <a16:creationId xmlns:a16="http://schemas.microsoft.com/office/drawing/2014/main" id="{084CAEB2-B900-CDA9-DA74-11BD9B5DC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343" y="3900200"/>
            <a:ext cx="232568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05B53D6-F31C-004A-B6A1-B68291DB9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8986" y="4037517"/>
            <a:ext cx="557371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Aussitôt</a:t>
            </a: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qu’elle </a:t>
            </a:r>
            <a:r>
              <a:rPr kumimoji="0" lang="fr-FR" altLang="en-US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sera rentrée </a:t>
            </a: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après sa promenade,</a:t>
            </a:r>
            <a:r>
              <a:rPr kumimoji="0" lang="fr-FR" altLang="en-US" sz="2800" b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elle prendra un bain. </a:t>
            </a:r>
            <a:endParaRPr kumimoji="0" lang="fr-CA" altLang="en-US" sz="28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B31DC5-5C9C-2D8E-6459-96AB0AC03360}"/>
              </a:ext>
            </a:extLst>
          </p:cNvPr>
          <p:cNvSpPr txBox="1"/>
          <p:nvPr/>
        </p:nvSpPr>
        <p:spPr>
          <a:xfrm>
            <a:off x="10272713" y="6704808"/>
            <a:ext cx="2209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tabLst>
                <a:tab pos="406400" algn="l"/>
              </a:tabLst>
              <a:defRPr/>
            </a:pPr>
            <a:r>
              <a:rPr lang="en-US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rPr>
              <a:t>© clipart.com</a:t>
            </a:r>
            <a:endParaRPr lang="fr-CA" sz="1800" dirty="0">
              <a:latin typeface="Arial" charset="0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4F9A3B-91C3-8E41-683F-D55E2332E8C7}"/>
              </a:ext>
            </a:extLst>
          </p:cNvPr>
          <p:cNvCxnSpPr>
            <a:cxnSpLocks/>
          </p:cNvCxnSpPr>
          <p:nvPr/>
        </p:nvCxnSpPr>
        <p:spPr>
          <a:xfrm>
            <a:off x="3144043" y="5598029"/>
            <a:ext cx="5758657" cy="1588"/>
          </a:xfrm>
          <a:prstGeom prst="straightConnector1">
            <a:avLst/>
          </a:prstGeom>
          <a:noFill/>
          <a:ln w="41275" cap="rnd" cmpd="sng" algn="ctr">
            <a:solidFill>
              <a:srgbClr val="99CCFF">
                <a:shade val="95000"/>
                <a:satMod val="105000"/>
              </a:srgbClr>
            </a:solidFill>
            <a:prstDash val="sysDot"/>
            <a:tailEnd type="arrow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ACFFFA5-0044-C92A-41F0-99539555EFC9}"/>
              </a:ext>
            </a:extLst>
          </p:cNvPr>
          <p:cNvSpPr/>
          <p:nvPr/>
        </p:nvSpPr>
        <p:spPr>
          <a:xfrm>
            <a:off x="2413793" y="5666292"/>
            <a:ext cx="463550" cy="466344"/>
          </a:xfrm>
          <a:prstGeom prst="ellipse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  <a:alpha val="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401C7C-1D12-B5A7-3E3F-330F8720B2B0}"/>
              </a:ext>
            </a:extLst>
          </p:cNvPr>
          <p:cNvSpPr/>
          <p:nvPr/>
        </p:nvSpPr>
        <p:spPr>
          <a:xfrm>
            <a:off x="9087643" y="5692487"/>
            <a:ext cx="466344" cy="466344"/>
          </a:xfrm>
          <a:prstGeom prst="ellipse">
            <a:avLst/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1B4FBD-00E5-23D8-7CE9-95207EAAB806}"/>
              </a:ext>
            </a:extLst>
          </p:cNvPr>
          <p:cNvSpPr txBox="1"/>
          <p:nvPr/>
        </p:nvSpPr>
        <p:spPr>
          <a:xfrm>
            <a:off x="3144043" y="5803253"/>
            <a:ext cx="64367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400" u="sng" kern="0" dirty="0">
                <a:latin typeface="Arial" panose="020B0604020202020204" pitchFamily="34" charset="0"/>
                <a:cs typeface="+mn-cs"/>
              </a:rPr>
              <a:t>Quand</a:t>
            </a:r>
            <a:r>
              <a:rPr lang="fr-CA" sz="2400" kern="0" dirty="0">
                <a:latin typeface="Arial" panose="020B0604020202020204" pitchFamily="34" charset="0"/>
                <a:cs typeface="+mn-cs"/>
              </a:rPr>
              <a:t> tu </a:t>
            </a:r>
            <a:r>
              <a:rPr lang="fr-CA" sz="2400" b="1" kern="0" dirty="0">
                <a:latin typeface="Arial" panose="020B0604020202020204" pitchFamily="34" charset="0"/>
                <a:cs typeface="+mn-cs"/>
              </a:rPr>
              <a:t>seras rentrée</a:t>
            </a:r>
            <a:r>
              <a:rPr lang="fr-CA" sz="2400" kern="0" dirty="0">
                <a:latin typeface="Arial" panose="020B0604020202020204" pitchFamily="34" charset="0"/>
                <a:cs typeface="+mn-cs"/>
              </a:rPr>
              <a:t>, </a:t>
            </a:r>
            <a:br>
              <a:rPr lang="fr-CA" sz="2400" kern="0" dirty="0">
                <a:latin typeface="Arial" panose="020B0604020202020204" pitchFamily="34" charset="0"/>
                <a:cs typeface="+mn-cs"/>
              </a:rPr>
            </a:br>
            <a:r>
              <a:rPr lang="fr-CA" sz="2400" kern="0" dirty="0">
                <a:latin typeface="Arial" panose="020B0604020202020204" pitchFamily="34" charset="0"/>
                <a:cs typeface="+mn-cs"/>
              </a:rPr>
              <a:t>prends un bain.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35BBA6-4506-014F-B767-32E6687DC0E8}"/>
              </a:ext>
            </a:extLst>
          </p:cNvPr>
          <p:cNvSpPr txBox="1"/>
          <p:nvPr/>
        </p:nvSpPr>
        <p:spPr>
          <a:xfrm>
            <a:off x="5166265" y="5231449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futur simple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556CCF-95E8-2EB0-79AA-095A04B81CE2}"/>
              </a:ext>
            </a:extLst>
          </p:cNvPr>
          <p:cNvSpPr txBox="1"/>
          <p:nvPr/>
        </p:nvSpPr>
        <p:spPr>
          <a:xfrm>
            <a:off x="5313164" y="6493254"/>
            <a:ext cx="946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impératif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05173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/>
      <p:bldP spid="15" grpId="0"/>
      <p:bldP spid="17" grpId="0" animBg="1"/>
      <p:bldP spid="18" grpId="0" animBg="1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B9997-9A27-4D68-029C-6292E874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Emplois</a:t>
            </a:r>
            <a:endParaRPr lang="fr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CD39F-B801-944C-EB90-8A30BC0E3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854" y="1140408"/>
            <a:ext cx="8561746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 startAt="2"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Accomplissement de l’action</a:t>
            </a:r>
            <a:endParaRPr kumimoji="0" lang="fr-CA" altLang="en-US" sz="32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 marqueur de temps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avant 10 heures, bientôt, vers, à ce moment, etc. 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J’</a:t>
            </a:r>
            <a:r>
              <a:rPr kumimoji="0" lang="fr-FR" altLang="en-US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aurai fini</a:t>
            </a: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 rédaction </a:t>
            </a:r>
            <a:r>
              <a:rPr kumimoji="0" lang="fr-FR" altLang="en-US" sz="2800" b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avant minuit</a:t>
            </a: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 </a:t>
            </a:r>
            <a:r>
              <a:rPr kumimoji="0" lang="fr-FR" altLang="en-US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aura</a:t>
            </a: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en-US" sz="2800" b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bientôt</a:t>
            </a: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altLang="en-US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corrigé</a:t>
            </a:r>
            <a:r>
              <a:rPr kumimoji="0" lang="fr-FR" altLang="en-US" sz="2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ce défaut.  </a:t>
            </a:r>
            <a:endParaRPr kumimoji="0" lang="en-US" altLang="en-US" sz="36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CA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AF98C-C633-3890-7484-C5EF70E36B13}"/>
              </a:ext>
            </a:extLst>
          </p:cNvPr>
          <p:cNvSpPr txBox="1"/>
          <p:nvPr/>
        </p:nvSpPr>
        <p:spPr>
          <a:xfrm>
            <a:off x="10183454" y="6680200"/>
            <a:ext cx="2209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rPr>
              <a:t>© clipart.com</a:t>
            </a:r>
            <a:endParaRPr lang="fr-CA" sz="1800" dirty="0">
              <a:latin typeface="Arial" charset="0"/>
              <a:cs typeface="+mn-cs"/>
            </a:endParaRPr>
          </a:p>
        </p:txBody>
      </p:sp>
      <p:pic>
        <p:nvPicPr>
          <p:cNvPr id="8" name="Picture 2" descr="C:\Documents and Settings\ktsedryk\My Documents\Enseignement\Waterloo\Distance\251\futur simple conditionnel\future2.png">
            <a:extLst>
              <a:ext uri="{FF2B5EF4-FFF2-40B4-BE49-F238E27FC236}">
                <a16:creationId xmlns:a16="http://schemas.microsoft.com/office/drawing/2014/main" id="{E9F229E3-B941-8739-9202-DBF18C9A5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94696"/>
            <a:ext cx="4470400" cy="298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48786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990C8-7ADD-8CBF-57D0-55EB803C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Emplois</a:t>
            </a:r>
            <a:endParaRPr lang="fr-CA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BB6C127-E6B0-AA02-BD37-9208168B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88" y="1284288"/>
            <a:ext cx="82296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 startAt="3"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Sens modal  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(= passé composé)</a:t>
            </a:r>
            <a:endParaRPr kumimoji="0" lang="fr-CA" altLang="en-US" sz="32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une supposition, une probabilité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endParaRPr kumimoji="0" lang="fr-CA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692F97-E7C3-0FD3-BBCF-C1584A8B97C1}"/>
              </a:ext>
            </a:extLst>
          </p:cNvPr>
          <p:cNvSpPr txBox="1"/>
          <p:nvPr/>
        </p:nvSpPr>
        <p:spPr>
          <a:xfrm>
            <a:off x="10171113" y="6691312"/>
            <a:ext cx="2209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rPr>
              <a:t>© clipart.com</a:t>
            </a:r>
            <a:endParaRPr lang="fr-CA" sz="1800" dirty="0">
              <a:latin typeface="Arial" charset="0"/>
              <a:cs typeface="+mn-cs"/>
            </a:endParaRPr>
          </a:p>
        </p:txBody>
      </p:sp>
      <p:pic>
        <p:nvPicPr>
          <p:cNvPr id="9" name="Picture 9" descr="C:\Documents and Settings\ktsedryk\My Documents\Enseignement\Waterloo\Distance\251\futur simple conditionnel\lost.png">
            <a:extLst>
              <a:ext uri="{FF2B5EF4-FFF2-40B4-BE49-F238E27FC236}">
                <a16:creationId xmlns:a16="http://schemas.microsoft.com/office/drawing/2014/main" id="{E5CAF46B-7095-8366-5CE9-20124964E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88" y="693125"/>
            <a:ext cx="4149725" cy="612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49F2952-63DB-B975-5CC1-08FD35736830}"/>
              </a:ext>
            </a:extLst>
          </p:cNvPr>
          <p:cNvSpPr/>
          <p:nvPr/>
        </p:nvSpPr>
        <p:spPr>
          <a:xfrm>
            <a:off x="2384425" y="3509963"/>
            <a:ext cx="4662488" cy="95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800" dirty="0">
                <a:latin typeface="Arial" charset="0"/>
                <a:cs typeface="+mn-cs"/>
              </a:rPr>
              <a:t>Je ne trouve pas ma valise, </a:t>
            </a:r>
            <a:br>
              <a:rPr lang="fr-FR" sz="2800" dirty="0">
                <a:latin typeface="Arial" charset="0"/>
                <a:cs typeface="+mn-cs"/>
              </a:rPr>
            </a:br>
            <a:r>
              <a:rPr lang="fr-FR" sz="2800" dirty="0">
                <a:latin typeface="Arial" charset="0"/>
                <a:cs typeface="+mn-cs"/>
              </a:rPr>
              <a:t>je </a:t>
            </a:r>
            <a:r>
              <a:rPr lang="fr-FR" sz="2800" u="sng" dirty="0">
                <a:uFill>
                  <a:solidFill>
                    <a:srgbClr val="C00000"/>
                  </a:solidFill>
                </a:uFill>
                <a:latin typeface="Arial" charset="0"/>
                <a:cs typeface="+mn-cs"/>
              </a:rPr>
              <a:t>l’</a:t>
            </a:r>
            <a:r>
              <a:rPr lang="fr-FR" sz="2800" b="1" u="sng" dirty="0">
                <a:uFill>
                  <a:solidFill>
                    <a:srgbClr val="C00000"/>
                  </a:solidFill>
                </a:uFill>
                <a:latin typeface="Arial" charset="0"/>
                <a:cs typeface="+mn-cs"/>
              </a:rPr>
              <a:t>aurai perdue</a:t>
            </a:r>
            <a:r>
              <a:rPr lang="fr-FR" sz="2800" dirty="0">
                <a:latin typeface="Arial" charset="0"/>
                <a:cs typeface="+mn-cs"/>
              </a:rPr>
              <a:t>. </a:t>
            </a:r>
            <a:endParaRPr lang="fr-CA" sz="2800" dirty="0">
              <a:latin typeface="Arial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0464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6|1.1|21.8|3|2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5|3.9|0.6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|1.8|1.8|3.2|2|1.9|5.7|2.5|1.6|1.8|3.6|2.7|2.4|2.3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7.7|4.4|8.8|24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|0.8|4|2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8|1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2283</TotalTime>
  <Pages>0</Pages>
  <Words>903</Words>
  <Characters>0</Characters>
  <Application>Microsoft Office PowerPoint</Application>
  <PresentationFormat>Custom</PresentationFormat>
  <Lines>0</Lines>
  <Paragraphs>128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Gill Sans</vt:lpstr>
      <vt:lpstr>Open Sans</vt:lpstr>
      <vt:lpstr>Title &amp; Bullets</vt:lpstr>
      <vt:lpstr>Futur antérieur</vt:lpstr>
      <vt:lpstr> Qu’est-ce que c’est?</vt:lpstr>
      <vt:lpstr>Formation</vt:lpstr>
      <vt:lpstr>Conjugaison</vt:lpstr>
      <vt:lpstr>Emplois</vt:lpstr>
      <vt:lpstr>Emplois</vt:lpstr>
      <vt:lpstr>Emplois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 antérieur </dc:title>
  <dc:subject>Les temps futurs</dc:subject>
  <dc:creator>Tsedryk, Kanstantsin</dc:creator>
  <cp:keywords>FR251</cp:keywords>
  <cp:lastModifiedBy>KT</cp:lastModifiedBy>
  <cp:revision>496</cp:revision>
  <dcterms:modified xsi:type="dcterms:W3CDTF">2024-01-12T16:17:32Z</dcterms:modified>
</cp:coreProperties>
</file>