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
  </p:notesMasterIdLst>
  <p:handoutMasterIdLst>
    <p:handoutMasterId r:id="rId6"/>
  </p:handoutMasterIdLst>
  <p:sldIdLst>
    <p:sldId id="347" r:id="rId2"/>
    <p:sldId id="348" r:id="rId3"/>
    <p:sldId id="349" r:id="rId4"/>
  </p:sldIdLst>
  <p:sldSz cx="12482513" cy="7021513"/>
  <p:notesSz cx="7023100" cy="9309100"/>
  <p:custDataLst>
    <p:tags r:id="rId7"/>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86" userDrawn="1">
          <p15:clr>
            <a:srgbClr val="A4A3A4"/>
          </p15:clr>
        </p15:guide>
        <p15:guide id="2" orient="horz" pos="3940" userDrawn="1">
          <p15:clr>
            <a:srgbClr val="A4A3A4"/>
          </p15:clr>
        </p15:guide>
        <p15:guide id="3" pos="788" userDrawn="1">
          <p15:clr>
            <a:srgbClr val="A4A3A4"/>
          </p15:clr>
        </p15:guide>
        <p15:guide id="4" pos="3943"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588"/>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85" autoAdjust="0"/>
    <p:restoredTop sz="72902" autoAdjust="0"/>
  </p:normalViewPr>
  <p:slideViewPr>
    <p:cSldViewPr snapToGrid="0" snapToObjects="1" showGuides="1">
      <p:cViewPr varScale="1">
        <p:scale>
          <a:sx n="76" d="100"/>
          <a:sy n="76" d="100"/>
        </p:scale>
        <p:origin x="666" y="84"/>
      </p:cViewPr>
      <p:guideLst>
        <p:guide orient="horz" pos="486"/>
        <p:guide orient="horz" pos="3940"/>
        <p:guide pos="788"/>
        <p:guide pos="3943"/>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A4FAA37D-BD83-F4EC-6A41-6B63072334BB}"/>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a:t>L’emploi du futur simple</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dirty="0"/>
              <a:t>FR 251</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32" userDrawn="1">
          <p15:clr>
            <a:srgbClr val="F26B43"/>
          </p15:clr>
        </p15:guide>
        <p15:guide id="2" pos="22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Maintenant je voudrais apporter quelques précisions sur l’emploi du futur simple.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251</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3055634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 plus souvent nous employons le futur simple pour exprimer une action future par rapport au présent.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 exemple, Cet arbre poussera très vite.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Faites attention au fait que nous employons le futur simple après les conjonctions quand, lorsque, aussitôt que, dès que, pendant que, tandis que et tant que pour exprimer un fait futur (en anglais les verbes après ces conjonctions sont au présent)</a:t>
            </a:r>
          </a:p>
          <a:p>
            <a:pPr marL="22860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Quand je le verrai, je lui parlerai de vous.</a:t>
            </a:r>
          </a:p>
          <a:p>
            <a:pPr marL="0" marR="0" indent="22860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Pendant que je me reposerai, tu pourras lire un peu.</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251</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3615643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 futur simple peut aussi s’employer à la place de l’impératif pour exprimer un ordre ou une prière.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 exemple, </a:t>
            </a:r>
          </a:p>
          <a:p>
            <a:pPr marL="22860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Tu donneras cet argent à Nicole. </a:t>
            </a:r>
            <a:br>
              <a:rPr lang="fr-CA" sz="1800" dirty="0">
                <a:effectLst/>
                <a:latin typeface="Open Sans" panose="020B0606030504020204" pitchFamily="34" charset="0"/>
                <a:ea typeface="Calibri" panose="020F0502020204030204" pitchFamily="34" charset="0"/>
                <a:cs typeface="Times New Roman" panose="02020603050405020304" pitchFamily="18" charset="0"/>
              </a:rPr>
            </a:br>
            <a:r>
              <a:rPr lang="fr-CA" sz="1800" dirty="0">
                <a:effectLst/>
                <a:latin typeface="Open Sans" panose="020B0606030504020204" pitchFamily="34" charset="0"/>
                <a:ea typeface="Calibri" panose="020F0502020204030204" pitchFamily="34" charset="0"/>
                <a:cs typeface="Times New Roman" panose="02020603050405020304" pitchFamily="18" charset="0"/>
              </a:rPr>
              <a:t>Cette phrase avec le verbe conjugué au futur simple est égale à la phrase impérative : Donne cet argent à Nicole! </a:t>
            </a:r>
          </a:p>
          <a:p>
            <a:pPr marL="22860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employons également le futur simple dans une phrase hypothétique (ou de condition), c’est-à-dire une phrase avec SI</a:t>
            </a:r>
          </a:p>
          <a:p>
            <a:pPr marL="45720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S’il fait beau, j’irai </a:t>
            </a:r>
            <a:r>
              <a:rPr lang="fr-FR" sz="1800" dirty="0">
                <a:effectLst/>
                <a:latin typeface="Open Sans" panose="020B0606030504020204" pitchFamily="34" charset="0"/>
                <a:ea typeface="Calibri" panose="020F0502020204030204" pitchFamily="34" charset="0"/>
                <a:cs typeface="Times New Roman" panose="02020603050405020304" pitchFamily="18" charset="0"/>
              </a:rPr>
              <a:t>me baigner</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cette phrase nous avons une condition « s’il fait beau » et le résultat ou la conséquence de cette condition « j’irai </a:t>
            </a:r>
            <a:r>
              <a:rPr lang="fr-FR" sz="1800" dirty="0">
                <a:effectLst/>
                <a:latin typeface="Open Sans" panose="020B0606030504020204" pitchFamily="34" charset="0"/>
                <a:ea typeface="Calibri" panose="020F0502020204030204" pitchFamily="34" charset="0"/>
                <a:cs typeface="Times New Roman" panose="02020603050405020304" pitchFamily="18" charset="0"/>
              </a:rPr>
              <a:t>me baigner </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45720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N’employez jamais un verbe au futur dans la première partie « condition », donc après « si » il n’y a jamais de futur.  </a:t>
            </a:r>
          </a:p>
          <a:p>
            <a:pPr marL="457200" marR="0">
              <a:spcBef>
                <a:spcPts val="0"/>
              </a:spcBef>
              <a:spcAft>
                <a:spcPts val="400"/>
              </a:spcAft>
            </a:pPr>
            <a:r>
              <a:rPr lang="fr-CA" sz="1800" b="1" dirty="0">
                <a:effectLst/>
                <a:latin typeface="Open Sans" panose="020B0606030504020204" pitchFamily="34" charset="0"/>
                <a:ea typeface="Calibri" panose="020F0502020204030204" pitchFamily="34" charset="0"/>
                <a:cs typeface="Times New Roman" panose="02020603050405020304" pitchFamily="18" charset="0"/>
              </a:rPr>
              <a:t>S’il fait beau</a:t>
            </a:r>
            <a:r>
              <a:rPr lang="fr-CA" sz="1800" dirty="0">
                <a:effectLst/>
                <a:latin typeface="Open Sans" panose="020B0606030504020204" pitchFamily="34" charset="0"/>
                <a:ea typeface="Calibri" panose="020F0502020204030204" pitchFamily="34" charset="0"/>
                <a:cs typeface="Times New Roman" panose="02020603050405020304" pitchFamily="18" charset="0"/>
              </a:rPr>
              <a:t> – après « si » nous employons le présent,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j’irai me baigner</a:t>
            </a:r>
            <a:r>
              <a:rPr lang="fr-CA" sz="1800" dirty="0">
                <a:effectLst/>
                <a:latin typeface="Open Sans" panose="020B0606030504020204" pitchFamily="34" charset="0"/>
                <a:ea typeface="Calibri" panose="020F0502020204030204" pitchFamily="34" charset="0"/>
                <a:cs typeface="Times New Roman" panose="02020603050405020304" pitchFamily="18" charset="0"/>
              </a:rPr>
              <a:t> – c’est dans cette partie que nous employons le futur simple.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251</a:t>
            </a:r>
            <a:endParaRPr lang="en-CA" dirty="0"/>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3154258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5346" y="2525512"/>
            <a:ext cx="10300303" cy="1755775"/>
          </a:xfrm>
        </p:spPr>
        <p:txBody>
          <a:bodyPr/>
          <a:lstStyle/>
          <a:p>
            <a:r>
              <a:rPr lang="fr-CA" dirty="0"/>
              <a:t>L’emploi du futur simple</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FR" altLang="fr-FR" sz="2800" dirty="0"/>
              <a:t> Action future</a:t>
            </a:r>
            <a:endParaRPr lang="fr-CA" dirty="0"/>
          </a:p>
        </p:txBody>
      </p:sp>
      <p:pic>
        <p:nvPicPr>
          <p:cNvPr id="10" name="Picture 8" descr="future5.jpg">
            <a:extLst>
              <a:ext uri="{FF2B5EF4-FFF2-40B4-BE49-F238E27FC236}">
                <a16:creationId xmlns:a16="http://schemas.microsoft.com/office/drawing/2014/main" id="{F0DEBEF6-D7BF-DAB3-2450-7305A5F99A8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20943" y="708150"/>
            <a:ext cx="4801647" cy="403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5">
            <a:extLst>
              <a:ext uri="{FF2B5EF4-FFF2-40B4-BE49-F238E27FC236}">
                <a16:creationId xmlns:a16="http://schemas.microsoft.com/office/drawing/2014/main" id="{01E77C7B-DBC8-0139-5F80-A28FCDD9D153}"/>
              </a:ext>
            </a:extLst>
          </p:cNvPr>
          <p:cNvSpPr txBox="1">
            <a:spLocks/>
          </p:cNvSpPr>
          <p:nvPr/>
        </p:nvSpPr>
        <p:spPr bwMode="auto">
          <a:xfrm>
            <a:off x="449655" y="1256045"/>
            <a:ext cx="1061368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sz="3200" b="0" i="0" u="none" strike="noStrike" kern="0" cap="none" spc="0" normalizeH="0" baseline="0" noProof="0" dirty="0">
                <a:ln>
                  <a:noFill/>
                </a:ln>
                <a:solidFill>
                  <a:srgbClr val="106588"/>
                </a:solidFill>
                <a:effectLst/>
                <a:uLnTx/>
                <a:uFillTx/>
                <a:latin typeface="Arial"/>
                <a:ea typeface="+mn-ea"/>
                <a:cs typeface="+mn-cs"/>
              </a:rPr>
              <a:t>Action future par rapport au présent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Cet arbre </a:t>
            </a:r>
            <a:r>
              <a:rPr kumimoji="0" lang="fr-FR" altLang="fr-FR" sz="2800" b="1" i="0" u="none" strike="noStrike" kern="0" cap="none" spc="0" normalizeH="0" baseline="0" noProof="0" dirty="0">
                <a:ln>
                  <a:noFill/>
                </a:ln>
                <a:solidFill>
                  <a:srgbClr val="000000"/>
                </a:solidFill>
                <a:effectLst/>
                <a:uLnTx/>
                <a:uFillTx/>
                <a:latin typeface="Arial"/>
                <a:ea typeface="+mn-ea"/>
                <a:cs typeface="+mn-cs"/>
              </a:rPr>
              <a:t>poussera</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très vite. </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fr-FR" altLang="fr-FR" sz="11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fr-FR" altLang="fr-FR" sz="11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b="0" i="0" u="none" strike="noStrike" kern="0" cap="none" spc="0" normalizeH="0" baseline="0" noProof="0" dirty="0">
                <a:ln>
                  <a:noFill/>
                </a:ln>
                <a:solidFill>
                  <a:srgbClr val="106588"/>
                </a:solidFill>
                <a:effectLst/>
                <a:uLnTx/>
                <a:uFillTx/>
                <a:latin typeface="Arial"/>
                <a:ea typeface="+mn-ea"/>
                <a:cs typeface="+mn-cs"/>
              </a:rPr>
              <a:t>Quand, lorsque, aussitôt que, </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b="0" i="0" u="none" strike="noStrike" kern="0" cap="none" spc="0" normalizeH="0" baseline="0" noProof="0" dirty="0">
                <a:ln>
                  <a:noFill/>
                </a:ln>
                <a:solidFill>
                  <a:srgbClr val="106588"/>
                </a:solidFill>
                <a:effectLst/>
                <a:uLnTx/>
                <a:uFillTx/>
                <a:latin typeface="Arial"/>
                <a:ea typeface="+mn-ea"/>
                <a:cs typeface="+mn-cs"/>
              </a:rPr>
              <a:t>dès que, pendant que, </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b="0" i="0" u="none" strike="noStrike" kern="0" cap="none" spc="0" normalizeH="0" baseline="0" noProof="0" dirty="0">
                <a:ln>
                  <a:noFill/>
                </a:ln>
                <a:solidFill>
                  <a:srgbClr val="106588"/>
                </a:solidFill>
                <a:effectLst/>
                <a:uLnTx/>
                <a:uFillTx/>
                <a:latin typeface="Arial"/>
                <a:ea typeface="+mn-ea"/>
                <a:cs typeface="+mn-cs"/>
              </a:rPr>
              <a:t>tandis que et tant que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Quand je le </a:t>
            </a:r>
            <a:r>
              <a:rPr kumimoji="0" lang="fr-FR" altLang="fr-FR" sz="2800" b="1" i="0" u="none" strike="noStrike" kern="0" cap="none" spc="0" normalizeH="0" baseline="0" noProof="0" dirty="0">
                <a:ln>
                  <a:noFill/>
                </a:ln>
                <a:solidFill>
                  <a:srgbClr val="000000"/>
                </a:solidFill>
                <a:effectLst/>
                <a:uLnTx/>
                <a:uFillTx/>
                <a:latin typeface="Arial"/>
                <a:ea typeface="+mn-ea"/>
                <a:cs typeface="+mn-cs"/>
              </a:rPr>
              <a:t>verrai</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je lui parlerai de vous.</a:t>
            </a:r>
            <a:endParaRPr kumimoji="0" lang="en-US" altLang="fr-FR" sz="2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800" b="0" i="1" u="none" strike="noStrike" kern="0" cap="none" spc="0" normalizeH="0" baseline="0" noProof="0" dirty="0" err="1">
                <a:ln>
                  <a:noFill/>
                </a:ln>
                <a:solidFill>
                  <a:schemeClr val="tx1">
                    <a:lumMod val="50000"/>
                    <a:lumOff val="50000"/>
                  </a:schemeClr>
                </a:solidFill>
                <a:effectLst/>
                <a:uLnTx/>
                <a:uFillTx/>
                <a:latin typeface="Arial"/>
                <a:ea typeface="+mn-ea"/>
                <a:cs typeface="+mn-cs"/>
              </a:rPr>
              <a:t>When</a:t>
            </a:r>
            <a:r>
              <a:rPr kumimoji="0" lang="fr-FR" altLang="fr-FR" sz="2800" b="0" i="1" u="none" strike="noStrike" kern="0" cap="none" spc="0" normalizeH="0" baseline="0" noProof="0" dirty="0">
                <a:ln>
                  <a:noFill/>
                </a:ln>
                <a:solidFill>
                  <a:schemeClr val="tx1">
                    <a:lumMod val="50000"/>
                    <a:lumOff val="50000"/>
                  </a:schemeClr>
                </a:solidFill>
                <a:effectLst/>
                <a:uLnTx/>
                <a:uFillTx/>
                <a:latin typeface="Arial"/>
                <a:ea typeface="+mn-ea"/>
                <a:cs typeface="+mn-cs"/>
              </a:rPr>
              <a:t> I </a:t>
            </a:r>
            <a:r>
              <a:rPr kumimoji="0" lang="fr-FR" altLang="fr-FR" sz="2800" b="1" i="1" u="none" strike="noStrike" kern="0" cap="none" spc="0" normalizeH="0" baseline="0" noProof="0" dirty="0" err="1">
                <a:ln>
                  <a:noFill/>
                </a:ln>
                <a:solidFill>
                  <a:schemeClr val="tx1">
                    <a:lumMod val="50000"/>
                    <a:lumOff val="50000"/>
                  </a:schemeClr>
                </a:solidFill>
                <a:effectLst/>
                <a:uLnTx/>
                <a:uFillTx/>
                <a:latin typeface="Arial"/>
                <a:ea typeface="+mn-ea"/>
                <a:cs typeface="+mn-cs"/>
              </a:rPr>
              <a:t>see</a:t>
            </a:r>
            <a:r>
              <a:rPr kumimoji="0" lang="fr-FR" altLang="fr-FR" sz="2800" b="0" i="1" u="none" strike="noStrike" kern="0" cap="none" spc="0" normalizeH="0" baseline="0" noProof="0" dirty="0">
                <a:ln>
                  <a:noFill/>
                </a:ln>
                <a:solidFill>
                  <a:schemeClr val="tx1">
                    <a:lumMod val="50000"/>
                    <a:lumOff val="50000"/>
                  </a:schemeClr>
                </a:solidFill>
                <a:effectLst/>
                <a:uLnTx/>
                <a:uFillTx/>
                <a:latin typeface="Arial"/>
                <a:ea typeface="+mn-ea"/>
                <a:cs typeface="+mn-cs"/>
              </a:rPr>
              <a:t> </a:t>
            </a:r>
            <a:r>
              <a:rPr kumimoji="0" lang="fr-FR" altLang="fr-FR" sz="2800" b="0" i="1" u="none" strike="noStrike" kern="0" cap="none" spc="0" normalizeH="0" baseline="0" noProof="0" dirty="0" err="1">
                <a:ln>
                  <a:noFill/>
                </a:ln>
                <a:solidFill>
                  <a:schemeClr val="tx1">
                    <a:lumMod val="50000"/>
                    <a:lumOff val="50000"/>
                  </a:schemeClr>
                </a:solidFill>
                <a:effectLst/>
                <a:uLnTx/>
                <a:uFillTx/>
                <a:latin typeface="Arial"/>
                <a:ea typeface="+mn-ea"/>
                <a:cs typeface="+mn-cs"/>
              </a:rPr>
              <a:t>him</a:t>
            </a:r>
            <a:r>
              <a:rPr kumimoji="0" lang="fr-FR" altLang="fr-FR" sz="2800" b="0" i="1" u="none" strike="noStrike" kern="0" cap="none" spc="0" normalizeH="0" baseline="0" noProof="0" dirty="0">
                <a:ln>
                  <a:noFill/>
                </a:ln>
                <a:solidFill>
                  <a:schemeClr val="tx1">
                    <a:lumMod val="50000"/>
                    <a:lumOff val="50000"/>
                  </a:schemeClr>
                </a:solidFill>
                <a:effectLst/>
                <a:uLnTx/>
                <a:uFillTx/>
                <a:latin typeface="Arial"/>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Pendant que je me </a:t>
            </a:r>
            <a:r>
              <a:rPr kumimoji="0" lang="fr-FR" altLang="fr-FR" sz="2800" b="1" i="0" u="none" strike="noStrike" kern="0" cap="none" spc="0" normalizeH="0" baseline="0" noProof="0" dirty="0">
                <a:ln>
                  <a:noFill/>
                </a:ln>
                <a:solidFill>
                  <a:srgbClr val="000000"/>
                </a:solidFill>
                <a:effectLst/>
                <a:uLnTx/>
                <a:uFillTx/>
                <a:latin typeface="Arial"/>
                <a:ea typeface="+mn-ea"/>
                <a:cs typeface="+mn-cs"/>
              </a:rPr>
              <a:t>reposerai</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tu pourras lire un peu.</a:t>
            </a:r>
            <a:endParaRPr kumimoji="0" lang="en-US" altLang="fr-FR" sz="2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fr-CA" altLang="fr-FR" sz="2800" b="0" i="0" u="none" strike="noStrike" kern="0" cap="none" spc="0" normalizeH="0" baseline="0" noProof="0" dirty="0">
              <a:ln>
                <a:noFill/>
              </a:ln>
              <a:solidFill>
                <a:srgbClr val="627B9A"/>
              </a:solidFill>
              <a:effectLst/>
              <a:uLnTx/>
              <a:uFillTx/>
              <a:latin typeface="Arial"/>
              <a:ea typeface="+mn-ea"/>
              <a:cs typeface="+mn-cs"/>
            </a:endParaRPr>
          </a:p>
        </p:txBody>
      </p:sp>
      <p:sp>
        <p:nvSpPr>
          <p:cNvPr id="12" name="TextBox 11">
            <a:extLst>
              <a:ext uri="{FF2B5EF4-FFF2-40B4-BE49-F238E27FC236}">
                <a16:creationId xmlns:a16="http://schemas.microsoft.com/office/drawing/2014/main" id="{19C28148-0E6D-AF1F-90AC-136A126A3471}"/>
              </a:ext>
            </a:extLst>
          </p:cNvPr>
          <p:cNvSpPr txBox="1"/>
          <p:nvPr/>
        </p:nvSpPr>
        <p:spPr>
          <a:xfrm>
            <a:off x="11569574" y="6767513"/>
            <a:ext cx="2209800" cy="254000"/>
          </a:xfrm>
          <a:prstGeom prst="rect">
            <a:avLst/>
          </a:prstGeom>
          <a:noFill/>
        </p:spPr>
        <p:txBody>
          <a:bodyPr>
            <a:spAutoFit/>
          </a:bodyPr>
          <a:lstStyle/>
          <a:p>
            <a:pPr>
              <a:defRPr/>
            </a:pPr>
            <a:r>
              <a:rPr lang="en-US" sz="1050" dirty="0">
                <a:solidFill>
                  <a:srgbClr val="FFFFFF">
                    <a:lumMod val="65000"/>
                  </a:srgbClr>
                </a:solidFill>
                <a:latin typeface="Arial" charset="0"/>
                <a:cs typeface="+mn-cs"/>
              </a:rPr>
              <a:t>© clipart.com</a:t>
            </a:r>
            <a:endParaRPr lang="fr-CA" sz="1800" dirty="0">
              <a:latin typeface="Arial" charset="0"/>
              <a:cs typeface="+mn-cs"/>
            </a:endParaRPr>
          </a:p>
        </p:txBody>
      </p:sp>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 presetClass="entr" presetSubtype="0"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1">
                                            <p:txEl>
                                              <p:pRg st="5" end="5"/>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1">
                                            <p:txEl>
                                              <p:pRg st="7" end="7"/>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FR" altLang="fr-FR" sz="2800" dirty="0"/>
              <a:t> Autres emplois</a:t>
            </a:r>
            <a:endParaRPr lang="fr-CA" dirty="0"/>
          </a:p>
        </p:txBody>
      </p:sp>
      <p:sp>
        <p:nvSpPr>
          <p:cNvPr id="10" name="Content Placeholder 5">
            <a:extLst>
              <a:ext uri="{FF2B5EF4-FFF2-40B4-BE49-F238E27FC236}">
                <a16:creationId xmlns:a16="http://schemas.microsoft.com/office/drawing/2014/main" id="{1C1172FB-C876-C39C-9795-10D8F9CDD4FE}"/>
              </a:ext>
            </a:extLst>
          </p:cNvPr>
          <p:cNvSpPr txBox="1">
            <a:spLocks/>
          </p:cNvSpPr>
          <p:nvPr/>
        </p:nvSpPr>
        <p:spPr bwMode="auto">
          <a:xfrm>
            <a:off x="639778" y="1079202"/>
            <a:ext cx="82296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3600" b="0" i="0" u="none" strike="noStrike" kern="0" cap="none" spc="0" normalizeH="0" baseline="0" noProof="0" dirty="0">
                <a:ln>
                  <a:noFill/>
                </a:ln>
                <a:solidFill>
                  <a:srgbClr val="106588"/>
                </a:solidFill>
                <a:effectLst/>
                <a:uLnTx/>
                <a:uFillTx/>
                <a:latin typeface="Arial"/>
                <a:ea typeface="+mn-ea"/>
                <a:cs typeface="+mn-cs"/>
              </a:rPr>
              <a:t>Ordre ou une prière = impératif</a:t>
            </a:r>
            <a:br>
              <a:rPr kumimoji="0" lang="fr-FR" sz="3600" b="0" i="0" u="none" strike="noStrike" kern="0" cap="none" spc="0" normalizeH="0" baseline="0" noProof="0" dirty="0">
                <a:ln>
                  <a:noFill/>
                </a:ln>
                <a:solidFill>
                  <a:srgbClr val="627B9A"/>
                </a:solidFill>
                <a:effectLst/>
                <a:uLnTx/>
                <a:uFillTx/>
                <a:latin typeface="Arial"/>
                <a:ea typeface="+mn-ea"/>
                <a:cs typeface="+mn-cs"/>
              </a:rPr>
            </a:br>
            <a:endParaRPr kumimoji="0" lang="fr-FR" sz="1400" b="0" i="0" u="none" strike="noStrike" kern="0" cap="none" spc="0" normalizeH="0" baseline="0" noProof="0" dirty="0">
              <a:ln>
                <a:noFill/>
              </a:ln>
              <a:solidFill>
                <a:srgbClr val="627B9A"/>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b="0" i="0" u="none" strike="noStrike" kern="0" cap="none" spc="0" normalizeH="0" baseline="0" noProof="0" dirty="0">
                <a:ln>
                  <a:noFill/>
                </a:ln>
                <a:solidFill>
                  <a:srgbClr val="000000"/>
                </a:solidFill>
                <a:effectLst/>
                <a:uLnTx/>
                <a:uFillTx/>
                <a:latin typeface="Arial"/>
                <a:ea typeface="+mn-ea"/>
                <a:cs typeface="+mn-cs"/>
              </a:rPr>
              <a:t> Tu donneras cet argent à Nicole. </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2800" b="0" u="none" strike="noStrike" kern="0" cap="none" spc="0" normalizeH="0" baseline="0" noProof="0" dirty="0">
                <a:ln>
                  <a:noFill/>
                </a:ln>
                <a:solidFill>
                  <a:schemeClr val="tx1">
                    <a:lumMod val="50000"/>
                    <a:lumOff val="50000"/>
                  </a:schemeClr>
                </a:solidFill>
                <a:effectLst/>
                <a:uLnTx/>
                <a:uFillTx/>
                <a:latin typeface="Arial"/>
                <a:ea typeface="+mn-ea"/>
                <a:cs typeface="+mn-cs"/>
              </a:rPr>
              <a:t>  (= Donne cet argent à Nicole!) </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fr-FR" sz="1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fr-FR" sz="1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3600" b="0" i="0" u="none" strike="noStrike" kern="0" cap="none" spc="0" normalizeH="0" baseline="0" noProof="0" dirty="0">
                <a:ln>
                  <a:noFill/>
                </a:ln>
                <a:solidFill>
                  <a:srgbClr val="106588"/>
                </a:solidFill>
                <a:effectLst/>
                <a:uLnTx/>
                <a:uFillTx/>
                <a:latin typeface="Arial"/>
                <a:ea typeface="+mn-ea"/>
                <a:cs typeface="+mn-cs"/>
              </a:rPr>
              <a:t>Phrase hypothétique </a:t>
            </a:r>
            <a:br>
              <a:rPr kumimoji="0" lang="fr-FR" sz="3600" b="0" i="0" u="none" strike="noStrike" kern="0" cap="none" spc="0" normalizeH="0" baseline="0" noProof="0" dirty="0">
                <a:ln>
                  <a:noFill/>
                </a:ln>
                <a:solidFill>
                  <a:srgbClr val="106588"/>
                </a:solidFill>
                <a:effectLst/>
                <a:uLnTx/>
                <a:uFillTx/>
                <a:latin typeface="Arial"/>
                <a:ea typeface="+mn-ea"/>
                <a:cs typeface="+mn-cs"/>
              </a:rPr>
            </a:br>
            <a:r>
              <a:rPr kumimoji="0" lang="fr-FR" sz="3600" b="0" i="0" u="none" strike="noStrike" kern="0" cap="none" spc="0" normalizeH="0" baseline="0" noProof="0" dirty="0">
                <a:ln>
                  <a:noFill/>
                </a:ln>
                <a:solidFill>
                  <a:srgbClr val="106588"/>
                </a:solidFill>
                <a:effectLst/>
                <a:uLnTx/>
                <a:uFillTx/>
                <a:latin typeface="Arial"/>
                <a:ea typeface="+mn-ea"/>
                <a:cs typeface="+mn-cs"/>
              </a:rPr>
              <a:t>(une phrase avec SI)</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1800" b="0" i="0" u="none" strike="noStrike" kern="0" cap="none" spc="0" normalizeH="0" baseline="0" noProof="0" dirty="0">
                <a:ln>
                  <a:noFill/>
                </a:ln>
                <a:solidFill>
                  <a:srgbClr val="000000"/>
                </a:solidFill>
                <a:effectLst/>
                <a:uLnTx/>
                <a:uFillTx/>
                <a:latin typeface="Arial"/>
                <a:ea typeface="+mn-ea"/>
                <a:cs typeface="+mn-cs"/>
              </a:rPr>
              <a:t> </a:t>
            </a:r>
            <a:br>
              <a:rPr kumimoji="0" lang="fr-FR" sz="1050" b="0" i="0" u="none" strike="noStrike" kern="0" cap="none" spc="0" normalizeH="0" baseline="0" noProof="0" dirty="0">
                <a:ln>
                  <a:noFill/>
                </a:ln>
                <a:solidFill>
                  <a:srgbClr val="000000"/>
                </a:solidFill>
                <a:effectLst/>
                <a:uLnTx/>
                <a:uFillTx/>
                <a:latin typeface="Arial"/>
                <a:ea typeface="+mn-ea"/>
                <a:cs typeface="+mn-cs"/>
              </a:rPr>
            </a:br>
            <a:r>
              <a:rPr kumimoji="0" lang="fr-FR" sz="2800" b="0" i="0" u="none" strike="noStrike" kern="0" cap="none" spc="0" normalizeH="0" baseline="0" noProof="0" dirty="0">
                <a:ln>
                  <a:noFill/>
                </a:ln>
                <a:solidFill>
                  <a:srgbClr val="000000"/>
                </a:solidFill>
                <a:effectLst/>
                <a:uLnTx/>
                <a:uFillTx/>
                <a:latin typeface="Arial"/>
                <a:ea typeface="+mn-ea"/>
                <a:cs typeface="+mn-cs"/>
              </a:rPr>
              <a:t>S’il </a:t>
            </a:r>
            <a:r>
              <a:rPr kumimoji="0" lang="fr-FR" sz="2800" b="0" i="0" u="sng" strike="noStrike" kern="0" cap="none" spc="0" normalizeH="0" baseline="0" noProof="0" dirty="0">
                <a:ln>
                  <a:noFill/>
                </a:ln>
                <a:solidFill>
                  <a:srgbClr val="000000"/>
                </a:solidFill>
                <a:effectLst/>
                <a:uLnTx/>
                <a:uFill>
                  <a:solidFill>
                    <a:srgbClr val="C00000"/>
                  </a:solidFill>
                </a:uFill>
                <a:latin typeface="Arial"/>
                <a:ea typeface="+mn-ea"/>
                <a:cs typeface="+mn-cs"/>
              </a:rPr>
              <a:t>fait</a:t>
            </a:r>
            <a:r>
              <a:rPr kumimoji="0" lang="fr-FR" sz="2800" b="0" i="0" u="none" strike="noStrike" kern="0" cap="none" spc="0" normalizeH="0" baseline="0" noProof="0" dirty="0">
                <a:ln>
                  <a:noFill/>
                </a:ln>
                <a:solidFill>
                  <a:srgbClr val="000000"/>
                </a:solidFill>
                <a:effectLst/>
                <a:uLnTx/>
                <a:uFillTx/>
                <a:latin typeface="Arial"/>
                <a:ea typeface="+mn-ea"/>
                <a:cs typeface="+mn-cs"/>
              </a:rPr>
              <a:t> beau, j’</a:t>
            </a:r>
            <a:r>
              <a:rPr kumimoji="0" lang="fr-FR" sz="2800" b="0" i="0" u="sng" strike="noStrike" kern="0" cap="none" spc="0" normalizeH="0" baseline="0" noProof="0" dirty="0">
                <a:ln>
                  <a:noFill/>
                </a:ln>
                <a:solidFill>
                  <a:srgbClr val="000000"/>
                </a:solidFill>
                <a:effectLst/>
                <a:uLnTx/>
                <a:uFill>
                  <a:solidFill>
                    <a:srgbClr val="C00000"/>
                  </a:solidFill>
                </a:uFill>
                <a:latin typeface="Arial"/>
                <a:ea typeface="+mn-ea"/>
                <a:cs typeface="+mn-cs"/>
              </a:rPr>
              <a:t>irai</a:t>
            </a:r>
            <a:r>
              <a:rPr kumimoji="0" lang="fr-FR" sz="2800" b="0" i="0" u="none" strike="noStrike" kern="0" cap="none" spc="0" normalizeH="0" baseline="0" noProof="0" dirty="0">
                <a:ln>
                  <a:noFill/>
                </a:ln>
                <a:solidFill>
                  <a:srgbClr val="000000"/>
                </a:solidFill>
                <a:effectLst/>
                <a:uLnTx/>
                <a:uFillTx/>
                <a:latin typeface="Arial"/>
                <a:ea typeface="+mn-ea"/>
                <a:cs typeface="+mn-cs"/>
              </a:rPr>
              <a:t> me baigner.</a:t>
            </a:r>
            <a:endParaRPr kumimoji="0" lang="fr-CA" sz="2800" b="0" i="0" u="none" strike="noStrike" kern="0" cap="none" spc="0" normalizeH="0" baseline="0" noProof="0" dirty="0">
              <a:ln>
                <a:noFill/>
              </a:ln>
              <a:solidFill>
                <a:srgbClr val="627B9A"/>
              </a:solidFill>
              <a:effectLst/>
              <a:uLnTx/>
              <a:uFillTx/>
              <a:latin typeface="Arial"/>
              <a:ea typeface="+mn-ea"/>
              <a:cs typeface="+mn-cs"/>
            </a:endParaRPr>
          </a:p>
        </p:txBody>
      </p:sp>
      <p:pic>
        <p:nvPicPr>
          <p:cNvPr id="11" name="Picture 9" descr="sunny.png">
            <a:extLst>
              <a:ext uri="{FF2B5EF4-FFF2-40B4-BE49-F238E27FC236}">
                <a16:creationId xmlns:a16="http://schemas.microsoft.com/office/drawing/2014/main" id="{F287D3DF-0CEA-C7BF-ED52-3C0E79EB065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74362" y="2799258"/>
            <a:ext cx="5308151"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70C9CE50-9A8E-DF9B-9434-A5EB9AE5D9CF}"/>
              </a:ext>
            </a:extLst>
          </p:cNvPr>
          <p:cNvSpPr txBox="1"/>
          <p:nvPr/>
        </p:nvSpPr>
        <p:spPr>
          <a:xfrm>
            <a:off x="9604972" y="6822927"/>
            <a:ext cx="2209800" cy="254000"/>
          </a:xfrm>
          <a:prstGeom prst="rect">
            <a:avLst/>
          </a:prstGeom>
          <a:noFill/>
        </p:spPr>
        <p:txBody>
          <a:bodyPr>
            <a:spAutoFit/>
          </a:bodyPr>
          <a:lstStyle/>
          <a:p>
            <a:pPr>
              <a:defRPr/>
            </a:pPr>
            <a:r>
              <a:rPr lang="en-US" sz="1050" dirty="0">
                <a:solidFill>
                  <a:srgbClr val="FFFFFF">
                    <a:lumMod val="65000"/>
                  </a:srgbClr>
                </a:solidFill>
                <a:latin typeface="Arial" charset="0"/>
                <a:cs typeface="+mn-cs"/>
              </a:rPr>
              <a:t>© clipart.com</a:t>
            </a:r>
            <a:endParaRPr lang="fr-CA" sz="1800" dirty="0">
              <a:latin typeface="Arial" charset="0"/>
              <a:cs typeface="+mn-cs"/>
            </a:endParaRPr>
          </a:p>
        </p:txBody>
      </p:sp>
    </p:spTree>
    <p:custDataLst>
      <p:tags r:id="rId1"/>
    </p:custDataLst>
    <p:extLst>
      <p:ext uri="{BB962C8B-B14F-4D97-AF65-F5344CB8AC3E}">
        <p14:creationId xmlns:p14="http://schemas.microsoft.com/office/powerpoint/2010/main" val="9348367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6" end="6"/>
                                            </p:txEl>
                                          </p:spTgt>
                                        </p:tgtEl>
                                        <p:attrNameLst>
                                          <p:attrName>style.visibility</p:attrName>
                                        </p:attrNameLst>
                                      </p:cBhvr>
                                      <p:to>
                                        <p:strVal val="visible"/>
                                      </p:to>
                                    </p:set>
                                  </p:childTnLst>
                                </p:cTn>
                              </p:par>
                              <p:par>
                                <p:cTn id="17" presetID="10"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0.9|5.7|5.7|1.6|15.5|8.2"/>
</p:tagLst>
</file>

<file path=ppt/tags/tag3.xml><?xml version="1.0" encoding="utf-8"?>
<p:tagLst xmlns:a="http://schemas.openxmlformats.org/drawingml/2006/main" xmlns:r="http://schemas.openxmlformats.org/officeDocument/2006/relationships" xmlns:p="http://schemas.openxmlformats.org/presentationml/2006/main">
  <p:tag name="TIMING" val="|0.9|22.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2243</TotalTime>
  <Pages>0</Pages>
  <Words>403</Words>
  <Characters>0</Characters>
  <Application>Microsoft Office PowerPoint</Application>
  <PresentationFormat>Custom</PresentationFormat>
  <Lines>0</Lines>
  <Paragraphs>48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Gill Sans</vt:lpstr>
      <vt:lpstr>Open Sans</vt:lpstr>
      <vt:lpstr>Title &amp; Bullets</vt:lpstr>
      <vt:lpstr>L’emploi du futur simple</vt:lpstr>
      <vt:lpstr> Action future</vt:lpstr>
      <vt:lpstr> Autres emplois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L’emploi du futur simple</dc:title>
  <dc:subject>Les temps futurs</dc:subject>
  <dc:creator>Tsedryk, Kanstantsin</dc:creator>
  <cp:keywords>FR251</cp:keywords>
  <cp:lastModifiedBy>KT</cp:lastModifiedBy>
  <cp:revision>474</cp:revision>
  <dcterms:modified xsi:type="dcterms:W3CDTF">2024-01-12T16:17:06Z</dcterms:modified>
</cp:coreProperties>
</file>