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47" r:id="rId2"/>
    <p:sldId id="348" r:id="rId3"/>
    <p:sldId id="350" r:id="rId4"/>
  </p:sldIdLst>
  <p:sldSz cx="12482513" cy="702151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35B"/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66667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266" y="66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73236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 Les prépositions avec les noms géographiques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Faisons maintenant l’aperçu de l’emploi des prépositions avec les noms géographiques. Un sujet qui cause autant de problèmes aux étudiants qui apprennent le français.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02118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les verbes comme aller, être, arriver, etc. (pour la préposition anglaise « TO »), nous employons les prépositions « à » et « en » </a:t>
            </a:r>
          </a:p>
          <a:p>
            <a:endParaRPr lang="fr-CA" dirty="0"/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de bien distinguer l’emploi de « à » et de « en » avec les noms géographiques.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Ainsi, quand nous employons ces prépositions devant les pays ou les régions, nous disons,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vais au Canada, aux États-Unis, au Québec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en même temps il faut dire,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vais en Espagne, en France, en Islande, en Ontario </a:t>
            </a:r>
          </a:p>
          <a:p>
            <a:endParaRPr lang="fr-CA" dirty="0"/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quand nous avons un pays du genre masculin (comme le Canada) ou une région du genre masculin (comme le Québec), nous allons employer « au »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a.u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un pays ou une région est au pluriel (comme les États-Unis) nous allons employer « aux »,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a.u.x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Mais, quand nous avons un pays ou une région du genre féminin nous employons toujours une préposition « en » 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(en France, en Russie, en Finlande, etc.)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même, nous employons la préposition « en » quand un pays ou une région commence par une voyelle indépendamment du genre. (en Ontario, en Islande, en Espagne, en Iran, etc.) </a:t>
            </a:r>
            <a:r>
              <a:rPr lang="fr-CA" sz="1800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[]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 qui est des villes, nous allons toujours utiliser une préposition « à » avec les noms de villes (à Toronto, à Paris, à Londres, etc.). Ce n’est pas correct d’utiliser la préposition « en » avec les villes. </a:t>
            </a:r>
            <a:r>
              <a:rPr lang="fr-CA" sz="1800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[]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qu’avec le verbe « partir » nous employons la préposition « pour »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pars pour Paris demain.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8501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 qui des verbes retourner, venir, revenir, être, etc. (pour la préposition anglaise « FROM ») , nous employons la préposition « de » :</a:t>
            </a:r>
          </a:p>
          <a:p>
            <a:endParaRPr lang="fr-CA" dirty="0"/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Ici il faut faire la distinction entre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de.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fait, nous allons suivre la même logique qu’avec les prépositions « en » et « à », c’est-à-dire, si le pays ou la région est au masculin ou au pluriel nous allons utiliser « du » et « des » respectivement. (par exemple, du Canada, des États-Unis, du Québec, etc.)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cas où nous rencontrons un pays ou une région du genre féminin, nous employons une préposition « de » (je reviens de Russie, je suis de France, je retourne de Belgique, etc.).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nous avons un pays ou une région qui commence par une voyelle, nous allons enlever « e » dans la préposition « de » et utiliser seulement « d’ », comme par exemple, d’Islande, d’Ontario, d’Alberta, etc.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les villes, nous allons utiliser uniquement la préposition « de » : Je reviens de Toronto, de Londres, de Montréal, etc.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9424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 Les prépositions avec les noms géographiques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Aller, être, arriver, etc. </a:t>
            </a:r>
            <a:r>
              <a:rPr lang="fr-FR" altLang="en-US" sz="1600" dirty="0"/>
              <a:t>( = </a:t>
            </a:r>
            <a:r>
              <a:rPr lang="fr-FR" altLang="en-US" sz="1600" i="1" dirty="0"/>
              <a:t>to</a:t>
            </a:r>
            <a:r>
              <a:rPr lang="fr-FR" altLang="en-US" sz="1600" dirty="0"/>
              <a:t>) </a:t>
            </a:r>
            <a:endParaRPr lang="fr-CA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B58867-AD50-CC62-2DBD-F2DAD675917E}"/>
              </a:ext>
            </a:extLst>
          </p:cNvPr>
          <p:cNvSpPr/>
          <p:nvPr/>
        </p:nvSpPr>
        <p:spPr>
          <a:xfrm>
            <a:off x="676838" y="642429"/>
            <a:ext cx="5519175" cy="6084174"/>
          </a:xfrm>
          <a:prstGeom prst="rect">
            <a:avLst/>
          </a:prstGeom>
          <a:solidFill>
            <a:srgbClr val="FFFF0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0BBC0B-0CB8-3988-C92D-A2A649A5D26A}"/>
              </a:ext>
            </a:extLst>
          </p:cNvPr>
          <p:cNvSpPr/>
          <p:nvPr/>
        </p:nvSpPr>
        <p:spPr>
          <a:xfrm>
            <a:off x="6210299" y="642937"/>
            <a:ext cx="5593787" cy="6083665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042DDE3-7899-C496-7707-DD49B94F1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65924"/>
              </p:ext>
            </p:extLst>
          </p:nvPr>
        </p:nvGraphicFramePr>
        <p:xfrm>
          <a:off x="676839" y="629873"/>
          <a:ext cx="11127248" cy="6096730"/>
        </p:xfrm>
        <a:graphic>
          <a:graphicData uri="http://schemas.openxmlformats.org/drawingml/2006/table">
            <a:tbl>
              <a:tblPr/>
              <a:tblGrid>
                <a:gridCol w="551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95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5400" b="1" kern="600" baseline="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à</a:t>
                      </a:r>
                      <a:endParaRPr lang="en-US" sz="5400" b="1" kern="600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0" b="1" kern="600" baseline="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en</a:t>
                      </a:r>
                      <a:endParaRPr lang="en-US" sz="6000" b="1" kern="600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3"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spc="160" baseline="0" dirty="0">
                          <a:solidFill>
                            <a:srgbClr val="0B435B"/>
                          </a:solidFill>
                          <a:latin typeface="+mn-lt"/>
                          <a:ea typeface="Times New Roman"/>
                        </a:rPr>
                        <a:t>PAYS, RÉGIONS</a:t>
                      </a:r>
                      <a:endParaRPr lang="en-US" sz="3200" b="1" spc="160" baseline="0" dirty="0">
                        <a:solidFill>
                          <a:srgbClr val="0B435B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16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au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Canada (=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Canada) 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aux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États-Unis</a:t>
                      </a:r>
                      <a:r>
                        <a:rPr lang="fr-FR" sz="2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</a:t>
                      </a:r>
                      <a:r>
                        <a:rPr lang="fr-FR" sz="2800" b="1" dirty="0" err="1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 err="1">
                          <a:latin typeface="+mn-lt"/>
                          <a:ea typeface="Times New Roman"/>
                        </a:rPr>
                        <a:t>+</a:t>
                      </a:r>
                      <a:r>
                        <a:rPr lang="fr-FR" sz="2800" b="1" dirty="0" err="1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les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É</a:t>
                      </a:r>
                      <a:r>
                        <a:rPr lang="fr-FR" sz="2800" spc="0" baseline="0" dirty="0">
                          <a:latin typeface="+mn-lt"/>
                          <a:ea typeface="Times New Roman"/>
                        </a:rPr>
                        <a:t>tats-Unis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au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Québec (=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Québec)</a:t>
                      </a:r>
                      <a:br>
                        <a:rPr lang="fr-FR" sz="3200" dirty="0">
                          <a:latin typeface="+mn-lt"/>
                          <a:ea typeface="Times New Roman"/>
                        </a:rPr>
                      </a:br>
                      <a:endParaRPr lang="fr-FR" sz="32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Russie     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en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la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Russie)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France 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la</a:t>
                      </a:r>
                      <a:r>
                        <a:rPr lang="fr-FR" sz="2800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France)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Islande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l’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slande)</a:t>
                      </a:r>
                      <a:endParaRPr lang="en-US" sz="28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Ontario    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en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l'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ntario)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endParaRPr lang="en-US" sz="3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12"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spc="200" baseline="0" dirty="0">
                          <a:solidFill>
                            <a:srgbClr val="0B435B"/>
                          </a:solidFill>
                          <a:latin typeface="+mn-lt"/>
                          <a:ea typeface="Times New Roman"/>
                        </a:rPr>
                        <a:t>VILLES</a:t>
                      </a:r>
                      <a:endParaRPr lang="en-US" sz="2800" b="1" spc="200" baseline="0" dirty="0">
                        <a:solidFill>
                          <a:srgbClr val="0B435B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92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Toronto		</a:t>
                      </a:r>
                      <a:r>
                        <a:rPr lang="fr-FR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fr-FR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Rome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	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  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Paris			</a:t>
                      </a:r>
                      <a:r>
                        <a:rPr lang="fr-FR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fr-FR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Montréal</a:t>
                      </a:r>
                      <a:endParaRPr lang="fr-FR" sz="28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à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Londres 		</a:t>
                      </a:r>
                      <a:r>
                        <a:rPr lang="fr-FR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fr-FR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New-York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2400" b="1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</a:br>
                      <a:r>
                        <a:rPr lang="fr-FR" sz="4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en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endParaRPr lang="fr-CA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CA51B08-E639-9B41-48BD-CC74DB11D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633" y="3509963"/>
            <a:ext cx="55628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77900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au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à + le 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masculin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b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aux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à + les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pluriel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kumimoji="0" lang="fr-CA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4653FE-9F7D-30A7-DC07-2D4F588C9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257" y="3728678"/>
            <a:ext cx="55628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43000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en +</a:t>
            </a:r>
            <a:r>
              <a:rPr kumimoji="0" lang="ru-RU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la 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féminin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b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en +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voyelle</a:t>
            </a:r>
            <a:endParaRPr kumimoji="0" lang="fr-CA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744FBE9-A6F4-3380-BBCB-FAD5BA8FB48E}"/>
              </a:ext>
            </a:extLst>
          </p:cNvPr>
          <p:cNvCxnSpPr/>
          <p:nvPr/>
        </p:nvCxnSpPr>
        <p:spPr>
          <a:xfrm>
            <a:off x="8695250" y="5846763"/>
            <a:ext cx="609600" cy="3810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D3CB3F-A435-8E0D-A599-A4A1A5493272}"/>
              </a:ext>
            </a:extLst>
          </p:cNvPr>
          <p:cNvCxnSpPr/>
          <p:nvPr/>
        </p:nvCxnSpPr>
        <p:spPr>
          <a:xfrm rot="10800000" flipV="1">
            <a:off x="8679772" y="5873524"/>
            <a:ext cx="685800" cy="3810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E0D69B7-AB91-9C8C-EC48-403D90D1AE95}"/>
              </a:ext>
            </a:extLst>
          </p:cNvPr>
          <p:cNvSpPr/>
          <p:nvPr/>
        </p:nvSpPr>
        <p:spPr>
          <a:xfrm>
            <a:off x="3319655" y="5315679"/>
            <a:ext cx="5120403" cy="111569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(!)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+mn-cs"/>
              </a:rPr>
              <a:t>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charset="0"/>
                <a:cs typeface="+mn-cs"/>
              </a:rPr>
              <a:t>Partir 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charset="0"/>
                <a:cs typeface="+mn-cs"/>
              </a:rPr>
              <a:t>+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charset="0"/>
                <a:cs typeface="+mn-cs"/>
              </a:rPr>
              <a:t>pour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charset="0"/>
                <a:cs typeface="+mn-cs"/>
              </a:rPr>
              <a:t> :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+mn-cs"/>
              </a:rPr>
              <a:t>Je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+mn-cs"/>
              </a:rPr>
              <a:t>pars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+mn-cs"/>
              </a:rPr>
              <a:t> </a:t>
            </a:r>
            <a:r>
              <a:rPr kumimoji="0" lang="fr-FR" sz="28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charset="0"/>
                <a:cs typeface="+mn-cs"/>
              </a:rPr>
              <a:t>pour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+mn-cs"/>
              </a:rPr>
              <a:t> Paris demain.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9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Retourner, venir, revenir, etc. </a:t>
            </a:r>
            <a:r>
              <a:rPr lang="fr-FR" altLang="en-US" sz="1600" dirty="0"/>
              <a:t>(= </a:t>
            </a:r>
            <a:r>
              <a:rPr lang="fr-FR" altLang="en-US" sz="1600" i="1" dirty="0"/>
              <a:t>from</a:t>
            </a:r>
            <a:r>
              <a:rPr lang="fr-FR" altLang="en-US" sz="1600" dirty="0"/>
              <a:t>) </a:t>
            </a:r>
            <a:endParaRPr lang="fr-CA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B58867-AD50-CC62-2DBD-F2DAD675917E}"/>
              </a:ext>
            </a:extLst>
          </p:cNvPr>
          <p:cNvSpPr/>
          <p:nvPr/>
        </p:nvSpPr>
        <p:spPr>
          <a:xfrm>
            <a:off x="676838" y="642429"/>
            <a:ext cx="5519175" cy="6084174"/>
          </a:xfrm>
          <a:prstGeom prst="rect">
            <a:avLst/>
          </a:prstGeom>
          <a:solidFill>
            <a:srgbClr val="FFFF0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0BBC0B-0CB8-3988-C92D-A2A649A5D26A}"/>
              </a:ext>
            </a:extLst>
          </p:cNvPr>
          <p:cNvSpPr/>
          <p:nvPr/>
        </p:nvSpPr>
        <p:spPr>
          <a:xfrm>
            <a:off x="6210299" y="642937"/>
            <a:ext cx="5593787" cy="6083665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042DDE3-7899-C496-7707-DD49B94F1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19500"/>
              </p:ext>
            </p:extLst>
          </p:nvPr>
        </p:nvGraphicFramePr>
        <p:xfrm>
          <a:off x="676839" y="629873"/>
          <a:ext cx="11127248" cy="6096730"/>
        </p:xfrm>
        <a:graphic>
          <a:graphicData uri="http://schemas.openxmlformats.org/drawingml/2006/table">
            <a:tbl>
              <a:tblPr/>
              <a:tblGrid>
                <a:gridCol w="551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95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5400" b="1" kern="120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+mn-cs"/>
                        </a:rPr>
                        <a:t>du, des</a:t>
                      </a:r>
                      <a:endParaRPr lang="en-US" sz="5400" b="1" kern="12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0" b="1" kern="120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+mn-cs"/>
                        </a:rPr>
                        <a:t>de, d’</a:t>
                      </a:r>
                      <a:endParaRPr lang="en-US" sz="6000" b="1" kern="12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3"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spc="160" baseline="0" dirty="0">
                          <a:solidFill>
                            <a:srgbClr val="0B435B"/>
                          </a:solidFill>
                          <a:latin typeface="+mn-lt"/>
                          <a:ea typeface="Times New Roman"/>
                        </a:rPr>
                        <a:t>PAYS, RÉGIONS</a:t>
                      </a:r>
                      <a:endParaRPr lang="en-US" sz="3200" b="1" spc="160" baseline="0" dirty="0">
                        <a:solidFill>
                          <a:srgbClr val="0B435B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16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5888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du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Canada 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de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Canada) 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des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États-Unis</a:t>
                      </a:r>
                      <a:r>
                        <a:rPr lang="fr-FR" sz="2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de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les 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É</a:t>
                      </a:r>
                      <a:r>
                        <a:rPr lang="fr-FR" sz="2800" spc="0" baseline="0" dirty="0">
                          <a:latin typeface="+mn-lt"/>
                          <a:ea typeface="Times New Roman"/>
                        </a:rPr>
                        <a:t>tats-Unis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du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Québec 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de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Québec)</a:t>
                      </a:r>
                      <a:br>
                        <a:rPr lang="fr-FR" sz="3200" dirty="0">
                          <a:latin typeface="+mn-lt"/>
                          <a:ea typeface="Times New Roman"/>
                        </a:rPr>
                      </a:br>
                      <a:endParaRPr lang="fr-FR" sz="32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064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+mn-lt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Russie     (=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de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la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Russie)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France 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 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la</a:t>
                      </a:r>
                      <a:r>
                        <a:rPr lang="fr-FR" sz="2800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France)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Islande</a:t>
                      </a:r>
                      <a:r>
                        <a:rPr lang="fr-FR" sz="2800" baseline="0" dirty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(= 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l’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slande)</a:t>
                      </a:r>
                      <a:endParaRPr lang="en-US" sz="2800" dirty="0">
                        <a:latin typeface="+mn-lt"/>
                        <a:ea typeface="Times New Roman"/>
                      </a:endParaRPr>
                    </a:p>
                    <a:p>
                      <a:pPr marL="4064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d’ 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Ontario    (= 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 + l'</a:t>
                      </a:r>
                      <a:r>
                        <a:rPr lang="fr-FR" sz="28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fr-FR" sz="2800" dirty="0">
                          <a:latin typeface="+mn-lt"/>
                          <a:ea typeface="Times New Roman"/>
                        </a:rPr>
                        <a:t>ntario)</a:t>
                      </a:r>
                      <a:br>
                        <a:rPr lang="fr-FR" sz="2800" dirty="0">
                          <a:latin typeface="+mn-lt"/>
                          <a:ea typeface="Times New Roman"/>
                        </a:rPr>
                      </a:br>
                      <a:endParaRPr lang="en-US" sz="3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12"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spc="200" baseline="0" dirty="0">
                          <a:solidFill>
                            <a:srgbClr val="0B435B"/>
                          </a:solidFill>
                          <a:latin typeface="+mn-lt"/>
                          <a:ea typeface="Times New Roman"/>
                        </a:rPr>
                        <a:t>VILLES</a:t>
                      </a:r>
                      <a:endParaRPr lang="en-US" sz="2800" b="1" spc="200" baseline="0" dirty="0">
                        <a:solidFill>
                          <a:srgbClr val="0B435B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92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du, des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6494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 Toronto		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+mn-ea"/>
                          <a:cs typeface="+mn-cs"/>
                        </a:rPr>
                        <a:t> Rome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	  	</a:t>
                      </a:r>
                    </a:p>
                    <a:p>
                      <a:pPr marL="0" marR="0" lvl="0" indent="0" algn="l" defTabSz="6494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 Paris			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+mn-ea"/>
                          <a:cs typeface="+mn-cs"/>
                        </a:rPr>
                        <a:t> Montréal</a:t>
                      </a: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"/>
                        <a:ea typeface="Times New Roman"/>
                      </a:endParaRPr>
                    </a:p>
                    <a:p>
                      <a:pPr marL="0" marR="0" lvl="0" indent="0" algn="l" defTabSz="6494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 Londres 		</a:t>
                      </a:r>
                      <a:r>
                        <a:rPr kumimoji="0" lang="fr-F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Times New Roman"/>
                        </a:rPr>
                        <a:t>de</a:t>
                      </a: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"/>
                          <a:ea typeface="+mn-ea"/>
                          <a:cs typeface="+mn-cs"/>
                        </a:rPr>
                        <a:t> New-York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CA51B08-E639-9B41-48BD-CC74DB11D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633" y="3509963"/>
            <a:ext cx="55628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9300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du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fr-FR" altLang="en-US" sz="2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= de + le 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masculin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b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des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de + les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pluriel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kumimoji="0" lang="fr-CA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4653FE-9F7D-30A7-DC07-2D4F588C9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257" y="3728678"/>
            <a:ext cx="55628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43000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= en +</a:t>
            </a:r>
            <a:r>
              <a:rPr kumimoji="0" lang="ru-RU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la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féminin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b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d’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  = en +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voyelle</a:t>
            </a:r>
            <a:endParaRPr kumimoji="0" lang="fr-CA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CB55495-2057-D87A-6BC0-EC3ACE0F2BC8}"/>
              </a:ext>
            </a:extLst>
          </p:cNvPr>
          <p:cNvCxnSpPr>
            <a:cxnSpLocks/>
          </p:cNvCxnSpPr>
          <p:nvPr/>
        </p:nvCxnSpPr>
        <p:spPr>
          <a:xfrm>
            <a:off x="2590800" y="5595938"/>
            <a:ext cx="1595438" cy="845343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DB3EAF9-7337-B2FA-FCC9-DC88FE2D04FD}"/>
              </a:ext>
            </a:extLst>
          </p:cNvPr>
          <p:cNvCxnSpPr>
            <a:cxnSpLocks/>
          </p:cNvCxnSpPr>
          <p:nvPr/>
        </p:nvCxnSpPr>
        <p:spPr>
          <a:xfrm flipH="1">
            <a:off x="2574131" y="5679281"/>
            <a:ext cx="1743075" cy="678657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49966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|2.4|24.9|2.3|5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1.5|17.9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2278</TotalTime>
  <Pages>0</Pages>
  <Words>864</Words>
  <Characters>0</Characters>
  <Application>Microsoft Office PowerPoint</Application>
  <PresentationFormat>Custom</PresentationFormat>
  <Lines>0</Lines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</vt:lpstr>
      <vt:lpstr>Open Sans</vt:lpstr>
      <vt:lpstr>Title &amp; Bullets</vt:lpstr>
      <vt:lpstr> Les prépositions avec les noms géographiques</vt:lpstr>
      <vt:lpstr>Aller, être, arriver, etc. ( = to) </vt:lpstr>
      <vt:lpstr>Retourner, venir, revenir, etc. (= from)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prépositions avec les noms géographiques</dc:title>
  <dc:creator>Tsedryk, Kanstantsin</dc:creator>
  <cp:keywords>FR251</cp:keywords>
  <cp:lastModifiedBy>KT</cp:lastModifiedBy>
  <cp:revision>497</cp:revision>
  <dcterms:modified xsi:type="dcterms:W3CDTF">2024-01-12T16:16:18Z</dcterms:modified>
</cp:coreProperties>
</file>