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347" r:id="rId2"/>
    <p:sldId id="348" r:id="rId3"/>
    <p:sldId id="350" r:id="rId4"/>
  </p:sldIdLst>
  <p:sldSz cx="12482513" cy="7021513"/>
  <p:notesSz cx="7023100" cy="9309100"/>
  <p:custDataLst>
    <p:tags r:id="rId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1pPr>
    <a:lvl2pPr marL="322263" indent="131763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2pPr>
    <a:lvl3pPr marL="647700" indent="26352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3pPr>
    <a:lvl4pPr marL="971550" indent="39687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4pPr>
    <a:lvl5pPr marL="1296988" indent="528638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86" userDrawn="1">
          <p15:clr>
            <a:srgbClr val="A4A3A4"/>
          </p15:clr>
        </p15:guide>
        <p15:guide id="2" orient="horz" pos="3940" userDrawn="1">
          <p15:clr>
            <a:srgbClr val="A4A3A4"/>
          </p15:clr>
        </p15:guide>
        <p15:guide id="3" pos="788" userDrawn="1">
          <p15:clr>
            <a:srgbClr val="A4A3A4"/>
          </p15:clr>
        </p15:guide>
        <p15:guide id="4" pos="3943" userDrawn="1">
          <p15:clr>
            <a:srgbClr val="A4A3A4"/>
          </p15:clr>
        </p15:guide>
        <p15:guide id="5" pos="70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435B"/>
    <a:srgbClr val="6F2A0B"/>
    <a:srgbClr val="3E5E28"/>
    <a:srgbClr val="679192"/>
    <a:srgbClr val="D8E5ED"/>
    <a:srgbClr val="ADC8D7"/>
    <a:srgbClr val="BBD7C8"/>
    <a:srgbClr val="66FF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66667" autoAdjust="0"/>
  </p:normalViewPr>
  <p:slideViewPr>
    <p:cSldViewPr snapToGrid="0" snapToObjects="1" showGuides="1">
      <p:cViewPr varScale="1">
        <p:scale>
          <a:sx n="69" d="100"/>
          <a:sy n="69" d="100"/>
        </p:scale>
        <p:origin x="1266" y="66"/>
      </p:cViewPr>
      <p:guideLst>
        <p:guide orient="horz" pos="486"/>
        <p:guide orient="horz" pos="3940"/>
        <p:guide pos="788"/>
        <p:guide pos="3943"/>
        <p:guide pos="70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 showGuides="1">
      <p:cViewPr varScale="1">
        <p:scale>
          <a:sx n="81" d="100"/>
          <a:sy n="81" d="100"/>
        </p:scale>
        <p:origin x="3858" y="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A4FAA37D-BD83-F4EC-6A41-6B6307233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073236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CA" dirty="0"/>
              <a:t> Les prépositions avec les noms géographiques</a:t>
            </a: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  <p:extLst>
    <p:ext uri="{56416CCD-93CA-4268-BC5B-53C4BB910035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D0DC45-13C5-4377-98AD-0C9A4D2CE5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CEA86-2AAE-4FFA-A61F-05447F48C3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8EF22E2F-AFEB-411F-85FE-98A3797FCE98}" type="datetimeFigureOut">
              <a:rPr lang="en-US"/>
              <a:pPr>
                <a:defRPr/>
              </a:pPr>
              <a:t>12-Jan-24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C52AA63-6471-41F4-A435-687AF3E8B9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D06B235-3C54-4590-97C8-BC161EBC4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E179EC-9E4D-4692-BA24-3BB98A6D932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F6E43-1F00-477A-AA0E-2167945B1D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D5B01B-8261-413B-B4A6-6EF9DC32D8C9}" type="slidenum">
              <a:rPr lang="en-CA" altLang="fr-FR"/>
              <a:pPr/>
              <a:t>‹#›</a:t>
            </a:fld>
            <a:endParaRPr lang="en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2263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770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155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6988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357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48289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300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597718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Faisons maintenant l’aperçu de l’emploi des prépositions avec les noms géographiques. Un sujet qui cause autant de problèmes aux étudiants qui apprennent le français.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1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4021187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les verbes comme aller, être, arriver, etc. (pour la préposition anglaise « TO »), nous employons les prépositions « à » et « en » </a:t>
            </a:r>
          </a:p>
          <a:p>
            <a:endParaRPr lang="fr-CA" dirty="0"/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important de bien distinguer l’emploi de « à » et de « en » avec les noms géographiques.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Ainsi, quand nous employons ces prépositions devant les pays ou les régions, nous disons,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vais au Canada, aux États-Unis, au Québec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 en même temps il faut dire,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vais en Espagne, en France, en Islande, en Ontario </a:t>
            </a:r>
          </a:p>
          <a:p>
            <a:endParaRPr lang="fr-CA" dirty="0"/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Alors, quand nous avons un pays du genre masculin (comme le Canada) ou une région du genre masculin (comme le Québec), nous allons employer « au » </a:t>
            </a:r>
            <a:r>
              <a:rPr lang="fr-CA" sz="1800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a.u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 un pays ou une région est au pluriel (comme les États-Unis) nous allons employer « aux », </a:t>
            </a:r>
            <a:r>
              <a:rPr lang="fr-CA" sz="1800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a.u.x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Mais, quand nous avons un pays ou une région du genre féminin nous employons toujours une préposition « en »  </a:t>
            </a:r>
            <a:r>
              <a:rPr lang="fr-CA" sz="1800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e.n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(en France, en Russie, en Finlande, etc.)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même, nous employons la préposition « en » quand un pays ou une région commence par une voyelle indépendamment du genre. (en Ontario, en Islande, en Espagne, en Iran, etc.) </a:t>
            </a:r>
            <a:r>
              <a:rPr lang="fr-CA" sz="1800" dirty="0">
                <a:effectLst/>
                <a:highlight>
                  <a:srgbClr val="FFFF00"/>
                </a:highlight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[]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ce qui est des villes, nous allons toujours utiliser une préposition « à » avec les noms de villes (à Toronto, à Paris, à Londres, etc.). Ce n’est pas correct d’utiliser la préposition « en » avec les villes. </a:t>
            </a:r>
            <a:r>
              <a:rPr lang="fr-CA" sz="1800" dirty="0">
                <a:effectLst/>
                <a:highlight>
                  <a:srgbClr val="FFFF00"/>
                </a:highlight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[]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Notez qu’avec le verbe « partir » nous employons la préposition « pour » :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pars pour Paris demain.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2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3485015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ce qui des verbes retourner, venir, revenir, être, etc. (pour la préposition anglaise « FROM ») , nous employons la préposition « de » :</a:t>
            </a:r>
          </a:p>
          <a:p>
            <a:endParaRPr lang="fr-CA" dirty="0"/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Ici il faut faire la distinction entre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de. 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fait, nous allons suivre la même logique qu’avec les prépositions « en » et « à », c’est-à-dire, si le pays ou la région est au masculin ou au pluriel nous allons utiliser « du » et « des » respectivement. (par exemple, du Canada, des États-Unis, du Québec, etc.)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le cas où nous rencontrons un pays ou une région du genre féminin, nous employons une préposition « de » (je reviens de Russie, je suis de France, je retourne de Belgique, etc.).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nous avons un pays ou une région qui commence par une voyelle, nous allons enlever « e » dans la préposition « de » et utiliser seulement « d’ », comme par exemple, d’Islande, d’Ontario, d’Alberta, etc.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les villes, nous allons utiliser uniquement la préposition « de » : Je reviens de Toronto, de Londres, de Montréal, etc.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3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2294243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DE79CEFA-2D76-4688-AD2D-E2C450F326D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383" y="3175"/>
            <a:ext cx="12481560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2DEFA06B-589B-4D17-ABB4-D5F4AEAF190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2382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214" y="3588563"/>
            <a:ext cx="10300303" cy="600144"/>
          </a:xfrm>
        </p:spPr>
        <p:txBody>
          <a:bodyPr anchor="b"/>
          <a:lstStyle>
            <a:lvl1pPr marL="0" indent="0" algn="ctr">
              <a:buNone/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24714" indent="0">
              <a:buNone/>
              <a:defRPr sz="1300"/>
            </a:lvl2pPr>
            <a:lvl3pPr marL="649429" indent="0">
              <a:buNone/>
              <a:defRPr sz="1100"/>
            </a:lvl3pPr>
            <a:lvl4pPr marL="974143" indent="0">
              <a:buNone/>
              <a:defRPr sz="1000"/>
            </a:lvl4pPr>
            <a:lvl5pPr marL="1298859" indent="0">
              <a:buNone/>
              <a:defRPr sz="1000"/>
            </a:lvl5pPr>
            <a:lvl6pPr marL="1623573" indent="0">
              <a:buNone/>
              <a:defRPr sz="1000"/>
            </a:lvl6pPr>
            <a:lvl7pPr marL="1948289" indent="0">
              <a:buNone/>
              <a:defRPr sz="1000"/>
            </a:lvl7pPr>
            <a:lvl8pPr marL="2273003" indent="0">
              <a:buNone/>
              <a:defRPr sz="1000"/>
            </a:lvl8pPr>
            <a:lvl9pPr marL="2597718" indent="0">
              <a:buNone/>
              <a:defRPr sz="1000"/>
            </a:lvl9pPr>
          </a:lstStyle>
          <a:p>
            <a:pPr lvl="0"/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text</a:t>
            </a:r>
            <a:r>
              <a:rPr lang="fr-CA" noProof="0" dirty="0"/>
              <a:t>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05346" y="1832791"/>
            <a:ext cx="10300303" cy="1755775"/>
          </a:xfrm>
        </p:spPr>
        <p:txBody>
          <a:bodyPr/>
          <a:lstStyle>
            <a:lvl1pPr algn="ctr">
              <a:defRPr sz="5400" b="1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245608222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9884451-B965-44E7-8CA0-2D148555CA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4523" y="0"/>
            <a:ext cx="11747992" cy="5461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 marL="90488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CA" alt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4F16698-043D-4F64-ACD6-D3D2C341ED3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" y="3175"/>
            <a:ext cx="12482511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fld id="{9AF3920E-325C-49B2-ADF6-7433734FB2B9}" type="slidenum">
              <a:rPr lang="en-CA" altLang="fr-FR" sz="1800">
                <a:solidFill>
                  <a:srgbClr val="E7DE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114300" indent="0" algn="l" eaLnBrk="1" hangingPunct="1"/>
              <a:t>‹#›</a:t>
            </a:fld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7">
            <a:extLst>
              <a:ext uri="{FF2B5EF4-FFF2-40B4-BE49-F238E27FC236}">
                <a16:creationId xmlns:a16="http://schemas.microsoft.com/office/drawing/2014/main" id="{17C2E182-9094-492E-8C8C-BDB4202A9A5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4763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527" y="10002"/>
            <a:ext cx="11745827" cy="511175"/>
          </a:xfrm>
          <a:noFill/>
          <a:ln>
            <a:noFill/>
          </a:ln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style1</a:t>
            </a:r>
          </a:p>
        </p:txBody>
      </p:sp>
    </p:spTree>
    <p:extLst>
      <p:ext uri="{BB962C8B-B14F-4D97-AF65-F5344CB8AC3E}">
        <p14:creationId xmlns:p14="http://schemas.microsoft.com/office/powerpoint/2010/main" val="9204901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060CFF8-BD1B-4549-9D1F-8B416F17A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6"/>
            <a:ext cx="1248251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4059F20-EB8F-4F40-9991-37A700CCA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868" y="1992313"/>
            <a:ext cx="1004277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fr-FR">
                <a:sym typeface="Gill Sans" charset="0"/>
              </a:rPr>
              <a:t>Second level</a:t>
            </a:r>
          </a:p>
          <a:p>
            <a:pPr lvl="2"/>
            <a:r>
              <a:rPr lang="en-US" altLang="fr-FR">
                <a:sym typeface="Gill Sans" charset="0"/>
              </a:rPr>
              <a:t>Third level</a:t>
            </a:r>
          </a:p>
          <a:p>
            <a:pPr lvl="3"/>
            <a:r>
              <a:rPr lang="en-US" altLang="fr-FR">
                <a:sym typeface="Gill Sans" charset="0"/>
              </a:rPr>
              <a:t>Fourth level</a:t>
            </a:r>
          </a:p>
          <a:p>
            <a:pPr lvl="4"/>
            <a:r>
              <a:rPr lang="en-US" altLang="fr-F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0" i="0" u="none">
          <a:solidFill>
            <a:schemeClr val="tx1"/>
          </a:solidFill>
          <a:latin typeface="Arial" pitchFamily="34" charset="0"/>
          <a:ea typeface="+mj-ea"/>
          <a:cs typeface="Arial" pitchFamily="34" charset="0"/>
          <a:sym typeface="Gill Sans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5pPr>
      <a:lvl6pPr marL="324714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942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74143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9885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9372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08050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 b="0" i="0" u="none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23963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3987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55788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82805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0751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2234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5694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4714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942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414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85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357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828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300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97718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11" userDrawn="1">
          <p15:clr>
            <a:srgbClr val="F26B43"/>
          </p15:clr>
        </p15:guide>
        <p15:guide id="2" pos="39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EF5D0-1EB5-3D9A-A1A0-71D75CE1E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6214" y="4281284"/>
            <a:ext cx="10300303" cy="600144"/>
          </a:xfrm>
        </p:spPr>
        <p:txBody>
          <a:bodyPr/>
          <a:lstStyle/>
          <a:p>
            <a:endParaRPr lang="fr-CA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7454D3-1E15-A1DC-4185-495AEC5E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346" y="2525512"/>
            <a:ext cx="10300303" cy="1755775"/>
          </a:xfrm>
        </p:spPr>
        <p:txBody>
          <a:bodyPr/>
          <a:lstStyle/>
          <a:p>
            <a:r>
              <a:rPr lang="fr-CA" dirty="0"/>
              <a:t> Les prépositions avec les noms géographiques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3996-651D-4E60-972C-6F9FC358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2800" dirty="0"/>
              <a:t>Aller, être, arriver, etc. </a:t>
            </a:r>
            <a:r>
              <a:rPr lang="fr-FR" altLang="en-US" sz="1600" dirty="0"/>
              <a:t>( = </a:t>
            </a:r>
            <a:r>
              <a:rPr lang="fr-FR" altLang="en-US" sz="1600" i="1" dirty="0"/>
              <a:t>to</a:t>
            </a:r>
            <a:r>
              <a:rPr lang="fr-FR" altLang="en-US" sz="1600" dirty="0"/>
              <a:t>) </a:t>
            </a:r>
            <a:endParaRPr lang="fr-CA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FB58867-AD50-CC62-2DBD-F2DAD675917E}"/>
              </a:ext>
            </a:extLst>
          </p:cNvPr>
          <p:cNvSpPr/>
          <p:nvPr/>
        </p:nvSpPr>
        <p:spPr>
          <a:xfrm>
            <a:off x="676838" y="642429"/>
            <a:ext cx="5519175" cy="6084174"/>
          </a:xfrm>
          <a:prstGeom prst="rect">
            <a:avLst/>
          </a:prstGeom>
          <a:solidFill>
            <a:srgbClr val="FFFF00">
              <a:alpha val="2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A0BBC0B-0CB8-3988-C92D-A2A649A5D26A}"/>
              </a:ext>
            </a:extLst>
          </p:cNvPr>
          <p:cNvSpPr/>
          <p:nvPr/>
        </p:nvSpPr>
        <p:spPr>
          <a:xfrm>
            <a:off x="6210299" y="642937"/>
            <a:ext cx="5593787" cy="6083665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9042DDE3-7899-C496-7707-DD49B94F1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665924"/>
              </p:ext>
            </p:extLst>
          </p:nvPr>
        </p:nvGraphicFramePr>
        <p:xfrm>
          <a:off x="676839" y="629873"/>
          <a:ext cx="11127248" cy="6096730"/>
        </p:xfrm>
        <a:graphic>
          <a:graphicData uri="http://schemas.openxmlformats.org/drawingml/2006/table">
            <a:tbl>
              <a:tblPr/>
              <a:tblGrid>
                <a:gridCol w="5515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2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956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5400" b="1" kern="600" baseline="0" dirty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</a:rPr>
                        <a:t>à</a:t>
                      </a:r>
                      <a:endParaRPr lang="en-US" sz="5400" b="1" kern="600" baseline="0" dirty="0">
                        <a:solidFill>
                          <a:srgbClr val="C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0" b="1" kern="600" baseline="0" dirty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</a:rPr>
                        <a:t>en</a:t>
                      </a:r>
                      <a:endParaRPr lang="en-US" sz="6000" b="1" kern="600" baseline="0" dirty="0">
                        <a:solidFill>
                          <a:srgbClr val="C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33">
                <a:tc grid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200" b="1" spc="160" baseline="0" dirty="0">
                          <a:solidFill>
                            <a:srgbClr val="0B435B"/>
                          </a:solidFill>
                          <a:latin typeface="+mn-lt"/>
                          <a:ea typeface="Times New Roman"/>
                        </a:rPr>
                        <a:t>PAYS, RÉGIONS</a:t>
                      </a:r>
                      <a:endParaRPr lang="en-US" sz="3200" b="1" spc="160" baseline="0" dirty="0">
                        <a:solidFill>
                          <a:srgbClr val="0B435B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1165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+mn-lt"/>
                          <a:ea typeface="Times New Roman"/>
                        </a:rPr>
                        <a:t>au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Canada (=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à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+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le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Canada) </a:t>
                      </a:r>
                      <a:br>
                        <a:rPr lang="fr-FR" sz="2800" dirty="0">
                          <a:latin typeface="+mn-lt"/>
                          <a:ea typeface="Times New Roman"/>
                        </a:rPr>
                      </a:br>
                      <a:r>
                        <a:rPr lang="fr-FR" sz="2800" b="1" dirty="0">
                          <a:latin typeface="+mn-lt"/>
                          <a:ea typeface="Times New Roman"/>
                        </a:rPr>
                        <a:t>aux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États-Unis</a:t>
                      </a:r>
                      <a:r>
                        <a:rPr lang="fr-FR" sz="2400" dirty="0"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(=</a:t>
                      </a:r>
                      <a:r>
                        <a:rPr lang="fr-FR" sz="2800" b="1" dirty="0" err="1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à</a:t>
                      </a:r>
                      <a:r>
                        <a:rPr lang="fr-FR" sz="2800" dirty="0" err="1">
                          <a:latin typeface="+mn-lt"/>
                          <a:ea typeface="Times New Roman"/>
                        </a:rPr>
                        <a:t>+</a:t>
                      </a:r>
                      <a:r>
                        <a:rPr lang="fr-FR" sz="2800" b="1" dirty="0" err="1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les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fr-FR" sz="2800" baseline="0" dirty="0">
                          <a:latin typeface="+mn-lt"/>
                          <a:ea typeface="Times New Roman"/>
                        </a:rPr>
                        <a:t>É</a:t>
                      </a:r>
                      <a:r>
                        <a:rPr lang="fr-FR" sz="2800" spc="0" baseline="0" dirty="0">
                          <a:latin typeface="+mn-lt"/>
                          <a:ea typeface="Times New Roman"/>
                        </a:rPr>
                        <a:t>tats-Unis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)</a:t>
                      </a:r>
                      <a:br>
                        <a:rPr lang="fr-FR" sz="2800" dirty="0">
                          <a:latin typeface="+mn-lt"/>
                          <a:ea typeface="Times New Roman"/>
                        </a:rPr>
                      </a:br>
                      <a:r>
                        <a:rPr lang="fr-FR" sz="2800" b="1" dirty="0">
                          <a:latin typeface="+mn-lt"/>
                          <a:ea typeface="Times New Roman"/>
                        </a:rPr>
                        <a:t>au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Québec (=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à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+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le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Québec)</a:t>
                      </a:r>
                      <a:br>
                        <a:rPr lang="fr-FR" sz="3200" dirty="0">
                          <a:latin typeface="+mn-lt"/>
                          <a:ea typeface="Times New Roman"/>
                        </a:rPr>
                      </a:br>
                      <a:endParaRPr lang="fr-FR" sz="3200" dirty="0">
                        <a:latin typeface="+mn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+mn-lt"/>
                          <a:ea typeface="Times New Roman"/>
                        </a:rPr>
                        <a:t>en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Russie     (= 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en 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+ 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la 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Russie)</a:t>
                      </a:r>
                      <a:br>
                        <a:rPr lang="fr-FR" sz="2800" dirty="0">
                          <a:latin typeface="+mn-lt"/>
                          <a:ea typeface="Times New Roman"/>
                        </a:rPr>
                      </a:br>
                      <a:r>
                        <a:rPr lang="fr-FR" sz="2800" b="1" dirty="0">
                          <a:latin typeface="+mn-lt"/>
                          <a:ea typeface="Times New Roman"/>
                        </a:rPr>
                        <a:t>en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France </a:t>
                      </a:r>
                      <a:r>
                        <a:rPr lang="fr-FR" sz="2800" baseline="0" dirty="0">
                          <a:latin typeface="+mn-lt"/>
                          <a:ea typeface="Times New Roman"/>
                        </a:rPr>
                        <a:t>    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(= 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en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+ 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la</a:t>
                      </a:r>
                      <a:r>
                        <a:rPr lang="fr-FR" sz="2800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France)</a:t>
                      </a:r>
                      <a:br>
                        <a:rPr lang="fr-FR" sz="2800" dirty="0">
                          <a:latin typeface="+mn-lt"/>
                          <a:ea typeface="Times New Roman"/>
                        </a:rPr>
                      </a:br>
                      <a:r>
                        <a:rPr lang="fr-FR" sz="2800" b="1" dirty="0">
                          <a:latin typeface="+mn-lt"/>
                          <a:ea typeface="Times New Roman"/>
                        </a:rPr>
                        <a:t>en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Islande</a:t>
                      </a:r>
                      <a:r>
                        <a:rPr lang="fr-FR" sz="2800" baseline="0" dirty="0">
                          <a:latin typeface="+mn-lt"/>
                          <a:ea typeface="Times New Roman"/>
                        </a:rPr>
                        <a:t>    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(= 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en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+ l’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I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slande)</a:t>
                      </a:r>
                      <a:endParaRPr lang="en-US" sz="2800" dirty="0">
                        <a:latin typeface="+mn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+mn-lt"/>
                          <a:ea typeface="Times New Roman"/>
                        </a:rPr>
                        <a:t>en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Ontario    (= 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en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+ l'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O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ntario)</a:t>
                      </a:r>
                      <a:br>
                        <a:rPr lang="fr-FR" sz="2800" dirty="0">
                          <a:latin typeface="+mn-lt"/>
                          <a:ea typeface="Times New Roman"/>
                        </a:rPr>
                      </a:br>
                      <a:endParaRPr lang="en-US" sz="3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012">
                <a:tc grid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200" b="1" spc="200" baseline="0" dirty="0">
                          <a:solidFill>
                            <a:srgbClr val="0B435B"/>
                          </a:solidFill>
                          <a:latin typeface="+mn-lt"/>
                          <a:ea typeface="Times New Roman"/>
                        </a:rPr>
                        <a:t>VILLES</a:t>
                      </a:r>
                      <a:endParaRPr lang="en-US" sz="2800" b="1" spc="200" baseline="0" dirty="0">
                        <a:solidFill>
                          <a:srgbClr val="0B435B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9920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+mn-lt"/>
                          <a:ea typeface="Times New Roman"/>
                        </a:rPr>
                        <a:t>à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Toronto		</a:t>
                      </a:r>
                      <a:r>
                        <a:rPr lang="fr-FR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à</a:t>
                      </a:r>
                      <a:r>
                        <a:rPr lang="fr-FR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Rome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	</a:t>
                      </a:r>
                      <a:r>
                        <a:rPr lang="fr-FR" sz="2800" baseline="0" dirty="0">
                          <a:latin typeface="+mn-lt"/>
                          <a:ea typeface="Times New Roman"/>
                        </a:rPr>
                        <a:t>  	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+mn-lt"/>
                          <a:ea typeface="Times New Roman"/>
                        </a:rPr>
                        <a:t>à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Paris			</a:t>
                      </a:r>
                      <a:r>
                        <a:rPr lang="fr-FR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à</a:t>
                      </a:r>
                      <a:r>
                        <a:rPr lang="fr-FR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Montréal</a:t>
                      </a:r>
                      <a:endParaRPr lang="fr-FR" sz="2800" dirty="0">
                        <a:latin typeface="+mn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+mn-lt"/>
                          <a:ea typeface="Times New Roman"/>
                        </a:rPr>
                        <a:t>à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Londres 		</a:t>
                      </a:r>
                      <a:r>
                        <a:rPr lang="fr-FR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à</a:t>
                      </a:r>
                      <a:r>
                        <a:rPr lang="fr-FR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New-York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fr-FR" sz="2400" b="1" dirty="0">
                          <a:solidFill>
                            <a:srgbClr val="C00000"/>
                          </a:solidFill>
                          <a:latin typeface="+mn-lt"/>
                          <a:ea typeface="Times New Roman"/>
                        </a:rPr>
                      </a:br>
                      <a:r>
                        <a:rPr lang="fr-FR" sz="48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</a:rPr>
                        <a:t>en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</a:endParaRPr>
                    </a:p>
                    <a:p>
                      <a:endParaRPr lang="fr-CA" sz="2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BCA51B08-E639-9B41-48BD-CC74DB11D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633" y="3509963"/>
            <a:ext cx="556283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977900" marR="0" lvl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au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 = à + le </a:t>
            </a: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masculin</a:t>
            </a: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) </a:t>
            </a:r>
            <a:b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aux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 = à + les</a:t>
            </a: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pluriel</a:t>
            </a: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)</a:t>
            </a:r>
            <a:endParaRPr kumimoji="0" lang="fr-CA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4653FE-9F7D-30A7-DC07-2D4F588C9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1257" y="3728678"/>
            <a:ext cx="556283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143000" marR="0" lvl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en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 = en +</a:t>
            </a:r>
            <a:r>
              <a:rPr kumimoji="0" lang="ru-RU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la (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féminin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)</a:t>
            </a:r>
            <a:b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en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 = en + 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voyelle</a:t>
            </a:r>
            <a:endParaRPr kumimoji="0" lang="fr-CA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744FBE9-A6F4-3380-BBCB-FAD5BA8FB48E}"/>
              </a:ext>
            </a:extLst>
          </p:cNvPr>
          <p:cNvCxnSpPr/>
          <p:nvPr/>
        </p:nvCxnSpPr>
        <p:spPr>
          <a:xfrm>
            <a:off x="8695250" y="5846763"/>
            <a:ext cx="609600" cy="381000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9D3CB3F-A435-8E0D-A599-A4A1A5493272}"/>
              </a:ext>
            </a:extLst>
          </p:cNvPr>
          <p:cNvCxnSpPr/>
          <p:nvPr/>
        </p:nvCxnSpPr>
        <p:spPr>
          <a:xfrm rot="10800000" flipV="1">
            <a:off x="8679772" y="5873524"/>
            <a:ext cx="685800" cy="381000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E0D69B7-AB91-9C8C-EC48-403D90D1AE95}"/>
              </a:ext>
            </a:extLst>
          </p:cNvPr>
          <p:cNvSpPr/>
          <p:nvPr/>
        </p:nvSpPr>
        <p:spPr>
          <a:xfrm>
            <a:off x="3319655" y="5315679"/>
            <a:ext cx="5120403" cy="1115690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cs typeface="+mn-cs"/>
              </a:rPr>
              <a:t>(!)</a:t>
            </a:r>
            <a:r>
              <a:rPr kumimoji="0" lang="fr-FR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+mn-cs"/>
              </a:rPr>
              <a:t> </a:t>
            </a:r>
            <a:r>
              <a:rPr kumimoji="0" 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charset="0"/>
                <a:cs typeface="+mn-cs"/>
              </a:rPr>
              <a:t>Partir </a:t>
            </a: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charset="0"/>
                <a:cs typeface="+mn-cs"/>
              </a:rPr>
              <a:t>+ </a:t>
            </a:r>
            <a:r>
              <a:rPr kumimoji="0" 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charset="0"/>
                <a:cs typeface="+mn-cs"/>
              </a:rPr>
              <a:t>pour</a:t>
            </a: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charset="0"/>
                <a:cs typeface="+mn-cs"/>
              </a:rPr>
              <a:t> :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charset="0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+mn-cs"/>
              </a:rPr>
              <a:t>Je </a:t>
            </a:r>
            <a:r>
              <a:rPr kumimoji="0" lang="fr-FR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+mn-cs"/>
              </a:rPr>
              <a:t>pars</a:t>
            </a: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+mn-cs"/>
              </a:rPr>
              <a:t> </a:t>
            </a:r>
            <a:r>
              <a:rPr kumimoji="0" lang="fr-FR" sz="2800" b="1" i="0" u="sng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charset="0"/>
                <a:cs typeface="+mn-cs"/>
              </a:rPr>
              <a:t>pour</a:t>
            </a: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cs typeface="+mn-cs"/>
              </a:rPr>
              <a:t> Paris demain.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77467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/>
      <p:bldP spid="19" grpId="0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3996-651D-4E60-972C-6F9FC358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2800" dirty="0"/>
              <a:t>Retourner, venir, revenir, etc. </a:t>
            </a:r>
            <a:r>
              <a:rPr lang="fr-FR" altLang="en-US" sz="1600" dirty="0"/>
              <a:t>(= </a:t>
            </a:r>
            <a:r>
              <a:rPr lang="fr-FR" altLang="en-US" sz="1600" i="1" dirty="0"/>
              <a:t>from</a:t>
            </a:r>
            <a:r>
              <a:rPr lang="fr-FR" altLang="en-US" sz="1600" dirty="0"/>
              <a:t>) </a:t>
            </a:r>
            <a:endParaRPr lang="fr-CA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FB58867-AD50-CC62-2DBD-F2DAD675917E}"/>
              </a:ext>
            </a:extLst>
          </p:cNvPr>
          <p:cNvSpPr/>
          <p:nvPr/>
        </p:nvSpPr>
        <p:spPr>
          <a:xfrm>
            <a:off x="676838" y="642429"/>
            <a:ext cx="5519175" cy="6084174"/>
          </a:xfrm>
          <a:prstGeom prst="rect">
            <a:avLst/>
          </a:prstGeom>
          <a:solidFill>
            <a:srgbClr val="FFFF00">
              <a:alpha val="2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A0BBC0B-0CB8-3988-C92D-A2A649A5D26A}"/>
              </a:ext>
            </a:extLst>
          </p:cNvPr>
          <p:cNvSpPr/>
          <p:nvPr/>
        </p:nvSpPr>
        <p:spPr>
          <a:xfrm>
            <a:off x="6210299" y="642937"/>
            <a:ext cx="5593787" cy="6083665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9042DDE3-7899-C496-7707-DD49B94F1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919500"/>
              </p:ext>
            </p:extLst>
          </p:nvPr>
        </p:nvGraphicFramePr>
        <p:xfrm>
          <a:off x="676839" y="629873"/>
          <a:ext cx="11127248" cy="6096730"/>
        </p:xfrm>
        <a:graphic>
          <a:graphicData uri="http://schemas.openxmlformats.org/drawingml/2006/table">
            <a:tbl>
              <a:tblPr/>
              <a:tblGrid>
                <a:gridCol w="5515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2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956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5400" b="1" kern="120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+mn-cs"/>
                        </a:rPr>
                        <a:t>du, des</a:t>
                      </a:r>
                      <a:endParaRPr lang="en-US" sz="5400" b="1" kern="1200" dirty="0">
                        <a:solidFill>
                          <a:srgbClr val="C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6000" b="1" kern="120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+mn-cs"/>
                        </a:rPr>
                        <a:t>de, d’</a:t>
                      </a:r>
                      <a:endParaRPr lang="en-US" sz="6000" b="1" kern="1200" dirty="0">
                        <a:solidFill>
                          <a:srgbClr val="C00000"/>
                        </a:solidFill>
                        <a:latin typeface="Arial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33">
                <a:tc grid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200" b="1" spc="160" baseline="0" dirty="0">
                          <a:solidFill>
                            <a:srgbClr val="0B435B"/>
                          </a:solidFill>
                          <a:latin typeface="+mn-lt"/>
                          <a:ea typeface="Times New Roman"/>
                        </a:rPr>
                        <a:t>PAYS, RÉGIONS</a:t>
                      </a:r>
                      <a:endParaRPr lang="en-US" sz="3200" b="1" spc="160" baseline="0" dirty="0">
                        <a:solidFill>
                          <a:srgbClr val="0B435B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1165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15888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+mn-lt"/>
                          <a:ea typeface="Times New Roman"/>
                        </a:rPr>
                        <a:t>du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Canada (= 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de 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+ 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le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Canada) </a:t>
                      </a:r>
                      <a:br>
                        <a:rPr lang="fr-FR" sz="2800" dirty="0">
                          <a:latin typeface="+mn-lt"/>
                          <a:ea typeface="Times New Roman"/>
                        </a:rPr>
                      </a:br>
                      <a:r>
                        <a:rPr lang="fr-FR" sz="2800" b="1" dirty="0">
                          <a:latin typeface="+mn-lt"/>
                          <a:ea typeface="Times New Roman"/>
                        </a:rPr>
                        <a:t>des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États-Unis</a:t>
                      </a:r>
                      <a:r>
                        <a:rPr lang="fr-FR" sz="2400" dirty="0"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(= 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de 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+ 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les </a:t>
                      </a:r>
                      <a:r>
                        <a:rPr lang="fr-FR" sz="2800" baseline="0" dirty="0">
                          <a:latin typeface="+mn-lt"/>
                          <a:ea typeface="Times New Roman"/>
                        </a:rPr>
                        <a:t>É</a:t>
                      </a:r>
                      <a:r>
                        <a:rPr lang="fr-FR" sz="2800" spc="0" baseline="0" dirty="0">
                          <a:latin typeface="+mn-lt"/>
                          <a:ea typeface="Times New Roman"/>
                        </a:rPr>
                        <a:t>tats-Unis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)</a:t>
                      </a:r>
                      <a:br>
                        <a:rPr lang="fr-FR" sz="2800" dirty="0">
                          <a:latin typeface="+mn-lt"/>
                          <a:ea typeface="Times New Roman"/>
                        </a:rPr>
                      </a:br>
                      <a:r>
                        <a:rPr lang="fr-FR" sz="2800" b="1" dirty="0">
                          <a:latin typeface="+mn-lt"/>
                          <a:ea typeface="Times New Roman"/>
                        </a:rPr>
                        <a:t>du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Québec (= 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de 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+ 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le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Québec)</a:t>
                      </a:r>
                      <a:br>
                        <a:rPr lang="fr-FR" sz="3200" dirty="0">
                          <a:latin typeface="+mn-lt"/>
                          <a:ea typeface="Times New Roman"/>
                        </a:rPr>
                      </a:br>
                      <a:endParaRPr lang="fr-FR" sz="3200" dirty="0">
                        <a:latin typeface="+mn-lt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40640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+mn-lt"/>
                          <a:ea typeface="Times New Roman"/>
                        </a:rPr>
                        <a:t>de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Russie     (= 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de 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+ 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la 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Russie)</a:t>
                      </a:r>
                      <a:br>
                        <a:rPr lang="fr-FR" sz="2800" dirty="0">
                          <a:latin typeface="+mn-lt"/>
                          <a:ea typeface="Times New Roman"/>
                        </a:rPr>
                      </a:br>
                      <a:r>
                        <a:rPr kumimoji="0" lang="fr-FR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"/>
                          <a:ea typeface="Times New Roman"/>
                        </a:rPr>
                        <a:t>de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France </a:t>
                      </a:r>
                      <a:r>
                        <a:rPr lang="fr-FR" sz="2800" baseline="0" dirty="0">
                          <a:latin typeface="+mn-lt"/>
                          <a:ea typeface="Times New Roman"/>
                        </a:rPr>
                        <a:t>    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(= </a:t>
                      </a:r>
                      <a:r>
                        <a:rPr kumimoji="0" lang="fr-FR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Gill Sans"/>
                          <a:ea typeface="Times New Roman"/>
                        </a:rPr>
                        <a:t>de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+ 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la</a:t>
                      </a:r>
                      <a:r>
                        <a:rPr lang="fr-FR" sz="2800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France)</a:t>
                      </a:r>
                      <a:br>
                        <a:rPr lang="fr-FR" sz="2800" dirty="0">
                          <a:latin typeface="+mn-lt"/>
                          <a:ea typeface="Times New Roman"/>
                        </a:rPr>
                      </a:br>
                      <a:r>
                        <a:rPr kumimoji="0" lang="fr-FR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"/>
                          <a:ea typeface="Times New Roman"/>
                        </a:rPr>
                        <a:t>de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Islande</a:t>
                      </a:r>
                      <a:r>
                        <a:rPr lang="fr-FR" sz="2800" baseline="0" dirty="0">
                          <a:latin typeface="+mn-lt"/>
                          <a:ea typeface="Times New Roman"/>
                        </a:rPr>
                        <a:t>    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(= </a:t>
                      </a:r>
                      <a:r>
                        <a:rPr kumimoji="0" lang="fr-FR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Gill Sans"/>
                          <a:ea typeface="Times New Roman"/>
                        </a:rPr>
                        <a:t>de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+ l’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I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slande)</a:t>
                      </a:r>
                      <a:endParaRPr lang="en-US" sz="2800" dirty="0">
                        <a:latin typeface="+mn-lt"/>
                        <a:ea typeface="Times New Roman"/>
                      </a:endParaRPr>
                    </a:p>
                    <a:p>
                      <a:pPr marL="40640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r-FR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"/>
                          <a:ea typeface="Times New Roman"/>
                        </a:rPr>
                        <a:t>d’ 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Ontario    (= </a:t>
                      </a:r>
                      <a:r>
                        <a:rPr kumimoji="0" lang="fr-FR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Gill Sans"/>
                          <a:ea typeface="Times New Roman"/>
                        </a:rPr>
                        <a:t>de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 + l'</a:t>
                      </a:r>
                      <a:r>
                        <a:rPr lang="fr-FR" sz="2800" b="1" dirty="0">
                          <a:solidFill>
                            <a:srgbClr val="0000FF"/>
                          </a:solidFill>
                          <a:latin typeface="+mn-lt"/>
                          <a:ea typeface="Times New Roman"/>
                        </a:rPr>
                        <a:t>O</a:t>
                      </a:r>
                      <a:r>
                        <a:rPr lang="fr-FR" sz="2800" dirty="0">
                          <a:latin typeface="+mn-lt"/>
                          <a:ea typeface="Times New Roman"/>
                        </a:rPr>
                        <a:t>ntario)</a:t>
                      </a:r>
                      <a:br>
                        <a:rPr lang="fr-FR" sz="2800" dirty="0">
                          <a:latin typeface="+mn-lt"/>
                          <a:ea typeface="Times New Roman"/>
                        </a:rPr>
                      </a:br>
                      <a:endParaRPr lang="en-US" sz="3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012">
                <a:tc grid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200" b="1" spc="200" baseline="0" dirty="0">
                          <a:solidFill>
                            <a:srgbClr val="0B435B"/>
                          </a:solidFill>
                          <a:latin typeface="+mn-lt"/>
                          <a:ea typeface="Times New Roman"/>
                        </a:rPr>
                        <a:t>VILLES</a:t>
                      </a:r>
                      <a:endParaRPr lang="en-US" sz="2800" b="1" spc="200" baseline="0" dirty="0">
                        <a:solidFill>
                          <a:srgbClr val="0B435B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9920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r-FR" sz="6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"/>
                          <a:ea typeface="Times New Roman"/>
                        </a:rPr>
                        <a:t>du, des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6494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"/>
                          <a:ea typeface="Times New Roman"/>
                        </a:rPr>
                        <a:t>de</a:t>
                      </a:r>
                      <a:r>
                        <a:rPr kumimoji="0" lang="fr-F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"/>
                          <a:ea typeface="Times New Roman"/>
                        </a:rPr>
                        <a:t> Toronto		</a:t>
                      </a:r>
                      <a:r>
                        <a:rPr kumimoji="0" lang="fr-FR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"/>
                          <a:ea typeface="Times New Roman"/>
                        </a:rPr>
                        <a:t>de</a:t>
                      </a:r>
                      <a:r>
                        <a:rPr kumimoji="0" lang="fr-F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"/>
                          <a:ea typeface="+mn-ea"/>
                          <a:cs typeface="+mn-cs"/>
                        </a:rPr>
                        <a:t> Rome</a:t>
                      </a:r>
                      <a:r>
                        <a:rPr kumimoji="0" lang="fr-F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"/>
                          <a:ea typeface="Times New Roman"/>
                        </a:rPr>
                        <a:t>	  	</a:t>
                      </a:r>
                    </a:p>
                    <a:p>
                      <a:pPr marL="0" marR="0" lvl="0" indent="0" algn="l" defTabSz="6494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"/>
                          <a:ea typeface="Times New Roman"/>
                        </a:rPr>
                        <a:t>de</a:t>
                      </a:r>
                      <a:r>
                        <a:rPr kumimoji="0" lang="fr-F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"/>
                          <a:ea typeface="Times New Roman"/>
                        </a:rPr>
                        <a:t> Paris			</a:t>
                      </a:r>
                      <a:r>
                        <a:rPr kumimoji="0" lang="fr-FR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"/>
                          <a:ea typeface="Times New Roman"/>
                        </a:rPr>
                        <a:t>de</a:t>
                      </a:r>
                      <a:r>
                        <a:rPr kumimoji="0" lang="fr-F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"/>
                          <a:ea typeface="+mn-ea"/>
                          <a:cs typeface="+mn-cs"/>
                        </a:rPr>
                        <a:t> Montréal</a:t>
                      </a:r>
                      <a:endParaRPr kumimoji="0" lang="fr-F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"/>
                        <a:ea typeface="Times New Roman"/>
                      </a:endParaRPr>
                    </a:p>
                    <a:p>
                      <a:pPr marL="0" marR="0" lvl="0" indent="0" algn="l" defTabSz="6494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"/>
                          <a:ea typeface="Times New Roman"/>
                        </a:rPr>
                        <a:t>de</a:t>
                      </a:r>
                      <a:r>
                        <a:rPr kumimoji="0" lang="fr-F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"/>
                          <a:ea typeface="Times New Roman"/>
                        </a:rPr>
                        <a:t> Londres 		</a:t>
                      </a:r>
                      <a:r>
                        <a:rPr kumimoji="0" lang="fr-FR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"/>
                          <a:ea typeface="Times New Roman"/>
                        </a:rPr>
                        <a:t>de</a:t>
                      </a:r>
                      <a:r>
                        <a:rPr kumimoji="0" lang="fr-FR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ill Sans"/>
                          <a:ea typeface="+mn-ea"/>
                          <a:cs typeface="+mn-cs"/>
                        </a:rPr>
                        <a:t> New-York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ill Sans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BCA51B08-E639-9B41-48BD-CC74DB11D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633" y="3509963"/>
            <a:ext cx="556283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749300" marR="0" lvl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du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kumimoji="0" lang="fr-FR" altLang="en-US" sz="2800" b="1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= de + le </a:t>
            </a: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masculin</a:t>
            </a: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) </a:t>
            </a:r>
            <a:b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des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 = de + les</a:t>
            </a: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 (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pluriel</a:t>
            </a:r>
            <a:r>
              <a:rPr kumimoji="0" lang="fr-FR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)</a:t>
            </a:r>
            <a:endParaRPr kumimoji="0" lang="fr-CA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4653FE-9F7D-30A7-DC07-2D4F588C9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1257" y="3728678"/>
            <a:ext cx="556283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143000" marR="0" lvl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de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 = en +</a:t>
            </a:r>
            <a:r>
              <a:rPr kumimoji="0" lang="ru-RU" alt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la 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féminin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)</a:t>
            </a:r>
            <a:b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d’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  = en + </a:t>
            </a:r>
            <a:r>
              <a:rPr kumimoji="0" lang="fr-FR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Times New Roman" panose="02020603050405020304" pitchFamily="18" charset="0"/>
              </a:rPr>
              <a:t>voyelle</a:t>
            </a:r>
            <a:endParaRPr kumimoji="0" lang="fr-CA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CB55495-2057-D87A-6BC0-EC3ACE0F2BC8}"/>
              </a:ext>
            </a:extLst>
          </p:cNvPr>
          <p:cNvCxnSpPr>
            <a:cxnSpLocks/>
          </p:cNvCxnSpPr>
          <p:nvPr/>
        </p:nvCxnSpPr>
        <p:spPr>
          <a:xfrm>
            <a:off x="2590800" y="5595938"/>
            <a:ext cx="1595438" cy="845343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DB3EAF9-7337-B2FA-FCC9-DC88FE2D04FD}"/>
              </a:ext>
            </a:extLst>
          </p:cNvPr>
          <p:cNvCxnSpPr>
            <a:cxnSpLocks/>
          </p:cNvCxnSpPr>
          <p:nvPr/>
        </p:nvCxnSpPr>
        <p:spPr>
          <a:xfrm flipH="1">
            <a:off x="2574131" y="5679281"/>
            <a:ext cx="1743075" cy="678657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16499663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/>
      <p:bldP spid="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85"/>
  <p:tag name="MMPROD_THEME_BG_IMAGE" val=""/>
  <p:tag name="MMPROD_DATA" val="&lt;object type=&quot;10002&quot; unique_id=&quot;901&quot;&gt;&lt;property id=&quot;10007&quot; value=&quot;Next&quot;/&gt;&lt;property id=&quot;10008&quot; value=&quot;Back&quot;/&gt;&lt;property id=&quot;10009&quot; value=&quot;Soumettre&quot;/&gt;&lt;property id=&quot;10012&quot; value=&quot;0&quot;/&gt;&lt;property id=&quot;10022&quot; value=&quot;Essayez encore une fois&quot;/&gt;&lt;property id=&quot;10068&quot; value=&quot;Correct - Cliquez pour continuer&quot;/&gt;&lt;property id=&quot;10069&quot; value=&quot;Incorrect - Cliquez pour continuer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Annule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Vous devez répondre aux questions avant de continuer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-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Réussi&quot;/&gt;&lt;property id=&quot;10166&quot; value=&quot;Échoué&quot;/&gt;&lt;property id=&quot;10167&quot; value=&quot;FFFFFFFF&quot;/&gt;&lt;property id=&quot;10169&quot; value=&quot;Question %d of %d&quot;/&gt;&lt;property id=&quot;10170&quot; value=&quot;Send E-mail&quot;/&gt;&lt;property id=&quot;10171&quot; value=&quot;Vous avez répondu correctement!&quot;/&gt;&lt;property id=&quot;10172&quot; value=&quot;Vous n'avez pas répondu à la question&quot;/&gt;&lt;property id=&quot;10173&quot; value=&quot;Votre réponse&quot;/&gt;&lt;property id=&quot;10174&quot; value=&quot;La réponse correcte est:&quot;/&gt;&lt;object type=&quot;10050&quot; unique_id=&quot;10006&quot;&gt;&lt;property id=&quot;10020&quot; value=&quot;2&quot;/&gt;&lt;property id=&quot;10191&quot; value=&quot;-1&quot;/&gt;&lt;/object&gt;&lt;object type=&quot;10051&quot; unique_id=&quot;10007&quot;&gt;&lt;property id=&quot;10020&quot; value=&quot;2&quot;/&gt;&lt;property id=&quot;10191&quot; value=&quot;-1&quot;/&gt;&lt;/object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0&quot;/&gt;&lt;/object&gt;&lt;/object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7&quot; value=&quot;1&quot;/&gt;&lt;property id=&quot;10229&quot; value=&quot;0&quot;/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29sb3JzPg0KCQk8dWljb2xvciBuYW1lPSJwcmltYXJ5IiB2YWx1ZT0iMHhBQUM4RDkiLz4NCgkJPHVpY29sb3IgbmFtZT0iZ2xvdyIgdmFsdWU9IjB4MzVEMzM0Ii8+DQoJCTx1aWNvbG9yIG5hbWU9InRleHQiIHZhbHVlPSIweEZGRkZGRiIvPg0KCQk8dWljb2xvciBuYW1lPSJsaWdodCIgdmFsdWU9IjB4NEU1RDYwIi8+DQoJCTx1aWNvbG9yIG5hbWU9InNoYWRvdyIgdmFsdWU9IjB4MDAwMDAwIi8+DQoJCTx1aWNvbG9yIG5hbWU9ImJhY2tncm91bmQiIHZhbHVlPSIweDUwODZBMyIvPg0KCTwvY29sb3JzPg0KCTxsYXlvdXQ+DQoJCTx1aXNob3cgbmFtZT0icHJlc2VudGF0aW9udGl0bGUiIHZhbHVlPSJ0cnVlIi8+DQoJCTx1aXNob3cgbmFtZT0icHJlc2VudGVycGhvdG8iIHZhbHVlPSJmYWxzZSIvPg0KCQk8dWlzaG93IG5hbWU9InByZXNlbnRlcm5hbWUiIHZhbHVlPSJmYWxzZSIvPg0KCQk8dWlzaG93IG5hbWU9InByZXNlbnRlcnRpdGxlIiB2YWx1ZT0iZmFsc2UiLz4NCgkJPHVpc2hvdyBuYW1lPSJwcmVzZW50ZXJlbWFpbCIgdmFsdWU9ImZhbHNlIi8+DQoJCTx1aXNob3cgbmFtZT0icHJlc2VudGVyYmlvIiB2YWx1ZT0iZmFsc2UiLz4NCgkJPHVpc2hvdyBuYW1lPSJjb21wYW55bG9nbyIgdmFsdWU9ImZhbHNlIi8+DQoJCTx1aXNob3cgbmFtZT0ic2lkZWJhciIgdmFsdWU9InRydWUiLz4NCgkJPHVpc2hvdyBuYW1lPSJvdXRsaW5lIiB2YWx1ZT0idHJ1ZSIvPg0KCQk8dWlzaG93IG5hbWU9InRodW1ibmFpbCIgdmFsdWU9ImZhbHNlIi8+DQoJCTx1aXNob3cgbmFtZT0ibm90ZXMiIHZhbHVlPSJmYWxz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nNlYXJjaCIvPg0KCQk8dWlzaG93IG5hbWU9InF1aXoiIHZhbHVlPSJ0cnVlIi8+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TdG9wcGVkIi8+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TE9BRElORyIgdmFsdWU9IkxhZGVuIi8+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+DQoJCTwhLS0gc3Vic3RpdHV0aW9uOiAlcyA9PSBzZWNvbmRzIHJlbWFpbmluZyAtLT4NCgkJPHVpdGV4dCBuYW1lPSJFTEFQU0VEIiB2YWx1ZT0iUmVzdGRhdWVyOiAlbSBNaW51dGVuICVzIFNla3VuZGVuIi8+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+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+DQoJCTx1aXRleHQgbmFtZT0iU0xJREVfSEVBRElORyIgdmFsdWU9IkZvbGllbnRpdGVsIi8+DQoJCTx1aXRleHQgbmFtZT0iRFVSQVRJT05fSEVBRElORyIgdmFsdWU9IkRhdWVyIi8+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+DQoJCTx1aXRleHQgbmFtZT0iU0xJREVfTk9URVMiIHZhbHVlPSJGb2xpZW5ub3RpemV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+DQoJCTx1aXRleHQgbmFtZT0iTVVURSIgdmFsdWU9IlRvbiBhdXMiLz4NCgkJPHVpdGV4dCBuYW1lPSJET0NXUkFQX1RJVExFIiB2YWx1ZT0iUHJlc2VudGVyLUFuaGFuZyIvPg0KCQk8dWl0ZXh0IG5hbWU9IkRPQ1dSQVBfTVNHIiB2YWx1ZT0iQXVmIG1laW5lbSBBcmJlaXRzcGxhdHogc3BlaWNoZXJuIi8+DQoJCTx1aXRleHQgbmFtZT0iRE9DV1JBUF9QUk9NUFQiIHZhbHVlPSJadW0gSGVydW50ZXJsYWRlbiBrbGlja2VuIi8+DQoJPC9sYW5ndWFnZT4NCgk8bGFuZ3VhZ2UgaWQ9ImZ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+DQoJCTx1aXRleHQgbmFtZT0iQ09OVEFDVEJUTl9USVRMRSIgdmFsdWU9IkNvbnRhY3QiLz4NCgkJPHVpdGV4dCBuYW1lPSJUQUJfT1VUTElORSIgdmFsdWU9IlBsYW4iLz4NCgkJPHVpdGV4dCBuYW1lPSJUQUJfVEhVTUIiIHZhbHVlPSIgTWluaWF0dXJlIi8+DQoJCTx1aXRleHQgbmFtZT0iVEFCX05PVEVTIiB2YWx1ZT0iTm90ZXMiLz4NCgkJPHVpdGV4dCBuYW1lPSJUQUJfU0VBUkNIIiB2YWx1ZT0iIENoZXJjaGVy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+DQoJCTx1aXRleHQgbmFtZT0iRE9DV1JBUF9QUk9NUFQiIHZhbHVlPSJDbGlxdWVyIHBvdXIgdMOpbMOpY2hhcmdlciIvPg0KCTwvbGFuZ3VhZ2U+DQoJPGxhbmd1YWdlIGlkPSJqYS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w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+imi+OBm+OCiyIvPg0KCQk8dWl0ZXh0IG5hbWU9Ik1VVEUiIHZhbHVlPSLjg5/jg6Xjg7zjg4giLz4NCgkJPHVpdGV4dCBuYW1lPSJET0NXUkFQX1RJVExFIiB2YWx1ZT0iUHJlc2VudGVyIOa3u+S7mOODleOCoeOCpOODqyIvPg0KCQk8dWl0ZXh0IG5hbWU9IkRPQ1dSQVBfTVNHIiB2YWx1ZT0i44Oe44Kk44Kz44Oz44OU44Ol44O844K/44Gr5L+d5a2YIi8+DQoJCTx1aXRleHQgbmFtZT0iRE9DV1JBUF9QUk9NUFQiIHZhbHVlPSLjgq/jg6rjg4Pjgq/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+DQoJCTx1aXRleHQgbmFtZT0iVEhVTUJfSEVBRElORyIgdmFsdWU9IuyKrOudvOydtOuTnCIvPg0KCQk8dWl0ZXh0IG5hbWU9IlRIVU1CX0lORk8iIHZhbHVlPSLsoJzrqqkv7J6s7IOd7Iuc6rCEIi8+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ssLjsl6zsnpDsl5Dqsowg7IS466GcIOunieuMgCDrs7TsnbTquLAiLz4NCgkJPHVpdGV4dCBuYW1lPSJNVVRFIiB2YWx1ZT0i7J2M7IaM6rGwIi8+DQoJCTx1aXRleHQgbmFtZT0iRE9DV1JBUF9USVRMRSIgdmFsdWU9IlByZXNlbnRlciDtjIzsnbwg7LKo67aAIi8+DQoJCTx1aXRleHQgbmFtZT0iRE9DV1JBUF9NU0ciIHZhbHVlPSLrgrQg7Lu07ZOo7YSw7JeQIOyggOyepSIvPg0KCQk8dWl0ZXh0IG5hbWU9IkRPQ1dSQVBfUFJPTVBUIiB2YWx1ZT0i7YG066at7ZWY7JesIOuLpOyatOuhnOuTnCIvPg0KCTwvbGFuZ3VhZ2U+DQo8L2NvbmZpZ3VyYXRpb24+DQog"/>
  <p:tag name="MMPROD_UIDATA" val="&lt;database version=&quot;10.0&quot;&gt;&lt;object type=&quot;1&quot; unique_id=&quot;10001&quot;&gt;&lt;property id=&quot;20139&quot; value=&quot;%n. %s&quot;/&gt;&lt;property id=&quot;20141&quot; value=&quot;Le genre des noms (concept title)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0&quot;/&gt;&lt;property id=&quot;20181&quot; value=&quot;0&quot;/&gt;&lt;property id=&quot;20193&quot; value=&quot;-1&quot;/&gt;&lt;property id=&quot;20224&quot; value=&quot;\\artsfile.uwaterloo.ca\ktsedryk\My Documents\My Adobe Presentations\template&quot;/&gt;&lt;property id=&quot;20250&quot; value=&quot;0&quot;/&gt;&lt;property id=&quot;20251&quot; value=&quot;0&quot;/&gt;&lt;property id=&quot;20259&quot; value=&quot;0&quot;/&gt;&lt;object type=&quot;8&quot; unique_id=&quot;10777&quot;&gt;&lt;/object&gt;&lt;object type=&quot;2&quot; unique_id=&quot;10778&quot;&gt;&lt;object type=&quot;3&quot; unique_id=&quot;16090&quot;&gt;&lt;property id=&quot;20148&quot; value=&quot;5&quot;/&gt;&lt;property id=&quot;20300&quot; value=&quot;Slide 1&quot;/&gt;&lt;property id=&quot;20303&quot; value=&quot;-1&quot;/&gt;&lt;property id=&quot;20307&quot; value=&quot;347&quot;/&gt;&lt;property id=&quot;20309&quot; value=&quot;-1&quot;/&gt;&lt;/object&gt;&lt;object type=&quot;3&quot; unique_id=&quot;21677&quot;&gt;&lt;property id=&quot;20148&quot; value=&quot;5&quot;/&gt;&lt;property id=&quot;20300&quot; value=&quot;Slide 2&quot;/&gt;&lt;property id=&quot;20307&quot; value=&quot;348&quot;/&gt;&lt;/object&gt;&lt;object type=&quot;3&quot; unique_id=&quot;21694&quot;&gt;&lt;property id=&quot;20148&quot; value=&quot;5&quot;/&gt;&lt;property id=&quot;20300&quot; value=&quot;Slide 3&quot;/&gt;&lt;property id=&quot;20307&quot; value=&quot;349&quot;/&gt;&lt;/object&gt;&lt;/object&gt;&lt;object type=&quot;4&quot; unique_id=&quot;13066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0.7|2.4|24.9|2.3|54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|1.5|17.9|2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triangle" w="med" len="med"/>
        </a:ln>
      </a:spPr>
      <a:bodyPr anchor="ctr"/>
      <a:lstStyle>
        <a:defPPr algn="ctr">
          <a:defRPr/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lnDef>
      <a:spPr bwMode="auto"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2278</TotalTime>
  <Pages>0</Pages>
  <Words>864</Words>
  <Characters>0</Characters>
  <Application>Microsoft Office PowerPoint</Application>
  <PresentationFormat>Custom</PresentationFormat>
  <Lines>0</Lines>
  <Paragraphs>73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Gill Sans</vt:lpstr>
      <vt:lpstr>Open Sans</vt:lpstr>
      <vt:lpstr>Title &amp; Bullets</vt:lpstr>
      <vt:lpstr> Les prépositions avec les noms géographiques</vt:lpstr>
      <vt:lpstr>Aller, être, arriver, etc. ( = to) </vt:lpstr>
      <vt:lpstr>Retourner, venir, revenir, etc. (= from)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prépositions avec les noms géographiques</dc:title>
  <dc:creator>Tsedryk, Kanstantsin</dc:creator>
  <cp:keywords>FR251</cp:keywords>
  <cp:lastModifiedBy>KT</cp:lastModifiedBy>
  <cp:revision>497</cp:revision>
  <dcterms:modified xsi:type="dcterms:W3CDTF">2024-01-12T16:16:18Z</dcterms:modified>
</cp:coreProperties>
</file>