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347" r:id="rId2"/>
    <p:sldId id="348" r:id="rId3"/>
    <p:sldId id="350" r:id="rId4"/>
    <p:sldId id="351" r:id="rId5"/>
    <p:sldId id="349" r:id="rId6"/>
    <p:sldId id="352" r:id="rId7"/>
  </p:sldIdLst>
  <p:sldSz cx="12482513" cy="7021513"/>
  <p:notesSz cx="7023100" cy="9309100"/>
  <p:custDataLst>
    <p:tags r:id="rId10"/>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88"/>
    <a:srgbClr val="04A078"/>
    <a:srgbClr val="1997CB"/>
    <a:srgbClr val="0B435B"/>
    <a:srgbClr val="6F2A0B"/>
    <a:srgbClr val="3E5E28"/>
    <a:srgbClr val="679192"/>
    <a:srgbClr val="D8E5ED"/>
    <a:srgbClr val="ADC8D7"/>
    <a:srgbClr val="BBD7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71583" autoAdjust="0"/>
  </p:normalViewPr>
  <p:slideViewPr>
    <p:cSldViewPr snapToGrid="0" snapToObjects="1" showGuides="1">
      <p:cViewPr varScale="1">
        <p:scale>
          <a:sx n="74" d="100"/>
          <a:sy n="74" d="100"/>
        </p:scale>
        <p:origin x="708" y="78"/>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prépositions</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avons déjà mentionné avec vous cette catégorie grammaticale dans le module sur les pronoms. Comme nous l’avons vu, il est important de maitriser l’emploi des prépositions en français. Alors, dans ce module, nous allons étudier avec vous les prépositions d’une manière plus approfondie.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49707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Qu’est-ce qu’une préposition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les phrases suivantes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Elle se dirige le centre-ville.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pars trois jours.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le livre mon frère.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 phrases semblent bizarres, n’est-ce pas ? Je dirais même agrammaticales, nous sentons que certains éléments sont absents, plus précisément, des éléments qui pourraient réunir les différentes parties de ces phrases.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Si nous ajoutons dans la première phrase une préposition « VERS », tout devient clair.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elle se dirige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vers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le centre-ville. (dans cette phrase, la préposition « vers » nous aide à établir un rapport entre le verbe « se diriger » et le nom « le centre-ville », ainsi, cette préposition exprime un lieu ou une direction)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la phrase suivante et ajoutons-y une préposition « DANS »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pars dans trois jours (dans cet exemple, il s’agit de relier le verbe « partir » et « trois jours », tout en exprimant le temps)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Dernier exemple, il nous manque la préposition « DE » qui établit des relations de possession entre « le livre » et « mon frère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le livre de mon frère.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49692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pouvons maintenant répondre aux questions suivantes : qu’est-ce qu’une préposition ? et à quoi sert-elle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Une préposition est un mot invariable qui sert à marquer le rapport d’un mot avec un autre.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Notons que les prépositions ne peuvent pas être employées toutes seules, elles ont toujours un complément à côté.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la question suivante « qui parles-tu à ? » n’est pas possible en français, </a:t>
            </a:r>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184114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préposition ne peut pas rester seule à la fin d’une phrase, il faut avoir un complément après la préposition, ainsi, la phrase correcte est: « à qui parles-tu ?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1507459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Faisons maintenant quelques remarques sur l’emploi des prépositions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Commençons par l’emploi de la préposition avec un verbe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Premièrement, j’attire votre attention au fait qu’après toutes les prépositions nous allons employer l’infinitif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de faire – infinitif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à travailler – infinitif</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sans avoir regardé – « avoir regardé » c’est un infinitif passé</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après + un infinitif passé (la préposition « après » est toujours suivie d’un infinitif passé)</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après avoir chanté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À la différence du français, en anglais on emploie souvent le participe présent après les prépositions :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err="1">
                <a:effectLst/>
                <a:latin typeface="Open Sans" panose="020B0606030504020204" pitchFamily="34" charset="0"/>
                <a:ea typeface="Calibri" panose="020F0502020204030204" pitchFamily="34" charset="0"/>
                <a:cs typeface="Times New Roman" panose="02020603050405020304" pitchFamily="18" charset="0"/>
              </a:rPr>
              <a:t>after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err="1">
                <a:effectLst/>
                <a:latin typeface="Open Sans" panose="020B0606030504020204" pitchFamily="34" charset="0"/>
                <a:ea typeface="Calibri" panose="020F0502020204030204" pitchFamily="34" charset="0"/>
                <a:cs typeface="Times New Roman" panose="02020603050405020304" pitchFamily="18" charset="0"/>
              </a:rPr>
              <a:t>saying</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 après avoir dit</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err="1">
                <a:effectLst/>
                <a:latin typeface="Open Sans" panose="020B0606030504020204" pitchFamily="34" charset="0"/>
                <a:ea typeface="Calibri" panose="020F0502020204030204" pitchFamily="34" charset="0"/>
                <a:cs typeface="Times New Roman" panose="02020603050405020304" pitchFamily="18" charset="0"/>
              </a:rPr>
              <a:t>before</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err="1">
                <a:effectLst/>
                <a:latin typeface="Open Sans" panose="020B0606030504020204" pitchFamily="34" charset="0"/>
                <a:ea typeface="Calibri" panose="020F0502020204030204" pitchFamily="34" charset="0"/>
                <a:cs typeface="Times New Roman" panose="02020603050405020304" pitchFamily="18" charset="0"/>
              </a:rPr>
              <a:t>doing</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 avant de faire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français, la seule préposition qui s’emploie avec un participe présent est « en », par exemple  :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parlant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essayant</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faisant  - faites attention à la prononciation.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Prononçons encore une fois : en parlant, en essayant, en faisant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59032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Maintenant faisons quelques remarques sur l’emploi des prépositions avec des noms</a:t>
            </a:r>
          </a:p>
          <a:p>
            <a:pPr marL="342900" marR="0" lvl="0" indent="-342900">
              <a:spcBef>
                <a:spcPts val="0"/>
              </a:spcBef>
              <a:spcAft>
                <a:spcPts val="400"/>
              </a:spcAft>
              <a:buFont typeface="Times New Roman" panose="02020603050405020304" pitchFamily="18" charset="0"/>
              <a:buChar char="-"/>
              <a:tabLst>
                <a:tab pos="457200" algn="l"/>
              </a:tabLs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la préposition à se contracte avec les articles définis « le » et « les »</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(en combinant la préposition « à » avec l’article « le » on obtient « au »  a/u)</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(à + les (pluriel) ça nous donne « aux », /a/u/x)</a:t>
            </a:r>
          </a:p>
          <a:p>
            <a:pPr marL="0" marR="0">
              <a:spcBef>
                <a:spcPts val="0"/>
              </a:spcBef>
              <a:spcAft>
                <a:spcPts val="400"/>
              </a:spcAft>
            </a:pPr>
            <a:r>
              <a:rPr lang="fr-CA" sz="1800">
                <a:effectLst/>
                <a:latin typeface="Open Sans" panose="020B0606030504020204" pitchFamily="34" charset="0"/>
                <a:ea typeface="Calibri" panose="020F0502020204030204" pitchFamily="34" charset="0"/>
                <a:cs typeface="Times New Roman" panose="02020603050405020304" pitchFamily="18" charset="0"/>
              </a:rPr>
              <a:t>La préposition « </a:t>
            </a:r>
            <a:r>
              <a:rPr lang="fr-CA" sz="1800" dirty="0">
                <a:effectLst/>
                <a:latin typeface="Open Sans" panose="020B0606030504020204" pitchFamily="34" charset="0"/>
                <a:ea typeface="Calibri" panose="020F0502020204030204" pitchFamily="34" charset="0"/>
                <a:cs typeface="Times New Roman" panose="02020603050405020304" pitchFamily="18" charset="0"/>
              </a:rPr>
              <a:t>de » se lie avec ces mêmes articles :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(de + le nous donne « du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(de + les se transforment en « des » d/e/s)</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votre manuel, lisez attentivement toutes les explications sur l’emploi de différentes prépositions en français.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145350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notesSlide" Target="../notesSlides/notesSlide6.xml"/><Relationship Id="rId5" Type="http://schemas.openxmlformats.org/officeDocument/2006/relationships/tags" Target="../tags/tag9.xml"/><Relationship Id="rId10" Type="http://schemas.openxmlformats.org/officeDocument/2006/relationships/slideLayout" Target="../slideLayouts/slideLayout2.xml"/><Relationship Id="rId4" Type="http://schemas.openxmlformats.org/officeDocument/2006/relationships/tags" Target="../tags/tag8.xml"/><Relationship Id="rId9"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Les prépositions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Qu’est-ce qu’une préposition ?</a:t>
            </a:r>
          </a:p>
        </p:txBody>
      </p:sp>
      <p:sp>
        <p:nvSpPr>
          <p:cNvPr id="3" name="Rectangle 2">
            <a:extLst>
              <a:ext uri="{FF2B5EF4-FFF2-40B4-BE49-F238E27FC236}">
                <a16:creationId xmlns:a16="http://schemas.microsoft.com/office/drawing/2014/main" id="{DBB1F2C9-46B6-4366-1AC7-03CDEEC88BD4}"/>
              </a:ext>
            </a:extLst>
          </p:cNvPr>
          <p:cNvSpPr>
            <a:spLocks noChangeArrowheads="1"/>
          </p:cNvSpPr>
          <p:nvPr/>
        </p:nvSpPr>
        <p:spPr bwMode="auto">
          <a:xfrm>
            <a:off x="1093788" y="2374902"/>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Elle se dirige le centre-ville.</a:t>
            </a:r>
            <a:endParaRPr lang="en-US" altLang="fr-FR" sz="2400"/>
          </a:p>
        </p:txBody>
      </p:sp>
      <p:sp>
        <p:nvSpPr>
          <p:cNvPr id="5" name="Rectangle 4">
            <a:extLst>
              <a:ext uri="{FF2B5EF4-FFF2-40B4-BE49-F238E27FC236}">
                <a16:creationId xmlns:a16="http://schemas.microsoft.com/office/drawing/2014/main" id="{29CD5966-8134-9E91-2680-1F48A8760A5A}"/>
              </a:ext>
            </a:extLst>
          </p:cNvPr>
          <p:cNvSpPr>
            <a:spLocks noChangeArrowheads="1"/>
          </p:cNvSpPr>
          <p:nvPr/>
        </p:nvSpPr>
        <p:spPr bwMode="auto">
          <a:xfrm>
            <a:off x="1093788" y="3289302"/>
            <a:ext cx="270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7" name="Rectangle 6">
            <a:extLst>
              <a:ext uri="{FF2B5EF4-FFF2-40B4-BE49-F238E27FC236}">
                <a16:creationId xmlns:a16="http://schemas.microsoft.com/office/drawing/2014/main" id="{90AD7414-51C4-E406-1DCE-AC0E1B60EF31}"/>
              </a:ext>
            </a:extLst>
          </p:cNvPr>
          <p:cNvSpPr>
            <a:spLocks noChangeArrowheads="1"/>
          </p:cNvSpPr>
          <p:nvPr/>
        </p:nvSpPr>
        <p:spPr bwMode="auto">
          <a:xfrm>
            <a:off x="1093788" y="4192589"/>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10" name="Rectangle 9">
            <a:extLst>
              <a:ext uri="{FF2B5EF4-FFF2-40B4-BE49-F238E27FC236}">
                <a16:creationId xmlns:a16="http://schemas.microsoft.com/office/drawing/2014/main" id="{E57AFF08-DA27-BA3A-6E35-629EF92DE18D}"/>
              </a:ext>
            </a:extLst>
          </p:cNvPr>
          <p:cNvSpPr>
            <a:spLocks noChangeArrowheads="1"/>
          </p:cNvSpPr>
          <p:nvPr/>
        </p:nvSpPr>
        <p:spPr bwMode="auto">
          <a:xfrm>
            <a:off x="1093788" y="2374902"/>
            <a:ext cx="518160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dirty="0"/>
              <a:t>Elle se dirige          le centre-ville. </a:t>
            </a:r>
            <a:endParaRPr lang="en-US" altLang="fr-FR" sz="2400" dirty="0"/>
          </a:p>
        </p:txBody>
      </p:sp>
      <p:sp>
        <p:nvSpPr>
          <p:cNvPr id="11" name="Rectangle 10">
            <a:extLst>
              <a:ext uri="{FF2B5EF4-FFF2-40B4-BE49-F238E27FC236}">
                <a16:creationId xmlns:a16="http://schemas.microsoft.com/office/drawing/2014/main" id="{DBA63A02-1802-4CA8-6454-D70528C6E42D}"/>
              </a:ext>
            </a:extLst>
          </p:cNvPr>
          <p:cNvSpPr>
            <a:spLocks noChangeArrowheads="1"/>
          </p:cNvSpPr>
          <p:nvPr/>
        </p:nvSpPr>
        <p:spPr bwMode="auto">
          <a:xfrm>
            <a:off x="2941638" y="2374902"/>
            <a:ext cx="766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vers</a:t>
            </a:r>
            <a:endParaRPr lang="fr-CA" altLang="fr-FR" sz="2400">
              <a:solidFill>
                <a:srgbClr val="C00000"/>
              </a:solidFill>
            </a:endParaRPr>
          </a:p>
        </p:txBody>
      </p:sp>
      <p:sp>
        <p:nvSpPr>
          <p:cNvPr id="12" name="Rectangle 11">
            <a:extLst>
              <a:ext uri="{FF2B5EF4-FFF2-40B4-BE49-F238E27FC236}">
                <a16:creationId xmlns:a16="http://schemas.microsoft.com/office/drawing/2014/main" id="{D7665074-C4A9-FA0E-9085-91D8E25CE814}"/>
              </a:ext>
            </a:extLst>
          </p:cNvPr>
          <p:cNvSpPr>
            <a:spLocks noChangeArrowheads="1"/>
          </p:cNvSpPr>
          <p:nvPr/>
        </p:nvSpPr>
        <p:spPr bwMode="auto">
          <a:xfrm>
            <a:off x="1093788" y="3289302"/>
            <a:ext cx="34639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13" name="Freeform 15">
            <a:extLst>
              <a:ext uri="{FF2B5EF4-FFF2-40B4-BE49-F238E27FC236}">
                <a16:creationId xmlns:a16="http://schemas.microsoft.com/office/drawing/2014/main" id="{C46C3FC6-E982-1D53-C034-0C94D62A3588}"/>
              </a:ext>
            </a:extLst>
          </p:cNvPr>
          <p:cNvSpPr>
            <a:spLocks/>
          </p:cNvSpPr>
          <p:nvPr/>
        </p:nvSpPr>
        <p:spPr bwMode="auto">
          <a:xfrm>
            <a:off x="2395538" y="2744789"/>
            <a:ext cx="2203450"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cxnSp>
        <p:nvCxnSpPr>
          <p:cNvPr id="14" name="Straight Connector 13">
            <a:extLst>
              <a:ext uri="{FF2B5EF4-FFF2-40B4-BE49-F238E27FC236}">
                <a16:creationId xmlns:a16="http://schemas.microsoft.com/office/drawing/2014/main" id="{977351E3-B2E0-A4DF-105B-D49A40C31C2A}"/>
              </a:ext>
            </a:extLst>
          </p:cNvPr>
          <p:cNvCxnSpPr/>
          <p:nvPr/>
        </p:nvCxnSpPr>
        <p:spPr>
          <a:xfrm>
            <a:off x="1779588" y="2744789"/>
            <a:ext cx="116205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BF5BA8-0542-50DC-E94C-1316144AC014}"/>
              </a:ext>
            </a:extLst>
          </p:cNvPr>
          <p:cNvCxnSpPr/>
          <p:nvPr/>
        </p:nvCxnSpPr>
        <p:spPr>
          <a:xfrm>
            <a:off x="3760788" y="2744789"/>
            <a:ext cx="18288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BB049CE-5A32-2670-C093-26D3F8B42D61}"/>
              </a:ext>
            </a:extLst>
          </p:cNvPr>
          <p:cNvSpPr>
            <a:spLocks noChangeArrowheads="1"/>
          </p:cNvSpPr>
          <p:nvPr/>
        </p:nvSpPr>
        <p:spPr bwMode="auto">
          <a:xfrm>
            <a:off x="2160588" y="3289302"/>
            <a:ext cx="852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dans</a:t>
            </a:r>
            <a:endParaRPr lang="fr-CA" altLang="fr-FR" sz="2400">
              <a:solidFill>
                <a:srgbClr val="C00000"/>
              </a:solidFill>
            </a:endParaRPr>
          </a:p>
        </p:txBody>
      </p:sp>
      <p:cxnSp>
        <p:nvCxnSpPr>
          <p:cNvPr id="17" name="Straight Connector 16">
            <a:extLst>
              <a:ext uri="{FF2B5EF4-FFF2-40B4-BE49-F238E27FC236}">
                <a16:creationId xmlns:a16="http://schemas.microsoft.com/office/drawing/2014/main" id="{FA8C1A14-493E-2DC8-EE48-237C02C820DC}"/>
              </a:ext>
            </a:extLst>
          </p:cNvPr>
          <p:cNvCxnSpPr/>
          <p:nvPr/>
        </p:nvCxnSpPr>
        <p:spPr>
          <a:xfrm>
            <a:off x="1579563" y="3659189"/>
            <a:ext cx="581025"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03745A5-089B-0951-8076-51B76B3C1E0F}"/>
              </a:ext>
            </a:extLst>
          </p:cNvPr>
          <p:cNvCxnSpPr/>
          <p:nvPr/>
        </p:nvCxnSpPr>
        <p:spPr>
          <a:xfrm flipV="1">
            <a:off x="3013076" y="3659189"/>
            <a:ext cx="135731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9" name="Freeform 15">
            <a:extLst>
              <a:ext uri="{FF2B5EF4-FFF2-40B4-BE49-F238E27FC236}">
                <a16:creationId xmlns:a16="http://schemas.microsoft.com/office/drawing/2014/main" id="{BE3454E3-8FA6-D197-D332-C266600D0097}"/>
              </a:ext>
            </a:extLst>
          </p:cNvPr>
          <p:cNvSpPr>
            <a:spLocks/>
          </p:cNvSpPr>
          <p:nvPr/>
        </p:nvSpPr>
        <p:spPr bwMode="auto">
          <a:xfrm>
            <a:off x="1839913" y="366077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0" name="Rectangle 19">
            <a:extLst>
              <a:ext uri="{FF2B5EF4-FFF2-40B4-BE49-F238E27FC236}">
                <a16:creationId xmlns:a16="http://schemas.microsoft.com/office/drawing/2014/main" id="{EE470171-8F7D-25DD-6E5C-11A14DE01577}"/>
              </a:ext>
            </a:extLst>
          </p:cNvPr>
          <p:cNvSpPr>
            <a:spLocks noChangeArrowheads="1"/>
          </p:cNvSpPr>
          <p:nvPr/>
        </p:nvSpPr>
        <p:spPr bwMode="auto">
          <a:xfrm>
            <a:off x="1062038" y="4192589"/>
            <a:ext cx="4038600"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21" name="Rectangle 20">
            <a:extLst>
              <a:ext uri="{FF2B5EF4-FFF2-40B4-BE49-F238E27FC236}">
                <a16:creationId xmlns:a16="http://schemas.microsoft.com/office/drawing/2014/main" id="{EFDFC8EB-DD18-5AFC-6512-84621C00915D}"/>
              </a:ext>
            </a:extLst>
          </p:cNvPr>
          <p:cNvSpPr>
            <a:spLocks noChangeArrowheads="1"/>
          </p:cNvSpPr>
          <p:nvPr/>
        </p:nvSpPr>
        <p:spPr bwMode="auto">
          <a:xfrm>
            <a:off x="2846388" y="4192589"/>
            <a:ext cx="527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de</a:t>
            </a:r>
            <a:endParaRPr lang="fr-CA" altLang="fr-FR" sz="2400">
              <a:solidFill>
                <a:srgbClr val="C00000"/>
              </a:solidFill>
            </a:endParaRPr>
          </a:p>
        </p:txBody>
      </p:sp>
      <p:cxnSp>
        <p:nvCxnSpPr>
          <p:cNvPr id="22" name="Straight Connector 21">
            <a:extLst>
              <a:ext uri="{FF2B5EF4-FFF2-40B4-BE49-F238E27FC236}">
                <a16:creationId xmlns:a16="http://schemas.microsoft.com/office/drawing/2014/main" id="{4C8270F4-5E6E-1AC4-79DD-11B694ED1456}"/>
              </a:ext>
            </a:extLst>
          </p:cNvPr>
          <p:cNvCxnSpPr/>
          <p:nvPr/>
        </p:nvCxnSpPr>
        <p:spPr>
          <a:xfrm>
            <a:off x="1931988" y="4573589"/>
            <a:ext cx="8382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F5D7C45-DA60-6446-A508-819F1CCAA306}"/>
              </a:ext>
            </a:extLst>
          </p:cNvPr>
          <p:cNvCxnSpPr/>
          <p:nvPr/>
        </p:nvCxnSpPr>
        <p:spPr>
          <a:xfrm>
            <a:off x="3425826" y="4579939"/>
            <a:ext cx="130016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24" name="Freeform 15">
            <a:extLst>
              <a:ext uri="{FF2B5EF4-FFF2-40B4-BE49-F238E27FC236}">
                <a16:creationId xmlns:a16="http://schemas.microsoft.com/office/drawing/2014/main" id="{23445D34-60E5-8F1D-6676-2637270DF1B6}"/>
              </a:ext>
            </a:extLst>
          </p:cNvPr>
          <p:cNvSpPr>
            <a:spLocks/>
          </p:cNvSpPr>
          <p:nvPr/>
        </p:nvSpPr>
        <p:spPr bwMode="auto">
          <a:xfrm>
            <a:off x="2236788" y="458152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pic>
        <p:nvPicPr>
          <p:cNvPr id="28" name="broken link" descr="Logo, icon&#10;&#10;Description automatically generated">
            <a:extLst>
              <a:ext uri="{FF2B5EF4-FFF2-40B4-BE49-F238E27FC236}">
                <a16:creationId xmlns:a16="http://schemas.microsoft.com/office/drawing/2014/main" id="{EC7A5FB5-34EB-B525-74F2-7805167DE5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7186" y="521177"/>
            <a:ext cx="4876800" cy="4876800"/>
          </a:xfrm>
          <a:prstGeom prst="rect">
            <a:avLst/>
          </a:prstGeom>
        </p:spPr>
      </p:pic>
      <p:sp>
        <p:nvSpPr>
          <p:cNvPr id="31" name="Rectangle 30">
            <a:extLst>
              <a:ext uri="{FF2B5EF4-FFF2-40B4-BE49-F238E27FC236}">
                <a16:creationId xmlns:a16="http://schemas.microsoft.com/office/drawing/2014/main" id="{193C1D8F-056A-A227-8787-07AD1449F6F6}"/>
              </a:ext>
            </a:extLst>
          </p:cNvPr>
          <p:cNvSpPr/>
          <p:nvPr/>
        </p:nvSpPr>
        <p:spPr bwMode="auto">
          <a:xfrm>
            <a:off x="6629400" y="771525"/>
            <a:ext cx="5537200" cy="5137627"/>
          </a:xfrm>
          <a:prstGeom prst="rect">
            <a:avLst/>
          </a:prstGeom>
          <a:ln>
            <a:no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pic>
        <p:nvPicPr>
          <p:cNvPr id="30" name="link +" descr="A picture containing text, tableware, dishware, plate&#10;&#10;Description automatically generated">
            <a:extLst>
              <a:ext uri="{FF2B5EF4-FFF2-40B4-BE49-F238E27FC236}">
                <a16:creationId xmlns:a16="http://schemas.microsoft.com/office/drawing/2014/main" id="{4DA9F3EC-77D0-DA3F-DF9D-4FFD789E36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462629">
            <a:off x="7054523" y="1644074"/>
            <a:ext cx="4757821" cy="4154059"/>
          </a:xfrm>
          <a:prstGeom prst="rect">
            <a:avLst/>
          </a:prstGeom>
        </p:spPr>
      </p:pic>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childTnLst>
                                </p:cTn>
                              </p:par>
                              <p:par>
                                <p:cTn id="28" presetID="2" presetClass="entr" presetSubtype="1"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1250" fill="hold"/>
                                        <p:tgtEl>
                                          <p:spTgt spid="11"/>
                                        </p:tgtEl>
                                        <p:attrNameLst>
                                          <p:attrName>ppt_x</p:attrName>
                                        </p:attrNameLst>
                                      </p:cBhvr>
                                      <p:tavLst>
                                        <p:tav tm="0">
                                          <p:val>
                                            <p:strVal val="#ppt_x"/>
                                          </p:val>
                                        </p:tav>
                                        <p:tav tm="100000">
                                          <p:val>
                                            <p:strVal val="#ppt_x"/>
                                          </p:val>
                                        </p:tav>
                                      </p:tavLst>
                                    </p:anim>
                                    <p:anim calcmode="lin" valueType="num">
                                      <p:cBhvr additive="base">
                                        <p:cTn id="31" dur="1250" fill="hold"/>
                                        <p:tgtEl>
                                          <p:spTgt spid="11"/>
                                        </p:tgtEl>
                                        <p:attrNameLst>
                                          <p:attrName>ppt_y</p:attrName>
                                        </p:attrNameLst>
                                      </p:cBhvr>
                                      <p:tavLst>
                                        <p:tav tm="0">
                                          <p:val>
                                            <p:strVal val="0-#ppt_h/2"/>
                                          </p:val>
                                        </p:tav>
                                        <p:tav tm="100000">
                                          <p:val>
                                            <p:strVal val="#ppt_y"/>
                                          </p:val>
                                        </p:tav>
                                      </p:tavLst>
                                    </p:anim>
                                  </p:childTnLst>
                                </p:cTn>
                              </p:par>
                            </p:childTnLst>
                          </p:cTn>
                        </p:par>
                        <p:par>
                          <p:cTn id="32" fill="hold">
                            <p:stCondLst>
                              <p:cond delay="1250"/>
                            </p:stCondLst>
                            <p:childTnLst>
                              <p:par>
                                <p:cTn id="33" presetID="10" presetClass="exit" presetSubtype="0" fill="hold" nodeType="afterEffect">
                                  <p:stCondLst>
                                    <p:cond delay="0"/>
                                  </p:stCondLst>
                                  <p:childTnLst>
                                    <p:animEffect transition="out" filter="fade">
                                      <p:cBhvr>
                                        <p:cTn id="34" dur="750"/>
                                        <p:tgtEl>
                                          <p:spTgt spid="28"/>
                                        </p:tgtEl>
                                      </p:cBhvr>
                                    </p:animEffect>
                                    <p:set>
                                      <p:cBhvr>
                                        <p:cTn id="35" dur="1" fill="hold">
                                          <p:stCondLst>
                                            <p:cond delay="749"/>
                                          </p:stCondLst>
                                        </p:cTn>
                                        <p:tgtEl>
                                          <p:spTgt spid="28"/>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par>
                                <p:cTn id="39" presetID="10"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1250"/>
                                        <p:tgtEl>
                                          <p:spTgt spid="30"/>
                                        </p:tgtEl>
                                      </p:cBhvr>
                                    </p:animEffect>
                                  </p:childTnLst>
                                </p:cTn>
                              </p:par>
                              <p:par>
                                <p:cTn id="42" presetID="22" presetClass="entr" presetSubtype="8"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1000"/>
                                        <p:tgtEl>
                                          <p:spTgt spid="14"/>
                                        </p:tgtEl>
                                      </p:cBhvr>
                                    </p:animEffect>
                                  </p:childTnLst>
                                </p:cTn>
                              </p:par>
                              <p:par>
                                <p:cTn id="45" presetID="22" presetClass="entr" presetSubtype="8"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1000"/>
                                        <p:tgtEl>
                                          <p:spTgt spid="15"/>
                                        </p:tgtEl>
                                      </p:cBhvr>
                                    </p:animEffect>
                                  </p:childTnLst>
                                </p:cTn>
                              </p:par>
                              <p:par>
                                <p:cTn id="48" presetID="22" presetClass="entr" presetSubtype="8" fill="hold" nodeType="withEffect">
                                  <p:stCondLst>
                                    <p:cond delay="75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75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childTnLst>
                                </p:cTn>
                              </p:par>
                              <p:par>
                                <p:cTn id="56" presetID="2" presetClass="entr" presetSubtype="1"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1000" fill="hold"/>
                                        <p:tgtEl>
                                          <p:spTgt spid="16"/>
                                        </p:tgtEl>
                                        <p:attrNameLst>
                                          <p:attrName>ppt_x</p:attrName>
                                        </p:attrNameLst>
                                      </p:cBhvr>
                                      <p:tavLst>
                                        <p:tav tm="0">
                                          <p:val>
                                            <p:strVal val="#ppt_x"/>
                                          </p:val>
                                        </p:tav>
                                        <p:tav tm="100000">
                                          <p:val>
                                            <p:strVal val="#ppt_x"/>
                                          </p:val>
                                        </p:tav>
                                      </p:tavLst>
                                    </p:anim>
                                    <p:anim calcmode="lin" valueType="num">
                                      <p:cBhvr additive="base">
                                        <p:cTn id="59" dur="10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left)">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000"/>
                                        <p:tgtEl>
                                          <p:spTgt spid="20"/>
                                        </p:tgtEl>
                                      </p:cBhvr>
                                    </p:animEffect>
                                  </p:childTnLst>
                                </p:cTn>
                              </p:par>
                              <p:par>
                                <p:cTn id="78" presetID="2" presetClass="entr" presetSubtype="4" fill="hold" nodeType="with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additive="base">
                                        <p:cTn id="80" dur="1000" fill="hold"/>
                                        <p:tgtEl>
                                          <p:spTgt spid="21"/>
                                        </p:tgtEl>
                                        <p:attrNameLst>
                                          <p:attrName>ppt_x</p:attrName>
                                        </p:attrNameLst>
                                      </p:cBhvr>
                                      <p:tavLst>
                                        <p:tav tm="0">
                                          <p:val>
                                            <p:strVal val="#ppt_x"/>
                                          </p:val>
                                        </p:tav>
                                        <p:tav tm="100000">
                                          <p:val>
                                            <p:strVal val="#ppt_x"/>
                                          </p:val>
                                        </p:tav>
                                      </p:tavLst>
                                    </p:anim>
                                    <p:anim calcmode="lin" valueType="num">
                                      <p:cBhvr additive="base">
                                        <p:cTn id="81"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wipe(left)">
                                      <p:cBhvr>
                                        <p:cTn id="86" dur="500"/>
                                        <p:tgtEl>
                                          <p:spTgt spid="22"/>
                                        </p:tgtEl>
                                      </p:cBhvr>
                                    </p:animEffect>
                                  </p:childTnLst>
                                </p:cTn>
                              </p:par>
                              <p:par>
                                <p:cTn id="87" presetID="22" presetClass="entr" presetSubtype="8" fill="hold"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left)">
                                      <p:cBhvr>
                                        <p:cTn id="89" dur="5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0" grpId="0" animBg="1"/>
      <p:bldP spid="11" grpId="0"/>
      <p:bldP spid="12" grpId="0" animBg="1"/>
      <p:bldP spid="13" grpId="0" animBg="1"/>
      <p:bldP spid="16" grpId="0"/>
      <p:bldP spid="19" grpId="0" animBg="1"/>
      <p:bldP spid="20" grpId="0" animBg="1"/>
      <p:bldP spid="21" grpId="0"/>
      <p:bldP spid="24"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dirty="0"/>
              <a:t> Définition </a:t>
            </a:r>
            <a:endParaRPr lang="fr-CA" dirty="0"/>
          </a:p>
        </p:txBody>
      </p:sp>
      <p:sp>
        <p:nvSpPr>
          <p:cNvPr id="3" name="Rectangle 2">
            <a:extLst>
              <a:ext uri="{FF2B5EF4-FFF2-40B4-BE49-F238E27FC236}">
                <a16:creationId xmlns:a16="http://schemas.microsoft.com/office/drawing/2014/main" id="{DBB1F2C9-46B6-4366-1AC7-03CDEEC88BD4}"/>
              </a:ext>
            </a:extLst>
          </p:cNvPr>
          <p:cNvSpPr>
            <a:spLocks noChangeArrowheads="1"/>
          </p:cNvSpPr>
          <p:nvPr/>
        </p:nvSpPr>
        <p:spPr bwMode="auto">
          <a:xfrm>
            <a:off x="890588" y="2374902"/>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Elle se dirige le centre-ville.</a:t>
            </a:r>
            <a:endParaRPr lang="en-US" altLang="fr-FR" sz="2400"/>
          </a:p>
        </p:txBody>
      </p:sp>
      <p:sp>
        <p:nvSpPr>
          <p:cNvPr id="5" name="Rectangle 4">
            <a:extLst>
              <a:ext uri="{FF2B5EF4-FFF2-40B4-BE49-F238E27FC236}">
                <a16:creationId xmlns:a16="http://schemas.microsoft.com/office/drawing/2014/main" id="{29CD5966-8134-9E91-2680-1F48A8760A5A}"/>
              </a:ext>
            </a:extLst>
          </p:cNvPr>
          <p:cNvSpPr>
            <a:spLocks noChangeArrowheads="1"/>
          </p:cNvSpPr>
          <p:nvPr/>
        </p:nvSpPr>
        <p:spPr bwMode="auto">
          <a:xfrm>
            <a:off x="890588" y="3289302"/>
            <a:ext cx="270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7" name="Rectangle 6">
            <a:extLst>
              <a:ext uri="{FF2B5EF4-FFF2-40B4-BE49-F238E27FC236}">
                <a16:creationId xmlns:a16="http://schemas.microsoft.com/office/drawing/2014/main" id="{90AD7414-51C4-E406-1DCE-AC0E1B60EF31}"/>
              </a:ext>
            </a:extLst>
          </p:cNvPr>
          <p:cNvSpPr>
            <a:spLocks noChangeArrowheads="1"/>
          </p:cNvSpPr>
          <p:nvPr/>
        </p:nvSpPr>
        <p:spPr bwMode="auto">
          <a:xfrm>
            <a:off x="890588" y="4192589"/>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10" name="Rectangle 9">
            <a:extLst>
              <a:ext uri="{FF2B5EF4-FFF2-40B4-BE49-F238E27FC236}">
                <a16:creationId xmlns:a16="http://schemas.microsoft.com/office/drawing/2014/main" id="{E57AFF08-DA27-BA3A-6E35-629EF92DE18D}"/>
              </a:ext>
            </a:extLst>
          </p:cNvPr>
          <p:cNvSpPr>
            <a:spLocks noChangeArrowheads="1"/>
          </p:cNvSpPr>
          <p:nvPr/>
        </p:nvSpPr>
        <p:spPr bwMode="auto">
          <a:xfrm>
            <a:off x="890588" y="2374902"/>
            <a:ext cx="518160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dirty="0"/>
              <a:t>Elle se dirige          le centre-ville. </a:t>
            </a:r>
            <a:endParaRPr lang="en-US" altLang="fr-FR" sz="2400" dirty="0"/>
          </a:p>
        </p:txBody>
      </p:sp>
      <p:sp>
        <p:nvSpPr>
          <p:cNvPr id="11" name="Rectangle 10">
            <a:extLst>
              <a:ext uri="{FF2B5EF4-FFF2-40B4-BE49-F238E27FC236}">
                <a16:creationId xmlns:a16="http://schemas.microsoft.com/office/drawing/2014/main" id="{DBA63A02-1802-4CA8-6454-D70528C6E42D}"/>
              </a:ext>
            </a:extLst>
          </p:cNvPr>
          <p:cNvSpPr>
            <a:spLocks noChangeArrowheads="1"/>
          </p:cNvSpPr>
          <p:nvPr/>
        </p:nvSpPr>
        <p:spPr bwMode="auto">
          <a:xfrm>
            <a:off x="2738438" y="2374902"/>
            <a:ext cx="766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vers</a:t>
            </a:r>
            <a:endParaRPr lang="fr-CA" altLang="fr-FR" sz="2400">
              <a:solidFill>
                <a:srgbClr val="C00000"/>
              </a:solidFill>
            </a:endParaRPr>
          </a:p>
        </p:txBody>
      </p:sp>
      <p:sp>
        <p:nvSpPr>
          <p:cNvPr id="12" name="Rectangle 11">
            <a:extLst>
              <a:ext uri="{FF2B5EF4-FFF2-40B4-BE49-F238E27FC236}">
                <a16:creationId xmlns:a16="http://schemas.microsoft.com/office/drawing/2014/main" id="{D7665074-C4A9-FA0E-9085-91D8E25CE814}"/>
              </a:ext>
            </a:extLst>
          </p:cNvPr>
          <p:cNvSpPr>
            <a:spLocks noChangeArrowheads="1"/>
          </p:cNvSpPr>
          <p:nvPr/>
        </p:nvSpPr>
        <p:spPr bwMode="auto">
          <a:xfrm>
            <a:off x="890588" y="3289302"/>
            <a:ext cx="34639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13" name="Freeform 15">
            <a:extLst>
              <a:ext uri="{FF2B5EF4-FFF2-40B4-BE49-F238E27FC236}">
                <a16:creationId xmlns:a16="http://schemas.microsoft.com/office/drawing/2014/main" id="{C46C3FC6-E982-1D53-C034-0C94D62A3588}"/>
              </a:ext>
            </a:extLst>
          </p:cNvPr>
          <p:cNvSpPr>
            <a:spLocks/>
          </p:cNvSpPr>
          <p:nvPr/>
        </p:nvSpPr>
        <p:spPr bwMode="auto">
          <a:xfrm>
            <a:off x="2192338" y="2744789"/>
            <a:ext cx="2203450"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cxnSp>
        <p:nvCxnSpPr>
          <p:cNvPr id="14" name="Straight Connector 13">
            <a:extLst>
              <a:ext uri="{FF2B5EF4-FFF2-40B4-BE49-F238E27FC236}">
                <a16:creationId xmlns:a16="http://schemas.microsoft.com/office/drawing/2014/main" id="{977351E3-B2E0-A4DF-105B-D49A40C31C2A}"/>
              </a:ext>
            </a:extLst>
          </p:cNvPr>
          <p:cNvCxnSpPr/>
          <p:nvPr/>
        </p:nvCxnSpPr>
        <p:spPr>
          <a:xfrm>
            <a:off x="1576388" y="2744789"/>
            <a:ext cx="116205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BF5BA8-0542-50DC-E94C-1316144AC014}"/>
              </a:ext>
            </a:extLst>
          </p:cNvPr>
          <p:cNvCxnSpPr/>
          <p:nvPr/>
        </p:nvCxnSpPr>
        <p:spPr>
          <a:xfrm>
            <a:off x="3557588" y="2744789"/>
            <a:ext cx="18288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BB049CE-5A32-2670-C093-26D3F8B42D61}"/>
              </a:ext>
            </a:extLst>
          </p:cNvPr>
          <p:cNvSpPr>
            <a:spLocks noChangeArrowheads="1"/>
          </p:cNvSpPr>
          <p:nvPr/>
        </p:nvSpPr>
        <p:spPr bwMode="auto">
          <a:xfrm>
            <a:off x="1957388" y="3289302"/>
            <a:ext cx="852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dans</a:t>
            </a:r>
            <a:endParaRPr lang="fr-CA" altLang="fr-FR" sz="2400">
              <a:solidFill>
                <a:srgbClr val="C00000"/>
              </a:solidFill>
            </a:endParaRPr>
          </a:p>
        </p:txBody>
      </p:sp>
      <p:cxnSp>
        <p:nvCxnSpPr>
          <p:cNvPr id="17" name="Straight Connector 16">
            <a:extLst>
              <a:ext uri="{FF2B5EF4-FFF2-40B4-BE49-F238E27FC236}">
                <a16:creationId xmlns:a16="http://schemas.microsoft.com/office/drawing/2014/main" id="{FA8C1A14-493E-2DC8-EE48-237C02C820DC}"/>
              </a:ext>
            </a:extLst>
          </p:cNvPr>
          <p:cNvCxnSpPr/>
          <p:nvPr/>
        </p:nvCxnSpPr>
        <p:spPr>
          <a:xfrm>
            <a:off x="1376363" y="3659189"/>
            <a:ext cx="581025"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03745A5-089B-0951-8076-51B76B3C1E0F}"/>
              </a:ext>
            </a:extLst>
          </p:cNvPr>
          <p:cNvCxnSpPr/>
          <p:nvPr/>
        </p:nvCxnSpPr>
        <p:spPr>
          <a:xfrm flipV="1">
            <a:off x="2809876" y="3659189"/>
            <a:ext cx="135731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9" name="Freeform 15">
            <a:extLst>
              <a:ext uri="{FF2B5EF4-FFF2-40B4-BE49-F238E27FC236}">
                <a16:creationId xmlns:a16="http://schemas.microsoft.com/office/drawing/2014/main" id="{BE3454E3-8FA6-D197-D332-C266600D0097}"/>
              </a:ext>
            </a:extLst>
          </p:cNvPr>
          <p:cNvSpPr>
            <a:spLocks/>
          </p:cNvSpPr>
          <p:nvPr/>
        </p:nvSpPr>
        <p:spPr bwMode="auto">
          <a:xfrm>
            <a:off x="1636713" y="366077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0" name="Rectangle 19">
            <a:extLst>
              <a:ext uri="{FF2B5EF4-FFF2-40B4-BE49-F238E27FC236}">
                <a16:creationId xmlns:a16="http://schemas.microsoft.com/office/drawing/2014/main" id="{EE470171-8F7D-25DD-6E5C-11A14DE01577}"/>
              </a:ext>
            </a:extLst>
          </p:cNvPr>
          <p:cNvSpPr>
            <a:spLocks noChangeArrowheads="1"/>
          </p:cNvSpPr>
          <p:nvPr/>
        </p:nvSpPr>
        <p:spPr bwMode="auto">
          <a:xfrm>
            <a:off x="858838" y="4192589"/>
            <a:ext cx="4038600"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21" name="Rectangle 20">
            <a:extLst>
              <a:ext uri="{FF2B5EF4-FFF2-40B4-BE49-F238E27FC236}">
                <a16:creationId xmlns:a16="http://schemas.microsoft.com/office/drawing/2014/main" id="{EFDFC8EB-DD18-5AFC-6512-84621C00915D}"/>
              </a:ext>
            </a:extLst>
          </p:cNvPr>
          <p:cNvSpPr>
            <a:spLocks noChangeArrowheads="1"/>
          </p:cNvSpPr>
          <p:nvPr/>
        </p:nvSpPr>
        <p:spPr bwMode="auto">
          <a:xfrm>
            <a:off x="2643188" y="4192589"/>
            <a:ext cx="527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de</a:t>
            </a:r>
            <a:endParaRPr lang="fr-CA" altLang="fr-FR" sz="2400">
              <a:solidFill>
                <a:srgbClr val="C00000"/>
              </a:solidFill>
            </a:endParaRPr>
          </a:p>
        </p:txBody>
      </p:sp>
      <p:cxnSp>
        <p:nvCxnSpPr>
          <p:cNvPr id="22" name="Straight Connector 21">
            <a:extLst>
              <a:ext uri="{FF2B5EF4-FFF2-40B4-BE49-F238E27FC236}">
                <a16:creationId xmlns:a16="http://schemas.microsoft.com/office/drawing/2014/main" id="{4C8270F4-5E6E-1AC4-79DD-11B694ED1456}"/>
              </a:ext>
            </a:extLst>
          </p:cNvPr>
          <p:cNvCxnSpPr/>
          <p:nvPr/>
        </p:nvCxnSpPr>
        <p:spPr>
          <a:xfrm>
            <a:off x="1728788" y="4573589"/>
            <a:ext cx="8382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F5D7C45-DA60-6446-A508-819F1CCAA306}"/>
              </a:ext>
            </a:extLst>
          </p:cNvPr>
          <p:cNvCxnSpPr/>
          <p:nvPr/>
        </p:nvCxnSpPr>
        <p:spPr>
          <a:xfrm>
            <a:off x="3222626" y="4579939"/>
            <a:ext cx="130016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24" name="Freeform 15">
            <a:extLst>
              <a:ext uri="{FF2B5EF4-FFF2-40B4-BE49-F238E27FC236}">
                <a16:creationId xmlns:a16="http://schemas.microsoft.com/office/drawing/2014/main" id="{23445D34-60E5-8F1D-6676-2637270DF1B6}"/>
              </a:ext>
            </a:extLst>
          </p:cNvPr>
          <p:cNvSpPr>
            <a:spLocks/>
          </p:cNvSpPr>
          <p:nvPr/>
        </p:nvSpPr>
        <p:spPr bwMode="auto">
          <a:xfrm>
            <a:off x="2033588" y="458152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pic>
        <p:nvPicPr>
          <p:cNvPr id="30" name="link +" descr="A picture containing text, tableware, dishware, plate&#10;&#10;Description automatically generated">
            <a:extLst>
              <a:ext uri="{FF2B5EF4-FFF2-40B4-BE49-F238E27FC236}">
                <a16:creationId xmlns:a16="http://schemas.microsoft.com/office/drawing/2014/main" id="{4DA9F3EC-77D0-DA3F-DF9D-4FFD789E36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43850">
            <a:off x="2668343" y="992214"/>
            <a:ext cx="1313351" cy="1146688"/>
          </a:xfrm>
          <a:prstGeom prst="rect">
            <a:avLst/>
          </a:prstGeom>
        </p:spPr>
      </p:pic>
      <p:pic>
        <p:nvPicPr>
          <p:cNvPr id="36" name="Picture 3">
            <a:extLst>
              <a:ext uri="{FF2B5EF4-FFF2-40B4-BE49-F238E27FC236}">
                <a16:creationId xmlns:a16="http://schemas.microsoft.com/office/drawing/2014/main" id="{2D89BB82-174B-A14B-A279-DD1AB552E9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10907305" y="5996158"/>
            <a:ext cx="791520" cy="79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a:extLst>
              <a:ext uri="{FF2B5EF4-FFF2-40B4-BE49-F238E27FC236}">
                <a16:creationId xmlns:a16="http://schemas.microsoft.com/office/drawing/2014/main" id="{A360D4D3-E114-28A7-DA98-66DF794A9C50}"/>
              </a:ext>
            </a:extLst>
          </p:cNvPr>
          <p:cNvSpPr>
            <a:spLocks noChangeArrowheads="1"/>
          </p:cNvSpPr>
          <p:nvPr/>
        </p:nvSpPr>
        <p:spPr bwMode="auto">
          <a:xfrm>
            <a:off x="6241257" y="1809973"/>
            <a:ext cx="624125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Une préposition est un mot </a:t>
            </a:r>
            <a:r>
              <a:rPr kumimoji="0" lang="fr-FR" altLang="fr-FR" sz="3600" b="1" i="0" u="none" strike="noStrike" kern="0" cap="none" spc="0" normalizeH="0" baseline="0" noProof="0" dirty="0">
                <a:ln>
                  <a:noFill/>
                </a:ln>
                <a:solidFill>
                  <a:srgbClr val="0B435B"/>
                </a:solidFill>
                <a:effectLst/>
                <a:uLnTx/>
                <a:uFillTx/>
                <a:latin typeface="Arial" panose="020B0604020202020204" pitchFamily="34" charset="0"/>
                <a:cs typeface="+mn-cs"/>
              </a:rPr>
              <a:t>invariable</a:t>
            </a: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 qui sert à marquer le </a:t>
            </a:r>
            <a:r>
              <a:rPr kumimoji="0" lang="fr-FR" altLang="fr-FR" sz="3600" b="1" i="0" u="none" strike="noStrike" kern="0" cap="none" spc="0" normalizeH="0" baseline="0" noProof="0" dirty="0">
                <a:ln>
                  <a:noFill/>
                </a:ln>
                <a:solidFill>
                  <a:srgbClr val="0B435B"/>
                </a:solidFill>
                <a:effectLst/>
                <a:uLnTx/>
                <a:uFillTx/>
                <a:latin typeface="Arial" panose="020B0604020202020204" pitchFamily="34" charset="0"/>
                <a:cs typeface="+mn-cs"/>
              </a:rPr>
              <a:t>rapport</a:t>
            </a: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 d’un mot avec un autre. </a:t>
            </a:r>
            <a:endParaRPr kumimoji="0" lang="en-US" altLang="fr-FR" sz="3600" b="0" i="0" u="none" strike="noStrike" kern="0" cap="none" spc="0" normalizeH="0" baseline="0" noProof="0" dirty="0">
              <a:ln>
                <a:noFill/>
              </a:ln>
              <a:solidFill>
                <a:srgbClr val="0B435B"/>
              </a:solidFill>
              <a:effectLst/>
              <a:uLnTx/>
              <a:uFillTx/>
              <a:latin typeface="Arial" panose="020B0604020202020204" pitchFamily="34" charset="0"/>
              <a:cs typeface="+mn-cs"/>
            </a:endParaRPr>
          </a:p>
        </p:txBody>
      </p:sp>
      <p:sp>
        <p:nvSpPr>
          <p:cNvPr id="38" name="Rectangle 37">
            <a:extLst>
              <a:ext uri="{FF2B5EF4-FFF2-40B4-BE49-F238E27FC236}">
                <a16:creationId xmlns:a16="http://schemas.microsoft.com/office/drawing/2014/main" id="{BE3B39FB-4AA0-74A0-0795-74C1776F2C32}"/>
              </a:ext>
            </a:extLst>
          </p:cNvPr>
          <p:cNvSpPr/>
          <p:nvPr/>
        </p:nvSpPr>
        <p:spPr>
          <a:xfrm>
            <a:off x="6353593" y="4760762"/>
            <a:ext cx="2441694" cy="646331"/>
          </a:xfrm>
          <a:prstGeom prst="rect">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FFFFFF"/>
                </a:solidFill>
                <a:effectLst/>
                <a:uLnTx/>
                <a:uFillTx/>
                <a:latin typeface="Arial"/>
                <a:ea typeface="+mn-ea"/>
                <a:cs typeface="+mn-cs"/>
              </a:rPr>
              <a:t>préposition</a:t>
            </a:r>
            <a:endParaRPr kumimoji="0" lang="fr-CA" sz="3600" b="0" i="0" u="none" strike="noStrike" kern="0" cap="none" spc="0" normalizeH="0" baseline="0" noProof="0" dirty="0">
              <a:ln>
                <a:noFill/>
              </a:ln>
              <a:solidFill>
                <a:srgbClr val="FFFFFF"/>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36D43FEC-6A3C-77FB-FC51-B79E48E617E9}"/>
              </a:ext>
            </a:extLst>
          </p:cNvPr>
          <p:cNvSpPr/>
          <p:nvPr/>
        </p:nvSpPr>
        <p:spPr>
          <a:xfrm>
            <a:off x="9481087" y="4760762"/>
            <a:ext cx="2698175" cy="646331"/>
          </a:xfrm>
          <a:prstGeom prst="rect">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FFFFFF"/>
                </a:solidFill>
                <a:effectLst/>
                <a:uLnTx/>
                <a:uFillTx/>
                <a:latin typeface="Arial"/>
                <a:ea typeface="+mn-ea"/>
                <a:cs typeface="+mn-cs"/>
              </a:rPr>
              <a:t>complément</a:t>
            </a:r>
            <a:endParaRPr kumimoji="0" lang="fr-CA" sz="3600" b="0" i="0" u="none" strike="noStrike" kern="0" cap="none" spc="0" normalizeH="0" baseline="0" noProof="0" dirty="0">
              <a:ln>
                <a:noFill/>
              </a:ln>
              <a:solidFill>
                <a:srgbClr val="FFFFFF"/>
              </a:solidFill>
              <a:effectLst/>
              <a:uLnTx/>
              <a:uFillTx/>
              <a:latin typeface="Arial"/>
              <a:ea typeface="+mn-ea"/>
              <a:cs typeface="+mn-cs"/>
            </a:endParaRPr>
          </a:p>
        </p:txBody>
      </p:sp>
      <p:sp>
        <p:nvSpPr>
          <p:cNvPr id="40" name="Plus 28">
            <a:extLst>
              <a:ext uri="{FF2B5EF4-FFF2-40B4-BE49-F238E27FC236}">
                <a16:creationId xmlns:a16="http://schemas.microsoft.com/office/drawing/2014/main" id="{FA12458B-7959-7A5C-E870-D880978409ED}"/>
              </a:ext>
            </a:extLst>
          </p:cNvPr>
          <p:cNvSpPr/>
          <p:nvPr/>
        </p:nvSpPr>
        <p:spPr>
          <a:xfrm>
            <a:off x="8863867" y="4840088"/>
            <a:ext cx="548640" cy="548640"/>
          </a:xfrm>
          <a:prstGeom prst="mathPlus">
            <a:avLst/>
          </a:prstGeom>
          <a:solidFill>
            <a:srgbClr val="1997CB"/>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4D4925E9-6720-F382-21EF-5E8565072AD7}"/>
              </a:ext>
            </a:extLst>
          </p:cNvPr>
          <p:cNvSpPr>
            <a:spLocks noChangeArrowheads="1"/>
          </p:cNvSpPr>
          <p:nvPr/>
        </p:nvSpPr>
        <p:spPr bwMode="auto">
          <a:xfrm>
            <a:off x="8299987" y="6130775"/>
            <a:ext cx="28654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qui</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parles-tu </a:t>
            </a: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à</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 </a:t>
            </a:r>
            <a:endParaRPr kumimoji="0" lang="en-US"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cxnSp>
        <p:nvCxnSpPr>
          <p:cNvPr id="42" name="Straight Arrow Connector 41">
            <a:extLst>
              <a:ext uri="{FF2B5EF4-FFF2-40B4-BE49-F238E27FC236}">
                <a16:creationId xmlns:a16="http://schemas.microsoft.com/office/drawing/2014/main" id="{B2C28B03-916F-8A2C-F873-E194705C26FA}"/>
              </a:ext>
            </a:extLst>
          </p:cNvPr>
          <p:cNvCxnSpPr/>
          <p:nvPr/>
        </p:nvCxnSpPr>
        <p:spPr>
          <a:xfrm rot="10800000" flipV="1">
            <a:off x="8680987" y="5446562"/>
            <a:ext cx="2438400" cy="762000"/>
          </a:xfrm>
          <a:prstGeom prst="straightConnector1">
            <a:avLst/>
          </a:prstGeom>
          <a:noFill/>
          <a:ln w="38100" cap="flat" cmpd="sng" algn="ctr">
            <a:solidFill>
              <a:srgbClr val="1997CB"/>
            </a:solidFill>
            <a:prstDash val="solid"/>
            <a:tailEnd type="arrow"/>
          </a:ln>
          <a:effectLst>
            <a:outerShdw blurRad="40000" dist="23000" dir="5400000" rotWithShape="0">
              <a:srgbClr val="000000">
                <a:alpha val="35000"/>
              </a:srgbClr>
            </a:outerShdw>
          </a:effectLst>
        </p:spPr>
      </p:cxnSp>
      <p:cxnSp>
        <p:nvCxnSpPr>
          <p:cNvPr id="43" name="Straight Arrow Connector 42">
            <a:extLst>
              <a:ext uri="{FF2B5EF4-FFF2-40B4-BE49-F238E27FC236}">
                <a16:creationId xmlns:a16="http://schemas.microsoft.com/office/drawing/2014/main" id="{6B9AAE1C-A456-458C-BA0A-3FBFF2352E75}"/>
              </a:ext>
            </a:extLst>
          </p:cNvPr>
          <p:cNvCxnSpPr/>
          <p:nvPr/>
        </p:nvCxnSpPr>
        <p:spPr>
          <a:xfrm>
            <a:off x="7766587" y="5522762"/>
            <a:ext cx="2743200" cy="762000"/>
          </a:xfrm>
          <a:prstGeom prst="straightConnector1">
            <a:avLst/>
          </a:prstGeom>
          <a:noFill/>
          <a:ln w="38100" cap="flat" cmpd="sng" algn="ctr">
            <a:solidFill>
              <a:srgbClr val="1997CB"/>
            </a:solidFill>
            <a:prstDash val="solid"/>
            <a:tailEnd type="arrow"/>
          </a:ln>
          <a:effectLst>
            <a:outerShdw blurRad="40000" dist="23000" dir="5400000" rotWithShape="0">
              <a:srgbClr val="000000">
                <a:alpha val="35000"/>
              </a:srgbClr>
            </a:outerShdw>
          </a:effectLst>
        </p:spPr>
      </p:cxnSp>
    </p:spTree>
    <p:custDataLst>
      <p:tags r:id="rId1"/>
    </p:custDataLst>
    <p:extLst>
      <p:ext uri="{BB962C8B-B14F-4D97-AF65-F5344CB8AC3E}">
        <p14:creationId xmlns:p14="http://schemas.microsoft.com/office/powerpoint/2010/main" val="19268286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left)">
                                      <p:cBhvr>
                                        <p:cTn id="13" dur="500"/>
                                        <p:tgtEl>
                                          <p:spTgt spid="38"/>
                                        </p:tgtEl>
                                      </p:cBhvr>
                                    </p:animEffect>
                                  </p:childTnLst>
                                </p:cTn>
                              </p:par>
                              <p:par>
                                <p:cTn id="14" presetID="22" presetClass="entr" presetSubtype="8"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500"/>
                                        <p:tgtEl>
                                          <p:spTgt spid="40"/>
                                        </p:tgtEl>
                                      </p:cBhvr>
                                    </p:animEffect>
                                  </p:childTnLst>
                                </p:cTn>
                              </p:par>
                              <p:par>
                                <p:cTn id="17" presetID="22" presetClass="entr" presetSubtype="8"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up)">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up)">
                                      <p:cBhvr>
                                        <p:cTn id="33" dur="5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0" grpId="0" animBg="1"/>
      <p:bldP spid="11" grpId="0"/>
      <p:bldP spid="12" grpId="0" animBg="1"/>
      <p:bldP spid="13" grpId="0" animBg="1"/>
      <p:bldP spid="16" grpId="0"/>
      <p:bldP spid="19" grpId="0" animBg="1"/>
      <p:bldP spid="20" grpId="0" animBg="1"/>
      <p:bldP spid="21" grpId="0"/>
      <p:bldP spid="24" grpId="0" animBg="1"/>
      <p:bldP spid="37"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dirty="0"/>
              <a:t> Définition </a:t>
            </a:r>
            <a:endParaRPr lang="fr-CA" dirty="0"/>
          </a:p>
        </p:txBody>
      </p:sp>
      <p:sp>
        <p:nvSpPr>
          <p:cNvPr id="3" name="Rectangle 2">
            <a:extLst>
              <a:ext uri="{FF2B5EF4-FFF2-40B4-BE49-F238E27FC236}">
                <a16:creationId xmlns:a16="http://schemas.microsoft.com/office/drawing/2014/main" id="{DBB1F2C9-46B6-4366-1AC7-03CDEEC88BD4}"/>
              </a:ext>
            </a:extLst>
          </p:cNvPr>
          <p:cNvSpPr>
            <a:spLocks noChangeArrowheads="1"/>
          </p:cNvSpPr>
          <p:nvPr/>
        </p:nvSpPr>
        <p:spPr bwMode="auto">
          <a:xfrm>
            <a:off x="890588" y="2374902"/>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Elle se dirige le centre-ville.</a:t>
            </a:r>
            <a:endParaRPr lang="en-US" altLang="fr-FR" sz="2400"/>
          </a:p>
        </p:txBody>
      </p:sp>
      <p:sp>
        <p:nvSpPr>
          <p:cNvPr id="5" name="Rectangle 4">
            <a:extLst>
              <a:ext uri="{FF2B5EF4-FFF2-40B4-BE49-F238E27FC236}">
                <a16:creationId xmlns:a16="http://schemas.microsoft.com/office/drawing/2014/main" id="{29CD5966-8134-9E91-2680-1F48A8760A5A}"/>
              </a:ext>
            </a:extLst>
          </p:cNvPr>
          <p:cNvSpPr>
            <a:spLocks noChangeArrowheads="1"/>
          </p:cNvSpPr>
          <p:nvPr/>
        </p:nvSpPr>
        <p:spPr bwMode="auto">
          <a:xfrm>
            <a:off x="890588" y="3289302"/>
            <a:ext cx="270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7" name="Rectangle 6">
            <a:extLst>
              <a:ext uri="{FF2B5EF4-FFF2-40B4-BE49-F238E27FC236}">
                <a16:creationId xmlns:a16="http://schemas.microsoft.com/office/drawing/2014/main" id="{90AD7414-51C4-E406-1DCE-AC0E1B60EF31}"/>
              </a:ext>
            </a:extLst>
          </p:cNvPr>
          <p:cNvSpPr>
            <a:spLocks noChangeArrowheads="1"/>
          </p:cNvSpPr>
          <p:nvPr/>
        </p:nvSpPr>
        <p:spPr bwMode="auto">
          <a:xfrm>
            <a:off x="890588" y="4192589"/>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10" name="Rectangle 9">
            <a:extLst>
              <a:ext uri="{FF2B5EF4-FFF2-40B4-BE49-F238E27FC236}">
                <a16:creationId xmlns:a16="http://schemas.microsoft.com/office/drawing/2014/main" id="{E57AFF08-DA27-BA3A-6E35-629EF92DE18D}"/>
              </a:ext>
            </a:extLst>
          </p:cNvPr>
          <p:cNvSpPr>
            <a:spLocks noChangeArrowheads="1"/>
          </p:cNvSpPr>
          <p:nvPr/>
        </p:nvSpPr>
        <p:spPr bwMode="auto">
          <a:xfrm>
            <a:off x="890588" y="2374902"/>
            <a:ext cx="518160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dirty="0"/>
              <a:t>Elle se dirige          le centre-ville. </a:t>
            </a:r>
            <a:endParaRPr lang="en-US" altLang="fr-FR" sz="2400" dirty="0"/>
          </a:p>
        </p:txBody>
      </p:sp>
      <p:sp>
        <p:nvSpPr>
          <p:cNvPr id="11" name="Rectangle 10">
            <a:extLst>
              <a:ext uri="{FF2B5EF4-FFF2-40B4-BE49-F238E27FC236}">
                <a16:creationId xmlns:a16="http://schemas.microsoft.com/office/drawing/2014/main" id="{DBA63A02-1802-4CA8-6454-D70528C6E42D}"/>
              </a:ext>
            </a:extLst>
          </p:cNvPr>
          <p:cNvSpPr>
            <a:spLocks noChangeArrowheads="1"/>
          </p:cNvSpPr>
          <p:nvPr/>
        </p:nvSpPr>
        <p:spPr bwMode="auto">
          <a:xfrm>
            <a:off x="2738438" y="2374902"/>
            <a:ext cx="766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vers</a:t>
            </a:r>
            <a:endParaRPr lang="fr-CA" altLang="fr-FR" sz="2400">
              <a:solidFill>
                <a:srgbClr val="C00000"/>
              </a:solidFill>
            </a:endParaRPr>
          </a:p>
        </p:txBody>
      </p:sp>
      <p:sp>
        <p:nvSpPr>
          <p:cNvPr id="12" name="Rectangle 11">
            <a:extLst>
              <a:ext uri="{FF2B5EF4-FFF2-40B4-BE49-F238E27FC236}">
                <a16:creationId xmlns:a16="http://schemas.microsoft.com/office/drawing/2014/main" id="{D7665074-C4A9-FA0E-9085-91D8E25CE814}"/>
              </a:ext>
            </a:extLst>
          </p:cNvPr>
          <p:cNvSpPr>
            <a:spLocks noChangeArrowheads="1"/>
          </p:cNvSpPr>
          <p:nvPr/>
        </p:nvSpPr>
        <p:spPr bwMode="auto">
          <a:xfrm>
            <a:off x="890588" y="3289302"/>
            <a:ext cx="34639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Je pars          trois jours.</a:t>
            </a:r>
            <a:endParaRPr lang="en-US" altLang="fr-FR" sz="2400"/>
          </a:p>
        </p:txBody>
      </p:sp>
      <p:sp>
        <p:nvSpPr>
          <p:cNvPr id="13" name="Freeform 15">
            <a:extLst>
              <a:ext uri="{FF2B5EF4-FFF2-40B4-BE49-F238E27FC236}">
                <a16:creationId xmlns:a16="http://schemas.microsoft.com/office/drawing/2014/main" id="{C46C3FC6-E982-1D53-C034-0C94D62A3588}"/>
              </a:ext>
            </a:extLst>
          </p:cNvPr>
          <p:cNvSpPr>
            <a:spLocks/>
          </p:cNvSpPr>
          <p:nvPr/>
        </p:nvSpPr>
        <p:spPr bwMode="auto">
          <a:xfrm>
            <a:off x="2192338" y="2744789"/>
            <a:ext cx="2203450"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cxnSp>
        <p:nvCxnSpPr>
          <p:cNvPr id="14" name="Straight Connector 13">
            <a:extLst>
              <a:ext uri="{FF2B5EF4-FFF2-40B4-BE49-F238E27FC236}">
                <a16:creationId xmlns:a16="http://schemas.microsoft.com/office/drawing/2014/main" id="{977351E3-B2E0-A4DF-105B-D49A40C31C2A}"/>
              </a:ext>
            </a:extLst>
          </p:cNvPr>
          <p:cNvCxnSpPr/>
          <p:nvPr/>
        </p:nvCxnSpPr>
        <p:spPr>
          <a:xfrm>
            <a:off x="1576388" y="2744789"/>
            <a:ext cx="116205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BF5BA8-0542-50DC-E94C-1316144AC014}"/>
              </a:ext>
            </a:extLst>
          </p:cNvPr>
          <p:cNvCxnSpPr/>
          <p:nvPr/>
        </p:nvCxnSpPr>
        <p:spPr>
          <a:xfrm>
            <a:off x="3557588" y="2744789"/>
            <a:ext cx="18288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5BB049CE-5A32-2670-C093-26D3F8B42D61}"/>
              </a:ext>
            </a:extLst>
          </p:cNvPr>
          <p:cNvSpPr>
            <a:spLocks noChangeArrowheads="1"/>
          </p:cNvSpPr>
          <p:nvPr/>
        </p:nvSpPr>
        <p:spPr bwMode="auto">
          <a:xfrm>
            <a:off x="1957388" y="3289302"/>
            <a:ext cx="852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dans</a:t>
            </a:r>
            <a:endParaRPr lang="fr-CA" altLang="fr-FR" sz="2400">
              <a:solidFill>
                <a:srgbClr val="C00000"/>
              </a:solidFill>
            </a:endParaRPr>
          </a:p>
        </p:txBody>
      </p:sp>
      <p:cxnSp>
        <p:nvCxnSpPr>
          <p:cNvPr id="17" name="Straight Connector 16">
            <a:extLst>
              <a:ext uri="{FF2B5EF4-FFF2-40B4-BE49-F238E27FC236}">
                <a16:creationId xmlns:a16="http://schemas.microsoft.com/office/drawing/2014/main" id="{FA8C1A14-493E-2DC8-EE48-237C02C820DC}"/>
              </a:ext>
            </a:extLst>
          </p:cNvPr>
          <p:cNvCxnSpPr/>
          <p:nvPr/>
        </p:nvCxnSpPr>
        <p:spPr>
          <a:xfrm>
            <a:off x="1376363" y="3659189"/>
            <a:ext cx="581025"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03745A5-089B-0951-8076-51B76B3C1E0F}"/>
              </a:ext>
            </a:extLst>
          </p:cNvPr>
          <p:cNvCxnSpPr/>
          <p:nvPr/>
        </p:nvCxnSpPr>
        <p:spPr>
          <a:xfrm flipV="1">
            <a:off x="2809876" y="3659189"/>
            <a:ext cx="135731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9" name="Freeform 15">
            <a:extLst>
              <a:ext uri="{FF2B5EF4-FFF2-40B4-BE49-F238E27FC236}">
                <a16:creationId xmlns:a16="http://schemas.microsoft.com/office/drawing/2014/main" id="{BE3454E3-8FA6-D197-D332-C266600D0097}"/>
              </a:ext>
            </a:extLst>
          </p:cNvPr>
          <p:cNvSpPr>
            <a:spLocks/>
          </p:cNvSpPr>
          <p:nvPr/>
        </p:nvSpPr>
        <p:spPr bwMode="auto">
          <a:xfrm>
            <a:off x="1636713" y="366077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0" name="Rectangle 19">
            <a:extLst>
              <a:ext uri="{FF2B5EF4-FFF2-40B4-BE49-F238E27FC236}">
                <a16:creationId xmlns:a16="http://schemas.microsoft.com/office/drawing/2014/main" id="{EE470171-8F7D-25DD-6E5C-11A14DE01577}"/>
              </a:ext>
            </a:extLst>
          </p:cNvPr>
          <p:cNvSpPr>
            <a:spLocks noChangeArrowheads="1"/>
          </p:cNvSpPr>
          <p:nvPr/>
        </p:nvSpPr>
        <p:spPr bwMode="auto">
          <a:xfrm>
            <a:off x="858838" y="4192589"/>
            <a:ext cx="4038600"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t>C’est le livre       mon frère.</a:t>
            </a:r>
            <a:endParaRPr lang="en-US" altLang="fr-FR" sz="2400"/>
          </a:p>
        </p:txBody>
      </p:sp>
      <p:sp>
        <p:nvSpPr>
          <p:cNvPr id="21" name="Rectangle 20">
            <a:extLst>
              <a:ext uri="{FF2B5EF4-FFF2-40B4-BE49-F238E27FC236}">
                <a16:creationId xmlns:a16="http://schemas.microsoft.com/office/drawing/2014/main" id="{EFDFC8EB-DD18-5AFC-6512-84621C00915D}"/>
              </a:ext>
            </a:extLst>
          </p:cNvPr>
          <p:cNvSpPr>
            <a:spLocks noChangeArrowheads="1"/>
          </p:cNvSpPr>
          <p:nvPr/>
        </p:nvSpPr>
        <p:spPr bwMode="auto">
          <a:xfrm>
            <a:off x="2643188" y="4192589"/>
            <a:ext cx="527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400">
                <a:solidFill>
                  <a:srgbClr val="C00000"/>
                </a:solidFill>
              </a:rPr>
              <a:t>de</a:t>
            </a:r>
            <a:endParaRPr lang="fr-CA" altLang="fr-FR" sz="2400">
              <a:solidFill>
                <a:srgbClr val="C00000"/>
              </a:solidFill>
            </a:endParaRPr>
          </a:p>
        </p:txBody>
      </p:sp>
      <p:cxnSp>
        <p:nvCxnSpPr>
          <p:cNvPr id="22" name="Straight Connector 21">
            <a:extLst>
              <a:ext uri="{FF2B5EF4-FFF2-40B4-BE49-F238E27FC236}">
                <a16:creationId xmlns:a16="http://schemas.microsoft.com/office/drawing/2014/main" id="{4C8270F4-5E6E-1AC4-79DD-11B694ED1456}"/>
              </a:ext>
            </a:extLst>
          </p:cNvPr>
          <p:cNvCxnSpPr/>
          <p:nvPr/>
        </p:nvCxnSpPr>
        <p:spPr>
          <a:xfrm>
            <a:off x="1728788" y="4573589"/>
            <a:ext cx="838200"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F5D7C45-DA60-6446-A508-819F1CCAA306}"/>
              </a:ext>
            </a:extLst>
          </p:cNvPr>
          <p:cNvCxnSpPr/>
          <p:nvPr/>
        </p:nvCxnSpPr>
        <p:spPr>
          <a:xfrm>
            <a:off x="3222626" y="4579939"/>
            <a:ext cx="1300162" cy="1588"/>
          </a:xfrm>
          <a:prstGeom prst="line">
            <a:avLst/>
          </a:prstGeom>
          <a:ln w="25400">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24" name="Freeform 15">
            <a:extLst>
              <a:ext uri="{FF2B5EF4-FFF2-40B4-BE49-F238E27FC236}">
                <a16:creationId xmlns:a16="http://schemas.microsoft.com/office/drawing/2014/main" id="{23445D34-60E5-8F1D-6676-2637270DF1B6}"/>
              </a:ext>
            </a:extLst>
          </p:cNvPr>
          <p:cNvSpPr>
            <a:spLocks/>
          </p:cNvSpPr>
          <p:nvPr/>
        </p:nvSpPr>
        <p:spPr bwMode="auto">
          <a:xfrm>
            <a:off x="2033588" y="4581527"/>
            <a:ext cx="1768475" cy="301625"/>
          </a:xfrm>
          <a:custGeom>
            <a:avLst/>
            <a:gdLst>
              <a:gd name="T0" fmla="*/ 2147483647 w 688"/>
              <a:gd name="T1" fmla="*/ 2147483647 h 132"/>
              <a:gd name="T2" fmla="*/ 2147483647 w 688"/>
              <a:gd name="T3" fmla="*/ 2147483647 h 132"/>
              <a:gd name="T4" fmla="*/ 0 w 688"/>
              <a:gd name="T5" fmla="*/ 2147483647 h 132"/>
              <a:gd name="T6" fmla="*/ 0 w 688"/>
              <a:gd name="T7" fmla="*/ 0 h 132"/>
              <a:gd name="T8" fmla="*/ 0 60000 65536"/>
              <a:gd name="T9" fmla="*/ 0 60000 65536"/>
              <a:gd name="T10" fmla="*/ 0 60000 65536"/>
              <a:gd name="T11" fmla="*/ 0 60000 65536"/>
              <a:gd name="T12" fmla="*/ 0 w 688"/>
              <a:gd name="T13" fmla="*/ 0 h 132"/>
              <a:gd name="T14" fmla="*/ 688 w 688"/>
              <a:gd name="T15" fmla="*/ 132 h 132"/>
            </a:gdLst>
            <a:ahLst/>
            <a:cxnLst>
              <a:cxn ang="T8">
                <a:pos x="T0" y="T1"/>
              </a:cxn>
              <a:cxn ang="T9">
                <a:pos x="T2" y="T3"/>
              </a:cxn>
              <a:cxn ang="T10">
                <a:pos x="T4" y="T5"/>
              </a:cxn>
              <a:cxn ang="T11">
                <a:pos x="T6" y="T7"/>
              </a:cxn>
            </a:cxnLst>
            <a:rect l="T12" t="T13" r="T14" b="T15"/>
            <a:pathLst>
              <a:path w="688" h="132">
                <a:moveTo>
                  <a:pt x="688" y="3"/>
                </a:moveTo>
                <a:lnTo>
                  <a:pt x="688" y="128"/>
                </a:lnTo>
                <a:lnTo>
                  <a:pt x="0" y="132"/>
                </a:lnTo>
                <a:lnTo>
                  <a:pt x="0" y="0"/>
                </a:lnTo>
              </a:path>
            </a:pathLst>
          </a:custGeom>
          <a:noFill/>
          <a:ln w="28575">
            <a:solidFill>
              <a:srgbClr val="627B9A"/>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pic>
        <p:nvPicPr>
          <p:cNvPr id="30" name="link +" descr="A picture containing text, tableware, dishware, plate&#10;&#10;Description automatically generated">
            <a:extLst>
              <a:ext uri="{FF2B5EF4-FFF2-40B4-BE49-F238E27FC236}">
                <a16:creationId xmlns:a16="http://schemas.microsoft.com/office/drawing/2014/main" id="{4DA9F3EC-77D0-DA3F-DF9D-4FFD789E36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43850">
            <a:off x="2668343" y="992214"/>
            <a:ext cx="1313351" cy="1146688"/>
          </a:xfrm>
          <a:prstGeom prst="rect">
            <a:avLst/>
          </a:prstGeom>
        </p:spPr>
      </p:pic>
      <p:pic>
        <p:nvPicPr>
          <p:cNvPr id="36" name="Picture 3">
            <a:extLst>
              <a:ext uri="{FF2B5EF4-FFF2-40B4-BE49-F238E27FC236}">
                <a16:creationId xmlns:a16="http://schemas.microsoft.com/office/drawing/2014/main" id="{2D89BB82-174B-A14B-A279-DD1AB552E9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10729400" y="6027449"/>
            <a:ext cx="588425" cy="58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a:extLst>
              <a:ext uri="{FF2B5EF4-FFF2-40B4-BE49-F238E27FC236}">
                <a16:creationId xmlns:a16="http://schemas.microsoft.com/office/drawing/2014/main" id="{A360D4D3-E114-28A7-DA98-66DF794A9C50}"/>
              </a:ext>
            </a:extLst>
          </p:cNvPr>
          <p:cNvSpPr>
            <a:spLocks noChangeArrowheads="1"/>
          </p:cNvSpPr>
          <p:nvPr/>
        </p:nvSpPr>
        <p:spPr bwMode="auto">
          <a:xfrm>
            <a:off x="6241257" y="1809973"/>
            <a:ext cx="624125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Une préposition est un mot </a:t>
            </a:r>
            <a:r>
              <a:rPr kumimoji="0" lang="fr-FR" altLang="fr-FR" sz="3600" b="1" i="0" u="none" strike="noStrike" kern="0" cap="none" spc="0" normalizeH="0" baseline="0" noProof="0" dirty="0">
                <a:ln>
                  <a:noFill/>
                </a:ln>
                <a:solidFill>
                  <a:srgbClr val="0B435B"/>
                </a:solidFill>
                <a:effectLst/>
                <a:uLnTx/>
                <a:uFillTx/>
                <a:latin typeface="Arial" panose="020B0604020202020204" pitchFamily="34" charset="0"/>
                <a:cs typeface="+mn-cs"/>
              </a:rPr>
              <a:t>invariable</a:t>
            </a: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 qui sert à marquer le </a:t>
            </a:r>
            <a:r>
              <a:rPr kumimoji="0" lang="fr-FR" altLang="fr-FR" sz="3600" b="1" i="0" u="none" strike="noStrike" kern="0" cap="none" spc="0" normalizeH="0" baseline="0" noProof="0" dirty="0">
                <a:ln>
                  <a:noFill/>
                </a:ln>
                <a:solidFill>
                  <a:srgbClr val="0B435B"/>
                </a:solidFill>
                <a:effectLst/>
                <a:uLnTx/>
                <a:uFillTx/>
                <a:latin typeface="Arial" panose="020B0604020202020204" pitchFamily="34" charset="0"/>
                <a:cs typeface="+mn-cs"/>
              </a:rPr>
              <a:t>rapport</a:t>
            </a:r>
            <a:r>
              <a:rPr kumimoji="0" lang="fr-FR" altLang="fr-FR" sz="3600" b="0" i="0" u="none" strike="noStrike" kern="0" cap="none" spc="0" normalizeH="0" baseline="0" noProof="0" dirty="0">
                <a:ln>
                  <a:noFill/>
                </a:ln>
                <a:solidFill>
                  <a:srgbClr val="0B435B"/>
                </a:solidFill>
                <a:effectLst/>
                <a:uLnTx/>
                <a:uFillTx/>
                <a:latin typeface="Arial" panose="020B0604020202020204" pitchFamily="34" charset="0"/>
                <a:cs typeface="+mn-cs"/>
              </a:rPr>
              <a:t> d’un mot avec un autre. </a:t>
            </a:r>
            <a:endParaRPr kumimoji="0" lang="en-US" altLang="fr-FR" sz="3600" b="0" i="0" u="none" strike="noStrike" kern="0" cap="none" spc="0" normalizeH="0" baseline="0" noProof="0" dirty="0">
              <a:ln>
                <a:noFill/>
              </a:ln>
              <a:solidFill>
                <a:srgbClr val="0B435B"/>
              </a:solidFill>
              <a:effectLst/>
              <a:uLnTx/>
              <a:uFillTx/>
              <a:latin typeface="Arial" panose="020B0604020202020204" pitchFamily="34" charset="0"/>
              <a:cs typeface="+mn-cs"/>
            </a:endParaRPr>
          </a:p>
        </p:txBody>
      </p:sp>
      <p:sp>
        <p:nvSpPr>
          <p:cNvPr id="38" name="Rectangle 37">
            <a:extLst>
              <a:ext uri="{FF2B5EF4-FFF2-40B4-BE49-F238E27FC236}">
                <a16:creationId xmlns:a16="http://schemas.microsoft.com/office/drawing/2014/main" id="{BE3B39FB-4AA0-74A0-0795-74C1776F2C32}"/>
              </a:ext>
            </a:extLst>
          </p:cNvPr>
          <p:cNvSpPr/>
          <p:nvPr/>
        </p:nvSpPr>
        <p:spPr>
          <a:xfrm>
            <a:off x="6353593" y="4760762"/>
            <a:ext cx="2441694" cy="646331"/>
          </a:xfrm>
          <a:prstGeom prst="rect">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FFFFFF"/>
                </a:solidFill>
                <a:effectLst/>
                <a:uLnTx/>
                <a:uFillTx/>
                <a:latin typeface="Arial"/>
                <a:ea typeface="+mn-ea"/>
                <a:cs typeface="+mn-cs"/>
              </a:rPr>
              <a:t>préposition</a:t>
            </a:r>
            <a:endParaRPr kumimoji="0" lang="fr-CA" sz="3600" b="0" i="0" u="none" strike="noStrike" kern="0" cap="none" spc="0" normalizeH="0" baseline="0" noProof="0" dirty="0">
              <a:ln>
                <a:noFill/>
              </a:ln>
              <a:solidFill>
                <a:srgbClr val="FFFFFF"/>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36D43FEC-6A3C-77FB-FC51-B79E48E617E9}"/>
              </a:ext>
            </a:extLst>
          </p:cNvPr>
          <p:cNvSpPr/>
          <p:nvPr/>
        </p:nvSpPr>
        <p:spPr>
          <a:xfrm>
            <a:off x="9481087" y="4760762"/>
            <a:ext cx="2698175" cy="646331"/>
          </a:xfrm>
          <a:prstGeom prst="rect">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FFFFFF"/>
                </a:solidFill>
                <a:effectLst/>
                <a:uLnTx/>
                <a:uFillTx/>
                <a:latin typeface="Arial"/>
                <a:ea typeface="+mn-ea"/>
                <a:cs typeface="+mn-cs"/>
              </a:rPr>
              <a:t>complément</a:t>
            </a:r>
            <a:endParaRPr kumimoji="0" lang="fr-CA" sz="3600" b="0" i="0" u="none" strike="noStrike" kern="0" cap="none" spc="0" normalizeH="0" baseline="0" noProof="0" dirty="0">
              <a:ln>
                <a:noFill/>
              </a:ln>
              <a:solidFill>
                <a:srgbClr val="FFFFFF"/>
              </a:solidFill>
              <a:effectLst/>
              <a:uLnTx/>
              <a:uFillTx/>
              <a:latin typeface="Arial"/>
              <a:ea typeface="+mn-ea"/>
              <a:cs typeface="+mn-cs"/>
            </a:endParaRPr>
          </a:p>
        </p:txBody>
      </p:sp>
      <p:sp>
        <p:nvSpPr>
          <p:cNvPr id="40" name="Plus 28">
            <a:extLst>
              <a:ext uri="{FF2B5EF4-FFF2-40B4-BE49-F238E27FC236}">
                <a16:creationId xmlns:a16="http://schemas.microsoft.com/office/drawing/2014/main" id="{FA12458B-7959-7A5C-E870-D880978409ED}"/>
              </a:ext>
            </a:extLst>
          </p:cNvPr>
          <p:cNvSpPr/>
          <p:nvPr/>
        </p:nvSpPr>
        <p:spPr>
          <a:xfrm>
            <a:off x="8870950" y="4813837"/>
            <a:ext cx="548640" cy="548640"/>
          </a:xfrm>
          <a:prstGeom prst="mathPlus">
            <a:avLst/>
          </a:prstGeom>
          <a:solidFill>
            <a:srgbClr val="1997CB"/>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4D4925E9-6720-F382-21EF-5E8565072AD7}"/>
              </a:ext>
            </a:extLst>
          </p:cNvPr>
          <p:cNvSpPr>
            <a:spLocks noChangeArrowheads="1"/>
          </p:cNvSpPr>
          <p:nvPr/>
        </p:nvSpPr>
        <p:spPr bwMode="auto">
          <a:xfrm>
            <a:off x="8299987" y="6130775"/>
            <a:ext cx="28654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qui</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parles-tu? </a:t>
            </a:r>
            <a:endParaRPr kumimoji="0" lang="en-US"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cxnSp>
        <p:nvCxnSpPr>
          <p:cNvPr id="42" name="Straight Arrow Connector 41">
            <a:extLst>
              <a:ext uri="{FF2B5EF4-FFF2-40B4-BE49-F238E27FC236}">
                <a16:creationId xmlns:a16="http://schemas.microsoft.com/office/drawing/2014/main" id="{B2C28B03-916F-8A2C-F873-E194705C26FA}"/>
              </a:ext>
            </a:extLst>
          </p:cNvPr>
          <p:cNvCxnSpPr>
            <a:cxnSpLocks/>
          </p:cNvCxnSpPr>
          <p:nvPr/>
        </p:nvCxnSpPr>
        <p:spPr>
          <a:xfrm flipH="1">
            <a:off x="8870950" y="5446562"/>
            <a:ext cx="2248437" cy="852638"/>
          </a:xfrm>
          <a:prstGeom prst="straightConnector1">
            <a:avLst/>
          </a:prstGeom>
          <a:noFill/>
          <a:ln w="38100" cap="flat" cmpd="sng" algn="ctr">
            <a:solidFill>
              <a:srgbClr val="1997CB"/>
            </a:solidFill>
            <a:prstDash val="solid"/>
            <a:tailEnd type="arrow"/>
          </a:ln>
          <a:effectLst>
            <a:outerShdw blurRad="40000" dist="23000" dir="5400000" rotWithShape="0">
              <a:srgbClr val="000000">
                <a:alpha val="35000"/>
              </a:srgbClr>
            </a:outerShdw>
          </a:effectLst>
        </p:spPr>
      </p:cxnSp>
      <p:cxnSp>
        <p:nvCxnSpPr>
          <p:cNvPr id="43" name="Straight Arrow Connector 42">
            <a:extLst>
              <a:ext uri="{FF2B5EF4-FFF2-40B4-BE49-F238E27FC236}">
                <a16:creationId xmlns:a16="http://schemas.microsoft.com/office/drawing/2014/main" id="{6B9AAE1C-A456-458C-BA0A-3FBFF2352E75}"/>
              </a:ext>
            </a:extLst>
          </p:cNvPr>
          <p:cNvCxnSpPr>
            <a:cxnSpLocks/>
          </p:cNvCxnSpPr>
          <p:nvPr/>
        </p:nvCxnSpPr>
        <p:spPr>
          <a:xfrm>
            <a:off x="7766587" y="5522762"/>
            <a:ext cx="381000" cy="685800"/>
          </a:xfrm>
          <a:prstGeom prst="straightConnector1">
            <a:avLst/>
          </a:prstGeom>
          <a:noFill/>
          <a:ln w="38100" cap="flat" cmpd="sng" algn="ctr">
            <a:solidFill>
              <a:srgbClr val="1997CB"/>
            </a:solidFill>
            <a:prstDash val="solid"/>
            <a:tailEnd type="arrow"/>
          </a:ln>
          <a:effectLst>
            <a:outerShdw blurRad="40000" dist="23000" dir="5400000" rotWithShape="0">
              <a:srgbClr val="000000">
                <a:alpha val="35000"/>
              </a:srgbClr>
            </a:outerShdw>
          </a:effectLst>
        </p:spPr>
      </p:cxnSp>
      <p:sp>
        <p:nvSpPr>
          <p:cNvPr id="28" name="TextBox 27">
            <a:extLst>
              <a:ext uri="{FF2B5EF4-FFF2-40B4-BE49-F238E27FC236}">
                <a16:creationId xmlns:a16="http://schemas.microsoft.com/office/drawing/2014/main" id="{419BFC1B-614F-BD35-3FB7-4A992F8B3417}"/>
              </a:ext>
            </a:extLst>
          </p:cNvPr>
          <p:cNvSpPr txBox="1"/>
          <p:nvPr/>
        </p:nvSpPr>
        <p:spPr>
          <a:xfrm>
            <a:off x="8058150" y="6138821"/>
            <a:ext cx="381000" cy="954107"/>
          </a:xfrm>
          <a:prstGeom prst="rect">
            <a:avLst/>
          </a:prstGeom>
          <a:noFill/>
        </p:spPr>
        <p:txBody>
          <a:bodyPr wrap="square">
            <a:spAutoFit/>
          </a:bodyPr>
          <a:lstStyle/>
          <a:p>
            <a:r>
              <a:rPr kumimoji="0" lang="fr-FR" altLang="fr-FR" sz="2800" b="1" i="0" u="none" strike="noStrike" kern="0" cap="none" spc="0" normalizeH="0" baseline="0" noProof="0" dirty="0">
                <a:ln>
                  <a:noFill/>
                </a:ln>
                <a:solidFill>
                  <a:srgbClr val="04A078"/>
                </a:solidFill>
                <a:effectLst/>
                <a:uLnTx/>
                <a:uFillTx/>
                <a:latin typeface="Arial" panose="020B0604020202020204" pitchFamily="34" charset="0"/>
                <a:cs typeface="+mn-cs"/>
                <a:sym typeface="Gill Sans" charset="0"/>
              </a:rPr>
              <a:t>à</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sym typeface="Gill Sans" charset="0"/>
              </a:rPr>
              <a:t> </a:t>
            </a:r>
            <a:endParaRPr lang="fr-CA" dirty="0"/>
          </a:p>
        </p:txBody>
      </p:sp>
    </p:spTree>
    <p:extLst>
      <p:ext uri="{BB962C8B-B14F-4D97-AF65-F5344CB8AC3E}">
        <p14:creationId xmlns:p14="http://schemas.microsoft.com/office/powerpoint/2010/main" val="14114222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750" fill="hold"/>
                                        <p:tgtEl>
                                          <p:spTgt spid="36"/>
                                        </p:tgtEl>
                                        <p:attrNameLst>
                                          <p:attrName>ppt_w</p:attrName>
                                        </p:attrNameLst>
                                      </p:cBhvr>
                                      <p:tavLst>
                                        <p:tav tm="0">
                                          <p:val>
                                            <p:fltVal val="0"/>
                                          </p:val>
                                        </p:tav>
                                        <p:tav tm="100000">
                                          <p:val>
                                            <p:strVal val="#ppt_w"/>
                                          </p:val>
                                        </p:tav>
                                      </p:tavLst>
                                    </p:anim>
                                    <p:anim calcmode="lin" valueType="num">
                                      <p:cBhvr>
                                        <p:cTn id="8" dur="750" fill="hold"/>
                                        <p:tgtEl>
                                          <p:spTgt spid="36"/>
                                        </p:tgtEl>
                                        <p:attrNameLst>
                                          <p:attrName>ppt_h</p:attrName>
                                        </p:attrNameLst>
                                      </p:cBhvr>
                                      <p:tavLst>
                                        <p:tav tm="0">
                                          <p:val>
                                            <p:fltVal val="0"/>
                                          </p:val>
                                        </p:tav>
                                        <p:tav tm="100000">
                                          <p:val>
                                            <p:strVal val="#ppt_h"/>
                                          </p:val>
                                        </p:tav>
                                      </p:tavLst>
                                    </p:anim>
                                    <p:animEffect transition="in" filter="fade">
                                      <p:cBhvr>
                                        <p:cTn id="9" dur="7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0" grpId="0" animBg="1"/>
      <p:bldP spid="11" grpId="0"/>
      <p:bldP spid="12" grpId="0" animBg="1"/>
      <p:bldP spid="13" grpId="0" animBg="1"/>
      <p:bldP spid="16" grpId="0"/>
      <p:bldP spid="19" grpId="0" animBg="1"/>
      <p:bldP spid="20" grpId="0" animBg="1"/>
      <p:bldP spid="21" grpId="0"/>
      <p:bldP spid="24" grpId="0" animBg="1"/>
      <p:bldP spid="37"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Emploi (préposition + verbe</a:t>
            </a:r>
            <a:r>
              <a:rPr lang="en-US" altLang="fr-FR" sz="2800" dirty="0"/>
              <a:t>)</a:t>
            </a:r>
            <a:endParaRPr lang="fr-CA" dirty="0"/>
          </a:p>
        </p:txBody>
      </p:sp>
      <p:sp>
        <p:nvSpPr>
          <p:cNvPr id="9" name="Content Placeholder 5">
            <a:extLst>
              <a:ext uri="{FF2B5EF4-FFF2-40B4-BE49-F238E27FC236}">
                <a16:creationId xmlns:a16="http://schemas.microsoft.com/office/drawing/2014/main" id="{AF4ED389-A0B2-573C-7FC6-FD2315FD089E}"/>
              </a:ext>
            </a:extLst>
          </p:cNvPr>
          <p:cNvSpPr txBox="1">
            <a:spLocks/>
          </p:cNvSpPr>
          <p:nvPr/>
        </p:nvSpPr>
        <p:spPr bwMode="auto">
          <a:xfrm>
            <a:off x="558526" y="1510821"/>
            <a:ext cx="5308874"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altLang="fr-FR" b="1" i="0" u="none" strike="noStrike" kern="0" cap="none" spc="0" normalizeH="0" baseline="0" noProof="0" dirty="0">
                <a:ln>
                  <a:noFill/>
                </a:ln>
                <a:solidFill>
                  <a:srgbClr val="106588"/>
                </a:solidFill>
                <a:effectLst/>
                <a:uLnTx/>
                <a:uFillTx/>
                <a:latin typeface="Arial"/>
                <a:ea typeface="+mn-ea"/>
                <a:cs typeface="+mn-cs"/>
              </a:rPr>
              <a:t>préposition + infinitif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36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de fai</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à travaill</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er</a:t>
            </a:r>
            <a:endParaRPr kumimoji="0" lang="en-US" altLang="fr-FR" sz="28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sans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avoir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regard</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é</a:t>
            </a:r>
            <a:br>
              <a:rPr kumimoji="0" lang="fr-FR" altLang="fr-FR" sz="2800" b="1" i="0" u="none" strike="noStrike" kern="0" cap="none" spc="0" normalizeH="0" baseline="0" noProof="0" dirty="0">
                <a:ln>
                  <a:noFill/>
                </a:ln>
                <a:solidFill>
                  <a:srgbClr val="000000"/>
                </a:solidFill>
                <a:effectLst/>
                <a:uLnTx/>
                <a:uFillTx/>
                <a:latin typeface="Arial"/>
                <a:ea typeface="+mn-ea"/>
                <a:cs typeface="+mn-cs"/>
              </a:rPr>
            </a:br>
            <a:endParaRPr kumimoji="0" lang="fr-FR" altLang="fr-FR" sz="24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fr-FR" altLang="fr-FR" b="1" kern="0" dirty="0">
                <a:solidFill>
                  <a:srgbClr val="106588"/>
                </a:solidFill>
                <a:latin typeface="Arial"/>
              </a:rPr>
              <a:t>après + un infinitif passé</a:t>
            </a:r>
            <a:br>
              <a:rPr kumimoji="0" lang="fr-FR" altLang="fr-FR" sz="2800" b="0" i="0" u="none" strike="noStrike" kern="0" cap="none" spc="0" normalizeH="0" baseline="0" noProof="0" dirty="0">
                <a:ln>
                  <a:noFill/>
                </a:ln>
                <a:solidFill>
                  <a:srgbClr val="627B9A"/>
                </a:solidFill>
                <a:effectLst/>
                <a:uLnTx/>
                <a:uFillTx/>
                <a:latin typeface="Arial"/>
                <a:ea typeface="+mn-ea"/>
                <a:cs typeface="+mn-cs"/>
              </a:rPr>
            </a:br>
            <a:endParaRPr kumimoji="0" lang="fr-FR" altLang="fr-FR" sz="105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après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avoir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chant</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é</a:t>
            </a:r>
            <a:endParaRPr kumimoji="0" lang="fr-FR" altLang="fr-FR" sz="24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fr-FR"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fr-CA" altLang="fr-FR" sz="2400" b="1" i="0" u="none" strike="noStrike" kern="0" cap="none" spc="0" normalizeH="0" baseline="0" noProof="0" dirty="0">
              <a:ln>
                <a:noFill/>
              </a:ln>
              <a:solidFill>
                <a:srgbClr val="000000"/>
              </a:solidFill>
              <a:effectLst/>
              <a:uLnTx/>
              <a:uFillTx/>
              <a:latin typeface="Arial"/>
              <a:ea typeface="+mn-ea"/>
              <a:cs typeface="+mn-cs"/>
            </a:endParaRPr>
          </a:p>
        </p:txBody>
      </p:sp>
      <p:sp>
        <p:nvSpPr>
          <p:cNvPr id="10" name="Content Placeholder 5">
            <a:extLst>
              <a:ext uri="{FF2B5EF4-FFF2-40B4-BE49-F238E27FC236}">
                <a16:creationId xmlns:a16="http://schemas.microsoft.com/office/drawing/2014/main" id="{546628D8-2F63-3683-F375-C6614A37D3C0}"/>
              </a:ext>
            </a:extLst>
          </p:cNvPr>
          <p:cNvSpPr txBox="1">
            <a:spLocks/>
          </p:cNvSpPr>
          <p:nvPr/>
        </p:nvSpPr>
        <p:spPr bwMode="auto">
          <a:xfrm>
            <a:off x="6259514" y="1425575"/>
            <a:ext cx="5195886" cy="4168775"/>
          </a:xfrm>
          <a:prstGeom prst="rect">
            <a:avLst/>
          </a:prstGeom>
          <a:noFill/>
          <a:ln w="9525">
            <a:noFill/>
            <a:miter lim="800000"/>
            <a:headEnd/>
            <a:tailEnd/>
          </a:ln>
        </p:spPr>
        <p:txBody>
          <a:bodyPr/>
          <a:lstStyle/>
          <a:p>
            <a:pPr marL="342900" indent="-342900">
              <a:spcBef>
                <a:spcPct val="20000"/>
              </a:spcBef>
              <a:buFontTx/>
              <a:buChar char="•"/>
              <a:defRPr/>
            </a:pPr>
            <a:r>
              <a:rPr lang="fr-FR" sz="3200" b="1" kern="0" dirty="0">
                <a:solidFill>
                  <a:srgbClr val="106588"/>
                </a:solidFill>
                <a:latin typeface="Arial"/>
                <a:cs typeface="+mn-cs"/>
              </a:rPr>
              <a:t>différent de l’anglais </a:t>
            </a:r>
            <a:r>
              <a:rPr lang="fr-FR" sz="3200" kern="0" dirty="0">
                <a:solidFill>
                  <a:srgbClr val="C00000"/>
                </a:solidFill>
                <a:latin typeface="Arial"/>
                <a:cs typeface="+mn-cs"/>
              </a:rPr>
              <a:t>(!)</a:t>
            </a:r>
          </a:p>
          <a:p>
            <a:pPr marL="342900" indent="-342900">
              <a:spcBef>
                <a:spcPct val="20000"/>
              </a:spcBef>
              <a:defRPr/>
            </a:pPr>
            <a:r>
              <a:rPr lang="fr-FR" sz="2400" kern="0" dirty="0">
                <a:latin typeface="Arial"/>
                <a:cs typeface="+mn-cs"/>
              </a:rPr>
              <a:t>	après </a:t>
            </a:r>
            <a:r>
              <a:rPr lang="fr-FR" sz="2400" b="1" kern="0" dirty="0">
                <a:latin typeface="Arial"/>
                <a:cs typeface="+mn-cs"/>
              </a:rPr>
              <a:t>avoir</a:t>
            </a:r>
            <a:r>
              <a:rPr lang="fr-FR" sz="2400" kern="0" dirty="0">
                <a:latin typeface="Arial"/>
                <a:cs typeface="+mn-cs"/>
              </a:rPr>
              <a:t> dit - </a:t>
            </a:r>
            <a:r>
              <a:rPr lang="fr-FR" sz="2400" i="1" kern="0" dirty="0">
                <a:latin typeface="Arial"/>
                <a:cs typeface="+mn-cs"/>
              </a:rPr>
              <a:t>after say</a:t>
            </a:r>
            <a:r>
              <a:rPr lang="fr-FR" sz="2400" i="1" u="sng" kern="0" dirty="0">
                <a:uFill>
                  <a:solidFill>
                    <a:srgbClr val="C00000"/>
                  </a:solidFill>
                </a:uFill>
                <a:latin typeface="Arial"/>
                <a:cs typeface="+mn-cs"/>
              </a:rPr>
              <a:t>ing</a:t>
            </a:r>
            <a:r>
              <a:rPr lang="fr-FR" sz="2400" kern="0" dirty="0">
                <a:latin typeface="Arial"/>
                <a:cs typeface="+mn-cs"/>
              </a:rPr>
              <a:t> </a:t>
            </a:r>
            <a:endParaRPr lang="en-US" sz="2400" kern="0" dirty="0">
              <a:latin typeface="Arial"/>
              <a:cs typeface="+mn-cs"/>
            </a:endParaRPr>
          </a:p>
          <a:p>
            <a:pPr marL="342900" indent="-342900">
              <a:spcBef>
                <a:spcPct val="20000"/>
              </a:spcBef>
              <a:defRPr/>
            </a:pPr>
            <a:r>
              <a:rPr lang="fr-FR" sz="2400" kern="0" dirty="0">
                <a:latin typeface="Arial"/>
                <a:cs typeface="+mn-cs"/>
              </a:rPr>
              <a:t>	avant de fai</a:t>
            </a:r>
            <a:r>
              <a:rPr lang="fr-FR" sz="2400" b="1" kern="0" dirty="0">
                <a:latin typeface="Arial"/>
                <a:cs typeface="+mn-cs"/>
              </a:rPr>
              <a:t>re</a:t>
            </a:r>
            <a:r>
              <a:rPr lang="fr-FR" sz="2400" kern="0" dirty="0">
                <a:latin typeface="Arial"/>
                <a:cs typeface="+mn-cs"/>
              </a:rPr>
              <a:t> - </a:t>
            </a:r>
            <a:r>
              <a:rPr lang="fr-FR" sz="2400" i="1" kern="0" dirty="0" err="1">
                <a:latin typeface="Arial"/>
                <a:cs typeface="+mn-cs"/>
              </a:rPr>
              <a:t>before</a:t>
            </a:r>
            <a:r>
              <a:rPr lang="fr-FR" sz="2400" i="1" kern="0" dirty="0">
                <a:latin typeface="Arial"/>
                <a:cs typeface="+mn-cs"/>
              </a:rPr>
              <a:t> do</a:t>
            </a:r>
            <a:r>
              <a:rPr lang="fr-FR" sz="2400" i="1" u="sng" kern="0" dirty="0">
                <a:uFill>
                  <a:solidFill>
                    <a:srgbClr val="C00000"/>
                  </a:solidFill>
                </a:uFill>
                <a:latin typeface="Arial"/>
                <a:cs typeface="+mn-cs"/>
              </a:rPr>
              <a:t>ing</a:t>
            </a:r>
            <a:br>
              <a:rPr lang="fr-FR" sz="2400" i="1" u="sng" kern="0" dirty="0">
                <a:uFill>
                  <a:solidFill>
                    <a:srgbClr val="C00000"/>
                  </a:solidFill>
                </a:uFill>
                <a:latin typeface="Arial"/>
                <a:cs typeface="+mn-cs"/>
              </a:rPr>
            </a:br>
            <a:endParaRPr lang="en-US" sz="2000" u="sng" kern="0" dirty="0">
              <a:solidFill>
                <a:srgbClr val="C00000"/>
              </a:solidFill>
              <a:uFill>
                <a:solidFill>
                  <a:srgbClr val="C00000"/>
                </a:solidFill>
              </a:uFill>
              <a:latin typeface="Arial"/>
              <a:cs typeface="+mn-cs"/>
            </a:endParaRPr>
          </a:p>
          <a:p>
            <a:pPr marL="342900" indent="-342900">
              <a:spcBef>
                <a:spcPct val="20000"/>
              </a:spcBef>
              <a:defRPr/>
            </a:pPr>
            <a:r>
              <a:rPr lang="en-US" sz="2800" kern="0" dirty="0" err="1">
                <a:solidFill>
                  <a:srgbClr val="C00000"/>
                </a:solidFill>
                <a:latin typeface="Arial"/>
                <a:cs typeface="+mn-cs"/>
              </a:rPr>
              <a:t>Mais</a:t>
            </a:r>
            <a:r>
              <a:rPr lang="en-US" sz="2800" kern="0" dirty="0">
                <a:solidFill>
                  <a:srgbClr val="C00000"/>
                </a:solidFill>
                <a:latin typeface="Arial"/>
                <a:cs typeface="+mn-cs"/>
              </a:rPr>
              <a:t> !</a:t>
            </a:r>
          </a:p>
          <a:p>
            <a:pPr marL="342900" indent="-342900">
              <a:spcBef>
                <a:spcPct val="20000"/>
              </a:spcBef>
              <a:buFont typeface="Arial" pitchFamily="34" charset="0"/>
              <a:buChar char="•"/>
              <a:defRPr/>
            </a:pPr>
            <a:r>
              <a:rPr lang="fr-FR" sz="3200" b="1" kern="0" dirty="0">
                <a:solidFill>
                  <a:srgbClr val="106588"/>
                </a:solidFill>
                <a:latin typeface="Arial"/>
                <a:cs typeface="+mn-cs"/>
              </a:rPr>
              <a:t>EN + participe présent 	    ou gérondif </a:t>
            </a:r>
            <a:br>
              <a:rPr lang="en-US" sz="3200" kern="0" dirty="0">
                <a:solidFill>
                  <a:srgbClr val="627B9A"/>
                </a:solidFill>
                <a:latin typeface="Arial"/>
                <a:cs typeface="+mn-cs"/>
              </a:rPr>
            </a:br>
            <a:r>
              <a:rPr lang="fr-FR" sz="2800" b="1" dirty="0">
                <a:latin typeface="Arial" charset="0"/>
                <a:cs typeface="+mn-cs"/>
              </a:rPr>
              <a:t>en</a:t>
            </a:r>
            <a:r>
              <a:rPr lang="fr-FR" sz="2800" dirty="0">
                <a:latin typeface="Arial" charset="0"/>
                <a:cs typeface="+mn-cs"/>
              </a:rPr>
              <a:t> parl</a:t>
            </a:r>
            <a:r>
              <a:rPr lang="fr-FR" sz="2800" b="1" dirty="0">
                <a:latin typeface="Arial" charset="0"/>
                <a:cs typeface="+mn-cs"/>
              </a:rPr>
              <a:t>ant</a:t>
            </a:r>
            <a:br>
              <a:rPr lang="en-US" sz="2800" b="1" dirty="0">
                <a:latin typeface="Arial" charset="0"/>
                <a:cs typeface="+mn-cs"/>
              </a:rPr>
            </a:br>
            <a:r>
              <a:rPr lang="fr-FR" sz="2800" b="1" dirty="0">
                <a:latin typeface="Arial" charset="0"/>
                <a:cs typeface="+mn-cs"/>
              </a:rPr>
              <a:t>en</a:t>
            </a:r>
            <a:r>
              <a:rPr lang="fr-FR" sz="2800" dirty="0">
                <a:latin typeface="Arial" charset="0"/>
                <a:cs typeface="+mn-cs"/>
              </a:rPr>
              <a:t> essay</a:t>
            </a:r>
            <a:r>
              <a:rPr lang="fr-FR" sz="2800" b="1" dirty="0">
                <a:latin typeface="Arial" charset="0"/>
                <a:cs typeface="+mn-cs"/>
              </a:rPr>
              <a:t>ant</a:t>
            </a:r>
            <a:br>
              <a:rPr lang="en-US" sz="2800" b="1" dirty="0">
                <a:latin typeface="Arial" charset="0"/>
                <a:cs typeface="+mn-cs"/>
              </a:rPr>
            </a:br>
            <a:r>
              <a:rPr lang="fr-FR" sz="2800" b="1" dirty="0">
                <a:latin typeface="Arial" charset="0"/>
                <a:cs typeface="+mn-cs"/>
              </a:rPr>
              <a:t>en</a:t>
            </a:r>
            <a:r>
              <a:rPr lang="fr-FR" sz="2800" dirty="0">
                <a:latin typeface="Arial" charset="0"/>
                <a:cs typeface="+mn-cs"/>
              </a:rPr>
              <a:t> fais</a:t>
            </a:r>
            <a:r>
              <a:rPr lang="fr-FR" sz="2800" b="1" dirty="0">
                <a:latin typeface="Arial" charset="0"/>
                <a:cs typeface="+mn-cs"/>
              </a:rPr>
              <a:t>ant </a:t>
            </a:r>
            <a:endParaRPr lang="en-US" sz="2800" b="1" dirty="0">
              <a:latin typeface="Arial" charset="0"/>
              <a:cs typeface="+mn-cs"/>
            </a:endParaRPr>
          </a:p>
          <a:p>
            <a:pPr marL="342900" indent="-342900">
              <a:spcBef>
                <a:spcPct val="20000"/>
              </a:spcBef>
              <a:defRPr/>
            </a:pPr>
            <a:endParaRPr lang="en-US" sz="3200" kern="0" dirty="0">
              <a:solidFill>
                <a:srgbClr val="C00000"/>
              </a:solidFill>
              <a:latin typeface="Arial"/>
              <a:cs typeface="+mn-cs"/>
            </a:endParaRPr>
          </a:p>
          <a:p>
            <a:pPr marL="342900" indent="-342900">
              <a:spcBef>
                <a:spcPct val="20000"/>
              </a:spcBef>
              <a:buFontTx/>
              <a:buChar char="•"/>
              <a:defRPr/>
            </a:pPr>
            <a:endParaRPr lang="fr-CA" sz="2400" b="1" kern="0" dirty="0">
              <a:latin typeface="Arial"/>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500"/>
                                        <p:tgtEl>
                                          <p:spTgt spid="9">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500"/>
                                        <p:tgtEl>
                                          <p:spTgt spid="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500"/>
                                        <p:tgtEl>
                                          <p:spTgt spid="10">
                                            <p:txEl>
                                              <p:pRg st="1" end="1"/>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fade">
                                      <p:cBhvr>
                                        <p:cTn id="38" dur="500"/>
                                        <p:tgtEl>
                                          <p:spTgt spid="10">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FFFC-4ED3-849D-D081-B9CCA26DBBD2}"/>
              </a:ext>
            </a:extLst>
          </p:cNvPr>
          <p:cNvSpPr>
            <a:spLocks noGrp="1"/>
          </p:cNvSpPr>
          <p:nvPr>
            <p:ph type="title"/>
          </p:nvPr>
        </p:nvSpPr>
        <p:spPr/>
        <p:txBody>
          <a:bodyPr/>
          <a:lstStyle/>
          <a:p>
            <a:r>
              <a:rPr lang="fr-FR" altLang="fr-FR" sz="2800" dirty="0"/>
              <a:t> Emploi (préposition + nom</a:t>
            </a:r>
            <a:r>
              <a:rPr lang="en-US" altLang="fr-FR" sz="2800" dirty="0"/>
              <a:t>)</a:t>
            </a:r>
            <a:endParaRPr lang="fr-CA" dirty="0"/>
          </a:p>
        </p:txBody>
      </p:sp>
      <p:sp>
        <p:nvSpPr>
          <p:cNvPr id="29" name="Rectangle 28">
            <a:extLst>
              <a:ext uri="{FF2B5EF4-FFF2-40B4-BE49-F238E27FC236}">
                <a16:creationId xmlns:a16="http://schemas.microsoft.com/office/drawing/2014/main" id="{F1B85856-8317-2D8A-7DE6-07EED8B30B6A}"/>
              </a:ext>
            </a:extLst>
          </p:cNvPr>
          <p:cNvSpPr>
            <a:spLocks noChangeArrowheads="1"/>
          </p:cNvSpPr>
          <p:nvPr/>
        </p:nvSpPr>
        <p:spPr bwMode="auto">
          <a:xfrm>
            <a:off x="1533428" y="1272750"/>
            <a:ext cx="58256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tabLst/>
              <a:defRPr/>
            </a:pPr>
            <a:r>
              <a:rPr kumimoji="0" lang="fr-CA" altLang="fr-FR" sz="4000" b="1" i="0" u="none" strike="noStrike" kern="0" cap="none" spc="0" normalizeH="0" baseline="0" noProof="0" dirty="0">
                <a:ln>
                  <a:noFill/>
                </a:ln>
                <a:solidFill>
                  <a:srgbClr val="106588"/>
                </a:solidFill>
                <a:effectLst/>
                <a:uLnTx/>
                <a:uFillTx/>
                <a:latin typeface="Arial" panose="020B0604020202020204" pitchFamily="34" charset="0"/>
                <a:cs typeface="+mn-cs"/>
              </a:rPr>
              <a:t>Contraction de l’article</a:t>
            </a:r>
          </a:p>
        </p:txBody>
      </p:sp>
      <p:grpSp>
        <p:nvGrpSpPr>
          <p:cNvPr id="30" name="Group 18">
            <a:extLst>
              <a:ext uri="{FF2B5EF4-FFF2-40B4-BE49-F238E27FC236}">
                <a16:creationId xmlns:a16="http://schemas.microsoft.com/office/drawing/2014/main" id="{8EC0DFC3-255B-A119-834B-5DA73CD8A135}"/>
              </a:ext>
            </a:extLst>
          </p:cNvPr>
          <p:cNvGrpSpPr>
            <a:grpSpLocks/>
          </p:cNvGrpSpPr>
          <p:nvPr/>
        </p:nvGrpSpPr>
        <p:grpSpPr bwMode="auto">
          <a:xfrm>
            <a:off x="2304819" y="2590006"/>
            <a:ext cx="3594099" cy="1841500"/>
            <a:chOff x="2743200" y="2738735"/>
            <a:chExt cx="3594382" cy="1842195"/>
          </a:xfrm>
        </p:grpSpPr>
        <p:sp>
          <p:nvSpPr>
            <p:cNvPr id="31" name="Rectangle 8">
              <a:extLst>
                <a:ext uri="{FF2B5EF4-FFF2-40B4-BE49-F238E27FC236}">
                  <a16:creationId xmlns:a16="http://schemas.microsoft.com/office/drawing/2014/main" id="{7007F17E-57A2-6FA0-515B-66C934EC6ED1}"/>
                </a:ext>
              </a:extLst>
            </p:cNvPr>
            <p:cNvSpPr>
              <a:spLocks noChangeArrowheads="1"/>
            </p:cNvSpPr>
            <p:nvPr/>
          </p:nvSpPr>
          <p:spPr bwMode="auto">
            <a:xfrm>
              <a:off x="2743200" y="2743200"/>
              <a:ext cx="569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à</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2" name="Rectangle 9">
              <a:extLst>
                <a:ext uri="{FF2B5EF4-FFF2-40B4-BE49-F238E27FC236}">
                  <a16:creationId xmlns:a16="http://schemas.microsoft.com/office/drawing/2014/main" id="{FF503D5D-5BCB-6959-5FED-9289BD08C34D}"/>
                </a:ext>
              </a:extLst>
            </p:cNvPr>
            <p:cNvSpPr>
              <a:spLocks noChangeArrowheads="1"/>
            </p:cNvSpPr>
            <p:nvPr/>
          </p:nvSpPr>
          <p:spPr bwMode="auto">
            <a:xfrm>
              <a:off x="2743200" y="3657600"/>
              <a:ext cx="5693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à</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3" name="Plus 10">
              <a:extLst>
                <a:ext uri="{FF2B5EF4-FFF2-40B4-BE49-F238E27FC236}">
                  <a16:creationId xmlns:a16="http://schemas.microsoft.com/office/drawing/2014/main" id="{DB80E0E8-2987-2985-F54D-A6906899D93F}"/>
                </a:ext>
              </a:extLst>
            </p:cNvPr>
            <p:cNvSpPr/>
            <p:nvPr>
              <p:custDataLst>
                <p:tags r:id="rId6"/>
              </p:custDataLst>
            </p:nvPr>
          </p:nvSpPr>
          <p:spPr>
            <a:xfrm>
              <a:off x="3312587" y="3200400"/>
              <a:ext cx="268813" cy="228600"/>
            </a:xfrm>
            <a:prstGeom prst="mathPlus">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4" name="Plus 11">
              <a:extLst>
                <a:ext uri="{FF2B5EF4-FFF2-40B4-BE49-F238E27FC236}">
                  <a16:creationId xmlns:a16="http://schemas.microsoft.com/office/drawing/2014/main" id="{18BE4348-6030-6313-3BF5-2DB52F05AAEF}"/>
                </a:ext>
              </a:extLst>
            </p:cNvPr>
            <p:cNvSpPr/>
            <p:nvPr>
              <p:custDataLst>
                <p:tags r:id="rId7"/>
              </p:custDataLst>
            </p:nvPr>
          </p:nvSpPr>
          <p:spPr>
            <a:xfrm>
              <a:off x="3312587" y="4114800"/>
              <a:ext cx="268813" cy="228600"/>
            </a:xfrm>
            <a:prstGeom prst="mathPlus">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5" name="Rectangle 12">
              <a:extLst>
                <a:ext uri="{FF2B5EF4-FFF2-40B4-BE49-F238E27FC236}">
                  <a16:creationId xmlns:a16="http://schemas.microsoft.com/office/drawing/2014/main" id="{8BE1D795-54A7-88D7-8389-713D1C3DDC06}"/>
                </a:ext>
              </a:extLst>
            </p:cNvPr>
            <p:cNvSpPr>
              <a:spLocks noChangeArrowheads="1"/>
            </p:cNvSpPr>
            <p:nvPr/>
          </p:nvSpPr>
          <p:spPr bwMode="auto">
            <a:xfrm>
              <a:off x="3621613" y="2738735"/>
              <a:ext cx="7232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le</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6" name="Rectangle 13">
              <a:extLst>
                <a:ext uri="{FF2B5EF4-FFF2-40B4-BE49-F238E27FC236}">
                  <a16:creationId xmlns:a16="http://schemas.microsoft.com/office/drawing/2014/main" id="{1A501773-CFD9-929C-0941-24C8D035EF63}"/>
                </a:ext>
              </a:extLst>
            </p:cNvPr>
            <p:cNvSpPr>
              <a:spLocks noChangeArrowheads="1"/>
            </p:cNvSpPr>
            <p:nvPr/>
          </p:nvSpPr>
          <p:spPr bwMode="auto">
            <a:xfrm>
              <a:off x="3621613" y="3653135"/>
              <a:ext cx="106952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les</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7" name="Equal 14">
              <a:extLst>
                <a:ext uri="{FF2B5EF4-FFF2-40B4-BE49-F238E27FC236}">
                  <a16:creationId xmlns:a16="http://schemas.microsoft.com/office/drawing/2014/main" id="{8F87EA28-D179-1A51-0C38-2969EA76DD50}"/>
                </a:ext>
              </a:extLst>
            </p:cNvPr>
            <p:cNvSpPr/>
            <p:nvPr>
              <p:custDataLst>
                <p:tags r:id="rId8"/>
              </p:custDataLst>
            </p:nvPr>
          </p:nvSpPr>
          <p:spPr>
            <a:xfrm>
              <a:off x="4343400" y="3200400"/>
              <a:ext cx="457200" cy="228600"/>
            </a:xfrm>
            <a:prstGeom prst="mathEqual">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38" name="Equal 15">
              <a:extLst>
                <a:ext uri="{FF2B5EF4-FFF2-40B4-BE49-F238E27FC236}">
                  <a16:creationId xmlns:a16="http://schemas.microsoft.com/office/drawing/2014/main" id="{8DDBDFC0-0F2B-6868-F3D5-ED8DE1FE5D70}"/>
                </a:ext>
              </a:extLst>
            </p:cNvPr>
            <p:cNvSpPr/>
            <p:nvPr>
              <p:custDataLst>
                <p:tags r:id="rId9"/>
              </p:custDataLst>
            </p:nvPr>
          </p:nvSpPr>
          <p:spPr>
            <a:xfrm>
              <a:off x="4648200" y="4038600"/>
              <a:ext cx="457200" cy="228600"/>
            </a:xfrm>
            <a:prstGeom prst="mathEqual">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39" name="Rectangle 16">
              <a:extLst>
                <a:ext uri="{FF2B5EF4-FFF2-40B4-BE49-F238E27FC236}">
                  <a16:creationId xmlns:a16="http://schemas.microsoft.com/office/drawing/2014/main" id="{B8876F2F-DEC2-19CF-6F12-09E6AAD56D1D}"/>
                </a:ext>
              </a:extLst>
            </p:cNvPr>
            <p:cNvSpPr>
              <a:spLocks noChangeArrowheads="1"/>
            </p:cNvSpPr>
            <p:nvPr/>
          </p:nvSpPr>
          <p:spPr bwMode="auto">
            <a:xfrm>
              <a:off x="4884827" y="2743200"/>
              <a:ext cx="9541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C00000"/>
                  </a:solidFill>
                  <a:effectLst/>
                  <a:uLnTx/>
                  <a:uFillTx/>
                  <a:latin typeface="Arial" panose="020B0604020202020204" pitchFamily="34" charset="0"/>
                  <a:cs typeface="+mn-cs"/>
                </a:rPr>
                <a:t>au</a:t>
              </a:r>
              <a:endParaRPr kumimoji="0" lang="fr-CA" altLang="fr-FR" sz="5400" b="0" i="0" u="none" strike="noStrike" kern="0" cap="none" spc="0" normalizeH="0" baseline="0" noProof="0">
                <a:ln>
                  <a:noFill/>
                </a:ln>
                <a:solidFill>
                  <a:srgbClr val="C00000"/>
                </a:solidFill>
                <a:effectLst/>
                <a:uLnTx/>
                <a:uFillTx/>
                <a:latin typeface="Arial" panose="020B0604020202020204" pitchFamily="34" charset="0"/>
                <a:cs typeface="+mn-cs"/>
              </a:endParaRPr>
            </a:p>
          </p:txBody>
        </p:sp>
        <p:sp>
          <p:nvSpPr>
            <p:cNvPr id="40" name="Rectangle 17">
              <a:extLst>
                <a:ext uri="{FF2B5EF4-FFF2-40B4-BE49-F238E27FC236}">
                  <a16:creationId xmlns:a16="http://schemas.microsoft.com/office/drawing/2014/main" id="{A4823407-66BD-913D-A60B-FD4CCEA61204}"/>
                </a:ext>
              </a:extLst>
            </p:cNvPr>
            <p:cNvSpPr>
              <a:spLocks noChangeArrowheads="1"/>
            </p:cNvSpPr>
            <p:nvPr/>
          </p:nvSpPr>
          <p:spPr bwMode="auto">
            <a:xfrm>
              <a:off x="5037226" y="3657600"/>
              <a:ext cx="130035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C00000"/>
                  </a:solidFill>
                  <a:effectLst/>
                  <a:uLnTx/>
                  <a:uFillTx/>
                  <a:latin typeface="Arial" panose="020B0604020202020204" pitchFamily="34" charset="0"/>
                  <a:cs typeface="+mn-cs"/>
                </a:rPr>
                <a:t>aux</a:t>
              </a:r>
              <a:endParaRPr kumimoji="0" lang="fr-CA" altLang="fr-FR" sz="5400" b="0" i="0" u="none" strike="noStrike" kern="0" cap="none" spc="0" normalizeH="0" baseline="0" noProof="0">
                <a:ln>
                  <a:noFill/>
                </a:ln>
                <a:solidFill>
                  <a:srgbClr val="C00000"/>
                </a:solidFill>
                <a:effectLst/>
                <a:uLnTx/>
                <a:uFillTx/>
                <a:latin typeface="Arial" panose="020B0604020202020204" pitchFamily="34" charset="0"/>
                <a:cs typeface="+mn-cs"/>
              </a:endParaRPr>
            </a:p>
          </p:txBody>
        </p:sp>
      </p:grpSp>
      <p:grpSp>
        <p:nvGrpSpPr>
          <p:cNvPr id="41" name="Group 41">
            <a:extLst>
              <a:ext uri="{FF2B5EF4-FFF2-40B4-BE49-F238E27FC236}">
                <a16:creationId xmlns:a16="http://schemas.microsoft.com/office/drawing/2014/main" id="{91755946-804C-0AE2-6DB5-EFEE6158C413}"/>
              </a:ext>
            </a:extLst>
          </p:cNvPr>
          <p:cNvGrpSpPr>
            <a:grpSpLocks/>
          </p:cNvGrpSpPr>
          <p:nvPr/>
        </p:nvGrpSpPr>
        <p:grpSpPr bwMode="auto">
          <a:xfrm>
            <a:off x="6497406" y="2593181"/>
            <a:ext cx="4108450" cy="1838325"/>
            <a:chOff x="4800600" y="3131713"/>
            <a:chExt cx="4108712" cy="1837730"/>
          </a:xfrm>
        </p:grpSpPr>
        <p:grpSp>
          <p:nvGrpSpPr>
            <p:cNvPr id="42" name="Group 33">
              <a:extLst>
                <a:ext uri="{FF2B5EF4-FFF2-40B4-BE49-F238E27FC236}">
                  <a16:creationId xmlns:a16="http://schemas.microsoft.com/office/drawing/2014/main" id="{D698DF1F-98AA-A7BB-F31B-AD606D04CD02}"/>
                </a:ext>
              </a:extLst>
            </p:cNvPr>
            <p:cNvGrpSpPr>
              <a:grpSpLocks/>
            </p:cNvGrpSpPr>
            <p:nvPr/>
          </p:nvGrpSpPr>
          <p:grpSpPr bwMode="auto">
            <a:xfrm>
              <a:off x="4800600" y="3131713"/>
              <a:ext cx="3594383" cy="923330"/>
              <a:chOff x="4800600" y="3131713"/>
              <a:chExt cx="3594383" cy="923330"/>
            </a:xfrm>
          </p:grpSpPr>
          <p:sp>
            <p:nvSpPr>
              <p:cNvPr id="49" name="Rectangle 20">
                <a:extLst>
                  <a:ext uri="{FF2B5EF4-FFF2-40B4-BE49-F238E27FC236}">
                    <a16:creationId xmlns:a16="http://schemas.microsoft.com/office/drawing/2014/main" id="{91C5B71C-E3BA-6B8D-FB08-A7CF3344BF3D}"/>
                  </a:ext>
                </a:extLst>
              </p:cNvPr>
              <p:cNvSpPr>
                <a:spLocks noChangeArrowheads="1"/>
              </p:cNvSpPr>
              <p:nvPr/>
            </p:nvSpPr>
            <p:spPr bwMode="auto">
              <a:xfrm>
                <a:off x="4800600" y="3131713"/>
                <a:ext cx="9541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de</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0" name="Plus 24">
                <a:extLst>
                  <a:ext uri="{FF2B5EF4-FFF2-40B4-BE49-F238E27FC236}">
                    <a16:creationId xmlns:a16="http://schemas.microsoft.com/office/drawing/2014/main" id="{F2DC5696-F046-09A2-0619-71E49ADD25B6}"/>
                  </a:ext>
                </a:extLst>
              </p:cNvPr>
              <p:cNvSpPr/>
              <p:nvPr>
                <p:custDataLst>
                  <p:tags r:id="rId4"/>
                </p:custDataLst>
              </p:nvPr>
            </p:nvSpPr>
            <p:spPr>
              <a:xfrm>
                <a:off x="5813419" y="3585865"/>
                <a:ext cx="268813" cy="228600"/>
              </a:xfrm>
              <a:prstGeom prst="mathPlus">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51" name="Rectangle 26">
                <a:extLst>
                  <a:ext uri="{FF2B5EF4-FFF2-40B4-BE49-F238E27FC236}">
                    <a16:creationId xmlns:a16="http://schemas.microsoft.com/office/drawing/2014/main" id="{D408665C-55C3-9024-EB82-0A5E339224B8}"/>
                  </a:ext>
                </a:extLst>
              </p:cNvPr>
              <p:cNvSpPr>
                <a:spLocks noChangeArrowheads="1"/>
              </p:cNvSpPr>
              <p:nvPr/>
            </p:nvSpPr>
            <p:spPr bwMode="auto">
              <a:xfrm>
                <a:off x="6082232" y="3131713"/>
                <a:ext cx="7232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le</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2" name="Equal 28">
                <a:extLst>
                  <a:ext uri="{FF2B5EF4-FFF2-40B4-BE49-F238E27FC236}">
                    <a16:creationId xmlns:a16="http://schemas.microsoft.com/office/drawing/2014/main" id="{66A4A7EC-85C1-2B06-B908-299D851AECDC}"/>
                  </a:ext>
                </a:extLst>
              </p:cNvPr>
              <p:cNvSpPr/>
              <p:nvPr>
                <p:custDataLst>
                  <p:tags r:id="rId5"/>
                </p:custDataLst>
              </p:nvPr>
            </p:nvSpPr>
            <p:spPr>
              <a:xfrm>
                <a:off x="6866027" y="3585865"/>
                <a:ext cx="457200" cy="228600"/>
              </a:xfrm>
              <a:prstGeom prst="mathEqual">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53" name="Rectangle 30">
                <a:extLst>
                  <a:ext uri="{FF2B5EF4-FFF2-40B4-BE49-F238E27FC236}">
                    <a16:creationId xmlns:a16="http://schemas.microsoft.com/office/drawing/2014/main" id="{B1D1421A-CE12-3650-261C-1E1BE541C8EA}"/>
                  </a:ext>
                </a:extLst>
              </p:cNvPr>
              <p:cNvSpPr>
                <a:spLocks noChangeArrowheads="1"/>
              </p:cNvSpPr>
              <p:nvPr/>
            </p:nvSpPr>
            <p:spPr bwMode="auto">
              <a:xfrm>
                <a:off x="7440876" y="3131713"/>
                <a:ext cx="9541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C00000"/>
                    </a:solidFill>
                    <a:effectLst/>
                    <a:uLnTx/>
                    <a:uFillTx/>
                    <a:latin typeface="Arial" panose="020B0604020202020204" pitchFamily="34" charset="0"/>
                    <a:cs typeface="+mn-cs"/>
                  </a:rPr>
                  <a:t>du</a:t>
                </a:r>
                <a:endParaRPr kumimoji="0" lang="fr-CA" altLang="fr-FR" sz="5400" b="0" i="0" u="none" strike="noStrike" kern="0" cap="none" spc="0" normalizeH="0" baseline="0" noProof="0">
                  <a:ln>
                    <a:noFill/>
                  </a:ln>
                  <a:solidFill>
                    <a:srgbClr val="C00000"/>
                  </a:solidFill>
                  <a:effectLst/>
                  <a:uLnTx/>
                  <a:uFillTx/>
                  <a:latin typeface="Arial" panose="020B0604020202020204" pitchFamily="34" charset="0"/>
                  <a:cs typeface="+mn-cs"/>
                </a:endParaRPr>
              </a:p>
            </p:txBody>
          </p:sp>
        </p:grpSp>
        <p:grpSp>
          <p:nvGrpSpPr>
            <p:cNvPr id="43" name="Group 40">
              <a:extLst>
                <a:ext uri="{FF2B5EF4-FFF2-40B4-BE49-F238E27FC236}">
                  <a16:creationId xmlns:a16="http://schemas.microsoft.com/office/drawing/2014/main" id="{8E296BD7-4B87-82CF-38B4-CC924477853E}"/>
                </a:ext>
              </a:extLst>
            </p:cNvPr>
            <p:cNvGrpSpPr>
              <a:grpSpLocks/>
            </p:cNvGrpSpPr>
            <p:nvPr/>
          </p:nvGrpSpPr>
          <p:grpSpPr bwMode="auto">
            <a:xfrm>
              <a:off x="4800600" y="4046113"/>
              <a:ext cx="4108712" cy="923330"/>
              <a:chOff x="4800600" y="4046113"/>
              <a:chExt cx="4108712" cy="923330"/>
            </a:xfrm>
          </p:grpSpPr>
          <p:sp>
            <p:nvSpPr>
              <p:cNvPr id="44" name="Rectangle 35">
                <a:extLst>
                  <a:ext uri="{FF2B5EF4-FFF2-40B4-BE49-F238E27FC236}">
                    <a16:creationId xmlns:a16="http://schemas.microsoft.com/office/drawing/2014/main" id="{E6878C04-DC82-5F6B-1C62-667BE6FB4B39}"/>
                  </a:ext>
                </a:extLst>
              </p:cNvPr>
              <p:cNvSpPr>
                <a:spLocks noChangeArrowheads="1"/>
              </p:cNvSpPr>
              <p:nvPr/>
            </p:nvSpPr>
            <p:spPr bwMode="auto">
              <a:xfrm>
                <a:off x="4800600" y="4046113"/>
                <a:ext cx="9541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de</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5" name="Plus 36">
                <a:extLst>
                  <a:ext uri="{FF2B5EF4-FFF2-40B4-BE49-F238E27FC236}">
                    <a16:creationId xmlns:a16="http://schemas.microsoft.com/office/drawing/2014/main" id="{4D54069F-C3F3-B58F-7D72-A75EBB45FA4F}"/>
                  </a:ext>
                </a:extLst>
              </p:cNvPr>
              <p:cNvSpPr/>
              <p:nvPr>
                <p:custDataLst>
                  <p:tags r:id="rId2"/>
                </p:custDataLst>
              </p:nvPr>
            </p:nvSpPr>
            <p:spPr>
              <a:xfrm>
                <a:off x="5813419" y="4485025"/>
                <a:ext cx="268813" cy="228600"/>
              </a:xfrm>
              <a:prstGeom prst="mathPlus">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46" name="Rectangle 37">
                <a:extLst>
                  <a:ext uri="{FF2B5EF4-FFF2-40B4-BE49-F238E27FC236}">
                    <a16:creationId xmlns:a16="http://schemas.microsoft.com/office/drawing/2014/main" id="{A68C440D-F4A9-3308-587C-75E9E50C8DE7}"/>
                  </a:ext>
                </a:extLst>
              </p:cNvPr>
              <p:cNvSpPr>
                <a:spLocks noChangeArrowheads="1"/>
              </p:cNvSpPr>
              <p:nvPr/>
            </p:nvSpPr>
            <p:spPr bwMode="auto">
              <a:xfrm>
                <a:off x="6082232" y="4046113"/>
                <a:ext cx="106952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les</a:t>
                </a:r>
                <a:endParaRPr kumimoji="0" lang="fr-CA" altLang="fr-FR" sz="5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7" name="Equal 38">
                <a:extLst>
                  <a:ext uri="{FF2B5EF4-FFF2-40B4-BE49-F238E27FC236}">
                    <a16:creationId xmlns:a16="http://schemas.microsoft.com/office/drawing/2014/main" id="{63CE6E9C-10AE-FBEE-9547-4C469CA507E1}"/>
                  </a:ext>
                </a:extLst>
              </p:cNvPr>
              <p:cNvSpPr/>
              <p:nvPr>
                <p:custDataLst>
                  <p:tags r:id="rId3"/>
                </p:custDataLst>
              </p:nvPr>
            </p:nvSpPr>
            <p:spPr>
              <a:xfrm>
                <a:off x="7151756" y="4430161"/>
                <a:ext cx="457200" cy="228600"/>
              </a:xfrm>
              <a:prstGeom prst="mathEqual">
                <a:avLst/>
              </a:prstGeom>
              <a:gradFill rotWithShape="1">
                <a:gsLst>
                  <a:gs pos="0">
                    <a:srgbClr val="000000">
                      <a:shade val="51000"/>
                      <a:satMod val="130000"/>
                    </a:srgbClr>
                  </a:gs>
                  <a:gs pos="80000">
                    <a:srgbClr val="000000">
                      <a:shade val="93000"/>
                      <a:satMod val="130000"/>
                    </a:srgbClr>
                  </a:gs>
                  <a:gs pos="100000">
                    <a:srgbClr val="00000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48" name="Rectangle 39">
                <a:extLst>
                  <a:ext uri="{FF2B5EF4-FFF2-40B4-BE49-F238E27FC236}">
                    <a16:creationId xmlns:a16="http://schemas.microsoft.com/office/drawing/2014/main" id="{16E891AE-87A9-2BFC-D00F-74E53B28A675}"/>
                  </a:ext>
                </a:extLst>
              </p:cNvPr>
              <p:cNvSpPr>
                <a:spLocks noChangeArrowheads="1"/>
              </p:cNvSpPr>
              <p:nvPr/>
            </p:nvSpPr>
            <p:spPr bwMode="auto">
              <a:xfrm>
                <a:off x="7608956" y="4046113"/>
                <a:ext cx="130035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5400" b="0" i="0" u="none" strike="noStrike" kern="0" cap="none" spc="0" normalizeH="0" baseline="0" noProof="0">
                    <a:ln>
                      <a:noFill/>
                    </a:ln>
                    <a:solidFill>
                      <a:srgbClr val="C00000"/>
                    </a:solidFill>
                    <a:effectLst/>
                    <a:uLnTx/>
                    <a:uFillTx/>
                    <a:latin typeface="Arial" panose="020B0604020202020204" pitchFamily="34" charset="0"/>
                    <a:cs typeface="+mn-cs"/>
                  </a:rPr>
                  <a:t>des</a:t>
                </a:r>
                <a:endParaRPr kumimoji="0" lang="fr-CA" altLang="fr-FR" sz="5400" b="0" i="0" u="none" strike="noStrike" kern="0" cap="none" spc="0" normalizeH="0" baseline="0" noProof="0">
                  <a:ln>
                    <a:noFill/>
                  </a:ln>
                  <a:solidFill>
                    <a:srgbClr val="C00000"/>
                  </a:solidFill>
                  <a:effectLst/>
                  <a:uLnTx/>
                  <a:uFillTx/>
                  <a:latin typeface="Arial" panose="020B0604020202020204" pitchFamily="34" charset="0"/>
                  <a:cs typeface="+mn-cs"/>
                </a:endParaRPr>
              </a:p>
            </p:txBody>
          </p:sp>
        </p:grpSp>
      </p:grpSp>
      <p:sp>
        <p:nvSpPr>
          <p:cNvPr id="54" name="Rectangle 53">
            <a:extLst>
              <a:ext uri="{FF2B5EF4-FFF2-40B4-BE49-F238E27FC236}">
                <a16:creationId xmlns:a16="http://schemas.microsoft.com/office/drawing/2014/main" id="{D5D6D68D-8732-0F5F-525C-B356678C49FD}"/>
              </a:ext>
            </a:extLst>
          </p:cNvPr>
          <p:cNvSpPr>
            <a:spLocks noChangeArrowheads="1"/>
          </p:cNvSpPr>
          <p:nvPr/>
        </p:nvSpPr>
        <p:spPr bwMode="auto">
          <a:xfrm>
            <a:off x="1600200" y="5295900"/>
            <a:ext cx="9309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altLang="fr-FR" sz="2400" b="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Dans votre manuel, lisez attentivement toutes les explications sur l’emploi de différentes prépositions en français.  </a:t>
            </a:r>
            <a:endParaRPr kumimoji="0" lang="en-US" altLang="fr-FR" sz="2400" b="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8580675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500" fill="hold"/>
                                        <p:tgtEl>
                                          <p:spTgt spid="30"/>
                                        </p:tgtEl>
                                        <p:attrNameLst>
                                          <p:attrName>ppt_w</p:attrName>
                                        </p:attrNameLst>
                                      </p:cBhvr>
                                      <p:tavLst>
                                        <p:tav tm="0">
                                          <p:val>
                                            <p:fltVal val="0"/>
                                          </p:val>
                                        </p:tav>
                                        <p:tav tm="100000">
                                          <p:val>
                                            <p:strVal val="#ppt_w"/>
                                          </p:val>
                                        </p:tav>
                                      </p:tavLst>
                                    </p:anim>
                                    <p:anim calcmode="lin" valueType="num">
                                      <p:cBhvr>
                                        <p:cTn id="12"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4">
                                            <p:txEl>
                                              <p:pRg st="0" end="0"/>
                                            </p:txEl>
                                          </p:spTgt>
                                        </p:tgtEl>
                                        <p:attrNameLst>
                                          <p:attrName>style.visibility</p:attrName>
                                        </p:attrNameLst>
                                      </p:cBhvr>
                                      <p:to>
                                        <p:strVal val="visible"/>
                                      </p:to>
                                    </p:set>
                                    <p:anim calcmode="lin" valueType="num">
                                      <p:cBhvr additive="base">
                                        <p:cTn id="23"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MMPROD_SUBSTITUTION_ID" val="{4ED84111-C2AD-4ED3-B89A-C148C1343B77}"/>
</p:tagLst>
</file>

<file path=ppt/tags/tag11.xml><?xml version="1.0" encoding="utf-8"?>
<p:tagLst xmlns:a="http://schemas.openxmlformats.org/drawingml/2006/main" xmlns:r="http://schemas.openxmlformats.org/officeDocument/2006/relationships" xmlns:p="http://schemas.openxmlformats.org/presentationml/2006/main">
  <p:tag name="MMPROD_SUBSTITUTION_ID" val="{5CA00884-A6D4-4FD2-BF7F-064D6A57DCAC}"/>
</p:tagLst>
</file>

<file path=ppt/tags/tag12.xml><?xml version="1.0" encoding="utf-8"?>
<p:tagLst xmlns:a="http://schemas.openxmlformats.org/drawingml/2006/main" xmlns:r="http://schemas.openxmlformats.org/officeDocument/2006/relationships" xmlns:p="http://schemas.openxmlformats.org/presentationml/2006/main">
  <p:tag name="MMPROD_SUBSTITUTION_ID" val="{A9A412B9-B3F1-4CE1-968C-2317680D0299}"/>
</p:tagLst>
</file>

<file path=ppt/tags/tag13.xml><?xml version="1.0" encoding="utf-8"?>
<p:tagLst xmlns:a="http://schemas.openxmlformats.org/drawingml/2006/main" xmlns:r="http://schemas.openxmlformats.org/officeDocument/2006/relationships" xmlns:p="http://schemas.openxmlformats.org/presentationml/2006/main">
  <p:tag name="MMPROD_SUBSTITUTION_ID" val="{0B9AC6D5-6073-4403-B447-5DAB9838F290}"/>
</p:tagLst>
</file>

<file path=ppt/tags/tag2.xml><?xml version="1.0" encoding="utf-8"?>
<p:tagLst xmlns:a="http://schemas.openxmlformats.org/drawingml/2006/main" xmlns:r="http://schemas.openxmlformats.org/officeDocument/2006/relationships" xmlns:p="http://schemas.openxmlformats.org/presentationml/2006/main">
  <p:tag name="TIMING" val="|4.7|3.9|3.4|8.2|10.9|29.1|6|1.8|8.1|4.6|1"/>
</p:tagLst>
</file>

<file path=ppt/tags/tag3.xml><?xml version="1.0" encoding="utf-8"?>
<p:tagLst xmlns:a="http://schemas.openxmlformats.org/drawingml/2006/main" xmlns:r="http://schemas.openxmlformats.org/officeDocument/2006/relationships" xmlns:p="http://schemas.openxmlformats.org/presentationml/2006/main">
  <p:tag name="TIMING" val="|7.9|8|10.1|3|0.7|0.7"/>
</p:tagLst>
</file>

<file path=ppt/tags/tag4.xml><?xml version="1.0" encoding="utf-8"?>
<p:tagLst xmlns:a="http://schemas.openxmlformats.org/drawingml/2006/main" xmlns:r="http://schemas.openxmlformats.org/officeDocument/2006/relationships" xmlns:p="http://schemas.openxmlformats.org/presentationml/2006/main">
  <p:tag name="TIMING" val="|4.5|11.1|16|4.1|5.7|1.8|16.5"/>
</p:tagLst>
</file>

<file path=ppt/tags/tag5.xml><?xml version="1.0" encoding="utf-8"?>
<p:tagLst xmlns:a="http://schemas.openxmlformats.org/drawingml/2006/main" xmlns:r="http://schemas.openxmlformats.org/officeDocument/2006/relationships" xmlns:p="http://schemas.openxmlformats.org/presentationml/2006/main">
  <p:tag name="TIMING" val="|4.5|1|22.5|16.4"/>
</p:tagLst>
</file>

<file path=ppt/tags/tag6.xml><?xml version="1.0" encoding="utf-8"?>
<p:tagLst xmlns:a="http://schemas.openxmlformats.org/drawingml/2006/main" xmlns:r="http://schemas.openxmlformats.org/officeDocument/2006/relationships" xmlns:p="http://schemas.openxmlformats.org/presentationml/2006/main">
  <p:tag name="MMPROD_SUBSTITUTION_ID" val="{4956315B-6E18-4CC5-AC79-46771B32C932}"/>
</p:tagLst>
</file>

<file path=ppt/tags/tag7.xml><?xml version="1.0" encoding="utf-8"?>
<p:tagLst xmlns:a="http://schemas.openxmlformats.org/drawingml/2006/main" xmlns:r="http://schemas.openxmlformats.org/officeDocument/2006/relationships" xmlns:p="http://schemas.openxmlformats.org/presentationml/2006/main">
  <p:tag name="MMPROD_SUBSTITUTION_ID" val="{472B0506-7D6A-41A0-9A96-B428CB851BC9}"/>
</p:tagLst>
</file>

<file path=ppt/tags/tag8.xml><?xml version="1.0" encoding="utf-8"?>
<p:tagLst xmlns:a="http://schemas.openxmlformats.org/drawingml/2006/main" xmlns:r="http://schemas.openxmlformats.org/officeDocument/2006/relationships" xmlns:p="http://schemas.openxmlformats.org/presentationml/2006/main">
  <p:tag name="MMPROD_SUBSTITUTION_ID" val="{369FBC68-3E3D-4857-93CF-8F5D1DF2C3EC}"/>
</p:tagLst>
</file>

<file path=ppt/tags/tag9.xml><?xml version="1.0" encoding="utf-8"?>
<p:tagLst xmlns:a="http://schemas.openxmlformats.org/drawingml/2006/main" xmlns:r="http://schemas.openxmlformats.org/officeDocument/2006/relationships" xmlns:p="http://schemas.openxmlformats.org/presentationml/2006/main">
  <p:tag name="MMPROD_SUBSTITUTION_ID" val="{93C5BF07-E454-4C43-A2F8-B995864BF2A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2343</TotalTime>
  <Pages>0</Pages>
  <Words>960</Words>
  <Characters>0</Characters>
  <Application>Microsoft Office PowerPoint</Application>
  <PresentationFormat>Custom</PresentationFormat>
  <Lines>0</Lines>
  <Paragraphs>133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vt:lpstr>
      <vt:lpstr>Open Sans</vt:lpstr>
      <vt:lpstr>Times New Roman</vt:lpstr>
      <vt:lpstr>Title &amp; Bullets</vt:lpstr>
      <vt:lpstr>Les prépositions</vt:lpstr>
      <vt:lpstr>Qu’est-ce qu’une préposition ?</vt:lpstr>
      <vt:lpstr> Définition </vt:lpstr>
      <vt:lpstr> Définition </vt:lpstr>
      <vt:lpstr> Emploi (préposition + verbe)</vt:lpstr>
      <vt:lpstr> Emploi (préposition + nom)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prépositions</dc:title>
  <dc:creator>Tsedryk, Kanstantsin</dc:creator>
  <cp:keywords>FR251</cp:keywords>
  <cp:lastModifiedBy>KT</cp:lastModifiedBy>
  <cp:revision>506</cp:revision>
  <dcterms:modified xsi:type="dcterms:W3CDTF">2024-01-12T16:16:08Z</dcterms:modified>
</cp:coreProperties>
</file>