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47" r:id="rId2"/>
    <p:sldId id="348" r:id="rId3"/>
    <p:sldId id="349" r:id="rId4"/>
    <p:sldId id="350" r:id="rId5"/>
    <p:sldId id="351" r:id="rId6"/>
  </p:sldIdLst>
  <p:sldSz cx="12482513" cy="7021513"/>
  <p:notesSz cx="7023100" cy="93091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35B"/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72302" autoAdjust="0"/>
  </p:normalViewPr>
  <p:slideViewPr>
    <p:cSldViewPr snapToGrid="0" snapToObjects="1" showGuides="1">
      <p:cViewPr varScale="1">
        <p:scale>
          <a:sx n="75" d="100"/>
          <a:sy n="75" d="100"/>
        </p:scale>
        <p:origin x="666" y="72"/>
      </p:cViewPr>
      <p:guideLst>
        <p:guide orient="horz" pos="486"/>
        <p:guide orient="horz" pos="3940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2" d="100"/>
          <a:sy n="72" d="100"/>
        </p:scale>
        <p:origin x="2616" y="39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/>
              <a:t>Les pronoms toniques (disjoints)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maintenant le groupe de pronoms toniques, on les appelle aussi les pronoms disjoints.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500946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pronoms toniques comprennent les pronoms suivants : moi, toi, lui, elle, soi, nous, vous, eux, elles.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J’attire votre attention au fait que les pronoms toniques remplacent seulement les noms de personnes.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fonction principale de ces pronoms est de mettre l’accent sur la personne dont on parle.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pronom « soi » correspond à un mot indéfini : on, chacun </a:t>
            </a:r>
            <a:r>
              <a:rPr lang="fr-CA" sz="1800" dirty="0"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CA" sz="1800" i="1" dirty="0" err="1"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oneself</a:t>
            </a:r>
            <a:r>
              <a:rPr lang="fr-CA" sz="1800" i="1" dirty="0"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1800" i="1" dirty="0" err="1"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himself</a:t>
            </a:r>
            <a:r>
              <a:rPr lang="fr-CA" sz="1800" dirty="0"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301054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J’aimerais vous rappeler que les pronoms toniques, d’après leur nature et comme leur nom l’indique « pronoms disjoints ou toniques », peuvent être séparés du verbe; nous pouvons les accentuer ou les employer tout seuls (sans verbe). Ainsi, tous les emplois des pronoms toniques découlent de leurs particularités.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plus souvent nous allons employer les pronoms toniques avec une préposition : sans, sur, avec, pour, etc.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ne veux pas y aller sans toi.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pouvez compter sur moi.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rencontrer les pronoms toniques après « que », dans les comparaisons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 ami tricote mieux que toi.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bavardez plus qu’eux.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employons également les pronoms disjoints dans la restriction « ne…que »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ne respecte que toi dans ce monde.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n’ai qu’elle dans ma vie.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pronoms toniques s’emploient dans les expressions c’est …qui / c’est… que – les expressions qui expriment la mise en relief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toi qui as brisé mon cœur.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moi qui ai fait tout le travail.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Faites attention au verbe, il faut conjuguer le verbe dépendamment de la personne du pronom.   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162700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aussi employer les pronoms toniques dans les phrases elliptiques, c’est-à-dire, dans les phrases sans verbe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veut m’aider ? – Moi.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J’attire votre attention au fait que les pronoms toniques sont les seuls pronoms personnels qui peuvent être employés tous seuls, sans verbe.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employons également les pronoms toniques pour accentuer un pronom personnel sujet ou complément du verbe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Moi, je vais au cinéma.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Vas-tu te faire, toi ?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devons employer les pronoms toniques après tous les verbes pronominaux comme « s’habituer à, s’intéresser à, s’adresser à, etc. », et les trois verbes non pronominaux suivants : « penser à, faire attention à, tenir à »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Après ces verbes, il faut employer un pronom tonique, nous ne pouvons pas utiliser un pronom complément indirect bien qu’il y ait une préposition « à » après ces verbes. Faites-y attention, s’il vous plait.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pensez souvent à elle. – nous employons un pronom tonique après « penser à », donc, « penser à elle ».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Encore un exemple : Je m’habitue à eux. (c’est un verbe pronominal, alors nous utilisons un pronom tonique « à eux » à la place d’un pronom complément indirect.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N’oubliez pas qu’avec les autres verbes transitifs indirects (donc, les verbes avec préposition « à ») nous employons les pronoms compléments indirects comme d’habitude (me, lui, leur, etc.)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4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882032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pronoms compléments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me, te, se, nous, vous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peuvent pas être employés ensemble avec les pronoms « lui »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leur ». Pour éviter de les mettre ensemble, il faut utiliser un pronom tonique, donc au lieu de « lui » ou « leur », il faut employer « à lui, à elle, à eux ou à elles. »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lieu de dire : </a:t>
            </a:r>
            <a:r>
              <a:rPr lang="fr-CA" sz="1800" strike="sngStrike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te leur présente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cette phrase n’est pas correcte en français.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dire :  Je te présente à eux.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5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4111461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Les pronoms toniques (disjoints)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 Généralités</a:t>
            </a:r>
            <a:endParaRPr lang="fr-CA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FB3EF1-D337-5A79-9671-AD32FFF143AC}"/>
              </a:ext>
            </a:extLst>
          </p:cNvPr>
          <p:cNvSpPr/>
          <p:nvPr/>
        </p:nvSpPr>
        <p:spPr>
          <a:xfrm>
            <a:off x="1250950" y="1452563"/>
            <a:ext cx="2667000" cy="4327525"/>
          </a:xfrm>
          <a:prstGeom prst="rect">
            <a:avLst/>
          </a:prstGeom>
          <a:solidFill>
            <a:srgbClr val="00B050">
              <a:alpha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37D29474-2421-DE3C-15BA-64B7EA479CA0}"/>
              </a:ext>
            </a:extLst>
          </p:cNvPr>
          <p:cNvSpPr txBox="1">
            <a:spLocks/>
          </p:cNvSpPr>
          <p:nvPr/>
        </p:nvSpPr>
        <p:spPr bwMode="auto">
          <a:xfrm>
            <a:off x="4206239" y="2085975"/>
            <a:ext cx="7651932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seulement </a:t>
            </a:r>
            <a:r>
              <a:rPr kumimoji="0" lang="fr-FR" altLang="fr-F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personnes</a:t>
            </a:r>
            <a: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fr-FR" alt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mettre l’</a:t>
            </a:r>
            <a:r>
              <a:rPr kumimoji="0" lang="fr-FR" altLang="fr-F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accent</a:t>
            </a:r>
            <a: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sur la personne</a:t>
            </a:r>
            <a:b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altLang="fr-FR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altLang="fr-F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soi</a:t>
            </a:r>
            <a: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un mot indéfini : on, chacun (</a:t>
            </a:r>
            <a:r>
              <a:rPr kumimoji="0" lang="fr-FR" altLang="fr-FR" sz="36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oneself</a:t>
            </a:r>
            <a:r>
              <a:rPr kumimoji="0" lang="fr-FR" altLang="fr-FR" sz="3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fr-FR" altLang="fr-FR" sz="36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himself</a:t>
            </a:r>
            <a: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endParaRPr kumimoji="0" lang="en-US" altLang="fr-FR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62E7492-761A-E17D-A7B4-E865B3488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523652"/>
              </p:ext>
            </p:extLst>
          </p:nvPr>
        </p:nvGraphicFramePr>
        <p:xfrm>
          <a:off x="1250950" y="1452563"/>
          <a:ext cx="2667000" cy="432816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413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Arial"/>
                          <a:ea typeface="Times New Roman"/>
                          <a:cs typeface="Times New Roman"/>
                        </a:rPr>
                        <a:t>TONIQUES</a:t>
                      </a:r>
                      <a:br>
                        <a:rPr lang="fr-FR" sz="2800" b="1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2000" dirty="0">
                          <a:latin typeface="Arial"/>
                          <a:ea typeface="Times New Roman"/>
                          <a:cs typeface="Times New Roman"/>
                        </a:rPr>
                        <a:t>(disjoints)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1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moi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toi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lui, elle, soi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nous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vous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eux, elles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9448C5E3-F41E-BE03-8EC7-5DBA029B01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801" y="1071774"/>
            <a:ext cx="1406087" cy="140608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 Emplois</a:t>
            </a:r>
            <a:endParaRPr lang="fr-CA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887EF4-C2C2-7698-E874-4EC7A4AAF195}"/>
              </a:ext>
            </a:extLst>
          </p:cNvPr>
          <p:cNvSpPr/>
          <p:nvPr/>
        </p:nvSpPr>
        <p:spPr>
          <a:xfrm>
            <a:off x="904109" y="1451928"/>
            <a:ext cx="2667000" cy="4327525"/>
          </a:xfrm>
          <a:prstGeom prst="rect">
            <a:avLst/>
          </a:prstGeom>
          <a:solidFill>
            <a:srgbClr val="00B050">
              <a:alpha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01C1D22-7E99-0EFE-8CB2-DF3506154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205867"/>
              </p:ext>
            </p:extLst>
          </p:nvPr>
        </p:nvGraphicFramePr>
        <p:xfrm>
          <a:off x="904109" y="1451928"/>
          <a:ext cx="2667000" cy="432816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413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Arial"/>
                          <a:ea typeface="Times New Roman"/>
                          <a:cs typeface="Times New Roman"/>
                        </a:rPr>
                        <a:t>TONIQUES</a:t>
                      </a:r>
                      <a:br>
                        <a:rPr lang="fr-FR" sz="2800" b="1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2000" dirty="0">
                          <a:latin typeface="Arial"/>
                          <a:ea typeface="Times New Roman"/>
                          <a:cs typeface="Times New Roman"/>
                        </a:rPr>
                        <a:t>(disjoints)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1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moi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toi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lui, elle, soi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nous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vous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eux, elles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DB50A7CF-AC6D-02B7-8760-979869731233}"/>
              </a:ext>
            </a:extLst>
          </p:cNvPr>
          <p:cNvSpPr txBox="1">
            <a:spLocks/>
          </p:cNvSpPr>
          <p:nvPr/>
        </p:nvSpPr>
        <p:spPr bwMode="auto">
          <a:xfrm>
            <a:off x="4175919" y="1149422"/>
            <a:ext cx="6556461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avec une préposition : sans, sur, avec, etc. </a:t>
            </a:r>
            <a:endParaRPr kumimoji="0" lang="en-US" altLang="fr-FR" sz="2400" b="0" i="0" u="none" strike="noStrike" kern="0" cap="none" spc="0" normalizeH="0" baseline="0" noProof="0" dirty="0">
              <a:ln>
                <a:noFill/>
              </a:ln>
              <a:solidFill>
                <a:srgbClr val="0B435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 ne veux pas y aller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Vous pouvez compter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après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dans les comparaisons</a:t>
            </a:r>
            <a:endParaRPr kumimoji="0" lang="en-US" altLang="fr-FR" sz="2400" b="0" i="0" u="none" strike="noStrike" kern="0" cap="none" spc="0" normalizeH="0" baseline="0" noProof="0" dirty="0">
              <a:ln>
                <a:noFill/>
              </a:ln>
              <a:solidFill>
                <a:srgbClr val="0B435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Mon ami tricote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mieux que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Vous bavardez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plus qu’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eux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lvl="0" eaLnBrk="1" hangingPunct="1">
              <a:buNone/>
              <a:defRPr/>
            </a:pPr>
            <a:endParaRPr lang="fr-FR" altLang="fr-FR" sz="800" kern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dans la restriction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…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</a:t>
            </a:r>
            <a:endParaRPr kumimoji="0" lang="en-US" altLang="fr-FR" sz="2400" b="1" i="0" u="none" strike="noStrike" kern="0" cap="none" spc="0" normalizeH="0" baseline="0" noProof="0" dirty="0">
              <a:ln>
                <a:noFill/>
              </a:ln>
              <a:solidFill>
                <a:srgbClr val="0B435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respecte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toi 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dans ce monde.</a:t>
            </a: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’ai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’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elle 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dans ma vie.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dans c’est …qui (que) – mise en relief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C’est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as brisé mon cœur.</a:t>
            </a: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C’est 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ai fait tout le travail.</a:t>
            </a: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23">
            <a:extLst>
              <a:ext uri="{FF2B5EF4-FFF2-40B4-BE49-F238E27FC236}">
                <a16:creationId xmlns:a16="http://schemas.microsoft.com/office/drawing/2014/main" id="{9FB12349-808A-812E-3578-06FB74C7F305}"/>
              </a:ext>
            </a:extLst>
          </p:cNvPr>
          <p:cNvGrpSpPr>
            <a:grpSpLocks/>
          </p:cNvGrpSpPr>
          <p:nvPr/>
        </p:nvGrpSpPr>
        <p:grpSpPr bwMode="auto">
          <a:xfrm>
            <a:off x="8330884" y="5673986"/>
            <a:ext cx="1752600" cy="990600"/>
            <a:chOff x="7162800" y="5630863"/>
            <a:chExt cx="1752600" cy="9906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BED6271-25A6-FDD7-CA7A-3FCE5032DAC5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7162800" y="5630863"/>
              <a:ext cx="1752600" cy="990600"/>
            </a:xfrm>
            <a:prstGeom prst="rect">
              <a:avLst/>
            </a:prstGeom>
            <a:solidFill>
              <a:srgbClr val="0B435B">
                <a:alpha val="50000"/>
              </a:srgbClr>
            </a:solidFill>
            <a:ln w="9525" cap="rnd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verbe</a:t>
              </a:r>
              <a:r>
                <a:rPr kumimoji="0" 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personne</a:t>
              </a:r>
              <a:r>
                <a:rPr kumimoji="0" 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du pronom</a:t>
              </a:r>
              <a:endParaRPr kumimoji="0" lang="fr-CA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Right Arrow 18">
              <a:extLst>
                <a:ext uri="{FF2B5EF4-FFF2-40B4-BE49-F238E27FC236}">
                  <a16:creationId xmlns:a16="http://schemas.microsoft.com/office/drawing/2014/main" id="{8B406833-23D2-30B9-94D9-667298D4270C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8412480" y="5843016"/>
              <a:ext cx="152400" cy="76200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9" name="Curved Up Arrow 20">
            <a:extLst>
              <a:ext uri="{FF2B5EF4-FFF2-40B4-BE49-F238E27FC236}">
                <a16:creationId xmlns:a16="http://schemas.microsoft.com/office/drawing/2014/main" id="{44835621-71F5-FBF2-A6E8-F4148E426E72}"/>
              </a:ext>
            </a:extLst>
          </p:cNvPr>
          <p:cNvSpPr/>
          <p:nvPr/>
        </p:nvSpPr>
        <p:spPr>
          <a:xfrm>
            <a:off x="5091668" y="6238211"/>
            <a:ext cx="990600" cy="349250"/>
          </a:xfrm>
          <a:prstGeom prst="curvedUpArrow">
            <a:avLst>
              <a:gd name="adj1" fmla="val 25000"/>
              <a:gd name="adj2" fmla="val 70798"/>
              <a:gd name="adj3" fmla="val 34079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891A9F91-5101-8313-BE72-60DCBEB803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5315" y="1898954"/>
            <a:ext cx="2943006" cy="29430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39333-65CA-DF06-97B1-42102032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 Emplois</a:t>
            </a:r>
            <a:endParaRPr lang="fr-CA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3F80E9AC-520C-5E67-7E76-7219D27DF2EF}"/>
              </a:ext>
            </a:extLst>
          </p:cNvPr>
          <p:cNvSpPr txBox="1">
            <a:spLocks/>
          </p:cNvSpPr>
          <p:nvPr/>
        </p:nvSpPr>
        <p:spPr bwMode="auto">
          <a:xfrm>
            <a:off x="4171762" y="1122888"/>
            <a:ext cx="7406641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dans les phrases elliptiques (sans verbe)</a:t>
            </a:r>
            <a:endParaRPr kumimoji="0" lang="en-US" altLang="fr-FR" sz="2400" b="0" i="0" u="none" strike="noStrike" kern="0" cap="none" spc="0" normalizeH="0" baseline="0" noProof="0" dirty="0">
              <a:ln>
                <a:noFill/>
              </a:ln>
              <a:solidFill>
                <a:srgbClr val="0B435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Qui veut m’aider ? –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pour accentuer un pronom sujet ou complément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vais au cinéma. </a:t>
            </a: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Vas-tu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faire, 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toi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 ?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lvl="0" indent="0" eaLnBrk="1" hangingPunct="1">
              <a:buNone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après les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verbes pronominaux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fr-FR" altLang="fr-FR" sz="2400" b="0" i="0" u="none" strike="noStrike" kern="0" cap="none" spc="0" normalizeH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fr-FR" altLang="fr-FR" sz="2400" b="0" i="0" u="none" strike="noStrike" kern="0" cap="none" spc="0" normalizeH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s’habituer à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s’intéresser à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s’adresser à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etc. </a:t>
            </a:r>
            <a:br>
              <a:rPr lang="fr-FR" altLang="fr-FR" sz="2400" kern="0" dirty="0">
                <a:solidFill>
                  <a:srgbClr val="0B435B"/>
                </a:solidFill>
                <a:latin typeface="Arial"/>
              </a:rPr>
            </a:br>
            <a:r>
              <a:rPr lang="fr-FR" altLang="fr-FR" sz="2400" kern="0" dirty="0">
                <a:solidFill>
                  <a:srgbClr val="0B435B"/>
                </a:solidFill>
                <a:latin typeface="Arial"/>
              </a:rPr>
              <a:t>+ </a:t>
            </a:r>
            <a:r>
              <a:rPr lang="fr-FR" altLang="fr-FR" b="1" kern="0" dirty="0">
                <a:solidFill>
                  <a:srgbClr val="0B435B"/>
                </a:solidFill>
                <a:latin typeface="Arial"/>
              </a:rPr>
              <a:t>3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verbes: </a:t>
            </a:r>
            <a:r>
              <a:rPr lang="fr-FR" altLang="fr-FR" sz="2400" b="1" kern="0" dirty="0">
                <a:solidFill>
                  <a:srgbClr val="0B435B"/>
                </a:solidFill>
                <a:latin typeface="Arial"/>
              </a:rPr>
              <a:t>penser à, faire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attention à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tenir à</a:t>
            </a:r>
            <a:endParaRPr kumimoji="0" lang="fr-FR" altLang="fr-FR" sz="2400" b="0" i="0" u="none" strike="noStrike" kern="0" cap="none" spc="0" normalizeH="0" baseline="0" noProof="0" dirty="0">
              <a:ln>
                <a:noFill/>
              </a:ln>
              <a:solidFill>
                <a:srgbClr val="0B435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Vous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pensez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souvent 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 elle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 </a:t>
            </a:r>
            <a:r>
              <a:rPr kumimoji="0" lang="fr-FR" altLang="fr-FR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m’habitue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 eux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ounded Rectangle 11">
            <a:extLst>
              <a:ext uri="{FF2B5EF4-FFF2-40B4-BE49-F238E27FC236}">
                <a16:creationId xmlns:a16="http://schemas.microsoft.com/office/drawing/2014/main" id="{CA552813-7862-3595-C646-3C587DD1B48E}"/>
              </a:ext>
            </a:extLst>
          </p:cNvPr>
          <p:cNvSpPr/>
          <p:nvPr/>
        </p:nvSpPr>
        <p:spPr>
          <a:xfrm>
            <a:off x="4171763" y="5661025"/>
            <a:ext cx="7406641" cy="1187450"/>
          </a:xfrm>
          <a:prstGeom prst="roundRect">
            <a:avLst/>
          </a:prstGeom>
          <a:solidFill>
            <a:srgbClr val="0B435B">
              <a:alpha val="50000"/>
            </a:srgbClr>
          </a:solidFill>
          <a:ln w="9525" cap="flat" cmpd="sng" algn="ctr">
            <a:solidFill>
              <a:srgbClr val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Avec les autres verbes transitifs indirects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(préposition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),</a:t>
            </a:r>
            <a:b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nous employons les pronoms compléments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indirects </a:t>
            </a:r>
            <a:b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(me, lui, leur, etc.)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E9D3C9-6347-5A21-C9A7-6FB9005EF4BF}"/>
              </a:ext>
            </a:extLst>
          </p:cNvPr>
          <p:cNvSpPr/>
          <p:nvPr/>
        </p:nvSpPr>
        <p:spPr>
          <a:xfrm>
            <a:off x="904109" y="1451928"/>
            <a:ext cx="2667000" cy="4327525"/>
          </a:xfrm>
          <a:prstGeom prst="rect">
            <a:avLst/>
          </a:prstGeom>
          <a:solidFill>
            <a:srgbClr val="00B050">
              <a:alpha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C5912F0-1DD5-6CF9-1775-6EDF0E73CB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173523"/>
              </p:ext>
            </p:extLst>
          </p:nvPr>
        </p:nvGraphicFramePr>
        <p:xfrm>
          <a:off x="904109" y="1451928"/>
          <a:ext cx="2667000" cy="432816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413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Arial"/>
                          <a:ea typeface="Times New Roman"/>
                          <a:cs typeface="Times New Roman"/>
                        </a:rPr>
                        <a:t>TONIQUES</a:t>
                      </a:r>
                      <a:br>
                        <a:rPr lang="fr-FR" sz="2800" b="1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2000" dirty="0">
                          <a:latin typeface="Arial"/>
                          <a:ea typeface="Times New Roman"/>
                          <a:cs typeface="Times New Roman"/>
                        </a:rPr>
                        <a:t>(disjoints)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1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moi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toi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lui, elle, soi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nous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vous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eux, elles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281644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E6098-91A8-BC44-174E-413687A6A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 Emplois</a:t>
            </a:r>
            <a:endParaRPr lang="fr-CA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1C7D0F-F4DC-7E04-386D-F75C6E6E15F7}"/>
              </a:ext>
            </a:extLst>
          </p:cNvPr>
          <p:cNvSpPr/>
          <p:nvPr/>
        </p:nvSpPr>
        <p:spPr>
          <a:xfrm>
            <a:off x="904109" y="1451928"/>
            <a:ext cx="2667000" cy="4327525"/>
          </a:xfrm>
          <a:prstGeom prst="rect">
            <a:avLst/>
          </a:prstGeom>
          <a:solidFill>
            <a:srgbClr val="00B050">
              <a:alpha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0577E4-48F0-87C8-14DF-1299171F3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95348"/>
              </p:ext>
            </p:extLst>
          </p:nvPr>
        </p:nvGraphicFramePr>
        <p:xfrm>
          <a:off x="904109" y="1451928"/>
          <a:ext cx="2667000" cy="432816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413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Arial"/>
                          <a:ea typeface="Times New Roman"/>
                          <a:cs typeface="Times New Roman"/>
                        </a:rPr>
                        <a:t>TONIQUES</a:t>
                      </a:r>
                      <a:br>
                        <a:rPr lang="fr-FR" sz="2800" b="1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2000" dirty="0">
                          <a:latin typeface="Arial"/>
                          <a:ea typeface="Times New Roman"/>
                          <a:cs typeface="Times New Roman"/>
                        </a:rPr>
                        <a:t>(disjoints)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1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moi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toi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lui, elle, soi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nous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vous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latin typeface="Arial"/>
                          <a:ea typeface="Times New Roman"/>
                          <a:cs typeface="Times New Roman"/>
                        </a:rPr>
                        <a:t>eux, elles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83C3E89E-2826-C60B-F61C-3AA391193E4F}"/>
              </a:ext>
            </a:extLst>
          </p:cNvPr>
          <p:cNvSpPr/>
          <p:nvPr/>
        </p:nvSpPr>
        <p:spPr>
          <a:xfrm>
            <a:off x="4933950" y="1831182"/>
            <a:ext cx="1600200" cy="26162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vous 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96AC59-B41D-BA75-654B-07DBB2870C7A}"/>
              </a:ext>
            </a:extLst>
          </p:cNvPr>
          <p:cNvSpPr/>
          <p:nvPr/>
        </p:nvSpPr>
        <p:spPr>
          <a:xfrm>
            <a:off x="7067550" y="1831182"/>
            <a:ext cx="1219200" cy="26162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lui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leur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8F3FE0-5B99-117D-906D-68E692DDA934}"/>
              </a:ext>
            </a:extLst>
          </p:cNvPr>
          <p:cNvSpPr/>
          <p:nvPr/>
        </p:nvSpPr>
        <p:spPr>
          <a:xfrm>
            <a:off x="4552950" y="4923738"/>
            <a:ext cx="5486400" cy="901700"/>
          </a:xfrm>
          <a:custGeom>
            <a:avLst/>
            <a:gdLst>
              <a:gd name="connsiteX0" fmla="*/ 0 w 5486400"/>
              <a:gd name="connsiteY0" fmla="*/ 0 h 901700"/>
              <a:gd name="connsiteX1" fmla="*/ 795528 w 5486400"/>
              <a:gd name="connsiteY1" fmla="*/ 0 h 901700"/>
              <a:gd name="connsiteX2" fmla="*/ 1591056 w 5486400"/>
              <a:gd name="connsiteY2" fmla="*/ 0 h 901700"/>
              <a:gd name="connsiteX3" fmla="*/ 2331720 w 5486400"/>
              <a:gd name="connsiteY3" fmla="*/ 0 h 901700"/>
              <a:gd name="connsiteX4" fmla="*/ 2962656 w 5486400"/>
              <a:gd name="connsiteY4" fmla="*/ 0 h 901700"/>
              <a:gd name="connsiteX5" fmla="*/ 3483864 w 5486400"/>
              <a:gd name="connsiteY5" fmla="*/ 0 h 901700"/>
              <a:gd name="connsiteX6" fmla="*/ 4114800 w 5486400"/>
              <a:gd name="connsiteY6" fmla="*/ 0 h 901700"/>
              <a:gd name="connsiteX7" fmla="*/ 4855464 w 5486400"/>
              <a:gd name="connsiteY7" fmla="*/ 0 h 901700"/>
              <a:gd name="connsiteX8" fmla="*/ 5486400 w 5486400"/>
              <a:gd name="connsiteY8" fmla="*/ 0 h 901700"/>
              <a:gd name="connsiteX9" fmla="*/ 5486400 w 5486400"/>
              <a:gd name="connsiteY9" fmla="*/ 459867 h 901700"/>
              <a:gd name="connsiteX10" fmla="*/ 5486400 w 5486400"/>
              <a:gd name="connsiteY10" fmla="*/ 901700 h 901700"/>
              <a:gd name="connsiteX11" fmla="*/ 4965192 w 5486400"/>
              <a:gd name="connsiteY11" fmla="*/ 901700 h 901700"/>
              <a:gd name="connsiteX12" fmla="*/ 4279392 w 5486400"/>
              <a:gd name="connsiteY12" fmla="*/ 901700 h 901700"/>
              <a:gd name="connsiteX13" fmla="*/ 3758184 w 5486400"/>
              <a:gd name="connsiteY13" fmla="*/ 901700 h 901700"/>
              <a:gd name="connsiteX14" fmla="*/ 2962656 w 5486400"/>
              <a:gd name="connsiteY14" fmla="*/ 901700 h 901700"/>
              <a:gd name="connsiteX15" fmla="*/ 2221992 w 5486400"/>
              <a:gd name="connsiteY15" fmla="*/ 901700 h 901700"/>
              <a:gd name="connsiteX16" fmla="*/ 1536192 w 5486400"/>
              <a:gd name="connsiteY16" fmla="*/ 901700 h 901700"/>
              <a:gd name="connsiteX17" fmla="*/ 1014984 w 5486400"/>
              <a:gd name="connsiteY17" fmla="*/ 901700 h 901700"/>
              <a:gd name="connsiteX18" fmla="*/ 0 w 5486400"/>
              <a:gd name="connsiteY18" fmla="*/ 901700 h 901700"/>
              <a:gd name="connsiteX19" fmla="*/ 0 w 5486400"/>
              <a:gd name="connsiteY19" fmla="*/ 432816 h 901700"/>
              <a:gd name="connsiteX20" fmla="*/ 0 w 5486400"/>
              <a:gd name="connsiteY20" fmla="*/ 0 h 90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486400" h="901700" fill="none" extrusionOk="0">
                <a:moveTo>
                  <a:pt x="0" y="0"/>
                </a:moveTo>
                <a:cubicBezTo>
                  <a:pt x="182401" y="-38795"/>
                  <a:pt x="618326" y="-37167"/>
                  <a:pt x="795528" y="0"/>
                </a:cubicBezTo>
                <a:cubicBezTo>
                  <a:pt x="972730" y="37167"/>
                  <a:pt x="1274365" y="-2218"/>
                  <a:pt x="1591056" y="0"/>
                </a:cubicBezTo>
                <a:cubicBezTo>
                  <a:pt x="1907747" y="2218"/>
                  <a:pt x="2148719" y="-27026"/>
                  <a:pt x="2331720" y="0"/>
                </a:cubicBezTo>
                <a:cubicBezTo>
                  <a:pt x="2514721" y="27026"/>
                  <a:pt x="2707415" y="19284"/>
                  <a:pt x="2962656" y="0"/>
                </a:cubicBezTo>
                <a:cubicBezTo>
                  <a:pt x="3217897" y="-19284"/>
                  <a:pt x="3283271" y="-5429"/>
                  <a:pt x="3483864" y="0"/>
                </a:cubicBezTo>
                <a:cubicBezTo>
                  <a:pt x="3684457" y="5429"/>
                  <a:pt x="3948154" y="-30053"/>
                  <a:pt x="4114800" y="0"/>
                </a:cubicBezTo>
                <a:cubicBezTo>
                  <a:pt x="4281446" y="30053"/>
                  <a:pt x="4615745" y="-12629"/>
                  <a:pt x="4855464" y="0"/>
                </a:cubicBezTo>
                <a:cubicBezTo>
                  <a:pt x="5095183" y="12629"/>
                  <a:pt x="5247599" y="-4534"/>
                  <a:pt x="5486400" y="0"/>
                </a:cubicBezTo>
                <a:cubicBezTo>
                  <a:pt x="5491181" y="162194"/>
                  <a:pt x="5486184" y="299761"/>
                  <a:pt x="5486400" y="459867"/>
                </a:cubicBezTo>
                <a:cubicBezTo>
                  <a:pt x="5486616" y="619973"/>
                  <a:pt x="5468557" y="709165"/>
                  <a:pt x="5486400" y="901700"/>
                </a:cubicBezTo>
                <a:cubicBezTo>
                  <a:pt x="5298781" y="919385"/>
                  <a:pt x="5141362" y="899933"/>
                  <a:pt x="4965192" y="901700"/>
                </a:cubicBezTo>
                <a:cubicBezTo>
                  <a:pt x="4789022" y="903467"/>
                  <a:pt x="4582299" y="927805"/>
                  <a:pt x="4279392" y="901700"/>
                </a:cubicBezTo>
                <a:cubicBezTo>
                  <a:pt x="3976485" y="875595"/>
                  <a:pt x="3884973" y="895037"/>
                  <a:pt x="3758184" y="901700"/>
                </a:cubicBezTo>
                <a:cubicBezTo>
                  <a:pt x="3631395" y="908363"/>
                  <a:pt x="3304316" y="881692"/>
                  <a:pt x="2962656" y="901700"/>
                </a:cubicBezTo>
                <a:cubicBezTo>
                  <a:pt x="2620996" y="921708"/>
                  <a:pt x="2413219" y="912802"/>
                  <a:pt x="2221992" y="901700"/>
                </a:cubicBezTo>
                <a:cubicBezTo>
                  <a:pt x="2030765" y="890598"/>
                  <a:pt x="1825394" y="884988"/>
                  <a:pt x="1536192" y="901700"/>
                </a:cubicBezTo>
                <a:cubicBezTo>
                  <a:pt x="1246990" y="918412"/>
                  <a:pt x="1232617" y="916971"/>
                  <a:pt x="1014984" y="901700"/>
                </a:cubicBezTo>
                <a:cubicBezTo>
                  <a:pt x="797351" y="886429"/>
                  <a:pt x="335138" y="915214"/>
                  <a:pt x="0" y="901700"/>
                </a:cubicBezTo>
                <a:cubicBezTo>
                  <a:pt x="2898" y="724919"/>
                  <a:pt x="-8986" y="625050"/>
                  <a:pt x="0" y="432816"/>
                </a:cubicBezTo>
                <a:cubicBezTo>
                  <a:pt x="8986" y="240582"/>
                  <a:pt x="-13669" y="90749"/>
                  <a:pt x="0" y="0"/>
                </a:cubicBezTo>
                <a:close/>
              </a:path>
              <a:path w="5486400" h="901700" stroke="0" extrusionOk="0">
                <a:moveTo>
                  <a:pt x="0" y="0"/>
                </a:moveTo>
                <a:cubicBezTo>
                  <a:pt x="209254" y="16357"/>
                  <a:pt x="490252" y="31384"/>
                  <a:pt x="630936" y="0"/>
                </a:cubicBezTo>
                <a:cubicBezTo>
                  <a:pt x="771620" y="-31384"/>
                  <a:pt x="966248" y="11833"/>
                  <a:pt x="1207008" y="0"/>
                </a:cubicBezTo>
                <a:cubicBezTo>
                  <a:pt x="1447768" y="-11833"/>
                  <a:pt x="1534717" y="16336"/>
                  <a:pt x="1728216" y="0"/>
                </a:cubicBezTo>
                <a:cubicBezTo>
                  <a:pt x="1921715" y="-16336"/>
                  <a:pt x="2070036" y="10025"/>
                  <a:pt x="2249424" y="0"/>
                </a:cubicBezTo>
                <a:cubicBezTo>
                  <a:pt x="2428812" y="-10025"/>
                  <a:pt x="2677608" y="22945"/>
                  <a:pt x="2990088" y="0"/>
                </a:cubicBezTo>
                <a:cubicBezTo>
                  <a:pt x="3302568" y="-22945"/>
                  <a:pt x="3458904" y="14879"/>
                  <a:pt x="3785616" y="0"/>
                </a:cubicBezTo>
                <a:cubicBezTo>
                  <a:pt x="4112328" y="-14879"/>
                  <a:pt x="4381741" y="-21397"/>
                  <a:pt x="4581144" y="0"/>
                </a:cubicBezTo>
                <a:cubicBezTo>
                  <a:pt x="4780547" y="21397"/>
                  <a:pt x="5264603" y="-35510"/>
                  <a:pt x="5486400" y="0"/>
                </a:cubicBezTo>
                <a:cubicBezTo>
                  <a:pt x="5476359" y="214828"/>
                  <a:pt x="5502854" y="287256"/>
                  <a:pt x="5486400" y="468884"/>
                </a:cubicBezTo>
                <a:cubicBezTo>
                  <a:pt x="5469946" y="650512"/>
                  <a:pt x="5506399" y="716253"/>
                  <a:pt x="5486400" y="901700"/>
                </a:cubicBezTo>
                <a:cubicBezTo>
                  <a:pt x="5227162" y="876520"/>
                  <a:pt x="5119230" y="877817"/>
                  <a:pt x="4910328" y="901700"/>
                </a:cubicBezTo>
                <a:cubicBezTo>
                  <a:pt x="4701426" y="925583"/>
                  <a:pt x="4433856" y="871651"/>
                  <a:pt x="4114800" y="901700"/>
                </a:cubicBezTo>
                <a:cubicBezTo>
                  <a:pt x="3795744" y="931749"/>
                  <a:pt x="3538899" y="927010"/>
                  <a:pt x="3374136" y="901700"/>
                </a:cubicBezTo>
                <a:cubicBezTo>
                  <a:pt x="3209373" y="876390"/>
                  <a:pt x="3024924" y="887170"/>
                  <a:pt x="2852928" y="901700"/>
                </a:cubicBezTo>
                <a:cubicBezTo>
                  <a:pt x="2680932" y="916230"/>
                  <a:pt x="2512101" y="887356"/>
                  <a:pt x="2276856" y="901700"/>
                </a:cubicBezTo>
                <a:cubicBezTo>
                  <a:pt x="2041611" y="916044"/>
                  <a:pt x="1786205" y="867477"/>
                  <a:pt x="1481328" y="901700"/>
                </a:cubicBezTo>
                <a:cubicBezTo>
                  <a:pt x="1176451" y="935923"/>
                  <a:pt x="953647" y="921809"/>
                  <a:pt x="740664" y="901700"/>
                </a:cubicBezTo>
                <a:cubicBezTo>
                  <a:pt x="527681" y="881591"/>
                  <a:pt x="303031" y="915675"/>
                  <a:pt x="0" y="901700"/>
                </a:cubicBezTo>
                <a:cubicBezTo>
                  <a:pt x="11330" y="773943"/>
                  <a:pt x="-13725" y="638915"/>
                  <a:pt x="0" y="432816"/>
                </a:cubicBezTo>
                <a:cubicBezTo>
                  <a:pt x="13725" y="226717"/>
                  <a:pt x="-16032" y="168379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391148902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 faut utiliser un pronom tonique au lieu de </a:t>
            </a: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lui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ou </a:t>
            </a: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leur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 </a:t>
            </a:r>
            <a:endParaRPr kumimoji="0" lang="fr-CA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76EC04D-C2A3-9EE5-645D-3856095EFA2C}"/>
              </a:ext>
            </a:extLst>
          </p:cNvPr>
          <p:cNvCxnSpPr/>
          <p:nvPr/>
        </p:nvCxnSpPr>
        <p:spPr>
          <a:xfrm>
            <a:off x="7067550" y="2682082"/>
            <a:ext cx="685800" cy="1588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968A3A8-BF2D-4E84-2AE8-28294E473431}"/>
              </a:ext>
            </a:extLst>
          </p:cNvPr>
          <p:cNvCxnSpPr/>
          <p:nvPr/>
        </p:nvCxnSpPr>
        <p:spPr>
          <a:xfrm>
            <a:off x="7143750" y="3367882"/>
            <a:ext cx="990600" cy="1588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4356B4A-DBDD-AB57-961B-E6AEC9773A02}"/>
              </a:ext>
            </a:extLst>
          </p:cNvPr>
          <p:cNvSpPr/>
          <p:nvPr/>
        </p:nvSpPr>
        <p:spPr>
          <a:xfrm>
            <a:off x="8134350" y="1462882"/>
            <a:ext cx="1905000" cy="29845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 </a:t>
            </a: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lui</a:t>
            </a:r>
            <a:b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 </a:t>
            </a: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elle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 </a:t>
            </a: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eux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 </a:t>
            </a: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elles</a:t>
            </a:r>
            <a:endParaRPr kumimoji="0" lang="fr-CA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24DA6B-48BD-C84B-D0DB-92ACDF581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0281" y="6293347"/>
            <a:ext cx="31422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te leur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présente.   </a:t>
            </a:r>
            <a:endParaRPr kumimoji="0" lang="en-US" altLang="fr-F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50D0EB4-986F-6449-71C5-969BF5860CBD}"/>
              </a:ext>
            </a:extLst>
          </p:cNvPr>
          <p:cNvCxnSpPr>
            <a:cxnSpLocks/>
          </p:cNvCxnSpPr>
          <p:nvPr/>
        </p:nvCxnSpPr>
        <p:spPr>
          <a:xfrm>
            <a:off x="4069105" y="6551024"/>
            <a:ext cx="2531720" cy="1588"/>
          </a:xfrm>
          <a:prstGeom prst="line">
            <a:avLst/>
          </a:prstGeom>
          <a:noFill/>
          <a:ln w="38100" cap="flat" cmpd="sng" algn="ctr">
            <a:solidFill>
              <a:srgbClr val="C00000">
                <a:alpha val="75000"/>
              </a:srgbClr>
            </a:solidFill>
            <a:prstDash val="soli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79B99609-DB10-2340-CD85-FDBFF20D5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7424" y="6293347"/>
            <a:ext cx="31101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te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présente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à eux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.</a:t>
            </a:r>
            <a:endParaRPr kumimoji="0" lang="en-US" altLang="fr-F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2" name="happy" descr="Icon&#10;&#10;Description automatically generated">
            <a:extLst>
              <a:ext uri="{FF2B5EF4-FFF2-40B4-BE49-F238E27FC236}">
                <a16:creationId xmlns:a16="http://schemas.microsoft.com/office/drawing/2014/main" id="{E7061B4B-D2EC-F5C9-9C1D-6C220C3ED9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464" y="2765154"/>
            <a:ext cx="670480" cy="670480"/>
          </a:xfrm>
          <a:prstGeom prst="rect">
            <a:avLst/>
          </a:prstGeom>
        </p:spPr>
      </p:pic>
      <p:pic>
        <p:nvPicPr>
          <p:cNvPr id="34" name="sad" descr="Icon&#10;&#10;Description automatically generated">
            <a:extLst>
              <a:ext uri="{FF2B5EF4-FFF2-40B4-BE49-F238E27FC236}">
                <a16:creationId xmlns:a16="http://schemas.microsoft.com/office/drawing/2014/main" id="{3FFE2D97-6C0D-5BCB-B101-F7549C69F5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464" y="2765154"/>
            <a:ext cx="667512" cy="667512"/>
          </a:xfrm>
          <a:prstGeom prst="rect">
            <a:avLst/>
          </a:prstGeom>
        </p:spPr>
      </p:pic>
      <p:pic>
        <p:nvPicPr>
          <p:cNvPr id="35" name="happy" descr="Icon&#10;&#10;Description automatically generated">
            <a:extLst>
              <a:ext uri="{FF2B5EF4-FFF2-40B4-BE49-F238E27FC236}">
                <a16:creationId xmlns:a16="http://schemas.microsoft.com/office/drawing/2014/main" id="{A23FFAC0-F9D9-69C5-8924-B5A92B7654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751" y="6417039"/>
            <a:ext cx="274320" cy="274320"/>
          </a:xfrm>
          <a:prstGeom prst="rect">
            <a:avLst/>
          </a:prstGeom>
        </p:spPr>
      </p:pic>
      <p:pic>
        <p:nvPicPr>
          <p:cNvPr id="36" name="sad" descr="Icon&#10;&#10;Description automatically generated">
            <a:extLst>
              <a:ext uri="{FF2B5EF4-FFF2-40B4-BE49-F238E27FC236}">
                <a16:creationId xmlns:a16="http://schemas.microsoft.com/office/drawing/2014/main" id="{AA75B253-130D-F155-97ED-904F50D044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312" y="6417039"/>
            <a:ext cx="274320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72580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3" grpId="0"/>
      <p:bldP spid="24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6.8|7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|18|13.9|13.7|19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6E311968-5FF9-4BBA-9461-F800E46A0862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3A21AB92-8FE5-480C-AC43-72E4F1B2B1A8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2.2|16|54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.5|1.5|7.5|5.8|9.5|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2378</TotalTime>
  <Pages>0</Pages>
  <Words>1031</Words>
  <Characters>0</Characters>
  <Application>Microsoft Office PowerPoint</Application>
  <PresentationFormat>Custom</PresentationFormat>
  <Lines>0</Lines>
  <Paragraphs>139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Gill Sans</vt:lpstr>
      <vt:lpstr>Open Sans</vt:lpstr>
      <vt:lpstr>Symbol</vt:lpstr>
      <vt:lpstr>Times New Roman</vt:lpstr>
      <vt:lpstr>Title &amp; Bullets</vt:lpstr>
      <vt:lpstr>Les pronoms toniques (disjoints)</vt:lpstr>
      <vt:lpstr> Généralités</vt:lpstr>
      <vt:lpstr> Emplois</vt:lpstr>
      <vt:lpstr> Emplois</vt:lpstr>
      <vt:lpstr> Emplois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pronoms toniques (disjoints)</dc:title>
  <dc:subject>Pronoms personnels</dc:subject>
  <dc:creator>Tsedryk, Kanstantsin</dc:creator>
  <cp:keywords>FR251</cp:keywords>
  <cp:lastModifiedBy>KT</cp:lastModifiedBy>
  <cp:revision>498</cp:revision>
  <dcterms:modified xsi:type="dcterms:W3CDTF">2024-01-12T16:15:40Z</dcterms:modified>
</cp:coreProperties>
</file>