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347" r:id="rId2"/>
    <p:sldId id="348" r:id="rId3"/>
    <p:sldId id="349" r:id="rId4"/>
    <p:sldId id="350" r:id="rId5"/>
    <p:sldId id="351" r:id="rId6"/>
  </p:sldIdLst>
  <p:sldSz cx="12482513" cy="7021513"/>
  <p:notesSz cx="7023100" cy="93091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1pPr>
    <a:lvl2pPr marL="322263" indent="131763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2pPr>
    <a:lvl3pPr marL="647700" indent="26352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3pPr>
    <a:lvl4pPr marL="971550" indent="39687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4pPr>
    <a:lvl5pPr marL="1296988" indent="528638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86" userDrawn="1">
          <p15:clr>
            <a:srgbClr val="A4A3A4"/>
          </p15:clr>
        </p15:guide>
        <p15:guide id="2" orient="horz" pos="3940" userDrawn="1">
          <p15:clr>
            <a:srgbClr val="A4A3A4"/>
          </p15:clr>
        </p15:guide>
        <p15:guide id="3" pos="788" userDrawn="1">
          <p15:clr>
            <a:srgbClr val="A4A3A4"/>
          </p15:clr>
        </p15:guide>
        <p15:guide id="4" pos="3943" userDrawn="1">
          <p15:clr>
            <a:srgbClr val="A4A3A4"/>
          </p15:clr>
        </p15:guide>
        <p15:guide id="5" pos="707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435B"/>
    <a:srgbClr val="6F2A0B"/>
    <a:srgbClr val="3E5E28"/>
    <a:srgbClr val="679192"/>
    <a:srgbClr val="D8E5ED"/>
    <a:srgbClr val="ADC8D7"/>
    <a:srgbClr val="BBD7C8"/>
    <a:srgbClr val="66FF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85" autoAdjust="0"/>
    <p:restoredTop sz="72302" autoAdjust="0"/>
  </p:normalViewPr>
  <p:slideViewPr>
    <p:cSldViewPr snapToGrid="0" snapToObjects="1" showGuides="1">
      <p:cViewPr varScale="1">
        <p:scale>
          <a:sx n="75" d="100"/>
          <a:sy n="75" d="100"/>
        </p:scale>
        <p:origin x="666" y="72"/>
      </p:cViewPr>
      <p:guideLst>
        <p:guide orient="horz" pos="486"/>
        <p:guide orient="horz" pos="3940"/>
        <p:guide pos="788"/>
        <p:guide pos="3943"/>
        <p:guide pos="70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72" d="100"/>
          <a:sy n="72" d="100"/>
        </p:scale>
        <p:origin x="2616" y="39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A4FAA37D-BD83-F4EC-6A41-6B6307233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CA"/>
              <a:t>Les pronoms toniques (disjoints)</a:t>
            </a: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dt="0"/>
  <p:extLst>
    <p:ext uri="{56416CCD-93CA-4268-BC5B-53C4BB910035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D0DC45-13C5-4377-98AD-0C9A4D2CE5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8CEA86-2AAE-4FFA-A61F-05447F48C3C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fld id="{8EF22E2F-AFEB-411F-85FE-98A3797FCE98}" type="datetimeFigureOut">
              <a:rPr lang="en-US"/>
              <a:pPr>
                <a:defRPr/>
              </a:pPr>
              <a:t>12-Jan-24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C52AA63-6471-41F4-A435-687AF3E8B9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D06B235-3C54-4590-97C8-BC161EBC4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E179EC-9E4D-4692-BA24-3BB98A6D932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F6E43-1F00-477A-AA0E-2167945B1D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D5B01B-8261-413B-B4A6-6EF9DC32D8C9}" type="slidenum">
              <a:rPr lang="en-CA" altLang="fr-FR"/>
              <a:pPr/>
              <a:t>‹#›</a:t>
            </a:fld>
            <a:endParaRPr lang="en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22263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4770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7155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296988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2357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48289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7300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597718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477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Considérons maintenant le groupe de pronoms toniques, on les appelle aussi les pronoms disjoints.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1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500946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pronoms toniques comprennent les pronoms suivants : moi, toi, lui, elle, soi, nous, vous, eux, elles.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J’attire votre attention au fait que les pronoms toniques remplacent seulement les noms de personnes.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fonction principale de ces pronoms est de mettre l’accent sur la personne dont on parle.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pronom « soi » correspond à un mot indéfini : on, chacun </a:t>
            </a:r>
            <a:r>
              <a:rPr lang="fr-CA" sz="1800" dirty="0">
                <a:effectLst/>
                <a:highlight>
                  <a:srgbClr val="FFFF00"/>
                </a:highlight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CA" sz="1800" i="1" dirty="0" err="1">
                <a:effectLst/>
                <a:highlight>
                  <a:srgbClr val="FFFF00"/>
                </a:highlight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oneself</a:t>
            </a:r>
            <a:r>
              <a:rPr lang="fr-CA" sz="1800" i="1" dirty="0">
                <a:effectLst/>
                <a:highlight>
                  <a:srgbClr val="FFFF00"/>
                </a:highlight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CA" sz="1800" i="1" dirty="0" err="1">
                <a:effectLst/>
                <a:highlight>
                  <a:srgbClr val="FFFF00"/>
                </a:highlight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himself</a:t>
            </a:r>
            <a:r>
              <a:rPr lang="fr-CA" sz="1800" dirty="0">
                <a:effectLst/>
                <a:highlight>
                  <a:srgbClr val="FFFF00"/>
                </a:highlight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2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301054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J’aimerais vous rappeler que les pronoms toniques, d’après leur nature et comme leur nom l’indique « pronoms disjoints ou toniques », peuvent être séparés du verbe; nous pouvons les accentuer ou les employer tout seuls (sans verbe). Ainsi, tous les emplois des pronoms toniques découlent de leurs particularités.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plus souvent nous allons employer les pronoms toniques avec une préposition : sans, sur, avec, pour, etc.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exemple,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ne veux pas y aller sans toi.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pouvez compter sur moi.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pouvons rencontrer les pronoms toniques après « que », dans les comparaisons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 ami tricote mieux que toi.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bavardez plus qu’eux.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employons également les pronoms disjoints dans la restriction « ne…que »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ne respecte que toi dans ce monde.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n’ai qu’elle dans ma vie.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pronoms toniques s’emploient dans les expressions c’est …qui / c’est… que – les expressions qui expriment la mise en relief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C’est toi qui as brisé mon cœur.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C’est moi qui ai fait tout le travail.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Faites attention au verbe, il faut conjuguer le verbe dépendamment de la personne du pronom.   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3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162700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pouvons aussi employer les pronoms toniques dans les phrases elliptiques, c’est-à-dire, dans les phrases sans verbe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 veut m’aider ? – Moi.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J’attire votre attention au fait que les pronoms toniques sont les seuls pronoms personnels qui peuvent être employés tous seuls, sans verbe.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employons également les pronoms toniques pour accentuer un pronom personnel sujet ou complément du verbe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Moi, je vais au cinéma.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Vas-tu te faire, toi ?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devons employer les pronoms toniques après tous les verbes pronominaux comme « s’habituer à, s’intéresser à, s’adresser à, etc. », et les trois verbes non pronominaux suivants : « penser à, faire attention à, tenir à »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Après ces verbes, il faut employer un pronom tonique, nous ne pouvons pas utiliser un pronom complément indirect bien qu’il y ait une préposition « à » après ces verbes. Faites-y attention, s’il vous plait.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pensez souvent à elle. – nous employons un pronom tonique après « penser à », donc, « penser à elle ».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Encore un exemple : Je m’habitue à eux. (c’est un verbe pronominal, alors nous utilisons un pronom tonique « à eux » à la place d’un pronom complément indirect.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N’oubliez pas qu’avec les autres verbes transitifs indirects (donc, les verbes avec préposition « à ») nous employons les pronoms compléments indirects comme d’habitude (me, lui, leur, etc.)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4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882032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pronoms compléments 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me, te, se, nous, vous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 peuvent pas être employés ensemble avec les pronoms « lui »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leur ». Pour éviter de les mettre ensemble, il faut utiliser un pronom tonique, donc au lieu de « lui » ou « leur », il faut employer « à lui, à elle, à eux ou à elles. »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exemple,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lieu de dire : </a:t>
            </a:r>
            <a:r>
              <a:rPr lang="fr-CA" sz="1800" strike="sngStrike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te leur présente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 cette phrase n’est pas correcte en français.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faut dire :  Je te présente à eux.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5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4111461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DE79CEFA-2D76-4688-AD2D-E2C450F326D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383" y="3175"/>
            <a:ext cx="12481560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2DEFA06B-589B-4D17-ABB4-D5F4AEAF190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2382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214" y="3588563"/>
            <a:ext cx="10300303" cy="600144"/>
          </a:xfrm>
        </p:spPr>
        <p:txBody>
          <a:bodyPr anchor="b"/>
          <a:lstStyle>
            <a:lvl1pPr marL="0" indent="0" algn="ctr">
              <a:buNone/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324714" indent="0">
              <a:buNone/>
              <a:defRPr sz="1300"/>
            </a:lvl2pPr>
            <a:lvl3pPr marL="649429" indent="0">
              <a:buNone/>
              <a:defRPr sz="1100"/>
            </a:lvl3pPr>
            <a:lvl4pPr marL="974143" indent="0">
              <a:buNone/>
              <a:defRPr sz="1000"/>
            </a:lvl4pPr>
            <a:lvl5pPr marL="1298859" indent="0">
              <a:buNone/>
              <a:defRPr sz="1000"/>
            </a:lvl5pPr>
            <a:lvl6pPr marL="1623573" indent="0">
              <a:buNone/>
              <a:defRPr sz="1000"/>
            </a:lvl6pPr>
            <a:lvl7pPr marL="1948289" indent="0">
              <a:buNone/>
              <a:defRPr sz="1000"/>
            </a:lvl7pPr>
            <a:lvl8pPr marL="2273003" indent="0">
              <a:buNone/>
              <a:defRPr sz="1000"/>
            </a:lvl8pPr>
            <a:lvl9pPr marL="2597718" indent="0">
              <a:buNone/>
              <a:defRPr sz="1000"/>
            </a:lvl9pPr>
          </a:lstStyle>
          <a:p>
            <a:pPr lvl="0"/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text</a:t>
            </a:r>
            <a:r>
              <a:rPr lang="fr-CA" noProof="0" dirty="0"/>
              <a:t>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05346" y="1832791"/>
            <a:ext cx="10300303" cy="1755775"/>
          </a:xfrm>
        </p:spPr>
        <p:txBody>
          <a:bodyPr/>
          <a:lstStyle>
            <a:lvl1pPr algn="ctr">
              <a:defRPr sz="5400" b="1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24560822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C9884451-B965-44E7-8CA0-2D148555CA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4523" y="0"/>
            <a:ext cx="11747992" cy="5461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ctr"/>
          <a:lstStyle>
            <a:lvl1pPr marL="90488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CA" alt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A4F16698-043D-4F64-ACD6-D3D2C341ED3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" y="3175"/>
            <a:ext cx="12482511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fld id="{9AF3920E-325C-49B2-ADF6-7433734FB2B9}" type="slidenum">
              <a:rPr lang="en-CA" altLang="fr-FR" sz="1800">
                <a:solidFill>
                  <a:srgbClr val="E7DE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114300" indent="0" algn="l" eaLnBrk="1" hangingPunct="1"/>
              <a:t>‹#›</a:t>
            </a:fld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7">
            <a:extLst>
              <a:ext uri="{FF2B5EF4-FFF2-40B4-BE49-F238E27FC236}">
                <a16:creationId xmlns:a16="http://schemas.microsoft.com/office/drawing/2014/main" id="{17C2E182-9094-492E-8C8C-BDB4202A9A5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4763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527" y="10002"/>
            <a:ext cx="11745827" cy="511175"/>
          </a:xfrm>
          <a:noFill/>
          <a:ln>
            <a:noFill/>
          </a:ln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style1</a:t>
            </a:r>
          </a:p>
        </p:txBody>
      </p:sp>
    </p:spTree>
    <p:extLst>
      <p:ext uri="{BB962C8B-B14F-4D97-AF65-F5344CB8AC3E}">
        <p14:creationId xmlns:p14="http://schemas.microsoft.com/office/powerpoint/2010/main" val="9204901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060CFF8-BD1B-4549-9D1F-8B416F17A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182566"/>
            <a:ext cx="12482513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44059F20-EB8F-4F40-9991-37A700CCA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868" y="1992313"/>
            <a:ext cx="1004277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fr-FR">
                <a:sym typeface="Gill Sans" charset="0"/>
              </a:rPr>
              <a:t>Second level</a:t>
            </a:r>
          </a:p>
          <a:p>
            <a:pPr lvl="2"/>
            <a:r>
              <a:rPr lang="en-US" altLang="fr-FR">
                <a:sym typeface="Gill Sans" charset="0"/>
              </a:rPr>
              <a:t>Third level</a:t>
            </a:r>
          </a:p>
          <a:p>
            <a:pPr lvl="3"/>
            <a:r>
              <a:rPr lang="en-US" altLang="fr-FR">
                <a:sym typeface="Gill Sans" charset="0"/>
              </a:rPr>
              <a:t>Fourth level</a:t>
            </a:r>
          </a:p>
          <a:p>
            <a:pPr lvl="4"/>
            <a:r>
              <a:rPr lang="en-US" altLang="fr-FR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0" i="0" u="none">
          <a:solidFill>
            <a:schemeClr val="tx1"/>
          </a:solidFill>
          <a:latin typeface="Arial" pitchFamily="34" charset="0"/>
          <a:ea typeface="+mj-ea"/>
          <a:cs typeface="Arial" pitchFamily="34" charset="0"/>
          <a:sym typeface="Gill Sans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5pPr>
      <a:lvl6pPr marL="324714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942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74143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9885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59372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08050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 b="0" i="0" u="none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23963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3987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55788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182805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0751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2234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5694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4714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942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414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85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2357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4828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7300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97718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11" userDrawn="1">
          <p15:clr>
            <a:srgbClr val="F26B43"/>
          </p15:clr>
        </p15:guide>
        <p15:guide id="2" pos="393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E7454D3-1E15-A1DC-4185-495AEC5E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346" y="2525512"/>
            <a:ext cx="10300303" cy="1755775"/>
          </a:xfrm>
        </p:spPr>
        <p:txBody>
          <a:bodyPr/>
          <a:lstStyle/>
          <a:p>
            <a:r>
              <a:rPr lang="fr-CA" dirty="0"/>
              <a:t>Les pronoms toniques (disjoints)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43996-651D-4E60-972C-6F9FC358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800" dirty="0"/>
              <a:t> Généralités</a:t>
            </a:r>
            <a:endParaRPr lang="fr-CA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FB3EF1-D337-5A79-9671-AD32FFF143AC}"/>
              </a:ext>
            </a:extLst>
          </p:cNvPr>
          <p:cNvSpPr/>
          <p:nvPr/>
        </p:nvSpPr>
        <p:spPr>
          <a:xfrm>
            <a:off x="1250950" y="1452563"/>
            <a:ext cx="2667000" cy="4327525"/>
          </a:xfrm>
          <a:prstGeom prst="rect">
            <a:avLst/>
          </a:prstGeom>
          <a:solidFill>
            <a:srgbClr val="00B050">
              <a:alpha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37D29474-2421-DE3C-15BA-64B7EA479CA0}"/>
              </a:ext>
            </a:extLst>
          </p:cNvPr>
          <p:cNvSpPr txBox="1">
            <a:spLocks/>
          </p:cNvSpPr>
          <p:nvPr/>
        </p:nvSpPr>
        <p:spPr bwMode="auto">
          <a:xfrm>
            <a:off x="4206239" y="2085975"/>
            <a:ext cx="7651932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altLang="fr-FR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seulement </a:t>
            </a:r>
            <a:r>
              <a:rPr kumimoji="0" lang="fr-FR" altLang="fr-FR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personnes</a:t>
            </a:r>
            <a:r>
              <a:rPr kumimoji="0" lang="fr-FR" altLang="fr-FR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br>
              <a:rPr kumimoji="0" lang="fr-FR" altLang="fr-FR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fr-FR" altLang="fr-FR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altLang="fr-FR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mettre l’</a:t>
            </a:r>
            <a:r>
              <a:rPr kumimoji="0" lang="fr-FR" altLang="fr-FR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accent</a:t>
            </a:r>
            <a:r>
              <a:rPr kumimoji="0" lang="fr-FR" altLang="fr-FR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sur la personne</a:t>
            </a:r>
            <a:br>
              <a:rPr kumimoji="0" lang="fr-FR" altLang="fr-FR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en-US" altLang="fr-FR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altLang="fr-FR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soi</a:t>
            </a:r>
            <a:r>
              <a:rPr kumimoji="0" lang="fr-FR" altLang="fr-FR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un mot indéfini : on, chacun (</a:t>
            </a:r>
            <a:r>
              <a:rPr kumimoji="0" lang="fr-FR" altLang="fr-FR" sz="36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oneself</a:t>
            </a:r>
            <a:r>
              <a:rPr kumimoji="0" lang="fr-FR" altLang="fr-FR" sz="3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fr-FR" altLang="fr-FR" sz="36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himself</a:t>
            </a:r>
            <a:r>
              <a:rPr kumimoji="0" lang="fr-FR" altLang="fr-FR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  <a:endParaRPr kumimoji="0" lang="en-US" altLang="fr-FR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62E7492-761A-E17D-A7B4-E865B3488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523652"/>
              </p:ext>
            </p:extLst>
          </p:nvPr>
        </p:nvGraphicFramePr>
        <p:xfrm>
          <a:off x="1250950" y="1452563"/>
          <a:ext cx="2667000" cy="4328160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1413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b="1" dirty="0">
                          <a:latin typeface="Arial"/>
                          <a:ea typeface="Times New Roman"/>
                          <a:cs typeface="Times New Roman"/>
                        </a:rPr>
                        <a:t>TONIQUES</a:t>
                      </a:r>
                      <a:br>
                        <a:rPr lang="fr-FR" sz="2800" b="1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2000" dirty="0">
                          <a:latin typeface="Arial"/>
                          <a:ea typeface="Times New Roman"/>
                          <a:cs typeface="Times New Roman"/>
                        </a:rPr>
                        <a:t>(disjoints)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112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dirty="0">
                          <a:latin typeface="Arial"/>
                          <a:ea typeface="Times New Roman"/>
                          <a:cs typeface="Times New Roman"/>
                        </a:rPr>
                        <a:t>moi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dirty="0">
                          <a:latin typeface="Arial"/>
                          <a:ea typeface="Times New Roman"/>
                          <a:cs typeface="Times New Roman"/>
                        </a:rPr>
                        <a:t>toi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dirty="0">
                          <a:latin typeface="Arial"/>
                          <a:ea typeface="Times New Roman"/>
                          <a:cs typeface="Times New Roman"/>
                        </a:rPr>
                        <a:t>lui, elle, soi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dirty="0">
                          <a:latin typeface="Arial"/>
                          <a:ea typeface="Times New Roman"/>
                          <a:cs typeface="Times New Roman"/>
                        </a:rPr>
                        <a:t>nous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dirty="0">
                          <a:latin typeface="Arial"/>
                          <a:ea typeface="Times New Roman"/>
                          <a:cs typeface="Times New Roman"/>
                        </a:rPr>
                        <a:t>vous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dirty="0">
                          <a:latin typeface="Arial"/>
                          <a:ea typeface="Times New Roman"/>
                          <a:cs typeface="Times New Roman"/>
                        </a:rPr>
                        <a:t>eux, elles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9448C5E3-F41E-BE03-8EC7-5DBA029B01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801" y="1071774"/>
            <a:ext cx="1406087" cy="140608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077467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459EA-0BCE-4332-BDD7-168340E1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800" dirty="0"/>
              <a:t> Emplois</a:t>
            </a:r>
            <a:endParaRPr lang="fr-CA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E887EF4-C2C2-7698-E874-4EC7A4AAF195}"/>
              </a:ext>
            </a:extLst>
          </p:cNvPr>
          <p:cNvSpPr/>
          <p:nvPr/>
        </p:nvSpPr>
        <p:spPr>
          <a:xfrm>
            <a:off x="904109" y="1451928"/>
            <a:ext cx="2667000" cy="4327525"/>
          </a:xfrm>
          <a:prstGeom prst="rect">
            <a:avLst/>
          </a:prstGeom>
          <a:solidFill>
            <a:srgbClr val="00B050">
              <a:alpha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01C1D22-7E99-0EFE-8CB2-DF3506154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205867"/>
              </p:ext>
            </p:extLst>
          </p:nvPr>
        </p:nvGraphicFramePr>
        <p:xfrm>
          <a:off x="904109" y="1451928"/>
          <a:ext cx="2667000" cy="4328160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1413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b="1" dirty="0">
                          <a:latin typeface="Arial"/>
                          <a:ea typeface="Times New Roman"/>
                          <a:cs typeface="Times New Roman"/>
                        </a:rPr>
                        <a:t>TONIQUES</a:t>
                      </a:r>
                      <a:br>
                        <a:rPr lang="fr-FR" sz="2800" b="1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2000" dirty="0">
                          <a:latin typeface="Arial"/>
                          <a:ea typeface="Times New Roman"/>
                          <a:cs typeface="Times New Roman"/>
                        </a:rPr>
                        <a:t>(disjoints)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112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dirty="0">
                          <a:latin typeface="Arial"/>
                          <a:ea typeface="Times New Roman"/>
                          <a:cs typeface="Times New Roman"/>
                        </a:rPr>
                        <a:t>moi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dirty="0">
                          <a:latin typeface="Arial"/>
                          <a:ea typeface="Times New Roman"/>
                          <a:cs typeface="Times New Roman"/>
                        </a:rPr>
                        <a:t>toi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dirty="0">
                          <a:latin typeface="Arial"/>
                          <a:ea typeface="Times New Roman"/>
                          <a:cs typeface="Times New Roman"/>
                        </a:rPr>
                        <a:t>lui, elle, soi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dirty="0">
                          <a:latin typeface="Arial"/>
                          <a:ea typeface="Times New Roman"/>
                          <a:cs typeface="Times New Roman"/>
                        </a:rPr>
                        <a:t>nous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dirty="0">
                          <a:latin typeface="Arial"/>
                          <a:ea typeface="Times New Roman"/>
                          <a:cs typeface="Times New Roman"/>
                        </a:rPr>
                        <a:t>vous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dirty="0">
                          <a:latin typeface="Arial"/>
                          <a:ea typeface="Times New Roman"/>
                          <a:cs typeface="Times New Roman"/>
                        </a:rPr>
                        <a:t>eux, elles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DB50A7CF-AC6D-02B7-8760-979869731233}"/>
              </a:ext>
            </a:extLst>
          </p:cNvPr>
          <p:cNvSpPr txBox="1">
            <a:spLocks/>
          </p:cNvSpPr>
          <p:nvPr/>
        </p:nvSpPr>
        <p:spPr bwMode="auto">
          <a:xfrm>
            <a:off x="4175919" y="1149422"/>
            <a:ext cx="6556461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B435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avec une préposition : sans, sur, avec, etc. </a:t>
            </a:r>
            <a:endParaRPr kumimoji="0" lang="en-US" altLang="fr-FR" sz="2400" b="0" i="0" u="none" strike="noStrike" kern="0" cap="none" spc="0" normalizeH="0" baseline="0" noProof="0" dirty="0">
              <a:ln>
                <a:noFill/>
              </a:ln>
              <a:solidFill>
                <a:srgbClr val="0B435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Je ne veux pas y aller </a:t>
            </a:r>
            <a:r>
              <a:rPr kumimoji="0" lang="fr-FR" altLang="fr-FR" sz="20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sans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FR" alt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toi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endParaRPr kumimoji="0" lang="en-US" altLang="fr-FR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Vous pouvez compter </a:t>
            </a:r>
            <a:r>
              <a:rPr kumimoji="0" lang="fr-FR" altLang="fr-FR" sz="20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sur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FR" alt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moi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B435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après </a:t>
            </a: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B435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que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B435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dans les comparaisons</a:t>
            </a:r>
            <a:endParaRPr kumimoji="0" lang="en-US" altLang="fr-FR" sz="2400" b="0" i="0" u="none" strike="noStrike" kern="0" cap="none" spc="0" normalizeH="0" baseline="0" noProof="0" dirty="0">
              <a:ln>
                <a:noFill/>
              </a:ln>
              <a:solidFill>
                <a:srgbClr val="0B435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Mon ami tricote </a:t>
            </a:r>
            <a:r>
              <a:rPr kumimoji="0" lang="fr-FR" altLang="fr-FR" sz="20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mieux que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FR" alt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toi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endParaRPr kumimoji="0" lang="en-US" altLang="fr-FR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Vous bavardez </a:t>
            </a:r>
            <a:r>
              <a:rPr kumimoji="0" lang="fr-FR" altLang="fr-FR" sz="20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plus qu’</a:t>
            </a:r>
            <a:r>
              <a:rPr kumimoji="0" lang="fr-FR" alt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eux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lvl="0" eaLnBrk="1" hangingPunct="1">
              <a:buNone/>
              <a:defRPr/>
            </a:pPr>
            <a:endParaRPr lang="fr-FR" altLang="fr-FR" sz="800" kern="0" dirty="0">
              <a:solidFill>
                <a:srgbClr val="000000"/>
              </a:solidFill>
              <a:latin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B435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dans la restriction </a:t>
            </a: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B435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B435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…</a:t>
            </a: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B435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que</a:t>
            </a:r>
            <a:endParaRPr kumimoji="0" lang="en-US" altLang="fr-FR" sz="2400" b="1" i="0" u="none" strike="noStrike" kern="0" cap="none" spc="0" normalizeH="0" baseline="0" noProof="0" dirty="0">
              <a:ln>
                <a:noFill/>
              </a:ln>
              <a:solidFill>
                <a:srgbClr val="0B435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Je </a:t>
            </a:r>
            <a:r>
              <a:rPr kumimoji="0" lang="fr-FR" altLang="fr-FR" sz="20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respecte </a:t>
            </a:r>
            <a:r>
              <a:rPr kumimoji="0" lang="fr-FR" altLang="fr-FR" sz="20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que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FR" alt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toi 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dans ce monde.</a:t>
            </a:r>
            <a:endParaRPr kumimoji="0" lang="en-US" altLang="fr-FR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Je </a:t>
            </a:r>
            <a:r>
              <a:rPr kumimoji="0" lang="fr-FR" altLang="fr-FR" sz="20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’ai </a:t>
            </a:r>
            <a:r>
              <a:rPr kumimoji="0" lang="fr-FR" altLang="fr-FR" sz="20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’</a:t>
            </a:r>
            <a:r>
              <a:rPr kumimoji="0" lang="fr-FR" alt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elle 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dans ma vie.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B435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dans c’est …qui (que) – mise en relief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0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C’est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FR" alt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toi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FR" altLang="fr-FR" sz="20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qui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as brisé mon cœur.</a:t>
            </a:r>
            <a:endParaRPr kumimoji="0" lang="en-US" altLang="fr-FR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0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C’est </a:t>
            </a:r>
            <a:r>
              <a:rPr kumimoji="0" lang="fr-FR" alt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moi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FR" altLang="fr-FR" sz="20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qui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ai fait tout le travail.</a:t>
            </a:r>
            <a:endParaRPr kumimoji="0" lang="en-US" altLang="fr-FR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fr-FR" sz="2000" b="0" i="0" u="none" strike="noStrike" kern="0" cap="none" spc="0" normalizeH="0" baseline="0" noProof="0" dirty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fr-FR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fr-FR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fr-FR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23">
            <a:extLst>
              <a:ext uri="{FF2B5EF4-FFF2-40B4-BE49-F238E27FC236}">
                <a16:creationId xmlns:a16="http://schemas.microsoft.com/office/drawing/2014/main" id="{9FB12349-808A-812E-3578-06FB74C7F305}"/>
              </a:ext>
            </a:extLst>
          </p:cNvPr>
          <p:cNvGrpSpPr>
            <a:grpSpLocks/>
          </p:cNvGrpSpPr>
          <p:nvPr/>
        </p:nvGrpSpPr>
        <p:grpSpPr bwMode="auto">
          <a:xfrm>
            <a:off x="8330884" y="5673986"/>
            <a:ext cx="1752600" cy="990600"/>
            <a:chOff x="7162800" y="5630863"/>
            <a:chExt cx="1752600" cy="99060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BED6271-25A6-FDD7-CA7A-3FCE5032DAC5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7162800" y="5630863"/>
              <a:ext cx="1752600" cy="990600"/>
            </a:xfrm>
            <a:prstGeom prst="rect">
              <a:avLst/>
            </a:prstGeom>
            <a:solidFill>
              <a:srgbClr val="0B435B">
                <a:alpha val="50000"/>
              </a:srgbClr>
            </a:solidFill>
            <a:ln w="9525" cap="rnd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verbe</a:t>
              </a:r>
              <a:r>
                <a:rPr kumimoji="0" 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personne</a:t>
              </a:r>
              <a:r>
                <a:rPr kumimoji="0" 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du pronom</a:t>
              </a:r>
              <a:endParaRPr kumimoji="0" lang="fr-CA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Right Arrow 18">
              <a:extLst>
                <a:ext uri="{FF2B5EF4-FFF2-40B4-BE49-F238E27FC236}">
                  <a16:creationId xmlns:a16="http://schemas.microsoft.com/office/drawing/2014/main" id="{8B406833-23D2-30B9-94D9-667298D4270C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8412480" y="5843016"/>
              <a:ext cx="152400" cy="76200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9" name="Curved Up Arrow 20">
            <a:extLst>
              <a:ext uri="{FF2B5EF4-FFF2-40B4-BE49-F238E27FC236}">
                <a16:creationId xmlns:a16="http://schemas.microsoft.com/office/drawing/2014/main" id="{44835621-71F5-FBF2-A6E8-F4148E426E72}"/>
              </a:ext>
            </a:extLst>
          </p:cNvPr>
          <p:cNvSpPr/>
          <p:nvPr/>
        </p:nvSpPr>
        <p:spPr>
          <a:xfrm>
            <a:off x="5091668" y="6238211"/>
            <a:ext cx="990600" cy="349250"/>
          </a:xfrm>
          <a:prstGeom prst="curvedUpArrow">
            <a:avLst>
              <a:gd name="adj1" fmla="val 25000"/>
              <a:gd name="adj2" fmla="val 70798"/>
              <a:gd name="adj3" fmla="val 34079"/>
            </a:avLst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0" name="Picture 19" descr="Icon&#10;&#10;Description automatically generated">
            <a:extLst>
              <a:ext uri="{FF2B5EF4-FFF2-40B4-BE49-F238E27FC236}">
                <a16:creationId xmlns:a16="http://schemas.microsoft.com/office/drawing/2014/main" id="{891A9F91-5101-8313-BE72-60DCBEB803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5315" y="1898954"/>
            <a:ext cx="2943006" cy="294300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348367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39333-65CA-DF06-97B1-421020322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800" dirty="0"/>
              <a:t> Emplois</a:t>
            </a:r>
            <a:endParaRPr lang="fr-CA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3F80E9AC-520C-5E67-7E76-7219D27DF2EF}"/>
              </a:ext>
            </a:extLst>
          </p:cNvPr>
          <p:cNvSpPr txBox="1">
            <a:spLocks/>
          </p:cNvSpPr>
          <p:nvPr/>
        </p:nvSpPr>
        <p:spPr bwMode="auto">
          <a:xfrm>
            <a:off x="4171762" y="1122888"/>
            <a:ext cx="7406641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B435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dans les phrases elliptiques (sans verbe)</a:t>
            </a:r>
            <a:endParaRPr kumimoji="0" lang="en-US" altLang="fr-FR" sz="2400" b="0" i="0" u="none" strike="noStrike" kern="0" cap="none" spc="0" normalizeH="0" baseline="0" noProof="0" dirty="0">
              <a:ln>
                <a:noFill/>
              </a:ln>
              <a:solidFill>
                <a:srgbClr val="0B435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Qui veut m’aider ? – </a:t>
            </a: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Moi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fr-FR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B435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pour accentuer un pronom sujet ou complément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Moi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fr-FR" altLang="fr-FR" sz="20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je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vais au cinéma. </a:t>
            </a:r>
            <a:endParaRPr kumimoji="0" lang="en-US" altLang="fr-FR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Vas-tu </a:t>
            </a:r>
            <a:r>
              <a:rPr kumimoji="0" lang="fr-FR" altLang="fr-FR" sz="20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faire, </a:t>
            </a:r>
            <a:r>
              <a:rPr kumimoji="0" lang="fr-FR" alt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toi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?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fr-FR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lvl="0" indent="0" eaLnBrk="1" hangingPunct="1">
              <a:buNone/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B435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après les </a:t>
            </a: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B435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verbes pronominaux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B435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fr-FR" altLang="fr-FR" sz="2400" b="0" i="0" u="none" strike="noStrike" kern="0" cap="none" spc="0" normalizeH="0" noProof="0" dirty="0">
                <a:ln>
                  <a:noFill/>
                </a:ln>
                <a:solidFill>
                  <a:srgbClr val="0B435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br>
              <a:rPr kumimoji="0" lang="fr-FR" altLang="fr-FR" sz="2400" b="0" i="0" u="none" strike="noStrike" kern="0" cap="none" spc="0" normalizeH="0" noProof="0" dirty="0">
                <a:ln>
                  <a:noFill/>
                </a:ln>
                <a:solidFill>
                  <a:srgbClr val="0B435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B435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s’habituer à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B435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B435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s’intéresser à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B435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B435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s’adresser à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B435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etc. </a:t>
            </a:r>
            <a:br>
              <a:rPr lang="fr-FR" altLang="fr-FR" sz="2400" kern="0" dirty="0">
                <a:solidFill>
                  <a:srgbClr val="0B435B"/>
                </a:solidFill>
                <a:latin typeface="Arial"/>
              </a:rPr>
            </a:br>
            <a:r>
              <a:rPr lang="fr-FR" altLang="fr-FR" sz="2400" kern="0" dirty="0">
                <a:solidFill>
                  <a:srgbClr val="0B435B"/>
                </a:solidFill>
                <a:latin typeface="Arial"/>
              </a:rPr>
              <a:t>+ </a:t>
            </a:r>
            <a:r>
              <a:rPr lang="fr-FR" altLang="fr-FR" b="1" kern="0" dirty="0">
                <a:solidFill>
                  <a:srgbClr val="0B435B"/>
                </a:solidFill>
                <a:latin typeface="Arial"/>
              </a:rPr>
              <a:t>3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B435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verbes: </a:t>
            </a:r>
            <a:r>
              <a:rPr lang="fr-FR" altLang="fr-FR" sz="2400" b="1" kern="0" dirty="0">
                <a:solidFill>
                  <a:srgbClr val="0B435B"/>
                </a:solidFill>
                <a:latin typeface="Arial"/>
              </a:rPr>
              <a:t>penser à, faire </a:t>
            </a: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B435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attention à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B435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B435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tenir à</a:t>
            </a:r>
            <a:endParaRPr kumimoji="0" lang="fr-FR" altLang="fr-FR" sz="2400" b="0" i="0" u="none" strike="noStrike" kern="0" cap="none" spc="0" normalizeH="0" baseline="0" noProof="0" dirty="0">
              <a:ln>
                <a:noFill/>
              </a:ln>
              <a:solidFill>
                <a:srgbClr val="0B435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Vous </a:t>
            </a:r>
            <a:r>
              <a:rPr kumimoji="0" lang="fr-FR" altLang="fr-FR" sz="20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pensez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souvent </a:t>
            </a:r>
            <a:r>
              <a:rPr kumimoji="0" lang="fr-FR" alt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à elle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endParaRPr kumimoji="0" lang="en-US" altLang="fr-FR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Je </a:t>
            </a:r>
            <a:r>
              <a:rPr kumimoji="0" lang="fr-FR" altLang="fr-FR" sz="20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m’habitue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FR" alt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à eux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endParaRPr kumimoji="0" lang="en-US" altLang="fr-FR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fr-FR" sz="2000" b="0" i="0" u="none" strike="noStrike" kern="0" cap="none" spc="0" normalizeH="0" baseline="0" noProof="0" dirty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fr-FR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fr-FR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fr-FR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ounded Rectangle 11">
            <a:extLst>
              <a:ext uri="{FF2B5EF4-FFF2-40B4-BE49-F238E27FC236}">
                <a16:creationId xmlns:a16="http://schemas.microsoft.com/office/drawing/2014/main" id="{CA552813-7862-3595-C646-3C587DD1B48E}"/>
              </a:ext>
            </a:extLst>
          </p:cNvPr>
          <p:cNvSpPr/>
          <p:nvPr/>
        </p:nvSpPr>
        <p:spPr>
          <a:xfrm>
            <a:off x="4171763" y="5661025"/>
            <a:ext cx="7406641" cy="1187450"/>
          </a:xfrm>
          <a:prstGeom prst="roundRect">
            <a:avLst/>
          </a:prstGeom>
          <a:solidFill>
            <a:srgbClr val="0B435B">
              <a:alpha val="50000"/>
            </a:srgbClr>
          </a:solidFill>
          <a:ln w="9525" cap="flat" cmpd="sng" algn="ctr">
            <a:solidFill>
              <a:srgbClr val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Avec les autres verbes transitifs indirects 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(préposition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à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),</a:t>
            </a:r>
            <a:b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nous employons les pronoms compléments </a:t>
            </a: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indirects </a:t>
            </a:r>
            <a:b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(me, lui, leur, etc.)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endParaRPr kumimoji="0" lang="fr-CA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3E9D3C9-6347-5A21-C9A7-6FB9005EF4BF}"/>
              </a:ext>
            </a:extLst>
          </p:cNvPr>
          <p:cNvSpPr/>
          <p:nvPr/>
        </p:nvSpPr>
        <p:spPr>
          <a:xfrm>
            <a:off x="904109" y="1451928"/>
            <a:ext cx="2667000" cy="4327525"/>
          </a:xfrm>
          <a:prstGeom prst="rect">
            <a:avLst/>
          </a:prstGeom>
          <a:solidFill>
            <a:srgbClr val="00B050">
              <a:alpha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C5912F0-1DD5-6CF9-1775-6EDF0E73CB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173523"/>
              </p:ext>
            </p:extLst>
          </p:nvPr>
        </p:nvGraphicFramePr>
        <p:xfrm>
          <a:off x="904109" y="1451928"/>
          <a:ext cx="2667000" cy="4328160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1413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b="1" dirty="0">
                          <a:latin typeface="Arial"/>
                          <a:ea typeface="Times New Roman"/>
                          <a:cs typeface="Times New Roman"/>
                        </a:rPr>
                        <a:t>TONIQUES</a:t>
                      </a:r>
                      <a:br>
                        <a:rPr lang="fr-FR" sz="2800" b="1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2000" dirty="0">
                          <a:latin typeface="Arial"/>
                          <a:ea typeface="Times New Roman"/>
                          <a:cs typeface="Times New Roman"/>
                        </a:rPr>
                        <a:t>(disjoints)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112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dirty="0">
                          <a:latin typeface="Arial"/>
                          <a:ea typeface="Times New Roman"/>
                          <a:cs typeface="Times New Roman"/>
                        </a:rPr>
                        <a:t>moi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dirty="0">
                          <a:latin typeface="Arial"/>
                          <a:ea typeface="Times New Roman"/>
                          <a:cs typeface="Times New Roman"/>
                        </a:rPr>
                        <a:t>toi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dirty="0">
                          <a:latin typeface="Arial"/>
                          <a:ea typeface="Times New Roman"/>
                          <a:cs typeface="Times New Roman"/>
                        </a:rPr>
                        <a:t>lui, elle, soi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dirty="0">
                          <a:latin typeface="Arial"/>
                          <a:ea typeface="Times New Roman"/>
                          <a:cs typeface="Times New Roman"/>
                        </a:rPr>
                        <a:t>nous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dirty="0">
                          <a:latin typeface="Arial"/>
                          <a:ea typeface="Times New Roman"/>
                          <a:cs typeface="Times New Roman"/>
                        </a:rPr>
                        <a:t>vous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dirty="0">
                          <a:latin typeface="Arial"/>
                          <a:ea typeface="Times New Roman"/>
                          <a:cs typeface="Times New Roman"/>
                        </a:rPr>
                        <a:t>eux, elles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2281644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E6098-91A8-BC44-174E-413687A6A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800" dirty="0"/>
              <a:t> Emplois</a:t>
            </a:r>
            <a:endParaRPr lang="fr-CA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1C7D0F-F4DC-7E04-386D-F75C6E6E15F7}"/>
              </a:ext>
            </a:extLst>
          </p:cNvPr>
          <p:cNvSpPr/>
          <p:nvPr/>
        </p:nvSpPr>
        <p:spPr>
          <a:xfrm>
            <a:off x="904109" y="1451928"/>
            <a:ext cx="2667000" cy="4327525"/>
          </a:xfrm>
          <a:prstGeom prst="rect">
            <a:avLst/>
          </a:prstGeom>
          <a:solidFill>
            <a:srgbClr val="00B050">
              <a:alpha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60577E4-48F0-87C8-14DF-1299171F3E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95348"/>
              </p:ext>
            </p:extLst>
          </p:nvPr>
        </p:nvGraphicFramePr>
        <p:xfrm>
          <a:off x="904109" y="1451928"/>
          <a:ext cx="2667000" cy="4328160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1413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b="1" dirty="0">
                          <a:latin typeface="Arial"/>
                          <a:ea typeface="Times New Roman"/>
                          <a:cs typeface="Times New Roman"/>
                        </a:rPr>
                        <a:t>TONIQUES</a:t>
                      </a:r>
                      <a:br>
                        <a:rPr lang="fr-FR" sz="2800" b="1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2000" dirty="0">
                          <a:latin typeface="Arial"/>
                          <a:ea typeface="Times New Roman"/>
                          <a:cs typeface="Times New Roman"/>
                        </a:rPr>
                        <a:t>(disjoints)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112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dirty="0">
                          <a:latin typeface="Arial"/>
                          <a:ea typeface="Times New Roman"/>
                          <a:cs typeface="Times New Roman"/>
                        </a:rPr>
                        <a:t>moi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dirty="0">
                          <a:latin typeface="Arial"/>
                          <a:ea typeface="Times New Roman"/>
                          <a:cs typeface="Times New Roman"/>
                        </a:rPr>
                        <a:t>toi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dirty="0">
                          <a:latin typeface="Arial"/>
                          <a:ea typeface="Times New Roman"/>
                          <a:cs typeface="Times New Roman"/>
                        </a:rPr>
                        <a:t>lui, elle, soi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dirty="0">
                          <a:latin typeface="Arial"/>
                          <a:ea typeface="Times New Roman"/>
                          <a:cs typeface="Times New Roman"/>
                        </a:rPr>
                        <a:t>nous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dirty="0">
                          <a:latin typeface="Arial"/>
                          <a:ea typeface="Times New Roman"/>
                          <a:cs typeface="Times New Roman"/>
                        </a:rPr>
                        <a:t>vous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dirty="0">
                          <a:latin typeface="Arial"/>
                          <a:ea typeface="Times New Roman"/>
                          <a:cs typeface="Times New Roman"/>
                        </a:rPr>
                        <a:t>eux, elles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83C3E89E-2826-C60B-F61C-3AA391193E4F}"/>
              </a:ext>
            </a:extLst>
          </p:cNvPr>
          <p:cNvSpPr/>
          <p:nvPr/>
        </p:nvSpPr>
        <p:spPr>
          <a:xfrm>
            <a:off x="4933950" y="1831182"/>
            <a:ext cx="1600200" cy="26162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nous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vous 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96AC59-B41D-BA75-654B-07DBB2870C7A}"/>
              </a:ext>
            </a:extLst>
          </p:cNvPr>
          <p:cNvSpPr/>
          <p:nvPr/>
        </p:nvSpPr>
        <p:spPr>
          <a:xfrm>
            <a:off x="7067550" y="1831182"/>
            <a:ext cx="1219200" cy="26162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lui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leur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58F3FE0-5B99-117D-906D-68E692DDA934}"/>
              </a:ext>
            </a:extLst>
          </p:cNvPr>
          <p:cNvSpPr/>
          <p:nvPr/>
        </p:nvSpPr>
        <p:spPr>
          <a:xfrm>
            <a:off x="4552950" y="4923738"/>
            <a:ext cx="5486400" cy="901700"/>
          </a:xfrm>
          <a:custGeom>
            <a:avLst/>
            <a:gdLst>
              <a:gd name="connsiteX0" fmla="*/ 0 w 5486400"/>
              <a:gd name="connsiteY0" fmla="*/ 0 h 901700"/>
              <a:gd name="connsiteX1" fmla="*/ 795528 w 5486400"/>
              <a:gd name="connsiteY1" fmla="*/ 0 h 901700"/>
              <a:gd name="connsiteX2" fmla="*/ 1591056 w 5486400"/>
              <a:gd name="connsiteY2" fmla="*/ 0 h 901700"/>
              <a:gd name="connsiteX3" fmla="*/ 2331720 w 5486400"/>
              <a:gd name="connsiteY3" fmla="*/ 0 h 901700"/>
              <a:gd name="connsiteX4" fmla="*/ 2962656 w 5486400"/>
              <a:gd name="connsiteY4" fmla="*/ 0 h 901700"/>
              <a:gd name="connsiteX5" fmla="*/ 3483864 w 5486400"/>
              <a:gd name="connsiteY5" fmla="*/ 0 h 901700"/>
              <a:gd name="connsiteX6" fmla="*/ 4114800 w 5486400"/>
              <a:gd name="connsiteY6" fmla="*/ 0 h 901700"/>
              <a:gd name="connsiteX7" fmla="*/ 4855464 w 5486400"/>
              <a:gd name="connsiteY7" fmla="*/ 0 h 901700"/>
              <a:gd name="connsiteX8" fmla="*/ 5486400 w 5486400"/>
              <a:gd name="connsiteY8" fmla="*/ 0 h 901700"/>
              <a:gd name="connsiteX9" fmla="*/ 5486400 w 5486400"/>
              <a:gd name="connsiteY9" fmla="*/ 459867 h 901700"/>
              <a:gd name="connsiteX10" fmla="*/ 5486400 w 5486400"/>
              <a:gd name="connsiteY10" fmla="*/ 901700 h 901700"/>
              <a:gd name="connsiteX11" fmla="*/ 4965192 w 5486400"/>
              <a:gd name="connsiteY11" fmla="*/ 901700 h 901700"/>
              <a:gd name="connsiteX12" fmla="*/ 4279392 w 5486400"/>
              <a:gd name="connsiteY12" fmla="*/ 901700 h 901700"/>
              <a:gd name="connsiteX13" fmla="*/ 3758184 w 5486400"/>
              <a:gd name="connsiteY13" fmla="*/ 901700 h 901700"/>
              <a:gd name="connsiteX14" fmla="*/ 2962656 w 5486400"/>
              <a:gd name="connsiteY14" fmla="*/ 901700 h 901700"/>
              <a:gd name="connsiteX15" fmla="*/ 2221992 w 5486400"/>
              <a:gd name="connsiteY15" fmla="*/ 901700 h 901700"/>
              <a:gd name="connsiteX16" fmla="*/ 1536192 w 5486400"/>
              <a:gd name="connsiteY16" fmla="*/ 901700 h 901700"/>
              <a:gd name="connsiteX17" fmla="*/ 1014984 w 5486400"/>
              <a:gd name="connsiteY17" fmla="*/ 901700 h 901700"/>
              <a:gd name="connsiteX18" fmla="*/ 0 w 5486400"/>
              <a:gd name="connsiteY18" fmla="*/ 901700 h 901700"/>
              <a:gd name="connsiteX19" fmla="*/ 0 w 5486400"/>
              <a:gd name="connsiteY19" fmla="*/ 432816 h 901700"/>
              <a:gd name="connsiteX20" fmla="*/ 0 w 5486400"/>
              <a:gd name="connsiteY20" fmla="*/ 0 h 90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486400" h="901700" fill="none" extrusionOk="0">
                <a:moveTo>
                  <a:pt x="0" y="0"/>
                </a:moveTo>
                <a:cubicBezTo>
                  <a:pt x="182401" y="-38795"/>
                  <a:pt x="618326" y="-37167"/>
                  <a:pt x="795528" y="0"/>
                </a:cubicBezTo>
                <a:cubicBezTo>
                  <a:pt x="972730" y="37167"/>
                  <a:pt x="1274365" y="-2218"/>
                  <a:pt x="1591056" y="0"/>
                </a:cubicBezTo>
                <a:cubicBezTo>
                  <a:pt x="1907747" y="2218"/>
                  <a:pt x="2148719" y="-27026"/>
                  <a:pt x="2331720" y="0"/>
                </a:cubicBezTo>
                <a:cubicBezTo>
                  <a:pt x="2514721" y="27026"/>
                  <a:pt x="2707415" y="19284"/>
                  <a:pt x="2962656" y="0"/>
                </a:cubicBezTo>
                <a:cubicBezTo>
                  <a:pt x="3217897" y="-19284"/>
                  <a:pt x="3283271" y="-5429"/>
                  <a:pt x="3483864" y="0"/>
                </a:cubicBezTo>
                <a:cubicBezTo>
                  <a:pt x="3684457" y="5429"/>
                  <a:pt x="3948154" y="-30053"/>
                  <a:pt x="4114800" y="0"/>
                </a:cubicBezTo>
                <a:cubicBezTo>
                  <a:pt x="4281446" y="30053"/>
                  <a:pt x="4615745" y="-12629"/>
                  <a:pt x="4855464" y="0"/>
                </a:cubicBezTo>
                <a:cubicBezTo>
                  <a:pt x="5095183" y="12629"/>
                  <a:pt x="5247599" y="-4534"/>
                  <a:pt x="5486400" y="0"/>
                </a:cubicBezTo>
                <a:cubicBezTo>
                  <a:pt x="5491181" y="162194"/>
                  <a:pt x="5486184" y="299761"/>
                  <a:pt x="5486400" y="459867"/>
                </a:cubicBezTo>
                <a:cubicBezTo>
                  <a:pt x="5486616" y="619973"/>
                  <a:pt x="5468557" y="709165"/>
                  <a:pt x="5486400" y="901700"/>
                </a:cubicBezTo>
                <a:cubicBezTo>
                  <a:pt x="5298781" y="919385"/>
                  <a:pt x="5141362" y="899933"/>
                  <a:pt x="4965192" y="901700"/>
                </a:cubicBezTo>
                <a:cubicBezTo>
                  <a:pt x="4789022" y="903467"/>
                  <a:pt x="4582299" y="927805"/>
                  <a:pt x="4279392" y="901700"/>
                </a:cubicBezTo>
                <a:cubicBezTo>
                  <a:pt x="3976485" y="875595"/>
                  <a:pt x="3884973" y="895037"/>
                  <a:pt x="3758184" y="901700"/>
                </a:cubicBezTo>
                <a:cubicBezTo>
                  <a:pt x="3631395" y="908363"/>
                  <a:pt x="3304316" y="881692"/>
                  <a:pt x="2962656" y="901700"/>
                </a:cubicBezTo>
                <a:cubicBezTo>
                  <a:pt x="2620996" y="921708"/>
                  <a:pt x="2413219" y="912802"/>
                  <a:pt x="2221992" y="901700"/>
                </a:cubicBezTo>
                <a:cubicBezTo>
                  <a:pt x="2030765" y="890598"/>
                  <a:pt x="1825394" y="884988"/>
                  <a:pt x="1536192" y="901700"/>
                </a:cubicBezTo>
                <a:cubicBezTo>
                  <a:pt x="1246990" y="918412"/>
                  <a:pt x="1232617" y="916971"/>
                  <a:pt x="1014984" y="901700"/>
                </a:cubicBezTo>
                <a:cubicBezTo>
                  <a:pt x="797351" y="886429"/>
                  <a:pt x="335138" y="915214"/>
                  <a:pt x="0" y="901700"/>
                </a:cubicBezTo>
                <a:cubicBezTo>
                  <a:pt x="2898" y="724919"/>
                  <a:pt x="-8986" y="625050"/>
                  <a:pt x="0" y="432816"/>
                </a:cubicBezTo>
                <a:cubicBezTo>
                  <a:pt x="8986" y="240582"/>
                  <a:pt x="-13669" y="90749"/>
                  <a:pt x="0" y="0"/>
                </a:cubicBezTo>
                <a:close/>
              </a:path>
              <a:path w="5486400" h="901700" stroke="0" extrusionOk="0">
                <a:moveTo>
                  <a:pt x="0" y="0"/>
                </a:moveTo>
                <a:cubicBezTo>
                  <a:pt x="209254" y="16357"/>
                  <a:pt x="490252" y="31384"/>
                  <a:pt x="630936" y="0"/>
                </a:cubicBezTo>
                <a:cubicBezTo>
                  <a:pt x="771620" y="-31384"/>
                  <a:pt x="966248" y="11833"/>
                  <a:pt x="1207008" y="0"/>
                </a:cubicBezTo>
                <a:cubicBezTo>
                  <a:pt x="1447768" y="-11833"/>
                  <a:pt x="1534717" y="16336"/>
                  <a:pt x="1728216" y="0"/>
                </a:cubicBezTo>
                <a:cubicBezTo>
                  <a:pt x="1921715" y="-16336"/>
                  <a:pt x="2070036" y="10025"/>
                  <a:pt x="2249424" y="0"/>
                </a:cubicBezTo>
                <a:cubicBezTo>
                  <a:pt x="2428812" y="-10025"/>
                  <a:pt x="2677608" y="22945"/>
                  <a:pt x="2990088" y="0"/>
                </a:cubicBezTo>
                <a:cubicBezTo>
                  <a:pt x="3302568" y="-22945"/>
                  <a:pt x="3458904" y="14879"/>
                  <a:pt x="3785616" y="0"/>
                </a:cubicBezTo>
                <a:cubicBezTo>
                  <a:pt x="4112328" y="-14879"/>
                  <a:pt x="4381741" y="-21397"/>
                  <a:pt x="4581144" y="0"/>
                </a:cubicBezTo>
                <a:cubicBezTo>
                  <a:pt x="4780547" y="21397"/>
                  <a:pt x="5264603" y="-35510"/>
                  <a:pt x="5486400" y="0"/>
                </a:cubicBezTo>
                <a:cubicBezTo>
                  <a:pt x="5476359" y="214828"/>
                  <a:pt x="5502854" y="287256"/>
                  <a:pt x="5486400" y="468884"/>
                </a:cubicBezTo>
                <a:cubicBezTo>
                  <a:pt x="5469946" y="650512"/>
                  <a:pt x="5506399" y="716253"/>
                  <a:pt x="5486400" y="901700"/>
                </a:cubicBezTo>
                <a:cubicBezTo>
                  <a:pt x="5227162" y="876520"/>
                  <a:pt x="5119230" y="877817"/>
                  <a:pt x="4910328" y="901700"/>
                </a:cubicBezTo>
                <a:cubicBezTo>
                  <a:pt x="4701426" y="925583"/>
                  <a:pt x="4433856" y="871651"/>
                  <a:pt x="4114800" y="901700"/>
                </a:cubicBezTo>
                <a:cubicBezTo>
                  <a:pt x="3795744" y="931749"/>
                  <a:pt x="3538899" y="927010"/>
                  <a:pt x="3374136" y="901700"/>
                </a:cubicBezTo>
                <a:cubicBezTo>
                  <a:pt x="3209373" y="876390"/>
                  <a:pt x="3024924" y="887170"/>
                  <a:pt x="2852928" y="901700"/>
                </a:cubicBezTo>
                <a:cubicBezTo>
                  <a:pt x="2680932" y="916230"/>
                  <a:pt x="2512101" y="887356"/>
                  <a:pt x="2276856" y="901700"/>
                </a:cubicBezTo>
                <a:cubicBezTo>
                  <a:pt x="2041611" y="916044"/>
                  <a:pt x="1786205" y="867477"/>
                  <a:pt x="1481328" y="901700"/>
                </a:cubicBezTo>
                <a:cubicBezTo>
                  <a:pt x="1176451" y="935923"/>
                  <a:pt x="953647" y="921809"/>
                  <a:pt x="740664" y="901700"/>
                </a:cubicBezTo>
                <a:cubicBezTo>
                  <a:pt x="527681" y="881591"/>
                  <a:pt x="303031" y="915675"/>
                  <a:pt x="0" y="901700"/>
                </a:cubicBezTo>
                <a:cubicBezTo>
                  <a:pt x="11330" y="773943"/>
                  <a:pt x="-13725" y="638915"/>
                  <a:pt x="0" y="432816"/>
                </a:cubicBezTo>
                <a:cubicBezTo>
                  <a:pt x="13725" y="226717"/>
                  <a:pt x="-16032" y="168379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391148902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Il faut utiliser un pronom tonique au lieu de 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lui</a:t>
            </a: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ou 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leur</a:t>
            </a: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</a:t>
            </a:r>
            <a:endParaRPr kumimoji="0" lang="fr-CA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76EC04D-C2A3-9EE5-645D-3856095EFA2C}"/>
              </a:ext>
            </a:extLst>
          </p:cNvPr>
          <p:cNvCxnSpPr/>
          <p:nvPr/>
        </p:nvCxnSpPr>
        <p:spPr>
          <a:xfrm>
            <a:off x="7067550" y="2682082"/>
            <a:ext cx="685800" cy="1588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968A3A8-BF2D-4E84-2AE8-28294E473431}"/>
              </a:ext>
            </a:extLst>
          </p:cNvPr>
          <p:cNvCxnSpPr/>
          <p:nvPr/>
        </p:nvCxnSpPr>
        <p:spPr>
          <a:xfrm>
            <a:off x="7143750" y="3367882"/>
            <a:ext cx="990600" cy="1588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</a:ln>
          <a:effectLst/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4356B4A-DBDD-AB57-961B-E6AEC9773A02}"/>
              </a:ext>
            </a:extLst>
          </p:cNvPr>
          <p:cNvSpPr/>
          <p:nvPr/>
        </p:nvSpPr>
        <p:spPr>
          <a:xfrm>
            <a:off x="8134350" y="1462882"/>
            <a:ext cx="1905000" cy="29845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à </a:t>
            </a:r>
            <a:r>
              <a:rPr kumimoji="0" lang="en-US" sz="4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lui</a:t>
            </a:r>
            <a:b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à </a:t>
            </a:r>
            <a:r>
              <a:rPr kumimoji="0" lang="en-US" sz="4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elle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à </a:t>
            </a:r>
            <a:r>
              <a:rPr kumimoji="0" lang="en-US" sz="4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eux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à </a:t>
            </a:r>
            <a:r>
              <a:rPr kumimoji="0" lang="en-US" sz="4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elles</a:t>
            </a:r>
            <a:endParaRPr kumimoji="0" lang="fr-CA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224DA6B-48BD-C84B-D0DB-92ACDF581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0281" y="6293347"/>
            <a:ext cx="31422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Je </a:t>
            </a: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te leur 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présente.   </a:t>
            </a:r>
            <a:endParaRPr kumimoji="0" lang="en-US" altLang="fr-FR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50D0EB4-986F-6449-71C5-969BF5860CBD}"/>
              </a:ext>
            </a:extLst>
          </p:cNvPr>
          <p:cNvCxnSpPr>
            <a:cxnSpLocks/>
          </p:cNvCxnSpPr>
          <p:nvPr/>
        </p:nvCxnSpPr>
        <p:spPr>
          <a:xfrm>
            <a:off x="4069105" y="6551024"/>
            <a:ext cx="2531720" cy="1588"/>
          </a:xfrm>
          <a:prstGeom prst="line">
            <a:avLst/>
          </a:prstGeom>
          <a:noFill/>
          <a:ln w="38100" cap="flat" cmpd="sng" algn="ctr">
            <a:solidFill>
              <a:srgbClr val="C00000">
                <a:alpha val="75000"/>
              </a:srgbClr>
            </a:solidFill>
            <a:prstDash val="solid"/>
          </a:ln>
          <a:effectLst/>
        </p:spPr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79B99609-DB10-2340-CD85-FDBFF20D5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7424" y="6293347"/>
            <a:ext cx="31101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Je </a:t>
            </a: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te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présente </a:t>
            </a: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à eux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.</a:t>
            </a:r>
            <a:endParaRPr kumimoji="0" lang="en-US" altLang="fr-FR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pic>
        <p:nvPicPr>
          <p:cNvPr id="32" name="happy" descr="Icon&#10;&#10;Description automatically generated">
            <a:extLst>
              <a:ext uri="{FF2B5EF4-FFF2-40B4-BE49-F238E27FC236}">
                <a16:creationId xmlns:a16="http://schemas.microsoft.com/office/drawing/2014/main" id="{E7061B4B-D2EC-F5C9-9C1D-6C220C3ED9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464" y="2765154"/>
            <a:ext cx="670480" cy="670480"/>
          </a:xfrm>
          <a:prstGeom prst="rect">
            <a:avLst/>
          </a:prstGeom>
        </p:spPr>
      </p:pic>
      <p:pic>
        <p:nvPicPr>
          <p:cNvPr id="34" name="sad" descr="Icon&#10;&#10;Description automatically generated">
            <a:extLst>
              <a:ext uri="{FF2B5EF4-FFF2-40B4-BE49-F238E27FC236}">
                <a16:creationId xmlns:a16="http://schemas.microsoft.com/office/drawing/2014/main" id="{3FFE2D97-6C0D-5BCB-B101-F7549C69F5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464" y="2765154"/>
            <a:ext cx="667512" cy="667512"/>
          </a:xfrm>
          <a:prstGeom prst="rect">
            <a:avLst/>
          </a:prstGeom>
        </p:spPr>
      </p:pic>
      <p:pic>
        <p:nvPicPr>
          <p:cNvPr id="35" name="happy" descr="Icon&#10;&#10;Description automatically generated">
            <a:extLst>
              <a:ext uri="{FF2B5EF4-FFF2-40B4-BE49-F238E27FC236}">
                <a16:creationId xmlns:a16="http://schemas.microsoft.com/office/drawing/2014/main" id="{A23FFAC0-F9D9-69C5-8924-B5A92B7654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9751" y="6417039"/>
            <a:ext cx="274320" cy="274320"/>
          </a:xfrm>
          <a:prstGeom prst="rect">
            <a:avLst/>
          </a:prstGeom>
        </p:spPr>
      </p:pic>
      <p:pic>
        <p:nvPicPr>
          <p:cNvPr id="36" name="sad" descr="Icon&#10;&#10;Description automatically generated">
            <a:extLst>
              <a:ext uri="{FF2B5EF4-FFF2-40B4-BE49-F238E27FC236}">
                <a16:creationId xmlns:a16="http://schemas.microsoft.com/office/drawing/2014/main" id="{AA75B253-130D-F155-97ED-904F50D044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312" y="6417039"/>
            <a:ext cx="274320" cy="2743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072580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75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 animBg="1"/>
      <p:bldP spid="23" grpId="0"/>
      <p:bldP spid="24" grpId="0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85"/>
  <p:tag name="MMPROD_THEME_BG_IMAGE" val=""/>
  <p:tag name="MMPROD_DATA" val="&lt;object type=&quot;10002&quot; unique_id=&quot;901&quot;&gt;&lt;property id=&quot;10007&quot; value=&quot;Next&quot;/&gt;&lt;property id=&quot;10008&quot; value=&quot;Back&quot;/&gt;&lt;property id=&quot;10009&quot; value=&quot;Soumettre&quot;/&gt;&lt;property id=&quot;10012&quot; value=&quot;0&quot;/&gt;&lt;property id=&quot;10022&quot; value=&quot;Essayez encore une fois&quot;/&gt;&lt;property id=&quot;10068&quot; value=&quot;Correct - Cliquez pour continuer&quot;/&gt;&lt;property id=&quot;10069&quot; value=&quot;Incorrect - Cliquez pour continuer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Annuler&quot;/&gt;&lt;property id=&quot;10128&quot; value=&quot;Click to clear&quot;/&gt;&lt;property id=&quot;10133&quot; value=&quot;0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Vous devez répondre aux questions avant de continuer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004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-1&quot;/&gt;&lt;property id=&quot;10015&quot; value=&quot;1&quot;/&gt;&lt;property id=&quot;10016&quot; value=&quot;1&quot;/&gt;&lt;property id=&quot;10017&quot; value=&quot;1&quot;/&gt;&lt;property id=&quot;10018&quot; value=&quot;0&quot;/&gt;&lt;property id=&quot;10029&quot; value=&quot;2&quot;/&gt;&lt;property id=&quot;10072&quot; value=&quot;Quiz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Réussi&quot;/&gt;&lt;property id=&quot;10166&quot; value=&quot;Échoué&quot;/&gt;&lt;property id=&quot;10167&quot; value=&quot;FFFFFFFF&quot;/&gt;&lt;property id=&quot;10169&quot; value=&quot;Question %d of %d&quot;/&gt;&lt;property id=&quot;10170&quot; value=&quot;Send E-mail&quot;/&gt;&lt;property id=&quot;10171&quot; value=&quot;Vous avez répondu correctement!&quot;/&gt;&lt;property id=&quot;10172&quot; value=&quot;Vous n'avez pas répondu à la question&quot;/&gt;&lt;property id=&quot;10173&quot; value=&quot;Votre réponse&quot;/&gt;&lt;property id=&quot;10174&quot; value=&quot;La réponse correcte est:&quot;/&gt;&lt;object type=&quot;10050&quot; unique_id=&quot;10006&quot;&gt;&lt;property id=&quot;10020&quot; value=&quot;2&quot;/&gt;&lt;property id=&quot;10191&quot; value=&quot;-1&quot;/&gt;&lt;/object&gt;&lt;object type=&quot;10051&quot; unique_id=&quot;10007&quot;&gt;&lt;property id=&quot;10020&quot; value=&quot;2&quot;/&gt;&lt;property id=&quot;10191&quot; value=&quot;-1&quot;/&gt;&lt;/object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100&quot;/&gt;&lt;/object&gt;&lt;/object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7&quot; value=&quot;1&quot;/&gt;&lt;property id=&quot;10229&quot; value=&quot;0&quot;/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/object&gt;&#10;"/>
  <p:tag name="MMPROD_TAG_VCONFIG" val="PD94bWwgdmVyc2lvbj0iMS4wIj8+DQo8Y29uZmlndXJhdGlvbj4NCgk8Y29sb3JzPg0KCQk8dWljb2xvciBuYW1lPSJwcmltYXJ5IiB2YWx1ZT0iMHhBQUM4RDkiLz4NCgkJPHVpY29sb3IgbmFtZT0iZ2xvdyIgdmFsdWU9IjB4MzVEMzM0Ii8+DQoJCTx1aWNvbG9yIG5hbWU9InRleHQiIHZhbHVlPSIweEZGRkZGRiIvPg0KCQk8dWljb2xvciBuYW1lPSJsaWdodCIgdmFsdWU9IjB4NEU1RDYwIi8+DQoJCTx1aWNvbG9yIG5hbWU9InNoYWRvdyIgdmFsdWU9IjB4MDAwMDAwIi8+DQoJCTx1aWNvbG9yIG5hbWU9ImJhY2tncm91bmQiIHZhbHVlPSIweDUwODZBMyIvPg0KCTwvY29sb3JzPg0KCTxsYXlvdXQ+DQoJCTx1aXNob3cgbmFtZT0icHJlc2VudGF0aW9udGl0bGUiIHZhbHVlPSJ0cnVlIi8+DQoJCTx1aXNob3cgbmFtZT0icHJlc2VudGVycGhvdG8iIHZhbHVlPSJmYWxzZSIvPg0KCQk8dWlzaG93IG5hbWU9InByZXNlbnRlcm5hbWUiIHZhbHVlPSJmYWxzZSIvPg0KCQk8dWlzaG93IG5hbWU9InByZXNlbnRlcnRpdGxlIiB2YWx1ZT0iZmFsc2UiLz4NCgkJPHVpc2hvdyBuYW1lPSJwcmVzZW50ZXJlbWFpbCIgdmFsdWU9ImZhbHNlIi8+DQoJCTx1aXNob3cgbmFtZT0icHJlc2VudGVyYmlvIiB2YWx1ZT0iZmFsc2UiLz4NCgkJPHVpc2hvdyBuYW1lPSJjb21wYW55bG9nbyIgdmFsdWU9ImZhbHNlIi8+DQoJCTx1aXNob3cgbmFtZT0ic2lkZWJhciIgdmFsdWU9InRydWUiLz4NCgkJPHVpc2hvdyBuYW1lPSJvdXRsaW5lIiB2YWx1ZT0idHJ1ZSIvPg0KCQk8dWlzaG93IG5hbWU9InRodW1ibmFpbCIgdmFsdWU9ImZhbHNlIi8+DQoJCTx1aXNob3cgbmFtZT0ibm90ZXMiIHZhbHVlPSJmYWxz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nNlYXJjaCIvPg0KCQk8dWlzaG93IG5hbWU9InF1aXoiIHZhbHVlPSJ0cnVlIi8+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+DQoJCTx1aXRleHQgbmFtZT0iTVVURSIgdmFsdWU9IlRvbiBhdXMiLz4NCgkJPHVpdGV4dCBuYW1lPSJET0NXUkFQX1RJVExFIiB2YWx1ZT0iUHJlc2VudGVy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+DQoJCTx1aXRleHQgbmFtZT0iQ09OVEFDVEJUTl9USVRMRSIgdmFsdWU9IkNvbnRhY3QiLz4NCgkJPHVpdGV4dCBuYW1lPSJUQUJfT1VUTElORSIgdmFsdWU9IlBsYW4iLz4NCgkJPHVpdGV4dCBuYW1lPSJUQUJfVEhVTUIiIHZhbHVlPSIgTWluaWF0dXJlIi8+DQoJCTx1aXRleHQgbmFtZT0iVEFCX05PVEVTIiB2YWx1ZT0iTm90ZXMiLz4NCgkJPHVpdGV4dCBuYW1lPSJUQUJfU0VBUkNIIiB2YWx1ZT0iIENoZXJjaGVy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+DQoJCTx1aXRleHQgbmFtZT0iRE9DV1JBUF9QUk9NUFQiIHZhbHVlPSJDbGlxdWVyIHBvdXIgdMOpbMOpY2hhcmdlci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ssLjsl6zsnpDsl5Dqsowg7IS466GcIOunieuMgCDrs7TsnbTquLAiLz4NCgkJPHVpdGV4dCBuYW1lPSJNVVRFIiB2YWx1ZT0i7J2M7IaM6rGwIi8+DQoJCTx1aXRleHQgbmFtZT0iRE9DV1JBUF9USVRMRSIgdmFsdWU9IlByZXNlbnRlciDtjIzsnbwg7LKo67aAIi8+DQoJCTx1aXRleHQgbmFtZT0iRE9DV1JBUF9NU0ciIHZhbHVlPSLrgrQg7Lu07ZOo7YSw7JeQIOyggOyepSIvPg0KCQk8dWl0ZXh0IG5hbWU9IkRPQ1dSQVBfUFJPTVBUIiB2YWx1ZT0i7YG066at7ZWY7JesIOuLpOyatOuhnOuTnCIvPg0KCTwvbGFuZ3VhZ2U+DQo8L2NvbmZpZ3VyYXRpb24+DQog"/>
  <p:tag name="MMPROD_UIDATA" val="&lt;database version=&quot;10.0&quot;&gt;&lt;object type=&quot;1&quot; unique_id=&quot;10001&quot;&gt;&lt;property id=&quot;20139&quot; value=&quot;%n. %s&quot;/&gt;&lt;property id=&quot;20141&quot; value=&quot;Le genre des noms (concept title)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0&quot;/&gt;&lt;property id=&quot;20181&quot; value=&quot;0&quot;/&gt;&lt;property id=&quot;20193&quot; value=&quot;-1&quot;/&gt;&lt;property id=&quot;20224&quot; value=&quot;\\artsfile.uwaterloo.ca\ktsedryk\My Documents\My Adobe Presentations\template&quot;/&gt;&lt;property id=&quot;20250&quot; value=&quot;0&quot;/&gt;&lt;property id=&quot;20251&quot; value=&quot;0&quot;/&gt;&lt;property id=&quot;20259&quot; value=&quot;0&quot;/&gt;&lt;object type=&quot;8&quot; unique_id=&quot;10777&quot;&gt;&lt;/object&gt;&lt;object type=&quot;2&quot; unique_id=&quot;10778&quot;&gt;&lt;object type=&quot;3&quot; unique_id=&quot;16090&quot;&gt;&lt;property id=&quot;20148&quot; value=&quot;5&quot;/&gt;&lt;property id=&quot;20300&quot; value=&quot;Slide 1&quot;/&gt;&lt;property id=&quot;20303&quot; value=&quot;-1&quot;/&gt;&lt;property id=&quot;20307&quot; value=&quot;347&quot;/&gt;&lt;property id=&quot;20309&quot; value=&quot;-1&quot;/&gt;&lt;/object&gt;&lt;object type=&quot;3&quot; unique_id=&quot;21677&quot;&gt;&lt;property id=&quot;20148&quot; value=&quot;5&quot;/&gt;&lt;property id=&quot;20300&quot; value=&quot;Slide 2&quot;/&gt;&lt;property id=&quot;20307&quot; value=&quot;348&quot;/&gt;&lt;/object&gt;&lt;object type=&quot;3&quot; unique_id=&quot;21694&quot;&gt;&lt;property id=&quot;20148&quot; value=&quot;5&quot;/&gt;&lt;property id=&quot;20300&quot; value=&quot;Slide 3&quot;/&gt;&lt;property id=&quot;20307&quot; value=&quot;349&quot;/&gt;&lt;/object&gt;&lt;/object&gt;&lt;object type=&quot;4&quot; unique_id=&quot;13066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9|6.8|7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|18|13.9|13.7|19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6E311968-5FF9-4BBA-9461-F800E46A0862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3A21AB92-8FE5-480C-AC43-72E4F1B2B1A8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2.2|16|54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4.5|1.5|7.5|5.8|9.5|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Bulle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triangle" w="med" len="med"/>
        </a:ln>
      </a:spPr>
      <a:bodyPr anchor="ctr"/>
      <a:lstStyle>
        <a:defPPr algn="ctr">
          <a:defRPr/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  <a:lnDef>
      <a:spPr bwMode="auto"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2378</TotalTime>
  <Pages>0</Pages>
  <Words>1031</Words>
  <Characters>0</Characters>
  <Application>Microsoft Office PowerPoint</Application>
  <PresentationFormat>Custom</PresentationFormat>
  <Lines>0</Lines>
  <Paragraphs>139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Gill Sans</vt:lpstr>
      <vt:lpstr>Open Sans</vt:lpstr>
      <vt:lpstr>Symbol</vt:lpstr>
      <vt:lpstr>Times New Roman</vt:lpstr>
      <vt:lpstr>Title &amp; Bullets</vt:lpstr>
      <vt:lpstr>Les pronoms toniques (disjoints)</vt:lpstr>
      <vt:lpstr> Généralités</vt:lpstr>
      <vt:lpstr> Emplois</vt:lpstr>
      <vt:lpstr> Emplois</vt:lpstr>
      <vt:lpstr> Emplois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pronoms toniques (disjoints)</dc:title>
  <dc:subject>Pronoms personnels</dc:subject>
  <dc:creator>Tsedryk, Kanstantsin</dc:creator>
  <cp:keywords>FR251</cp:keywords>
  <cp:lastModifiedBy>KT</cp:lastModifiedBy>
  <cp:revision>498</cp:revision>
  <dcterms:modified xsi:type="dcterms:W3CDTF">2024-01-12T16:15:40Z</dcterms:modified>
</cp:coreProperties>
</file>