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8"/>
  </p:notesMasterIdLst>
  <p:handoutMasterIdLst>
    <p:handoutMasterId r:id="rId9"/>
  </p:handoutMasterIdLst>
  <p:sldIdLst>
    <p:sldId id="347" r:id="rId2"/>
    <p:sldId id="348" r:id="rId3"/>
    <p:sldId id="349" r:id="rId4"/>
    <p:sldId id="350" r:id="rId5"/>
    <p:sldId id="351" r:id="rId6"/>
    <p:sldId id="352" r:id="rId7"/>
  </p:sldIdLst>
  <p:sldSz cx="12482513" cy="7021513"/>
  <p:notesSz cx="7023100" cy="9309100"/>
  <p:custDataLst>
    <p:tags r:id="rId10"/>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486" userDrawn="1">
          <p15:clr>
            <a:srgbClr val="A4A3A4"/>
          </p15:clr>
        </p15:guide>
        <p15:guide id="2" orient="horz" pos="3940" userDrawn="1">
          <p15:clr>
            <a:srgbClr val="A4A3A4"/>
          </p15:clr>
        </p15:guide>
        <p15:guide id="3" pos="788" userDrawn="1">
          <p15:clr>
            <a:srgbClr val="A4A3A4"/>
          </p15:clr>
        </p15:guide>
        <p15:guide id="4" pos="3943" userDrawn="1">
          <p15:clr>
            <a:srgbClr val="A4A3A4"/>
          </p15:clr>
        </p15:guide>
        <p15:guide id="5" pos="7078"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435B"/>
    <a:srgbClr val="6F2A0B"/>
    <a:srgbClr val="3E5E28"/>
    <a:srgbClr val="679192"/>
    <a:srgbClr val="D8E5ED"/>
    <a:srgbClr val="ADC8D7"/>
    <a:srgbClr val="BBD7C8"/>
    <a:srgbClr val="66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60" autoAdjust="0"/>
    <p:restoredTop sz="69544" autoAdjust="0"/>
  </p:normalViewPr>
  <p:slideViewPr>
    <p:cSldViewPr snapToGrid="0" snapToObjects="1" showGuides="1">
      <p:cViewPr varScale="1">
        <p:scale>
          <a:sx n="72" d="100"/>
          <a:sy n="72" d="100"/>
        </p:scale>
        <p:origin x="1422" y="72"/>
      </p:cViewPr>
      <p:guideLst>
        <p:guide orient="horz" pos="486"/>
        <p:guide orient="horz" pos="3940"/>
        <p:guide pos="788"/>
        <p:guide pos="3943"/>
        <p:guide pos="707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81" d="100"/>
          <a:sy n="81" d="100"/>
        </p:scale>
        <p:origin x="3858" y="12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A4FAA37D-BD83-F4EC-6A41-6B63072334BB}"/>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r>
              <a:rPr lang="fr-CA" dirty="0"/>
              <a:t>La place des pronoms compléments</a:t>
            </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a:t>Titre</a:t>
            </a:r>
          </a:p>
        </p:txBody>
      </p:sp>
      <p:sp>
        <p:nvSpPr>
          <p:cNvPr id="3" name="Date Placeholder 2">
            <a:extLst>
              <a:ext uri="{FF2B5EF4-FFF2-40B4-BE49-F238E27FC236}">
                <a16:creationId xmlns:a16="http://schemas.microsoft.com/office/drawing/2014/main" id="{D08CEA86-2AAE-4FFA-A61F-05447F48C3C8}"/>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atin typeface="Gill Sans" charset="0"/>
                <a:ea typeface="ヒラギノ角ゴ ProN W3" charset="0"/>
                <a:cs typeface="ヒラギノ角ゴ ProN W3" charset="0"/>
                <a:sym typeface="Gill Sans" charset="0"/>
              </a:defRPr>
            </a:lvl1pPr>
          </a:lstStyle>
          <a:p>
            <a:pPr>
              <a:defRPr/>
            </a:pPr>
            <a:fld id="{8EF22E2F-AFEB-411F-85FE-98A3797FCE98}" type="datetimeFigureOut">
              <a:rPr lang="en-US"/>
              <a:pPr>
                <a:defRPr/>
              </a:pPr>
              <a:t>12-Jan-24</a:t>
            </a:fld>
            <a:endParaRPr lang="en-CA"/>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a:t>FR 252</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32" userDrawn="1">
          <p15:clr>
            <a:srgbClr val="F26B43"/>
          </p15:clr>
        </p15:guide>
        <p15:guide id="2" pos="22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avons appris avec vous tous les pronoms compléments, maintenant il est temps d’apprendre quelle place occupe chacun de ces pronoms.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a:t>
            </a:fld>
            <a:endParaRPr lang="en-CA" altLang="fr-FR"/>
          </a:p>
        </p:txBody>
      </p:sp>
    </p:spTree>
    <p:extLst>
      <p:ext uri="{BB962C8B-B14F-4D97-AF65-F5344CB8AC3E}">
        <p14:creationId xmlns:p14="http://schemas.microsoft.com/office/powerpoint/2010/main" val="3450160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propose de considérer cette chenille pour faciliter la compréhension de la position des pronoms dans la phrase.</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La tête de notre petite bête représente le verbe. Les parties de son corps comprennent différents pronoms compléments, c’est dans cet ordre qu’ils vont apparaître dans une phrase. Notez qu’il est impossible d’avoir plus de deux pronoms ensemble.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Tu me le donnes.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le lui demande.</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Il l’y envoie.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Il n’y en a plus.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2</a:t>
            </a:fld>
            <a:endParaRPr lang="en-CA" altLang="fr-FR"/>
          </a:p>
        </p:txBody>
      </p:sp>
    </p:spTree>
    <p:extLst>
      <p:ext uri="{BB962C8B-B14F-4D97-AF65-F5344CB8AC3E}">
        <p14:creationId xmlns:p14="http://schemas.microsoft.com/office/powerpoint/2010/main" val="1655902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 pronom se place toujours devant le verbe.</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à la négation : Il ne lui parle plus.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à l’interrogation : M’en parleras-tu un jour ?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aux temps composés (devant le verbe auxiliaire « avoir » ou « être ») : Je lui ai dit la vérité. </a:t>
            </a:r>
            <a:r>
              <a:rPr lang="fr-CA"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fr-CA" sz="1800" dirty="0">
                <a:effectLst/>
                <a:latin typeface="Open Sans" panose="020B0606030504020204" pitchFamily="34" charset="0"/>
                <a:ea typeface="Calibri" panose="020F0502020204030204" pitchFamily="34" charset="0"/>
                <a:cs typeface="Times New Roman" panose="02020603050405020304" pitchFamily="18" charset="0"/>
              </a:rPr>
              <a:t>  Il l’a vu.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Quand la phrase contient deux verbes nous devons mettre le pronom devant le verbe auquel il se rapporte (d’habitude devant l’infinitif): Je veux l’écrire. </a:t>
            </a:r>
            <a:r>
              <a:rPr lang="fr-CA" sz="1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fr-CA"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CA" sz="1800" dirty="0">
                <a:effectLst/>
                <a:latin typeface="Open Sans" panose="020B0606030504020204" pitchFamily="34" charset="0"/>
                <a:ea typeface="Calibri" panose="020F0502020204030204" pitchFamily="34" charset="0"/>
                <a:cs typeface="Times New Roman" panose="02020603050405020304" pitchFamily="18" charset="0"/>
              </a:rPr>
              <a:t>Je vais lui parler</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3</a:t>
            </a:fld>
            <a:endParaRPr lang="en-CA" altLang="fr-FR"/>
          </a:p>
        </p:txBody>
      </p:sp>
    </p:spTree>
    <p:extLst>
      <p:ext uri="{BB962C8B-B14F-4D97-AF65-F5344CB8AC3E}">
        <p14:creationId xmlns:p14="http://schemas.microsoft.com/office/powerpoint/2010/main" val="467769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Notons qu’à l’impératif affirmatif nous mettons les pronoms après le verbe :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Aide-moi!</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Donne-le-moi!</a:t>
            </a:r>
          </a:p>
          <a:p>
            <a:pPr marL="0" marR="0">
              <a:lnSpc>
                <a:spcPct val="107000"/>
              </a:lnSpc>
              <a:spcBef>
                <a:spcPts val="0"/>
              </a:spcBef>
              <a:spcAft>
                <a:spcPts val="800"/>
              </a:spcAft>
            </a:pPr>
            <a:r>
              <a:rPr lang="fr-CA" sz="1800" dirty="0" err="1">
                <a:effectLst/>
                <a:latin typeface="Open Sans" panose="020B0606030504020204" pitchFamily="34" charset="0"/>
                <a:ea typeface="Calibri" panose="020F0502020204030204" pitchFamily="34" charset="0"/>
                <a:cs typeface="Times New Roman" panose="02020603050405020304" pitchFamily="18" charset="0"/>
              </a:rPr>
              <a:t>Parlez-m’en</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fr-CA" sz="1800" dirty="0" err="1">
                <a:effectLst/>
                <a:latin typeface="Open Sans" panose="020B0606030504020204" pitchFamily="34" charset="0"/>
                <a:ea typeface="Calibri" panose="020F0502020204030204" pitchFamily="34" charset="0"/>
                <a:cs typeface="Times New Roman" panose="02020603050405020304" pitchFamily="18" charset="0"/>
              </a:rPr>
              <a:t>Habitue-t’y</a:t>
            </a:r>
            <a:r>
              <a:rPr lang="fr-CA" sz="1800" dirty="0">
                <a:effectLst/>
                <a:latin typeface="Open Sans" panose="020B0606030504020204" pitchFamily="34" charset="0"/>
                <a:ea typeface="Calibri" panose="020F0502020204030204" pitchFamily="34" charset="0"/>
                <a:cs typeface="Times New Roman" panose="02020603050405020304" pitchFamily="18" charset="0"/>
              </a:rPr>
              <a:t>!</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4</a:t>
            </a:fld>
            <a:endParaRPr lang="en-CA" altLang="fr-FR"/>
          </a:p>
        </p:txBody>
      </p:sp>
    </p:spTree>
    <p:extLst>
      <p:ext uri="{BB962C8B-B14F-4D97-AF65-F5344CB8AC3E}">
        <p14:creationId xmlns:p14="http://schemas.microsoft.com/office/powerpoint/2010/main" val="2705856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Alors qu’à l’impératif négatif nous revenons à la règle générale : nous mettons les pronoms devant le verbe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Ne m’aide pas !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Ne me le donne pas !</a:t>
            </a:r>
          </a:p>
          <a:p>
            <a:pPr marL="0" marR="0">
              <a:lnSpc>
                <a:spcPct val="107000"/>
              </a:lnSpc>
              <a:spcBef>
                <a:spcPts val="0"/>
              </a:spcBef>
              <a:spcAft>
                <a:spcPts val="8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Ne m’en parlez pas ! </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5</a:t>
            </a:fld>
            <a:endParaRPr lang="en-CA" altLang="fr-FR"/>
          </a:p>
        </p:txBody>
      </p:sp>
    </p:spTree>
    <p:extLst>
      <p:ext uri="{BB962C8B-B14F-4D97-AF65-F5344CB8AC3E}">
        <p14:creationId xmlns:p14="http://schemas.microsoft.com/office/powerpoint/2010/main" val="3189104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Calibri" panose="020F0502020204030204" pitchFamily="34" charset="0"/>
                <a:cs typeface="Times New Roman" panose="02020603050405020304" pitchFamily="18" charset="0"/>
              </a:rPr>
              <a:t>En résumé, nous mettons d’habitude les pronoms compléments devant le verbe, sauf l’impératif affirmatif où nous les mettons après le verbe.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6</a:t>
            </a:fld>
            <a:endParaRPr lang="en-CA" altLang="fr-FR"/>
          </a:p>
        </p:txBody>
      </p:sp>
    </p:spTree>
    <p:extLst>
      <p:ext uri="{BB962C8B-B14F-4D97-AF65-F5344CB8AC3E}">
        <p14:creationId xmlns:p14="http://schemas.microsoft.com/office/powerpoint/2010/main" val="426045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a:xfrm>
            <a:off x="1105346" y="2525512"/>
            <a:ext cx="10300303" cy="1755775"/>
          </a:xfrm>
        </p:spPr>
        <p:txBody>
          <a:bodyPr/>
          <a:lstStyle/>
          <a:p>
            <a:r>
              <a:rPr lang="fr-CA" dirty="0"/>
              <a:t>La place des pronoms compléments</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FR" altLang="fr-FR" sz="2800" dirty="0"/>
              <a:t>Deux pronoms compléments</a:t>
            </a:r>
            <a:endParaRPr lang="fr-CA" dirty="0"/>
          </a:p>
        </p:txBody>
      </p:sp>
      <p:grpSp>
        <p:nvGrpSpPr>
          <p:cNvPr id="3" name="Group 1">
            <a:extLst>
              <a:ext uri="{FF2B5EF4-FFF2-40B4-BE49-F238E27FC236}">
                <a16:creationId xmlns:a16="http://schemas.microsoft.com/office/drawing/2014/main" id="{3A33B6EF-FAE9-E3F7-FEC7-56A65A3688BF}"/>
              </a:ext>
            </a:extLst>
          </p:cNvPr>
          <p:cNvGrpSpPr>
            <a:grpSpLocks noChangeAspect="1"/>
          </p:cNvGrpSpPr>
          <p:nvPr/>
        </p:nvGrpSpPr>
        <p:grpSpPr bwMode="auto">
          <a:xfrm>
            <a:off x="1142999" y="951700"/>
            <a:ext cx="8599488" cy="4333875"/>
            <a:chOff x="2250" y="1792"/>
            <a:chExt cx="8633" cy="4474"/>
          </a:xfrm>
        </p:grpSpPr>
        <p:sp>
          <p:nvSpPr>
            <p:cNvPr id="5" name="AutoShape 25">
              <a:extLst>
                <a:ext uri="{FF2B5EF4-FFF2-40B4-BE49-F238E27FC236}">
                  <a16:creationId xmlns:a16="http://schemas.microsoft.com/office/drawing/2014/main" id="{814B6366-FCBD-E73D-91DA-6EFD64889761}"/>
                </a:ext>
              </a:extLst>
            </p:cNvPr>
            <p:cNvSpPr>
              <a:spLocks noChangeAspect="1" noChangeArrowheads="1" noTextEdit="1"/>
            </p:cNvSpPr>
            <p:nvPr/>
          </p:nvSpPr>
          <p:spPr bwMode="auto">
            <a:xfrm>
              <a:off x="2250" y="1792"/>
              <a:ext cx="8633" cy="4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p>
          </p:txBody>
        </p:sp>
        <p:sp>
          <p:nvSpPr>
            <p:cNvPr id="7" name="Oval 23">
              <a:extLst>
                <a:ext uri="{FF2B5EF4-FFF2-40B4-BE49-F238E27FC236}">
                  <a16:creationId xmlns:a16="http://schemas.microsoft.com/office/drawing/2014/main" id="{2B03E6AD-C26E-7100-AC2B-720D1FB19046}"/>
                </a:ext>
              </a:extLst>
            </p:cNvPr>
            <p:cNvSpPr>
              <a:spLocks noChangeArrowheads="1"/>
            </p:cNvSpPr>
            <p:nvPr/>
          </p:nvSpPr>
          <p:spPr bwMode="auto">
            <a:xfrm rot="2631752">
              <a:off x="2850" y="5958"/>
              <a:ext cx="450" cy="154"/>
            </a:xfrm>
            <a:prstGeom prst="ellipse">
              <a:avLst/>
            </a:prstGeom>
            <a:solidFill>
              <a:srgbClr val="246E4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0" name="Oval 22">
              <a:extLst>
                <a:ext uri="{FF2B5EF4-FFF2-40B4-BE49-F238E27FC236}">
                  <a16:creationId xmlns:a16="http://schemas.microsoft.com/office/drawing/2014/main" id="{24CBD5BA-146C-388E-78EB-13E623EB9506}"/>
                </a:ext>
              </a:extLst>
            </p:cNvPr>
            <p:cNvSpPr>
              <a:spLocks noChangeArrowheads="1"/>
            </p:cNvSpPr>
            <p:nvPr/>
          </p:nvSpPr>
          <p:spPr bwMode="auto">
            <a:xfrm rot="2158841">
              <a:off x="4950" y="5803"/>
              <a:ext cx="450" cy="155"/>
            </a:xfrm>
            <a:prstGeom prst="ellipse">
              <a:avLst/>
            </a:prstGeom>
            <a:solidFill>
              <a:srgbClr val="246E4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1" name="Oval 21">
              <a:extLst>
                <a:ext uri="{FF2B5EF4-FFF2-40B4-BE49-F238E27FC236}">
                  <a16:creationId xmlns:a16="http://schemas.microsoft.com/office/drawing/2014/main" id="{90A4A35C-FEB7-4670-0D22-397032D28226}"/>
                </a:ext>
              </a:extLst>
            </p:cNvPr>
            <p:cNvSpPr>
              <a:spLocks noChangeArrowheads="1"/>
            </p:cNvSpPr>
            <p:nvPr/>
          </p:nvSpPr>
          <p:spPr bwMode="auto">
            <a:xfrm rot="878842">
              <a:off x="7050" y="5341"/>
              <a:ext cx="450" cy="153"/>
            </a:xfrm>
            <a:prstGeom prst="ellipse">
              <a:avLst/>
            </a:prstGeom>
            <a:solidFill>
              <a:srgbClr val="246E4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2" name="Oval 20">
              <a:extLst>
                <a:ext uri="{FF2B5EF4-FFF2-40B4-BE49-F238E27FC236}">
                  <a16:creationId xmlns:a16="http://schemas.microsoft.com/office/drawing/2014/main" id="{9333EE8E-EF7B-22F9-DB0B-6FE499CD2620}"/>
                </a:ext>
              </a:extLst>
            </p:cNvPr>
            <p:cNvSpPr>
              <a:spLocks noChangeArrowheads="1"/>
            </p:cNvSpPr>
            <p:nvPr/>
          </p:nvSpPr>
          <p:spPr bwMode="auto">
            <a:xfrm>
              <a:off x="9900" y="4569"/>
              <a:ext cx="450" cy="154"/>
            </a:xfrm>
            <a:prstGeom prst="ellipse">
              <a:avLst/>
            </a:prstGeom>
            <a:solidFill>
              <a:srgbClr val="246E4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3" name="Oval 19">
              <a:extLst>
                <a:ext uri="{FF2B5EF4-FFF2-40B4-BE49-F238E27FC236}">
                  <a16:creationId xmlns:a16="http://schemas.microsoft.com/office/drawing/2014/main" id="{77E14880-AB06-9578-CA40-A64729BAC394}"/>
                </a:ext>
              </a:extLst>
            </p:cNvPr>
            <p:cNvSpPr>
              <a:spLocks noChangeArrowheads="1"/>
            </p:cNvSpPr>
            <p:nvPr/>
          </p:nvSpPr>
          <p:spPr bwMode="auto">
            <a:xfrm rot="-255505">
              <a:off x="2400" y="3489"/>
              <a:ext cx="2394" cy="2623"/>
            </a:xfrm>
            <a:prstGeom prst="ellipse">
              <a:avLst/>
            </a:prstGeom>
            <a:solidFill>
              <a:srgbClr val="008000"/>
            </a:solidFill>
            <a:ln w="50800">
              <a:solidFill>
                <a:srgbClr val="0033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fr-FR" altLang="fr-FR" sz="3200" b="1" dirty="0">
                  <a:solidFill>
                    <a:srgbClr val="FFFFFF"/>
                  </a:solidFill>
                  <a:ea typeface="DFPPOP1-W9"/>
                  <a:cs typeface="DFPPOP1-W9"/>
                </a:rPr>
                <a:t>me</a:t>
              </a:r>
              <a:br>
                <a:rPr lang="fr-FR" altLang="fr-FR" sz="3200" b="1" dirty="0">
                  <a:solidFill>
                    <a:srgbClr val="FFFFFF"/>
                  </a:solidFill>
                  <a:ea typeface="DFPPOP1-W9"/>
                  <a:cs typeface="DFPPOP1-W9"/>
                </a:rPr>
              </a:br>
              <a:r>
                <a:rPr lang="fr-FR" altLang="fr-FR" sz="3200" b="1" dirty="0">
                  <a:solidFill>
                    <a:srgbClr val="FFFFFF"/>
                  </a:solidFill>
                  <a:ea typeface="DFPPOP1-W9"/>
                  <a:cs typeface="DFPPOP1-W9"/>
                </a:rPr>
                <a:t>te</a:t>
              </a:r>
              <a:br>
                <a:rPr lang="fr-FR" altLang="fr-FR" sz="3200" b="1" dirty="0">
                  <a:solidFill>
                    <a:srgbClr val="FFFFFF"/>
                  </a:solidFill>
                  <a:ea typeface="DFPPOP1-W9"/>
                  <a:cs typeface="DFPPOP1-W9"/>
                </a:rPr>
              </a:br>
              <a:r>
                <a:rPr lang="fr-FR" altLang="fr-FR" sz="3200" b="1" dirty="0">
                  <a:solidFill>
                    <a:srgbClr val="FFFFFF"/>
                  </a:solidFill>
                  <a:ea typeface="DFPPOP1-W9"/>
                  <a:cs typeface="DFPPOP1-W9"/>
                </a:rPr>
                <a:t>nous</a:t>
              </a:r>
              <a:br>
                <a:rPr lang="fr-FR" altLang="fr-FR" sz="3200" b="1" dirty="0">
                  <a:solidFill>
                    <a:srgbClr val="FFFFFF"/>
                  </a:solidFill>
                  <a:ea typeface="DFPPOP1-W9"/>
                  <a:cs typeface="DFPPOP1-W9"/>
                </a:rPr>
              </a:br>
              <a:r>
                <a:rPr lang="fr-FR" altLang="fr-FR" sz="3200" b="1" dirty="0">
                  <a:solidFill>
                    <a:srgbClr val="FFFFFF"/>
                  </a:solidFill>
                  <a:ea typeface="DFPPOP1-W9"/>
                  <a:cs typeface="DFPPOP1-W9"/>
                </a:rPr>
                <a:t>vous</a:t>
              </a:r>
              <a:endParaRPr lang="fr-FR" altLang="fr-FR" sz="2800" dirty="0"/>
            </a:p>
          </p:txBody>
        </p:sp>
        <p:sp>
          <p:nvSpPr>
            <p:cNvPr id="14" name="Oval 18">
              <a:extLst>
                <a:ext uri="{FF2B5EF4-FFF2-40B4-BE49-F238E27FC236}">
                  <a16:creationId xmlns:a16="http://schemas.microsoft.com/office/drawing/2014/main" id="{AD85EBC5-FDFC-75CA-825C-462491403AEA}"/>
                </a:ext>
              </a:extLst>
            </p:cNvPr>
            <p:cNvSpPr>
              <a:spLocks noChangeArrowheads="1"/>
            </p:cNvSpPr>
            <p:nvPr/>
          </p:nvSpPr>
          <p:spPr bwMode="auto">
            <a:xfrm>
              <a:off x="6150" y="3026"/>
              <a:ext cx="2400" cy="2313"/>
            </a:xfrm>
            <a:prstGeom prst="ellipse">
              <a:avLst/>
            </a:prstGeom>
            <a:solidFill>
              <a:srgbClr val="008000"/>
            </a:solidFill>
            <a:ln w="50800">
              <a:solidFill>
                <a:srgbClr val="0033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fr-FR" altLang="fr-FR" sz="3600" b="1">
                  <a:solidFill>
                    <a:srgbClr val="FFFFFF"/>
                  </a:solidFill>
                  <a:ea typeface="DFPPOP1-W9"/>
                  <a:cs typeface="DFPPOP1-W9"/>
                </a:rPr>
                <a:t>lui</a:t>
              </a:r>
              <a:br>
                <a:rPr lang="fr-FR" altLang="fr-FR" sz="3600" b="1">
                  <a:solidFill>
                    <a:srgbClr val="FFFFFF"/>
                  </a:solidFill>
                  <a:ea typeface="DFPPOP1-W9"/>
                  <a:cs typeface="DFPPOP1-W9"/>
                </a:rPr>
              </a:br>
              <a:r>
                <a:rPr lang="fr-FR" altLang="fr-FR" sz="3600" b="1">
                  <a:solidFill>
                    <a:srgbClr val="FFFFFF"/>
                  </a:solidFill>
                  <a:ea typeface="DFPPOP1-W9"/>
                  <a:cs typeface="DFPPOP1-W9"/>
                </a:rPr>
                <a:t>leur</a:t>
              </a:r>
              <a:endParaRPr lang="fr-FR" altLang="fr-FR" sz="3200"/>
            </a:p>
          </p:txBody>
        </p:sp>
        <p:sp>
          <p:nvSpPr>
            <p:cNvPr id="15" name="Oval 17">
              <a:extLst>
                <a:ext uri="{FF2B5EF4-FFF2-40B4-BE49-F238E27FC236}">
                  <a16:creationId xmlns:a16="http://schemas.microsoft.com/office/drawing/2014/main" id="{CF17E9DF-2D11-A05D-F5E2-BF89E5ECC438}"/>
                </a:ext>
              </a:extLst>
            </p:cNvPr>
            <p:cNvSpPr>
              <a:spLocks noChangeArrowheads="1"/>
            </p:cNvSpPr>
            <p:nvPr/>
          </p:nvSpPr>
          <p:spPr bwMode="auto">
            <a:xfrm>
              <a:off x="4350" y="3335"/>
              <a:ext cx="2250" cy="2468"/>
            </a:xfrm>
            <a:prstGeom prst="ellipse">
              <a:avLst/>
            </a:prstGeom>
            <a:solidFill>
              <a:srgbClr val="339966"/>
            </a:solidFill>
            <a:ln w="38100">
              <a:solidFill>
                <a:srgbClr val="0033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fr-FR" altLang="fr-FR" sz="3200" b="1">
                  <a:solidFill>
                    <a:srgbClr val="FFFFFF"/>
                  </a:solidFill>
                  <a:ea typeface="DFPPOP1-W9"/>
                  <a:cs typeface="DFPPOP1-W9"/>
                </a:rPr>
                <a:t>le</a:t>
              </a:r>
              <a:br>
                <a:rPr lang="fr-FR" altLang="fr-FR" sz="3200" b="1">
                  <a:solidFill>
                    <a:srgbClr val="FFFFFF"/>
                  </a:solidFill>
                  <a:ea typeface="DFPPOP1-W9"/>
                  <a:cs typeface="DFPPOP1-W9"/>
                </a:rPr>
              </a:br>
              <a:r>
                <a:rPr lang="fr-FR" altLang="fr-FR" sz="3200" b="1">
                  <a:solidFill>
                    <a:srgbClr val="FFFFFF"/>
                  </a:solidFill>
                  <a:ea typeface="DFPPOP1-W9"/>
                  <a:cs typeface="DFPPOP1-W9"/>
                </a:rPr>
                <a:t>la</a:t>
              </a:r>
              <a:br>
                <a:rPr lang="fr-FR" altLang="fr-FR" sz="3200" b="1">
                  <a:solidFill>
                    <a:srgbClr val="FFFFFF"/>
                  </a:solidFill>
                  <a:ea typeface="DFPPOP1-W9"/>
                  <a:cs typeface="DFPPOP1-W9"/>
                </a:rPr>
              </a:br>
              <a:r>
                <a:rPr lang="fr-FR" altLang="fr-FR" sz="3200" b="1">
                  <a:solidFill>
                    <a:srgbClr val="FFFFFF"/>
                  </a:solidFill>
                  <a:ea typeface="DFPPOP1-W9"/>
                  <a:cs typeface="DFPPOP1-W9"/>
                </a:rPr>
                <a:t>les</a:t>
              </a:r>
              <a:endParaRPr lang="fr-FR" altLang="fr-FR" sz="2800"/>
            </a:p>
          </p:txBody>
        </p:sp>
        <p:sp>
          <p:nvSpPr>
            <p:cNvPr id="16" name="Oval 16">
              <a:extLst>
                <a:ext uri="{FF2B5EF4-FFF2-40B4-BE49-F238E27FC236}">
                  <a16:creationId xmlns:a16="http://schemas.microsoft.com/office/drawing/2014/main" id="{8198CE11-9CBC-19A8-3361-A3CBA05C21F8}"/>
                </a:ext>
              </a:extLst>
            </p:cNvPr>
            <p:cNvSpPr>
              <a:spLocks noChangeArrowheads="1"/>
            </p:cNvSpPr>
            <p:nvPr/>
          </p:nvSpPr>
          <p:spPr bwMode="auto">
            <a:xfrm>
              <a:off x="8100" y="2563"/>
              <a:ext cx="2250" cy="2469"/>
            </a:xfrm>
            <a:prstGeom prst="ellipse">
              <a:avLst/>
            </a:prstGeom>
            <a:solidFill>
              <a:srgbClr val="339966"/>
            </a:solidFill>
            <a:ln w="38100">
              <a:solidFill>
                <a:srgbClr val="0033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fr-FR" altLang="fr-FR" sz="2200" dirty="0">
                  <a:solidFill>
                    <a:srgbClr val="FFFFFF"/>
                  </a:solidFill>
                  <a:ea typeface="DFPPOP1-W9"/>
                  <a:cs typeface="DFPPOP1-W9"/>
                </a:rPr>
                <a:t>   </a:t>
              </a:r>
              <a:endParaRPr lang="fr-FR" altLang="fr-FR" sz="900" dirty="0"/>
            </a:p>
            <a:p>
              <a:r>
                <a:rPr lang="fr-FR" altLang="fr-FR" sz="4000" dirty="0">
                  <a:solidFill>
                    <a:srgbClr val="FFFFFF"/>
                  </a:solidFill>
                  <a:ea typeface="DFPPOP1-W9"/>
                  <a:cs typeface="DFPPOP1-W9"/>
                </a:rPr>
                <a:t>  </a:t>
              </a:r>
              <a:r>
                <a:rPr lang="fr-FR" altLang="fr-FR" sz="4000" b="1" dirty="0">
                  <a:solidFill>
                    <a:srgbClr val="FFFFFF"/>
                  </a:solidFill>
                  <a:ea typeface="DFPPOP1-W9"/>
                  <a:cs typeface="DFPPOP1-W9"/>
                </a:rPr>
                <a:t>y</a:t>
              </a:r>
              <a:r>
                <a:rPr lang="fr-FR" altLang="fr-FR" sz="4000" dirty="0">
                  <a:solidFill>
                    <a:srgbClr val="FFFFFF"/>
                  </a:solidFill>
                  <a:ea typeface="DFPPOP1-W9"/>
                  <a:cs typeface="DFPPOP1-W9"/>
                </a:rPr>
                <a:t> </a:t>
              </a:r>
              <a:r>
                <a:rPr lang="fr-FR" altLang="fr-FR" sz="4000" b="1" dirty="0">
                  <a:solidFill>
                    <a:srgbClr val="FFFFFF"/>
                  </a:solidFill>
                  <a:ea typeface="DFPPOP1-W9"/>
                  <a:cs typeface="DFPPOP1-W9"/>
                </a:rPr>
                <a:t>en</a:t>
              </a:r>
              <a:br>
                <a:rPr lang="fr-FR" altLang="fr-FR" sz="4000" b="1" dirty="0">
                  <a:solidFill>
                    <a:srgbClr val="FFFFFF"/>
                  </a:solidFill>
                  <a:ea typeface="DFPPOP1-W9"/>
                  <a:cs typeface="DFPPOP1-W9"/>
                </a:rPr>
              </a:br>
              <a:r>
                <a:rPr lang="fr-FR" altLang="fr-FR" sz="2200" b="1" dirty="0">
                  <a:solidFill>
                    <a:srgbClr val="FFFFFF"/>
                  </a:solidFill>
                  <a:ea typeface="DFPPOP1-W9"/>
                  <a:cs typeface="DFPPOP1-W9"/>
                </a:rPr>
                <a:t>    </a:t>
              </a:r>
              <a:endParaRPr lang="fr-FR" altLang="fr-FR" dirty="0"/>
            </a:p>
          </p:txBody>
        </p:sp>
        <p:sp>
          <p:nvSpPr>
            <p:cNvPr id="17" name="Oval 15">
              <a:extLst>
                <a:ext uri="{FF2B5EF4-FFF2-40B4-BE49-F238E27FC236}">
                  <a16:creationId xmlns:a16="http://schemas.microsoft.com/office/drawing/2014/main" id="{C98CC674-6D1F-9D10-F0F7-AC5C98AB1BEA}"/>
                </a:ext>
              </a:extLst>
            </p:cNvPr>
            <p:cNvSpPr>
              <a:spLocks noChangeArrowheads="1"/>
            </p:cNvSpPr>
            <p:nvPr/>
          </p:nvSpPr>
          <p:spPr bwMode="auto">
            <a:xfrm>
              <a:off x="9450" y="2101"/>
              <a:ext cx="1350" cy="1388"/>
            </a:xfrm>
            <a:prstGeom prst="ellipse">
              <a:avLst/>
            </a:prstGeom>
            <a:solidFill>
              <a:srgbClr val="008000"/>
            </a:solidFill>
            <a:ln w="38100">
              <a:solidFill>
                <a:srgbClr val="0033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8" name="Oval 14">
              <a:extLst>
                <a:ext uri="{FF2B5EF4-FFF2-40B4-BE49-F238E27FC236}">
                  <a16:creationId xmlns:a16="http://schemas.microsoft.com/office/drawing/2014/main" id="{6B638827-E707-C668-2E60-8424DADEF114}"/>
                </a:ext>
              </a:extLst>
            </p:cNvPr>
            <p:cNvSpPr>
              <a:spLocks noChangeArrowheads="1"/>
            </p:cNvSpPr>
            <p:nvPr/>
          </p:nvSpPr>
          <p:spPr bwMode="auto">
            <a:xfrm>
              <a:off x="9750" y="2563"/>
              <a:ext cx="300" cy="309"/>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9" name="Oval 13">
              <a:extLst>
                <a:ext uri="{FF2B5EF4-FFF2-40B4-BE49-F238E27FC236}">
                  <a16:creationId xmlns:a16="http://schemas.microsoft.com/office/drawing/2014/main" id="{5A394341-B011-0D36-2ED0-AF14D9BCAA0E}"/>
                </a:ext>
              </a:extLst>
            </p:cNvPr>
            <p:cNvSpPr>
              <a:spLocks noChangeArrowheads="1"/>
            </p:cNvSpPr>
            <p:nvPr/>
          </p:nvSpPr>
          <p:spPr bwMode="auto">
            <a:xfrm>
              <a:off x="10200" y="2563"/>
              <a:ext cx="300" cy="309"/>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20" name="Oval 12">
              <a:extLst>
                <a:ext uri="{FF2B5EF4-FFF2-40B4-BE49-F238E27FC236}">
                  <a16:creationId xmlns:a16="http://schemas.microsoft.com/office/drawing/2014/main" id="{1322CB12-441F-7EAF-B7BC-A904771681FA}"/>
                </a:ext>
              </a:extLst>
            </p:cNvPr>
            <p:cNvSpPr>
              <a:spLocks noChangeArrowheads="1"/>
            </p:cNvSpPr>
            <p:nvPr/>
          </p:nvSpPr>
          <p:spPr bwMode="auto">
            <a:xfrm>
              <a:off x="9895" y="2680"/>
              <a:ext cx="149" cy="154"/>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21" name="Oval 11">
              <a:extLst>
                <a:ext uri="{FF2B5EF4-FFF2-40B4-BE49-F238E27FC236}">
                  <a16:creationId xmlns:a16="http://schemas.microsoft.com/office/drawing/2014/main" id="{0A98E76A-E6AF-6581-EE7D-9D39699BB896}"/>
                </a:ext>
              </a:extLst>
            </p:cNvPr>
            <p:cNvSpPr>
              <a:spLocks noChangeArrowheads="1"/>
            </p:cNvSpPr>
            <p:nvPr/>
          </p:nvSpPr>
          <p:spPr bwMode="auto">
            <a:xfrm>
              <a:off x="10350" y="2680"/>
              <a:ext cx="149" cy="154"/>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22" name="Freeform 10">
              <a:extLst>
                <a:ext uri="{FF2B5EF4-FFF2-40B4-BE49-F238E27FC236}">
                  <a16:creationId xmlns:a16="http://schemas.microsoft.com/office/drawing/2014/main" id="{6ED28674-2FD7-6E5E-80DF-7E3171AB0D5D}"/>
                </a:ext>
              </a:extLst>
            </p:cNvPr>
            <p:cNvSpPr>
              <a:spLocks/>
            </p:cNvSpPr>
            <p:nvPr/>
          </p:nvSpPr>
          <p:spPr bwMode="auto">
            <a:xfrm>
              <a:off x="9717" y="1927"/>
              <a:ext cx="390" cy="348"/>
            </a:xfrm>
            <a:custGeom>
              <a:avLst/>
              <a:gdLst>
                <a:gd name="T0" fmla="*/ 0 w 468"/>
                <a:gd name="T1" fmla="*/ 0 h 407"/>
                <a:gd name="T2" fmla="*/ 325 w 468"/>
                <a:gd name="T3" fmla="*/ 298 h 407"/>
                <a:gd name="T4" fmla="*/ 0 60000 65536"/>
                <a:gd name="T5" fmla="*/ 0 60000 65536"/>
                <a:gd name="T6" fmla="*/ 0 w 468"/>
                <a:gd name="T7" fmla="*/ 0 h 407"/>
                <a:gd name="T8" fmla="*/ 468 w 468"/>
                <a:gd name="T9" fmla="*/ 407 h 407"/>
              </a:gdLst>
              <a:ahLst/>
              <a:cxnLst>
                <a:cxn ang="T4">
                  <a:pos x="T0" y="T1"/>
                </a:cxn>
                <a:cxn ang="T5">
                  <a:pos x="T2" y="T3"/>
                </a:cxn>
              </a:cxnLst>
              <a:rect l="T6" t="T7" r="T8" b="T9"/>
              <a:pathLst>
                <a:path w="468" h="407">
                  <a:moveTo>
                    <a:pt x="0" y="0"/>
                  </a:moveTo>
                  <a:lnTo>
                    <a:pt x="468" y="407"/>
                  </a:lnTo>
                </a:path>
              </a:pathLst>
            </a:custGeom>
            <a:solidFill>
              <a:srgbClr val="339966"/>
            </a:solidFill>
            <a:ln w="38100">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23" name="Freeform 9">
              <a:extLst>
                <a:ext uri="{FF2B5EF4-FFF2-40B4-BE49-F238E27FC236}">
                  <a16:creationId xmlns:a16="http://schemas.microsoft.com/office/drawing/2014/main" id="{FFD6183C-D7AF-5AB7-2B90-DC44408CFE90}"/>
                </a:ext>
              </a:extLst>
            </p:cNvPr>
            <p:cNvSpPr>
              <a:spLocks/>
            </p:cNvSpPr>
            <p:nvPr/>
          </p:nvSpPr>
          <p:spPr bwMode="auto">
            <a:xfrm>
              <a:off x="10086" y="1856"/>
              <a:ext cx="193" cy="373"/>
            </a:xfrm>
            <a:custGeom>
              <a:avLst/>
              <a:gdLst>
                <a:gd name="T0" fmla="*/ 161 w 232"/>
                <a:gd name="T1" fmla="*/ 0 h 435"/>
                <a:gd name="T2" fmla="*/ 0 w 232"/>
                <a:gd name="T3" fmla="*/ 320 h 435"/>
                <a:gd name="T4" fmla="*/ 0 60000 65536"/>
                <a:gd name="T5" fmla="*/ 0 60000 65536"/>
                <a:gd name="T6" fmla="*/ 0 w 232"/>
                <a:gd name="T7" fmla="*/ 0 h 435"/>
                <a:gd name="T8" fmla="*/ 232 w 232"/>
                <a:gd name="T9" fmla="*/ 435 h 435"/>
              </a:gdLst>
              <a:ahLst/>
              <a:cxnLst>
                <a:cxn ang="T4">
                  <a:pos x="T0" y="T1"/>
                </a:cxn>
                <a:cxn ang="T5">
                  <a:pos x="T2" y="T3"/>
                </a:cxn>
              </a:cxnLst>
              <a:rect l="T6" t="T7" r="T8" b="T9"/>
              <a:pathLst>
                <a:path w="232" h="435">
                  <a:moveTo>
                    <a:pt x="232" y="0"/>
                  </a:moveTo>
                  <a:lnTo>
                    <a:pt x="0" y="435"/>
                  </a:lnTo>
                </a:path>
              </a:pathLst>
            </a:custGeom>
            <a:solidFill>
              <a:srgbClr val="339966"/>
            </a:solidFill>
            <a:ln w="38100">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24" name="Oval 8">
              <a:extLst>
                <a:ext uri="{FF2B5EF4-FFF2-40B4-BE49-F238E27FC236}">
                  <a16:creationId xmlns:a16="http://schemas.microsoft.com/office/drawing/2014/main" id="{19010BCE-F159-ACE4-4FBB-69D1AF8E093B}"/>
                </a:ext>
              </a:extLst>
            </p:cNvPr>
            <p:cNvSpPr>
              <a:spLocks noChangeArrowheads="1"/>
            </p:cNvSpPr>
            <p:nvPr/>
          </p:nvSpPr>
          <p:spPr bwMode="auto">
            <a:xfrm flipV="1">
              <a:off x="9600" y="1792"/>
              <a:ext cx="150" cy="155"/>
            </a:xfrm>
            <a:prstGeom prst="ellipse">
              <a:avLst/>
            </a:prstGeom>
            <a:solidFill>
              <a:srgbClr val="339966"/>
            </a:solidFill>
            <a:ln w="9525">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25" name="Oval 7">
              <a:extLst>
                <a:ext uri="{FF2B5EF4-FFF2-40B4-BE49-F238E27FC236}">
                  <a16:creationId xmlns:a16="http://schemas.microsoft.com/office/drawing/2014/main" id="{FD7C79E7-0CE3-97D3-918E-7EA3761BB095}"/>
                </a:ext>
              </a:extLst>
            </p:cNvPr>
            <p:cNvSpPr>
              <a:spLocks noChangeArrowheads="1"/>
            </p:cNvSpPr>
            <p:nvPr/>
          </p:nvSpPr>
          <p:spPr bwMode="auto">
            <a:xfrm flipV="1">
              <a:off x="10200" y="1792"/>
              <a:ext cx="150" cy="155"/>
            </a:xfrm>
            <a:prstGeom prst="ellipse">
              <a:avLst/>
            </a:prstGeom>
            <a:solidFill>
              <a:srgbClr val="339966"/>
            </a:solidFill>
            <a:ln w="9525">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26" name="Oval 6">
              <a:extLst>
                <a:ext uri="{FF2B5EF4-FFF2-40B4-BE49-F238E27FC236}">
                  <a16:creationId xmlns:a16="http://schemas.microsoft.com/office/drawing/2014/main" id="{5B86F313-10A7-3D60-F1F2-CF84E29E5659}"/>
                </a:ext>
              </a:extLst>
            </p:cNvPr>
            <p:cNvSpPr>
              <a:spLocks noChangeArrowheads="1"/>
            </p:cNvSpPr>
            <p:nvPr/>
          </p:nvSpPr>
          <p:spPr bwMode="auto">
            <a:xfrm>
              <a:off x="4350" y="5803"/>
              <a:ext cx="450" cy="155"/>
            </a:xfrm>
            <a:prstGeom prst="ellipse">
              <a:avLst/>
            </a:prstGeom>
            <a:solidFill>
              <a:srgbClr val="246E4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27" name="Oval 5">
              <a:extLst>
                <a:ext uri="{FF2B5EF4-FFF2-40B4-BE49-F238E27FC236}">
                  <a16:creationId xmlns:a16="http://schemas.microsoft.com/office/drawing/2014/main" id="{7DF439F6-9AC9-2335-E169-3704420149F1}"/>
                </a:ext>
              </a:extLst>
            </p:cNvPr>
            <p:cNvSpPr>
              <a:spLocks noChangeArrowheads="1"/>
            </p:cNvSpPr>
            <p:nvPr/>
          </p:nvSpPr>
          <p:spPr bwMode="auto">
            <a:xfrm>
              <a:off x="5850" y="5649"/>
              <a:ext cx="450" cy="154"/>
            </a:xfrm>
            <a:prstGeom prst="ellipse">
              <a:avLst/>
            </a:prstGeom>
            <a:solidFill>
              <a:srgbClr val="246E4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28" name="Oval 4">
              <a:extLst>
                <a:ext uri="{FF2B5EF4-FFF2-40B4-BE49-F238E27FC236}">
                  <a16:creationId xmlns:a16="http://schemas.microsoft.com/office/drawing/2014/main" id="{AF80B59A-403B-565D-4E5F-ABE7F8D5094C}"/>
                </a:ext>
              </a:extLst>
            </p:cNvPr>
            <p:cNvSpPr>
              <a:spLocks noChangeArrowheads="1"/>
            </p:cNvSpPr>
            <p:nvPr/>
          </p:nvSpPr>
          <p:spPr bwMode="auto">
            <a:xfrm>
              <a:off x="8100" y="5032"/>
              <a:ext cx="450" cy="154"/>
            </a:xfrm>
            <a:prstGeom prst="ellipse">
              <a:avLst/>
            </a:prstGeom>
            <a:solidFill>
              <a:srgbClr val="246E4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29" name="Oval 3">
              <a:extLst>
                <a:ext uri="{FF2B5EF4-FFF2-40B4-BE49-F238E27FC236}">
                  <a16:creationId xmlns:a16="http://schemas.microsoft.com/office/drawing/2014/main" id="{C43A7D9B-DBC6-B830-90C0-4E44B7B3A21E}"/>
                </a:ext>
              </a:extLst>
            </p:cNvPr>
            <p:cNvSpPr>
              <a:spLocks noChangeArrowheads="1"/>
            </p:cNvSpPr>
            <p:nvPr/>
          </p:nvSpPr>
          <p:spPr bwMode="auto">
            <a:xfrm rot="556215">
              <a:off x="9000" y="5032"/>
              <a:ext cx="450" cy="155"/>
            </a:xfrm>
            <a:prstGeom prst="ellipse">
              <a:avLst/>
            </a:prstGeom>
            <a:solidFill>
              <a:srgbClr val="246E4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30" name="WordArt 2">
              <a:extLst>
                <a:ext uri="{FF2B5EF4-FFF2-40B4-BE49-F238E27FC236}">
                  <a16:creationId xmlns:a16="http://schemas.microsoft.com/office/drawing/2014/main" id="{EC3F7385-A003-CD01-5D16-90CD2DD4EFDE}"/>
                </a:ext>
              </a:extLst>
            </p:cNvPr>
            <p:cNvSpPr>
              <a:spLocks noChangeArrowheads="1" noChangeShapeType="1" noTextEdit="1"/>
            </p:cNvSpPr>
            <p:nvPr/>
          </p:nvSpPr>
          <p:spPr bwMode="auto">
            <a:xfrm>
              <a:off x="9750" y="3026"/>
              <a:ext cx="738" cy="30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anDown">
                <a:avLst>
                  <a:gd name="adj" fmla="val 33333"/>
                </a:avLst>
              </a:prstTxWarp>
            </a:bodyPr>
            <a:lstStyle/>
            <a:p>
              <a:pPr algn="ctr"/>
              <a:r>
                <a:rPr lang="fr-CA" sz="1200" b="1" kern="10">
                  <a:solidFill>
                    <a:srgbClr val="FFFFFF"/>
                  </a:solidFill>
                  <a:latin typeface="Times New Roman" panose="02020603050405020304" pitchFamily="18" charset="0"/>
                  <a:cs typeface="Times New Roman" panose="02020603050405020304" pitchFamily="18" charset="0"/>
                </a:rPr>
                <a:t>verbe</a:t>
              </a:r>
            </a:p>
          </p:txBody>
        </p:sp>
      </p:grpSp>
      <p:sp>
        <p:nvSpPr>
          <p:cNvPr id="31" name="Rectangle 30">
            <a:extLst>
              <a:ext uri="{FF2B5EF4-FFF2-40B4-BE49-F238E27FC236}">
                <a16:creationId xmlns:a16="http://schemas.microsoft.com/office/drawing/2014/main" id="{115C83E5-67AB-B402-1758-FAA439153ED1}"/>
              </a:ext>
            </a:extLst>
          </p:cNvPr>
          <p:cNvSpPr>
            <a:spLocks noChangeArrowheads="1"/>
          </p:cNvSpPr>
          <p:nvPr/>
        </p:nvSpPr>
        <p:spPr bwMode="auto">
          <a:xfrm>
            <a:off x="8494255" y="4546184"/>
            <a:ext cx="4357112"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1778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fr-FR" altLang="fr-FR" sz="2800" dirty="0"/>
              <a:t>Tu </a:t>
            </a:r>
            <a:r>
              <a:rPr lang="fr-FR" altLang="fr-FR" sz="2800" b="1" dirty="0"/>
              <a:t>me le </a:t>
            </a:r>
            <a:r>
              <a:rPr lang="fr-FR" altLang="fr-FR" sz="2800" dirty="0"/>
              <a:t>donnes. </a:t>
            </a:r>
            <a:endParaRPr lang="en-US" altLang="fr-FR" sz="2800" dirty="0"/>
          </a:p>
          <a:p>
            <a:pPr eaLnBrk="1" hangingPunct="1">
              <a:buFont typeface="Arial" panose="020B0604020202020204" pitchFamily="34" charset="0"/>
              <a:buChar char="•"/>
            </a:pPr>
            <a:r>
              <a:rPr lang="fr-FR" altLang="fr-FR" sz="2800" dirty="0"/>
              <a:t>Je </a:t>
            </a:r>
            <a:r>
              <a:rPr lang="fr-FR" altLang="fr-FR" sz="2800" b="1" dirty="0"/>
              <a:t>le lui</a:t>
            </a:r>
            <a:r>
              <a:rPr lang="fr-FR" altLang="fr-FR" sz="2800" dirty="0"/>
              <a:t> demande.</a:t>
            </a:r>
            <a:endParaRPr lang="en-US" altLang="fr-FR" sz="2800" dirty="0"/>
          </a:p>
          <a:p>
            <a:pPr eaLnBrk="1" hangingPunct="1">
              <a:buFont typeface="Arial" panose="020B0604020202020204" pitchFamily="34" charset="0"/>
              <a:buChar char="•"/>
            </a:pPr>
            <a:r>
              <a:rPr lang="fr-FR" altLang="fr-FR" sz="2800" dirty="0"/>
              <a:t>Il </a:t>
            </a:r>
            <a:r>
              <a:rPr lang="fr-FR" altLang="fr-FR" sz="2800" b="1" dirty="0"/>
              <a:t>l’y</a:t>
            </a:r>
            <a:r>
              <a:rPr lang="fr-FR" altLang="fr-FR" sz="2800" dirty="0"/>
              <a:t> envoie.</a:t>
            </a:r>
            <a:endParaRPr lang="en-US" altLang="fr-FR" sz="2800" dirty="0"/>
          </a:p>
          <a:p>
            <a:pPr eaLnBrk="1" hangingPunct="1">
              <a:buFont typeface="Arial" panose="020B0604020202020204" pitchFamily="34" charset="0"/>
              <a:buChar char="•"/>
            </a:pPr>
            <a:r>
              <a:rPr lang="fr-FR" altLang="fr-FR" sz="2800" dirty="0"/>
              <a:t>Il n’</a:t>
            </a:r>
            <a:r>
              <a:rPr lang="fr-FR" altLang="fr-FR" sz="2800" b="1" dirty="0"/>
              <a:t>y en</a:t>
            </a:r>
            <a:r>
              <a:rPr lang="fr-FR" altLang="fr-FR" sz="2800" dirty="0"/>
              <a:t> a plus. </a:t>
            </a:r>
            <a:endParaRPr lang="en-US" altLang="fr-FR" sz="2800" dirty="0"/>
          </a:p>
        </p:txBody>
      </p:sp>
      <p:sp>
        <p:nvSpPr>
          <p:cNvPr id="32" name="Rectangle 31">
            <a:extLst>
              <a:ext uri="{FF2B5EF4-FFF2-40B4-BE49-F238E27FC236}">
                <a16:creationId xmlns:a16="http://schemas.microsoft.com/office/drawing/2014/main" id="{B92034E6-E8A9-8BF2-0C72-8EE1D28D8232}"/>
              </a:ext>
            </a:extLst>
          </p:cNvPr>
          <p:cNvSpPr/>
          <p:nvPr/>
        </p:nvSpPr>
        <p:spPr>
          <a:xfrm rot="21255795">
            <a:off x="2099944" y="3027197"/>
            <a:ext cx="677863" cy="54292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33" name="Rectangle 32">
            <a:extLst>
              <a:ext uri="{FF2B5EF4-FFF2-40B4-BE49-F238E27FC236}">
                <a16:creationId xmlns:a16="http://schemas.microsoft.com/office/drawing/2014/main" id="{2D6835C0-C670-895E-FB58-F2B368B31230}"/>
              </a:ext>
            </a:extLst>
          </p:cNvPr>
          <p:cNvSpPr/>
          <p:nvPr/>
        </p:nvSpPr>
        <p:spPr>
          <a:xfrm>
            <a:off x="4027487" y="2813837"/>
            <a:ext cx="676275" cy="542925"/>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34" name="Rectangle 33">
            <a:extLst>
              <a:ext uri="{FF2B5EF4-FFF2-40B4-BE49-F238E27FC236}">
                <a16:creationId xmlns:a16="http://schemas.microsoft.com/office/drawing/2014/main" id="{392AEF4D-71BB-123D-27AE-18D8C0275237}"/>
              </a:ext>
            </a:extLst>
          </p:cNvPr>
          <p:cNvSpPr/>
          <p:nvPr/>
        </p:nvSpPr>
        <p:spPr>
          <a:xfrm>
            <a:off x="5894387" y="2537612"/>
            <a:ext cx="677862" cy="541338"/>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35" name="Rectangle 34">
            <a:extLst>
              <a:ext uri="{FF2B5EF4-FFF2-40B4-BE49-F238E27FC236}">
                <a16:creationId xmlns:a16="http://schemas.microsoft.com/office/drawing/2014/main" id="{4BA1A4D3-13DC-C887-0329-0BDB91F3FB99}"/>
              </a:ext>
            </a:extLst>
          </p:cNvPr>
          <p:cNvSpPr/>
          <p:nvPr/>
        </p:nvSpPr>
        <p:spPr>
          <a:xfrm>
            <a:off x="7508865" y="2555867"/>
            <a:ext cx="539496" cy="541338"/>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36" name="Rectangle 35">
            <a:extLst>
              <a:ext uri="{FF2B5EF4-FFF2-40B4-BE49-F238E27FC236}">
                <a16:creationId xmlns:a16="http://schemas.microsoft.com/office/drawing/2014/main" id="{CFC663F3-48B2-EB82-AD71-285F6D31CA65}"/>
              </a:ext>
            </a:extLst>
          </p:cNvPr>
          <p:cNvSpPr/>
          <p:nvPr/>
        </p:nvSpPr>
        <p:spPr>
          <a:xfrm>
            <a:off x="7594599" y="2520149"/>
            <a:ext cx="1095375" cy="542925"/>
          </a:xfrm>
          <a:prstGeom prst="rect">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Tree>
    <p:custDataLst>
      <p:tags r:id="rId1"/>
    </p:custDataLst>
    <p:extLst>
      <p:ext uri="{BB962C8B-B14F-4D97-AF65-F5344CB8AC3E}">
        <p14:creationId xmlns:p14="http://schemas.microsoft.com/office/powerpoint/2010/main" val="80774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nodeType="click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p:cTn id="15" dur="500" fill="hold"/>
                                        <p:tgtEl>
                                          <p:spTgt spid="33"/>
                                        </p:tgtEl>
                                        <p:attrNameLst>
                                          <p:attrName>ppt_w</p:attrName>
                                        </p:attrNameLst>
                                      </p:cBhvr>
                                      <p:tavLst>
                                        <p:tav tm="0">
                                          <p:val>
                                            <p:fltVal val="0"/>
                                          </p:val>
                                        </p:tav>
                                        <p:tav tm="100000">
                                          <p:val>
                                            <p:strVal val="#ppt_w"/>
                                          </p:val>
                                        </p:tav>
                                      </p:tavLst>
                                    </p:anim>
                                    <p:anim calcmode="lin" valueType="num">
                                      <p:cBhvr>
                                        <p:cTn id="16" dur="500" fill="hold"/>
                                        <p:tgtEl>
                                          <p:spTgt spid="33"/>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32"/>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3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p:cTn id="31" dur="500" fill="hold"/>
                                        <p:tgtEl>
                                          <p:spTgt spid="33"/>
                                        </p:tgtEl>
                                        <p:attrNameLst>
                                          <p:attrName>ppt_w</p:attrName>
                                        </p:attrNameLst>
                                      </p:cBhvr>
                                      <p:tavLst>
                                        <p:tav tm="0">
                                          <p:val>
                                            <p:fltVal val="0"/>
                                          </p:val>
                                        </p:tav>
                                        <p:tav tm="100000">
                                          <p:val>
                                            <p:strVal val="#ppt_w"/>
                                          </p:val>
                                        </p:tav>
                                      </p:tavLst>
                                    </p:anim>
                                    <p:anim calcmode="lin" valueType="num">
                                      <p:cBhvr>
                                        <p:cTn id="32" dur="500" fill="hold"/>
                                        <p:tgtEl>
                                          <p:spTgt spid="33"/>
                                        </p:tgtEl>
                                        <p:attrNameLst>
                                          <p:attrName>ppt_h</p:attrName>
                                        </p:attrNameLst>
                                      </p:cBhvr>
                                      <p:tavLst>
                                        <p:tav tm="0">
                                          <p:val>
                                            <p:fltVal val="0"/>
                                          </p:val>
                                        </p:tav>
                                        <p:tav tm="100000">
                                          <p:val>
                                            <p:strVal val="#ppt_h"/>
                                          </p:val>
                                        </p:tav>
                                      </p:tavLst>
                                    </p:anim>
                                  </p:childTnLst>
                                </p:cTn>
                              </p:par>
                              <p:par>
                                <p:cTn id="33" presetID="23" presetClass="entr" presetSubtype="16" fill="hold" nodeType="withEffect">
                                  <p:stCondLst>
                                    <p:cond delay="0"/>
                                  </p:stCondLst>
                                  <p:childTnLst>
                                    <p:set>
                                      <p:cBhvr>
                                        <p:cTn id="34" dur="1" fill="hold">
                                          <p:stCondLst>
                                            <p:cond delay="0"/>
                                          </p:stCondLst>
                                        </p:cTn>
                                        <p:tgtEl>
                                          <p:spTgt spid="34"/>
                                        </p:tgtEl>
                                        <p:attrNameLst>
                                          <p:attrName>style.visibility</p:attrName>
                                        </p:attrNameLst>
                                      </p:cBhvr>
                                      <p:to>
                                        <p:strVal val="visible"/>
                                      </p:to>
                                    </p:set>
                                    <p:anim calcmode="lin" valueType="num">
                                      <p:cBhvr>
                                        <p:cTn id="35" dur="500" fill="hold"/>
                                        <p:tgtEl>
                                          <p:spTgt spid="34"/>
                                        </p:tgtEl>
                                        <p:attrNameLst>
                                          <p:attrName>ppt_w</p:attrName>
                                        </p:attrNameLst>
                                      </p:cBhvr>
                                      <p:tavLst>
                                        <p:tav tm="0">
                                          <p:val>
                                            <p:fltVal val="0"/>
                                          </p:val>
                                        </p:tav>
                                        <p:tav tm="100000">
                                          <p:val>
                                            <p:strVal val="#ppt_w"/>
                                          </p:val>
                                        </p:tav>
                                      </p:tavLst>
                                    </p:anim>
                                    <p:anim calcmode="lin" valueType="num">
                                      <p:cBhvr>
                                        <p:cTn id="36" dur="500" fill="hold"/>
                                        <p:tgtEl>
                                          <p:spTgt spid="34"/>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33"/>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34"/>
                                        </p:tgtEl>
                                        <p:attrNameLst>
                                          <p:attrName>style.visibility</p:attrName>
                                        </p:attrNameLst>
                                      </p:cBhvr>
                                      <p:to>
                                        <p:strVal val="hidden"/>
                                      </p:to>
                                    </p:set>
                                  </p:childTnLst>
                                </p:cTn>
                              </p:par>
                              <p:par>
                                <p:cTn id="43" presetID="23" presetClass="entr" presetSubtype="16" fill="hold" nodeType="withEffect">
                                  <p:stCondLst>
                                    <p:cond delay="0"/>
                                  </p:stCondLst>
                                  <p:childTnLst>
                                    <p:set>
                                      <p:cBhvr>
                                        <p:cTn id="44" dur="1" fill="hold">
                                          <p:stCondLst>
                                            <p:cond delay="0"/>
                                          </p:stCondLst>
                                        </p:cTn>
                                        <p:tgtEl>
                                          <p:spTgt spid="35"/>
                                        </p:tgtEl>
                                        <p:attrNameLst>
                                          <p:attrName>style.visibility</p:attrName>
                                        </p:attrNameLst>
                                      </p:cBhvr>
                                      <p:to>
                                        <p:strVal val="visible"/>
                                      </p:to>
                                    </p:set>
                                    <p:anim calcmode="lin" valueType="num">
                                      <p:cBhvr>
                                        <p:cTn id="45" dur="500" fill="hold"/>
                                        <p:tgtEl>
                                          <p:spTgt spid="35"/>
                                        </p:tgtEl>
                                        <p:attrNameLst>
                                          <p:attrName>ppt_w</p:attrName>
                                        </p:attrNameLst>
                                      </p:cBhvr>
                                      <p:tavLst>
                                        <p:tav tm="0">
                                          <p:val>
                                            <p:fltVal val="0"/>
                                          </p:val>
                                        </p:tav>
                                        <p:tav tm="100000">
                                          <p:val>
                                            <p:strVal val="#ppt_w"/>
                                          </p:val>
                                        </p:tav>
                                      </p:tavLst>
                                    </p:anim>
                                    <p:anim calcmode="lin" valueType="num">
                                      <p:cBhvr>
                                        <p:cTn id="46" dur="500" fill="hold"/>
                                        <p:tgtEl>
                                          <p:spTgt spid="35"/>
                                        </p:tgtEl>
                                        <p:attrNameLst>
                                          <p:attrName>ppt_h</p:attrName>
                                        </p:attrNameLst>
                                      </p:cBhvr>
                                      <p:tavLst>
                                        <p:tav tm="0">
                                          <p:val>
                                            <p:fltVal val="0"/>
                                          </p:val>
                                        </p:tav>
                                        <p:tav tm="100000">
                                          <p:val>
                                            <p:strVal val="#ppt_h"/>
                                          </p:val>
                                        </p:tav>
                                      </p:tavLst>
                                    </p:anim>
                                  </p:childTnLst>
                                </p:cTn>
                              </p:par>
                              <p:par>
                                <p:cTn id="47" presetID="1" presetClass="exit" presetSubtype="0" fill="hold" nodeType="withEffect">
                                  <p:stCondLst>
                                    <p:cond delay="0"/>
                                  </p:stCondLst>
                                  <p:childTnLst>
                                    <p:set>
                                      <p:cBhvr>
                                        <p:cTn id="48" dur="1" fill="hold">
                                          <p:stCondLst>
                                            <p:cond delay="0"/>
                                          </p:stCondLst>
                                        </p:cTn>
                                        <p:tgtEl>
                                          <p:spTgt spid="35"/>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35"/>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1">
                                            <p:txEl>
                                              <p:pRg st="2" end="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nodeType="click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p:cTn id="61" dur="500" fill="hold"/>
                                        <p:tgtEl>
                                          <p:spTgt spid="33"/>
                                        </p:tgtEl>
                                        <p:attrNameLst>
                                          <p:attrName>ppt_w</p:attrName>
                                        </p:attrNameLst>
                                      </p:cBhvr>
                                      <p:tavLst>
                                        <p:tav tm="0">
                                          <p:val>
                                            <p:fltVal val="0"/>
                                          </p:val>
                                        </p:tav>
                                        <p:tav tm="100000">
                                          <p:val>
                                            <p:strVal val="#ppt_w"/>
                                          </p:val>
                                        </p:tav>
                                      </p:tavLst>
                                    </p:anim>
                                    <p:anim calcmode="lin" valueType="num">
                                      <p:cBhvr>
                                        <p:cTn id="62" dur="500" fill="hold"/>
                                        <p:tgtEl>
                                          <p:spTgt spid="33"/>
                                        </p:tgtEl>
                                        <p:attrNameLst>
                                          <p:attrName>ppt_h</p:attrName>
                                        </p:attrNameLst>
                                      </p:cBhvr>
                                      <p:tavLst>
                                        <p:tav tm="0">
                                          <p:val>
                                            <p:fltVal val="0"/>
                                          </p:val>
                                        </p:tav>
                                        <p:tav tm="100000">
                                          <p:val>
                                            <p:strVal val="#ppt_h"/>
                                          </p:val>
                                        </p:tav>
                                      </p:tavLst>
                                    </p:anim>
                                  </p:childTnLst>
                                </p:cTn>
                              </p:par>
                              <p:par>
                                <p:cTn id="63" presetID="23" presetClass="entr" presetSubtype="16" fill="hold" nodeType="withEffect">
                                  <p:stCondLst>
                                    <p:cond delay="0"/>
                                  </p:stCondLst>
                                  <p:childTnLst>
                                    <p:set>
                                      <p:cBhvr>
                                        <p:cTn id="64" dur="1" fill="hold">
                                          <p:stCondLst>
                                            <p:cond delay="0"/>
                                          </p:stCondLst>
                                        </p:cTn>
                                        <p:tgtEl>
                                          <p:spTgt spid="35"/>
                                        </p:tgtEl>
                                        <p:attrNameLst>
                                          <p:attrName>style.visibility</p:attrName>
                                        </p:attrNameLst>
                                      </p:cBhvr>
                                      <p:to>
                                        <p:strVal val="visible"/>
                                      </p:to>
                                    </p:set>
                                    <p:anim calcmode="lin" valueType="num">
                                      <p:cBhvr>
                                        <p:cTn id="65" dur="500" fill="hold"/>
                                        <p:tgtEl>
                                          <p:spTgt spid="35"/>
                                        </p:tgtEl>
                                        <p:attrNameLst>
                                          <p:attrName>ppt_w</p:attrName>
                                        </p:attrNameLst>
                                      </p:cBhvr>
                                      <p:tavLst>
                                        <p:tav tm="0">
                                          <p:val>
                                            <p:fltVal val="0"/>
                                          </p:val>
                                        </p:tav>
                                        <p:tav tm="100000">
                                          <p:val>
                                            <p:strVal val="#ppt_w"/>
                                          </p:val>
                                        </p:tav>
                                      </p:tavLst>
                                    </p:anim>
                                    <p:anim calcmode="lin" valueType="num">
                                      <p:cBhvr>
                                        <p:cTn id="66" dur="500" fill="hold"/>
                                        <p:tgtEl>
                                          <p:spTgt spid="35"/>
                                        </p:tgtEl>
                                        <p:attrNameLst>
                                          <p:attrName>ppt_h</p:attrName>
                                        </p:attrNameLst>
                                      </p:cBhvr>
                                      <p:tavLst>
                                        <p:tav tm="0">
                                          <p:val>
                                            <p:fltVal val="0"/>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nodeType="clickEffect">
                                  <p:stCondLst>
                                    <p:cond delay="0"/>
                                  </p:stCondLst>
                                  <p:childTnLst>
                                    <p:set>
                                      <p:cBhvr>
                                        <p:cTn id="70" dur="1" fill="hold">
                                          <p:stCondLst>
                                            <p:cond delay="0"/>
                                          </p:stCondLst>
                                        </p:cTn>
                                        <p:tgtEl>
                                          <p:spTgt spid="33"/>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35"/>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1">
                                            <p:txEl>
                                              <p:pRg st="3" end="3"/>
                                            </p:txEl>
                                          </p:spTgt>
                                        </p:tgtEl>
                                        <p:attrNameLst>
                                          <p:attrName>style.visibility</p:attrName>
                                        </p:attrNameLst>
                                      </p:cBhvr>
                                      <p:to>
                                        <p:strVal val="visible"/>
                                      </p:to>
                                    </p:set>
                                  </p:childTnLst>
                                </p:cTn>
                              </p:par>
                              <p:par>
                                <p:cTn id="77" presetID="23" presetClass="entr" presetSubtype="16" fill="hold" nodeType="withEffect">
                                  <p:stCondLst>
                                    <p:cond delay="0"/>
                                  </p:stCondLst>
                                  <p:childTnLst>
                                    <p:set>
                                      <p:cBhvr>
                                        <p:cTn id="78" dur="1" fill="hold">
                                          <p:stCondLst>
                                            <p:cond delay="0"/>
                                          </p:stCondLst>
                                        </p:cTn>
                                        <p:tgtEl>
                                          <p:spTgt spid="36"/>
                                        </p:tgtEl>
                                        <p:attrNameLst>
                                          <p:attrName>style.visibility</p:attrName>
                                        </p:attrNameLst>
                                      </p:cBhvr>
                                      <p:to>
                                        <p:strVal val="visible"/>
                                      </p:to>
                                    </p:set>
                                    <p:anim calcmode="lin" valueType="num">
                                      <p:cBhvr>
                                        <p:cTn id="79" dur="500" fill="hold"/>
                                        <p:tgtEl>
                                          <p:spTgt spid="36"/>
                                        </p:tgtEl>
                                        <p:attrNameLst>
                                          <p:attrName>ppt_w</p:attrName>
                                        </p:attrNameLst>
                                      </p:cBhvr>
                                      <p:tavLst>
                                        <p:tav tm="0">
                                          <p:val>
                                            <p:fltVal val="0"/>
                                          </p:val>
                                        </p:tav>
                                        <p:tav tm="100000">
                                          <p:val>
                                            <p:strVal val="#ppt_w"/>
                                          </p:val>
                                        </p:tav>
                                      </p:tavLst>
                                    </p:anim>
                                    <p:anim calcmode="lin" valueType="num">
                                      <p:cBhvr>
                                        <p:cTn id="80" dur="500" fill="hold"/>
                                        <p:tgtEl>
                                          <p:spTgt spid="36"/>
                                        </p:tgtEl>
                                        <p:attrNameLst>
                                          <p:attrName>ppt_h</p:attrName>
                                        </p:attrNameLst>
                                      </p:cBhvr>
                                      <p:tavLst>
                                        <p:tav tm="0">
                                          <p:val>
                                            <p:fltVal val="0"/>
                                          </p:val>
                                        </p:tav>
                                        <p:tav tm="100000">
                                          <p:val>
                                            <p:strVal val="#ppt_h"/>
                                          </p:val>
                                        </p:tav>
                                      </p:tavLst>
                                    </p:anim>
                                  </p:childTnLst>
                                </p:cTn>
                              </p:par>
                              <p:par>
                                <p:cTn id="81" presetID="1" presetClass="exit" presetSubtype="0" fill="hold" nodeType="withEffect">
                                  <p:stCondLst>
                                    <p:cond delay="0"/>
                                  </p:stCondLst>
                                  <p:childTnLst>
                                    <p:set>
                                      <p:cBhvr>
                                        <p:cTn id="82" dur="1" fill="hold">
                                          <p:stCondLst>
                                            <p:cond delay="0"/>
                                          </p:stCondLst>
                                        </p:cTn>
                                        <p:tgtEl>
                                          <p:spTgt spid="36"/>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36"/>
                                        </p:tgtEl>
                                        <p:attrNameLst>
                                          <p:attrName>style.visibility</p:attrName>
                                        </p:attrNameLst>
                                      </p:cBhvr>
                                      <p:to>
                                        <p:strVal val="hidden"/>
                                      </p:to>
                                    </p:set>
                                  </p:childTnLst>
                                </p:cTn>
                              </p:par>
                              <p:par>
                                <p:cTn id="87" presetID="23" presetClass="entr" presetSubtype="16" fill="hold" nodeType="withEffect">
                                  <p:stCondLst>
                                    <p:cond delay="0"/>
                                  </p:stCondLst>
                                  <p:childTnLst>
                                    <p:set>
                                      <p:cBhvr>
                                        <p:cTn id="88" dur="1" fill="hold">
                                          <p:stCondLst>
                                            <p:cond delay="0"/>
                                          </p:stCondLst>
                                        </p:cTn>
                                        <p:tgtEl>
                                          <p:spTgt spid="36"/>
                                        </p:tgtEl>
                                        <p:attrNameLst>
                                          <p:attrName>style.visibility</p:attrName>
                                        </p:attrNameLst>
                                      </p:cBhvr>
                                      <p:to>
                                        <p:strVal val="visible"/>
                                      </p:to>
                                    </p:set>
                                    <p:anim calcmode="lin" valueType="num">
                                      <p:cBhvr>
                                        <p:cTn id="89" dur="500" fill="hold"/>
                                        <p:tgtEl>
                                          <p:spTgt spid="36"/>
                                        </p:tgtEl>
                                        <p:attrNameLst>
                                          <p:attrName>ppt_w</p:attrName>
                                        </p:attrNameLst>
                                      </p:cBhvr>
                                      <p:tavLst>
                                        <p:tav tm="0">
                                          <p:val>
                                            <p:fltVal val="0"/>
                                          </p:val>
                                        </p:tav>
                                        <p:tav tm="100000">
                                          <p:val>
                                            <p:strVal val="#ppt_w"/>
                                          </p:val>
                                        </p:tav>
                                      </p:tavLst>
                                    </p:anim>
                                    <p:anim calcmode="lin" valueType="num">
                                      <p:cBhvr>
                                        <p:cTn id="90" dur="500" fill="hold"/>
                                        <p:tgtEl>
                                          <p:spTgt spid="36"/>
                                        </p:tgtEl>
                                        <p:attrNameLst>
                                          <p:attrName>ppt_h</p:attrName>
                                        </p:attrNameLst>
                                      </p:cBhvr>
                                      <p:tavLst>
                                        <p:tav tm="0">
                                          <p:val>
                                            <p:fltVal val="0"/>
                                          </p:val>
                                        </p:tav>
                                        <p:tav tm="100000">
                                          <p:val>
                                            <p:strVal val="#ppt_h"/>
                                          </p:val>
                                        </p:tav>
                                      </p:tavLst>
                                    </p:anim>
                                  </p:childTnLst>
                                </p:cTn>
                              </p:par>
                              <p:par>
                                <p:cTn id="91" presetID="1" presetClass="exit" presetSubtype="0" fill="hold" nodeType="withEffect">
                                  <p:stCondLst>
                                    <p:cond delay="0"/>
                                  </p:stCondLst>
                                  <p:childTnLst>
                                    <p:set>
                                      <p:cBhvr>
                                        <p:cTn id="92" dur="1" fill="hold">
                                          <p:stCondLst>
                                            <p:cond delay="0"/>
                                          </p:stCondLst>
                                        </p:cTn>
                                        <p:tgtEl>
                                          <p:spTgt spid="36"/>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23" presetClass="entr" presetSubtype="16" fill="hold" nodeType="clickEffect">
                                  <p:stCondLst>
                                    <p:cond delay="0"/>
                                  </p:stCondLst>
                                  <p:childTnLst>
                                    <p:set>
                                      <p:cBhvr>
                                        <p:cTn id="96" dur="1" fill="hold">
                                          <p:stCondLst>
                                            <p:cond delay="0"/>
                                          </p:stCondLst>
                                        </p:cTn>
                                        <p:tgtEl>
                                          <p:spTgt spid="36"/>
                                        </p:tgtEl>
                                        <p:attrNameLst>
                                          <p:attrName>style.visibility</p:attrName>
                                        </p:attrNameLst>
                                      </p:cBhvr>
                                      <p:to>
                                        <p:strVal val="visible"/>
                                      </p:to>
                                    </p:set>
                                    <p:anim calcmode="lin" valueType="num">
                                      <p:cBhvr>
                                        <p:cTn id="97" dur="500" fill="hold"/>
                                        <p:tgtEl>
                                          <p:spTgt spid="36"/>
                                        </p:tgtEl>
                                        <p:attrNameLst>
                                          <p:attrName>ppt_w</p:attrName>
                                        </p:attrNameLst>
                                      </p:cBhvr>
                                      <p:tavLst>
                                        <p:tav tm="0">
                                          <p:val>
                                            <p:fltVal val="0"/>
                                          </p:val>
                                        </p:tav>
                                        <p:tav tm="100000">
                                          <p:val>
                                            <p:strVal val="#ppt_w"/>
                                          </p:val>
                                        </p:tav>
                                      </p:tavLst>
                                    </p:anim>
                                    <p:anim calcmode="lin" valueType="num">
                                      <p:cBhvr>
                                        <p:cTn id="98" dur="500" fill="hold"/>
                                        <p:tgtEl>
                                          <p:spTgt spid="36"/>
                                        </p:tgtEl>
                                        <p:attrNameLst>
                                          <p:attrName>ppt_h</p:attrName>
                                        </p:attrNameLst>
                                      </p:cBhvr>
                                      <p:tavLst>
                                        <p:tav tm="0">
                                          <p:val>
                                            <p:fltVal val="0"/>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nodeType="clickEffect">
                                  <p:stCondLst>
                                    <p:cond delay="0"/>
                                  </p:stCondLst>
                                  <p:childTnLst>
                                    <p:set>
                                      <p:cBhvr>
                                        <p:cTn id="102" dur="1" fill="hold">
                                          <p:stCondLst>
                                            <p:cond delay="0"/>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2" grpId="1" animBg="1"/>
      <p:bldP spid="33" grpId="0" animBg="1"/>
      <p:bldP spid="33" grpId="1" animBg="1"/>
      <p:bldP spid="33" grpId="2" animBg="1"/>
      <p:bldP spid="33" grpId="3" animBg="1"/>
      <p:bldP spid="33" grpId="4" animBg="1"/>
      <p:bldP spid="33" grpId="5" animBg="1"/>
      <p:bldP spid="34" grpId="0" animBg="1"/>
      <p:bldP spid="34" grpId="1" animBg="1"/>
      <p:bldP spid="35" grpId="0" animBg="1"/>
      <p:bldP spid="35" grpId="1" animBg="1"/>
      <p:bldP spid="35" grpId="2" animBg="1"/>
      <p:bldP spid="35" grpId="3" animBg="1"/>
      <p:bldP spid="35" grpId="4" animBg="1"/>
      <p:bldP spid="36" grpId="0" animBg="1"/>
      <p:bldP spid="36" grpId="1" animBg="1"/>
      <p:bldP spid="36" grpId="2" animBg="1"/>
      <p:bldP spid="36" grpId="3" animBg="1"/>
      <p:bldP spid="36" grpId="4" animBg="1"/>
      <p:bldP spid="36" grpId="5" animBg="1"/>
      <p:bldP spid="36" grpId="6"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CA" dirty="0"/>
              <a:t>Place dans la phrase</a:t>
            </a:r>
          </a:p>
        </p:txBody>
      </p:sp>
      <p:sp>
        <p:nvSpPr>
          <p:cNvPr id="8" name="Content Placeholder 5">
            <a:extLst>
              <a:ext uri="{FF2B5EF4-FFF2-40B4-BE49-F238E27FC236}">
                <a16:creationId xmlns:a16="http://schemas.microsoft.com/office/drawing/2014/main" id="{C35965B0-EB1F-E30F-2FFA-E63F4D508E2B}"/>
              </a:ext>
            </a:extLst>
          </p:cNvPr>
          <p:cNvSpPr txBox="1">
            <a:spLocks/>
          </p:cNvSpPr>
          <p:nvPr/>
        </p:nvSpPr>
        <p:spPr bwMode="auto">
          <a:xfrm>
            <a:off x="1142998" y="997030"/>
            <a:ext cx="9042401" cy="417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63500" marR="0" lvl="0" indent="0" algn="l" defTabSz="914400" rtl="0" eaLnBrk="1" fontAlgn="base" latinLnBrk="0" hangingPunct="1">
              <a:lnSpc>
                <a:spcPct val="100000"/>
              </a:lnSpc>
              <a:spcBef>
                <a:spcPct val="20000"/>
              </a:spcBef>
              <a:spcAft>
                <a:spcPct val="0"/>
              </a:spcAft>
              <a:buClrTx/>
              <a:buSzTx/>
              <a:buFontTx/>
              <a:buNone/>
              <a:tabLst/>
              <a:defRPr/>
            </a:pPr>
            <a:r>
              <a:rPr kumimoji="0" lang="fr-FR" sz="3600" b="1" i="0" u="none" strike="noStrike" kern="0" cap="none" spc="0" normalizeH="0" baseline="0" noProof="0" dirty="0">
                <a:ln>
                  <a:noFill/>
                </a:ln>
                <a:solidFill>
                  <a:srgbClr val="000000"/>
                </a:solidFill>
                <a:effectLst/>
                <a:uLnTx/>
                <a:uFillTx/>
                <a:latin typeface="Arial"/>
                <a:ea typeface="+mn-ea"/>
                <a:cs typeface="+mn-cs"/>
              </a:rPr>
              <a:t>Toujours devant le verbe </a:t>
            </a:r>
            <a:r>
              <a:rPr kumimoji="0" lang="fr-FR" b="0" i="0" u="none" strike="noStrike" kern="0" cap="none" spc="0" normalizeH="0" baseline="0" noProof="0" dirty="0">
                <a:ln>
                  <a:noFill/>
                </a:ln>
                <a:solidFill>
                  <a:srgbClr val="000000"/>
                </a:solidFill>
                <a:effectLst/>
                <a:uLnTx/>
                <a:uFillTx/>
                <a:latin typeface="Arial"/>
                <a:ea typeface="+mn-ea"/>
                <a:cs typeface="+mn-cs"/>
              </a:rPr>
              <a:t> </a:t>
            </a:r>
          </a:p>
          <a:p>
            <a:pPr marL="63500" marR="0" lvl="0" indent="393700" algn="l" defTabSz="914400" rtl="0" eaLnBrk="1" fontAlgn="base" latinLnBrk="0" hangingPunct="1">
              <a:lnSpc>
                <a:spcPct val="100000"/>
              </a:lnSpc>
              <a:spcBef>
                <a:spcPct val="20000"/>
              </a:spcBef>
              <a:spcAft>
                <a:spcPct val="0"/>
              </a:spcAft>
              <a:buClrTx/>
              <a:buSzTx/>
              <a:buFontTx/>
              <a:buChar char="•"/>
              <a:tabLst/>
              <a:defRPr/>
            </a:pPr>
            <a:r>
              <a:rPr kumimoji="0" lang="fr-FR" sz="2800" b="1" i="0" u="none" strike="noStrike" kern="0" cap="none" spc="0" normalizeH="0" baseline="0" noProof="0" dirty="0">
                <a:ln>
                  <a:noFill/>
                </a:ln>
                <a:solidFill>
                  <a:srgbClr val="0B435B"/>
                </a:solidFill>
                <a:effectLst/>
                <a:uLnTx/>
                <a:uFillTx/>
                <a:latin typeface="Arial"/>
                <a:ea typeface="+mn-ea"/>
                <a:cs typeface="+mn-cs"/>
              </a:rPr>
              <a:t>à la négation </a:t>
            </a:r>
            <a:endParaRPr kumimoji="0" lang="fr-FR" sz="2800" i="0" u="none" strike="noStrike" kern="0" cap="none" spc="0" normalizeH="0" baseline="0" noProof="0" dirty="0">
              <a:ln>
                <a:noFill/>
              </a:ln>
              <a:solidFill>
                <a:srgbClr val="0B435B"/>
              </a:solidFill>
              <a:effectLst/>
              <a:uLnTx/>
              <a:uFillTx/>
              <a:latin typeface="Arial"/>
              <a:ea typeface="+mn-ea"/>
              <a:cs typeface="+mn-cs"/>
            </a:endParaRPr>
          </a:p>
          <a:p>
            <a:pPr marL="63500" marR="0" lvl="0" indent="393700" algn="l" defTabSz="914400" rtl="0" eaLnBrk="1" fontAlgn="base" latinLnBrk="0" hangingPunct="1">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Il ne </a:t>
            </a:r>
            <a:r>
              <a:rPr kumimoji="0" lang="fr-FR" sz="2400" b="1" i="0" u="none" strike="noStrike" kern="0" cap="none" spc="0" normalizeH="0" baseline="0" noProof="0" dirty="0">
                <a:ln>
                  <a:noFill/>
                </a:ln>
                <a:solidFill>
                  <a:srgbClr val="000000"/>
                </a:solidFill>
                <a:effectLst/>
                <a:uLnTx/>
                <a:uFillTx/>
                <a:latin typeface="Arial"/>
                <a:ea typeface="+mn-ea"/>
                <a:cs typeface="+mn-cs"/>
              </a:rPr>
              <a:t>lui</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sng" strike="noStrike" kern="0" cap="none" spc="0" normalizeH="0" baseline="0" noProof="0" dirty="0">
                <a:ln>
                  <a:noFill/>
                </a:ln>
                <a:solidFill>
                  <a:srgbClr val="000000"/>
                </a:solidFill>
                <a:effectLst/>
                <a:uLnTx/>
                <a:uFillTx/>
                <a:latin typeface="Arial"/>
                <a:ea typeface="+mn-ea"/>
                <a:cs typeface="+mn-cs"/>
              </a:rPr>
              <a:t>parle</a:t>
            </a:r>
            <a:r>
              <a:rPr kumimoji="0" lang="fr-FR" sz="2400" b="0" i="0" u="none" strike="noStrike" kern="0" cap="none" spc="0" normalizeH="0" baseline="0" noProof="0" dirty="0">
                <a:ln>
                  <a:noFill/>
                </a:ln>
                <a:solidFill>
                  <a:srgbClr val="000000"/>
                </a:solidFill>
                <a:effectLst/>
                <a:uLnTx/>
                <a:uFillTx/>
                <a:latin typeface="Arial"/>
                <a:ea typeface="+mn-ea"/>
                <a:cs typeface="+mn-cs"/>
              </a:rPr>
              <a:t> plus. </a:t>
            </a:r>
            <a:endParaRPr kumimoji="0" lang="en-US" sz="2400" b="0" i="0" u="none" strike="noStrike" kern="0" cap="none" spc="0" normalizeH="0" baseline="0" noProof="0" dirty="0">
              <a:ln>
                <a:noFill/>
              </a:ln>
              <a:solidFill>
                <a:srgbClr val="000000"/>
              </a:solidFill>
              <a:effectLst/>
              <a:uLnTx/>
              <a:uFillTx/>
              <a:latin typeface="Arial"/>
              <a:ea typeface="+mn-ea"/>
              <a:cs typeface="+mn-cs"/>
            </a:endParaRPr>
          </a:p>
          <a:p>
            <a:pPr marL="63500" marR="0" lvl="0" indent="393700" algn="l" defTabSz="914400" rtl="0" eaLnBrk="1" fontAlgn="base" latinLnBrk="0" hangingPunct="1">
              <a:lnSpc>
                <a:spcPct val="100000"/>
              </a:lnSpc>
              <a:spcBef>
                <a:spcPct val="20000"/>
              </a:spcBef>
              <a:spcAft>
                <a:spcPct val="0"/>
              </a:spcAft>
              <a:buClrTx/>
              <a:buSzTx/>
              <a:buFontTx/>
              <a:buChar char="•"/>
              <a:tabLst/>
              <a:defRPr/>
            </a:pPr>
            <a:r>
              <a:rPr kumimoji="0" lang="fr-FR" sz="2800" b="1" i="0" u="none" strike="noStrike" kern="0" cap="none" spc="0" normalizeH="0" baseline="0" noProof="0" dirty="0">
                <a:ln>
                  <a:noFill/>
                </a:ln>
                <a:solidFill>
                  <a:srgbClr val="0B435B"/>
                </a:solidFill>
                <a:effectLst/>
                <a:uLnTx/>
                <a:uFillTx/>
                <a:latin typeface="Arial"/>
                <a:ea typeface="+mn-ea"/>
                <a:cs typeface="+mn-cs"/>
              </a:rPr>
              <a:t>à l’interrogation </a:t>
            </a:r>
            <a:endParaRPr kumimoji="0" lang="fr-FR" sz="2800" i="0" u="none" strike="noStrike" kern="0" cap="none" spc="0" normalizeH="0" baseline="0" noProof="0" dirty="0">
              <a:ln>
                <a:noFill/>
              </a:ln>
              <a:solidFill>
                <a:srgbClr val="0B435B"/>
              </a:solidFill>
              <a:effectLst/>
              <a:uLnTx/>
              <a:uFillTx/>
              <a:latin typeface="Arial"/>
              <a:ea typeface="+mn-ea"/>
              <a:cs typeface="+mn-cs"/>
            </a:endParaRPr>
          </a:p>
          <a:p>
            <a:pPr marL="63500" marR="0" lvl="0" indent="393700" algn="l" defTabSz="914400" rtl="0" eaLnBrk="1" fontAlgn="base" latinLnBrk="0" hangingPunct="1">
              <a:lnSpc>
                <a:spcPct val="100000"/>
              </a:lnSpc>
              <a:spcBef>
                <a:spcPct val="20000"/>
              </a:spcBef>
              <a:spcAft>
                <a:spcPct val="0"/>
              </a:spcAft>
              <a:buClrTx/>
              <a:buSzTx/>
              <a:buFontTx/>
              <a:buNone/>
              <a:tabLst/>
              <a:defRPr/>
            </a:pPr>
            <a:r>
              <a:rPr kumimoji="0" lang="fr-FR" sz="2400" b="1" i="0" u="none" strike="noStrike" kern="0" cap="none" spc="0" normalizeH="0" baseline="0" noProof="0" dirty="0">
                <a:ln>
                  <a:noFill/>
                </a:ln>
                <a:solidFill>
                  <a:srgbClr val="000000"/>
                </a:solidFill>
                <a:effectLst/>
                <a:uLnTx/>
                <a:uFillTx/>
                <a:latin typeface="Arial"/>
                <a:ea typeface="+mn-ea"/>
                <a:cs typeface="+mn-cs"/>
              </a:rPr>
              <a:t>M’en</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sng" strike="noStrike" kern="0" cap="none" spc="0" normalizeH="0" baseline="0" noProof="0" dirty="0">
                <a:ln>
                  <a:noFill/>
                </a:ln>
                <a:solidFill>
                  <a:srgbClr val="000000"/>
                </a:solidFill>
                <a:effectLst/>
                <a:uLnTx/>
                <a:uFillTx/>
                <a:latin typeface="Arial"/>
                <a:ea typeface="+mn-ea"/>
                <a:cs typeface="+mn-cs"/>
              </a:rPr>
              <a:t>parleras</a:t>
            </a:r>
            <a:r>
              <a:rPr kumimoji="0" lang="fr-FR" sz="2400" b="0" i="0" u="none" strike="noStrike" kern="0" cap="none" spc="0" normalizeH="0" baseline="0" noProof="0" dirty="0">
                <a:ln>
                  <a:noFill/>
                </a:ln>
                <a:solidFill>
                  <a:srgbClr val="000000"/>
                </a:solidFill>
                <a:effectLst/>
                <a:uLnTx/>
                <a:uFillTx/>
                <a:latin typeface="Arial"/>
                <a:ea typeface="+mn-ea"/>
                <a:cs typeface="+mn-cs"/>
              </a:rPr>
              <a:t>-tu un jour ? </a:t>
            </a:r>
          </a:p>
          <a:p>
            <a:pPr marL="63500" indent="393700" eaLnBrk="1" hangingPunct="1">
              <a:defRPr/>
            </a:pPr>
            <a:r>
              <a:rPr lang="fr-FR" sz="2800" b="1" kern="0" dirty="0">
                <a:solidFill>
                  <a:srgbClr val="0B435B"/>
                </a:solidFill>
                <a:latin typeface="Arial"/>
              </a:rPr>
              <a:t>aux temps composés </a:t>
            </a:r>
            <a:r>
              <a:rPr lang="fr-FR" sz="2800" kern="0" dirty="0">
                <a:solidFill>
                  <a:srgbClr val="0B435B"/>
                </a:solidFill>
                <a:latin typeface="Arial"/>
              </a:rPr>
              <a:t>(</a:t>
            </a:r>
            <a:r>
              <a:rPr lang="fr-FR" sz="2800" b="1" kern="0" dirty="0">
                <a:solidFill>
                  <a:srgbClr val="0B435B"/>
                </a:solidFill>
                <a:latin typeface="Arial"/>
              </a:rPr>
              <a:t>devant</a:t>
            </a:r>
            <a:r>
              <a:rPr lang="fr-FR" sz="2800" kern="0" dirty="0">
                <a:solidFill>
                  <a:srgbClr val="0B435B"/>
                </a:solidFill>
                <a:latin typeface="Arial"/>
              </a:rPr>
              <a:t> </a:t>
            </a:r>
            <a:r>
              <a:rPr lang="fr-FR" sz="2800" b="1" kern="0" dirty="0">
                <a:solidFill>
                  <a:srgbClr val="0B435B"/>
                </a:solidFill>
                <a:latin typeface="Arial"/>
              </a:rPr>
              <a:t>avoir</a:t>
            </a:r>
            <a:r>
              <a:rPr lang="fr-FR" sz="2800" kern="0" dirty="0">
                <a:solidFill>
                  <a:srgbClr val="0B435B"/>
                </a:solidFill>
                <a:latin typeface="Arial"/>
              </a:rPr>
              <a:t> ou </a:t>
            </a:r>
            <a:r>
              <a:rPr lang="fr-FR" sz="2800" b="1" kern="0" dirty="0">
                <a:solidFill>
                  <a:srgbClr val="0B435B"/>
                </a:solidFill>
                <a:latin typeface="Arial"/>
              </a:rPr>
              <a:t>être</a:t>
            </a:r>
            <a:r>
              <a:rPr lang="fr-FR" sz="2800" kern="0" dirty="0">
                <a:solidFill>
                  <a:srgbClr val="0B435B"/>
                </a:solidFill>
                <a:latin typeface="Arial"/>
              </a:rPr>
              <a:t>)</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none" strike="noStrike" kern="0" cap="none" spc="0" normalizeH="0" baseline="0" noProof="0" dirty="0">
                <a:ln>
                  <a:noFill/>
                </a:ln>
                <a:solidFill>
                  <a:srgbClr val="000000"/>
                </a:solidFill>
                <a:effectLst/>
                <a:uLnTx/>
                <a:uFillTx/>
                <a:latin typeface="Arial"/>
                <a:ea typeface="+mn-ea"/>
                <a:cs typeface="+mn-cs"/>
              </a:rPr>
              <a:t>Je </a:t>
            </a:r>
            <a:r>
              <a:rPr kumimoji="0" lang="fr-FR" sz="2400" b="1" i="0" u="none" strike="noStrike" kern="0" cap="none" spc="0" normalizeH="0" baseline="0" noProof="0" dirty="0">
                <a:ln>
                  <a:noFill/>
                </a:ln>
                <a:solidFill>
                  <a:srgbClr val="000000"/>
                </a:solidFill>
                <a:effectLst/>
                <a:uLnTx/>
                <a:uFillTx/>
                <a:latin typeface="Arial"/>
                <a:ea typeface="+mn-ea"/>
                <a:cs typeface="+mn-cs"/>
              </a:rPr>
              <a:t>lui</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sng" strike="noStrike" kern="0" cap="none" spc="0" normalizeH="0" baseline="0" noProof="0" dirty="0">
                <a:ln>
                  <a:noFill/>
                </a:ln>
                <a:solidFill>
                  <a:srgbClr val="000000"/>
                </a:solidFill>
                <a:effectLst/>
                <a:uLnTx/>
                <a:uFillTx/>
                <a:latin typeface="Arial"/>
                <a:ea typeface="+mn-ea"/>
                <a:cs typeface="+mn-cs"/>
              </a:rPr>
              <a:t>ai dit</a:t>
            </a:r>
            <a:r>
              <a:rPr kumimoji="0" lang="fr-FR" sz="2400" b="0" i="0" u="none" strike="noStrike" kern="0" cap="none" spc="0" normalizeH="0" baseline="0" noProof="0" dirty="0">
                <a:ln>
                  <a:noFill/>
                </a:ln>
                <a:solidFill>
                  <a:srgbClr val="000000"/>
                </a:solidFill>
                <a:effectLst/>
                <a:uLnTx/>
                <a:uFillTx/>
                <a:latin typeface="Arial"/>
                <a:ea typeface="+mn-ea"/>
                <a:cs typeface="+mn-cs"/>
              </a:rPr>
              <a:t> la vérité.  </a:t>
            </a:r>
            <a:endParaRPr kumimoji="0" lang="en-US"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	Il </a:t>
            </a:r>
            <a:r>
              <a:rPr kumimoji="0" lang="fr-FR" sz="2400" b="1" i="0" u="none" strike="noStrike" kern="0" cap="none" spc="0" normalizeH="0" baseline="0" noProof="0" dirty="0">
                <a:ln>
                  <a:noFill/>
                </a:ln>
                <a:solidFill>
                  <a:srgbClr val="000000"/>
                </a:solidFill>
                <a:effectLst/>
                <a:uLnTx/>
                <a:uFillTx/>
                <a:latin typeface="Arial"/>
                <a:ea typeface="+mn-ea"/>
                <a:cs typeface="+mn-cs"/>
              </a:rPr>
              <a:t>l’</a:t>
            </a:r>
            <a:r>
              <a:rPr kumimoji="0" lang="fr-FR" sz="2400" b="0" i="0" u="sng" strike="noStrike" kern="0" cap="none" spc="0" normalizeH="0" baseline="0" noProof="0" dirty="0">
                <a:ln>
                  <a:noFill/>
                </a:ln>
                <a:solidFill>
                  <a:srgbClr val="000000"/>
                </a:solidFill>
                <a:effectLst/>
                <a:uLnTx/>
                <a:uFillTx/>
                <a:latin typeface="Arial"/>
                <a:ea typeface="+mn-ea"/>
                <a:cs typeface="+mn-cs"/>
              </a:rPr>
              <a:t>a vu</a:t>
            </a:r>
            <a:r>
              <a:rPr kumimoji="0" lang="fr-FR" sz="2400" b="0" i="0" u="none" strike="noStrike" kern="0" cap="none" spc="0" normalizeH="0" baseline="0" noProof="0" dirty="0">
                <a:ln>
                  <a:noFill/>
                </a:ln>
                <a:solidFill>
                  <a:srgbClr val="000000"/>
                </a:solidFill>
                <a:effectLst/>
                <a:uLnTx/>
                <a:uFillTx/>
                <a:latin typeface="Arial"/>
                <a:ea typeface="+mn-ea"/>
                <a:cs typeface="+mn-cs"/>
              </a:rPr>
              <a:t>. </a:t>
            </a:r>
          </a:p>
          <a:p>
            <a:pPr marL="63500" indent="393700" eaLnBrk="1" hangingPunct="1">
              <a:defRPr/>
            </a:pPr>
            <a:r>
              <a:rPr lang="fr-FR" sz="2800" b="1" kern="0" dirty="0">
                <a:solidFill>
                  <a:srgbClr val="0B435B"/>
                </a:solidFill>
                <a:latin typeface="Arial"/>
              </a:rPr>
              <a:t>deux verbes </a:t>
            </a:r>
            <a:r>
              <a:rPr lang="fr-FR" sz="2800" kern="0" dirty="0">
                <a:solidFill>
                  <a:srgbClr val="0B435B"/>
                </a:solidFill>
                <a:latin typeface="Arial"/>
              </a:rPr>
              <a:t>(</a:t>
            </a:r>
            <a:r>
              <a:rPr lang="fr-FR" sz="2800" b="1" kern="0" dirty="0">
                <a:solidFill>
                  <a:srgbClr val="0B435B"/>
                </a:solidFill>
                <a:latin typeface="Arial"/>
              </a:rPr>
              <a:t>devant l’infinitif</a:t>
            </a:r>
            <a:r>
              <a:rPr lang="fr-FR" sz="2800" kern="0" dirty="0">
                <a:solidFill>
                  <a:srgbClr val="0B435B"/>
                </a:solidFill>
                <a:latin typeface="Arial"/>
              </a:rPr>
              <a:t>)</a:t>
            </a:r>
            <a:endParaRPr lang="en-US" sz="2800" kern="0" dirty="0">
              <a:solidFill>
                <a:srgbClr val="0B435B"/>
              </a:solidFill>
              <a:latin typeface="Arial"/>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	Je veux </a:t>
            </a:r>
            <a:r>
              <a:rPr kumimoji="0" lang="fr-FR" sz="2400" b="1" i="0" u="none" strike="noStrike" kern="0" cap="none" spc="0" normalizeH="0" baseline="0" noProof="0" dirty="0">
                <a:ln>
                  <a:noFill/>
                </a:ln>
                <a:solidFill>
                  <a:srgbClr val="000000"/>
                </a:solidFill>
                <a:effectLst/>
                <a:uLnTx/>
                <a:uFillTx/>
                <a:latin typeface="Arial"/>
                <a:ea typeface="+mn-ea"/>
                <a:cs typeface="+mn-cs"/>
              </a:rPr>
              <a:t>l’</a:t>
            </a:r>
            <a:r>
              <a:rPr kumimoji="0" lang="fr-FR" sz="2400" b="0" i="0" u="sng" strike="noStrike" kern="0" cap="none" spc="0" normalizeH="0" baseline="0" noProof="0" dirty="0">
                <a:ln>
                  <a:noFill/>
                </a:ln>
                <a:solidFill>
                  <a:srgbClr val="000000"/>
                </a:solidFill>
                <a:effectLst/>
                <a:uLnTx/>
                <a:uFillTx/>
                <a:latin typeface="Arial"/>
                <a:ea typeface="+mn-ea"/>
                <a:cs typeface="+mn-cs"/>
              </a:rPr>
              <a:t>écrire</a:t>
            </a:r>
            <a:r>
              <a:rPr kumimoji="0" lang="fr-FR" sz="2400" b="0" i="0" u="none" strike="noStrike" kern="0" cap="none" spc="0" normalizeH="0" baseline="0" noProof="0" dirty="0">
                <a:ln>
                  <a:noFill/>
                </a:ln>
                <a:solidFill>
                  <a:srgbClr val="000000"/>
                </a:solidFill>
                <a:effectLst/>
                <a:uLnTx/>
                <a:uFillTx/>
                <a:latin typeface="Arial"/>
                <a:ea typeface="+mn-ea"/>
                <a:cs typeface="+mn-cs"/>
              </a:rPr>
              <a:t>. </a:t>
            </a:r>
            <a:endParaRPr kumimoji="0" lang="en-US"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000000"/>
                </a:solidFill>
                <a:effectLst/>
                <a:uLnTx/>
                <a:uFillTx/>
                <a:latin typeface="Arial"/>
                <a:ea typeface="+mn-ea"/>
                <a:cs typeface="+mn-cs"/>
              </a:rPr>
              <a:t>	Je vais </a:t>
            </a:r>
            <a:r>
              <a:rPr kumimoji="0" lang="fr-FR" sz="2400" b="1" i="0" u="none" strike="noStrike" kern="0" cap="none" spc="0" normalizeH="0" baseline="0" noProof="0" dirty="0">
                <a:ln>
                  <a:noFill/>
                </a:ln>
                <a:solidFill>
                  <a:srgbClr val="000000"/>
                </a:solidFill>
                <a:effectLst/>
                <a:uLnTx/>
                <a:uFillTx/>
                <a:latin typeface="Arial"/>
                <a:ea typeface="+mn-ea"/>
                <a:cs typeface="+mn-cs"/>
              </a:rPr>
              <a:t>lui</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sng" strike="noStrike" kern="0" cap="none" spc="0" normalizeH="0" baseline="0" noProof="0" dirty="0">
                <a:ln>
                  <a:noFill/>
                </a:ln>
                <a:solidFill>
                  <a:srgbClr val="000000"/>
                </a:solidFill>
                <a:effectLst/>
                <a:uLnTx/>
                <a:uFillTx/>
                <a:latin typeface="Arial"/>
                <a:ea typeface="+mn-ea"/>
                <a:cs typeface="+mn-cs"/>
              </a:rPr>
              <a:t>parler</a:t>
            </a:r>
            <a:r>
              <a:rPr kumimoji="0" lang="fr-FR" sz="2400" b="0" i="0" strike="noStrike" kern="0" cap="none" spc="0" normalizeH="0" baseline="0" noProof="0" dirty="0">
                <a:ln>
                  <a:noFill/>
                </a:ln>
                <a:solidFill>
                  <a:srgbClr val="000000"/>
                </a:solidFill>
                <a:effectLst/>
                <a:uLnTx/>
                <a:uFillTx/>
                <a:latin typeface="Arial"/>
                <a:ea typeface="+mn-ea"/>
                <a:cs typeface="+mn-cs"/>
              </a:rPr>
              <a:t>.</a:t>
            </a:r>
            <a:endParaRPr kumimoji="0" lang="en-US" sz="3200" b="0" i="0" u="none" strike="noStrike" kern="0" cap="none" spc="0" normalizeH="0" baseline="0" noProof="0" dirty="0">
              <a:ln>
                <a:noFill/>
              </a:ln>
              <a:solidFill>
                <a:srgbClr val="000000"/>
              </a:solidFill>
              <a:effectLst/>
              <a:uLnTx/>
              <a:uFillTx/>
              <a:latin typeface="Arial"/>
              <a:ea typeface="+mn-ea"/>
              <a:cs typeface="+mn-cs"/>
            </a:endParaRPr>
          </a:p>
          <a:p>
            <a:pPr marL="63500" marR="0" lvl="0" indent="393700" algn="l" defTabSz="914400" rtl="0" eaLnBrk="1" fontAlgn="base" latinLnBrk="0" hangingPunct="1">
              <a:lnSpc>
                <a:spcPct val="100000"/>
              </a:lnSpc>
              <a:spcBef>
                <a:spcPct val="20000"/>
              </a:spcBef>
              <a:spcAft>
                <a:spcPct val="0"/>
              </a:spcAft>
              <a:buClrTx/>
              <a:buSzTx/>
              <a:buFontTx/>
              <a:buChar char="•"/>
              <a:tabLst/>
              <a:defRPr/>
            </a:pPr>
            <a:endParaRPr kumimoji="0" lang="fr-FR" sz="3200" b="0" i="0" u="none" strike="noStrike" kern="0" cap="none" spc="0" normalizeH="0" baseline="0" noProof="0" dirty="0">
              <a:ln>
                <a:noFill/>
              </a:ln>
              <a:solidFill>
                <a:srgbClr val="000000"/>
              </a:solidFill>
              <a:effectLst/>
              <a:uLnTx/>
              <a:uFillTx/>
              <a:latin typeface="Arial"/>
              <a:ea typeface="+mn-ea"/>
              <a:cs typeface="+mn-cs"/>
            </a:endParaRPr>
          </a:p>
        </p:txBody>
      </p:sp>
      <p:grpSp>
        <p:nvGrpSpPr>
          <p:cNvPr id="9" name="Group 32">
            <a:extLst>
              <a:ext uri="{FF2B5EF4-FFF2-40B4-BE49-F238E27FC236}">
                <a16:creationId xmlns:a16="http://schemas.microsoft.com/office/drawing/2014/main" id="{F11023C0-21B1-6868-57D7-2393ADE4564F}"/>
              </a:ext>
            </a:extLst>
          </p:cNvPr>
          <p:cNvGrpSpPr>
            <a:grpSpLocks/>
          </p:cNvGrpSpPr>
          <p:nvPr/>
        </p:nvGrpSpPr>
        <p:grpSpPr bwMode="auto">
          <a:xfrm rot="1348872">
            <a:off x="10472058" y="707618"/>
            <a:ext cx="1501392" cy="1797728"/>
            <a:chOff x="7502879" y="1471299"/>
            <a:chExt cx="1344841" cy="1647770"/>
          </a:xfrm>
        </p:grpSpPr>
        <p:sp>
          <p:nvSpPr>
            <p:cNvPr id="10" name="Oval 15">
              <a:extLst>
                <a:ext uri="{FF2B5EF4-FFF2-40B4-BE49-F238E27FC236}">
                  <a16:creationId xmlns:a16="http://schemas.microsoft.com/office/drawing/2014/main" id="{641A5586-9815-E0AF-2C54-AA7DE88CDB6C}"/>
                </a:ext>
              </a:extLst>
            </p:cNvPr>
            <p:cNvSpPr>
              <a:spLocks noChangeArrowheads="1"/>
            </p:cNvSpPr>
            <p:nvPr/>
          </p:nvSpPr>
          <p:spPr bwMode="auto">
            <a:xfrm>
              <a:off x="7502879" y="1774747"/>
              <a:ext cx="1344841" cy="1344322"/>
            </a:xfrm>
            <a:prstGeom prst="ellipse">
              <a:avLst/>
            </a:prstGeom>
            <a:solidFill>
              <a:srgbClr val="008000"/>
            </a:solidFill>
            <a:ln w="38100">
              <a:solidFill>
                <a:srgbClr val="0033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1" name="Oval 14">
              <a:extLst>
                <a:ext uri="{FF2B5EF4-FFF2-40B4-BE49-F238E27FC236}">
                  <a16:creationId xmlns:a16="http://schemas.microsoft.com/office/drawing/2014/main" id="{F226B347-2375-2F73-E844-C2601B107198}"/>
                </a:ext>
              </a:extLst>
            </p:cNvPr>
            <p:cNvSpPr>
              <a:spLocks noChangeArrowheads="1"/>
            </p:cNvSpPr>
            <p:nvPr/>
          </p:nvSpPr>
          <p:spPr bwMode="auto">
            <a:xfrm>
              <a:off x="7801732" y="2222209"/>
              <a:ext cx="298854" cy="299276"/>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2" name="Oval 36">
              <a:extLst>
                <a:ext uri="{FF2B5EF4-FFF2-40B4-BE49-F238E27FC236}">
                  <a16:creationId xmlns:a16="http://schemas.microsoft.com/office/drawing/2014/main" id="{BEAA5DAC-F77F-3A07-0B70-AF24CFE9C78A}"/>
                </a:ext>
              </a:extLst>
            </p:cNvPr>
            <p:cNvSpPr>
              <a:spLocks noChangeArrowheads="1"/>
            </p:cNvSpPr>
            <p:nvPr/>
          </p:nvSpPr>
          <p:spPr bwMode="auto">
            <a:xfrm>
              <a:off x="8250013" y="2222209"/>
              <a:ext cx="298854" cy="299276"/>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3" name="Oval 12">
              <a:extLst>
                <a:ext uri="{FF2B5EF4-FFF2-40B4-BE49-F238E27FC236}">
                  <a16:creationId xmlns:a16="http://schemas.microsoft.com/office/drawing/2014/main" id="{FB005AED-49E2-F17E-0CE1-27F58D0C9EE1}"/>
                </a:ext>
              </a:extLst>
            </p:cNvPr>
            <p:cNvSpPr>
              <a:spLocks noChangeArrowheads="1"/>
            </p:cNvSpPr>
            <p:nvPr/>
          </p:nvSpPr>
          <p:spPr bwMode="auto">
            <a:xfrm>
              <a:off x="7813422" y="2336375"/>
              <a:ext cx="148432" cy="149154"/>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4" name="Oval 11">
              <a:extLst>
                <a:ext uri="{FF2B5EF4-FFF2-40B4-BE49-F238E27FC236}">
                  <a16:creationId xmlns:a16="http://schemas.microsoft.com/office/drawing/2014/main" id="{271A35AA-58D1-7CF5-7C8F-F175CE2C0C6F}"/>
                </a:ext>
              </a:extLst>
            </p:cNvPr>
            <p:cNvSpPr>
              <a:spLocks noChangeArrowheads="1"/>
            </p:cNvSpPr>
            <p:nvPr/>
          </p:nvSpPr>
          <p:spPr bwMode="auto">
            <a:xfrm>
              <a:off x="8258295" y="2331878"/>
              <a:ext cx="148432" cy="149154"/>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5" name="Freeform 10">
              <a:extLst>
                <a:ext uri="{FF2B5EF4-FFF2-40B4-BE49-F238E27FC236}">
                  <a16:creationId xmlns:a16="http://schemas.microsoft.com/office/drawing/2014/main" id="{5185D459-F86D-0AB9-0AE5-7A6F56720CA5}"/>
                </a:ext>
              </a:extLst>
            </p:cNvPr>
            <p:cNvSpPr>
              <a:spLocks/>
            </p:cNvSpPr>
            <p:nvPr/>
          </p:nvSpPr>
          <p:spPr bwMode="auto">
            <a:xfrm>
              <a:off x="7768043" y="1604206"/>
              <a:ext cx="388510" cy="337049"/>
            </a:xfrm>
            <a:custGeom>
              <a:avLst/>
              <a:gdLst>
                <a:gd name="T0" fmla="*/ 0 w 468"/>
                <a:gd name="T1" fmla="*/ 0 h 407"/>
                <a:gd name="T2" fmla="*/ 322521430 w 468"/>
                <a:gd name="T3" fmla="*/ 279120483 h 407"/>
                <a:gd name="T4" fmla="*/ 0 60000 65536"/>
                <a:gd name="T5" fmla="*/ 0 60000 65536"/>
                <a:gd name="T6" fmla="*/ 0 w 468"/>
                <a:gd name="T7" fmla="*/ 0 h 407"/>
                <a:gd name="T8" fmla="*/ 468 w 468"/>
                <a:gd name="T9" fmla="*/ 407 h 407"/>
              </a:gdLst>
              <a:ahLst/>
              <a:cxnLst>
                <a:cxn ang="T4">
                  <a:pos x="T0" y="T1"/>
                </a:cxn>
                <a:cxn ang="T5">
                  <a:pos x="T2" y="T3"/>
                </a:cxn>
              </a:cxnLst>
              <a:rect l="T6" t="T7" r="T8" b="T9"/>
              <a:pathLst>
                <a:path w="468" h="407">
                  <a:moveTo>
                    <a:pt x="0" y="0"/>
                  </a:moveTo>
                  <a:lnTo>
                    <a:pt x="468" y="407"/>
                  </a:lnTo>
                </a:path>
              </a:pathLst>
            </a:custGeom>
            <a:solidFill>
              <a:srgbClr val="339966"/>
            </a:solidFill>
            <a:ln w="38100">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6" name="Freeform 9">
              <a:extLst>
                <a:ext uri="{FF2B5EF4-FFF2-40B4-BE49-F238E27FC236}">
                  <a16:creationId xmlns:a16="http://schemas.microsoft.com/office/drawing/2014/main" id="{BA7A6541-6C71-1E2D-F335-5D4599BD1717}"/>
                </a:ext>
              </a:extLst>
            </p:cNvPr>
            <p:cNvSpPr>
              <a:spLocks/>
            </p:cNvSpPr>
            <p:nvPr/>
          </p:nvSpPr>
          <p:spPr bwMode="auto">
            <a:xfrm>
              <a:off x="8141133" y="1571970"/>
              <a:ext cx="192262" cy="361262"/>
            </a:xfrm>
            <a:custGeom>
              <a:avLst/>
              <a:gdLst>
                <a:gd name="T0" fmla="*/ 159330513 w 232"/>
                <a:gd name="T1" fmla="*/ 0 h 435"/>
                <a:gd name="T2" fmla="*/ 0 w 232"/>
                <a:gd name="T3" fmla="*/ 300023543 h 435"/>
                <a:gd name="T4" fmla="*/ 0 60000 65536"/>
                <a:gd name="T5" fmla="*/ 0 60000 65536"/>
                <a:gd name="T6" fmla="*/ 0 w 232"/>
                <a:gd name="T7" fmla="*/ 0 h 435"/>
                <a:gd name="T8" fmla="*/ 232 w 232"/>
                <a:gd name="T9" fmla="*/ 435 h 435"/>
              </a:gdLst>
              <a:ahLst/>
              <a:cxnLst>
                <a:cxn ang="T4">
                  <a:pos x="T0" y="T1"/>
                </a:cxn>
                <a:cxn ang="T5">
                  <a:pos x="T2" y="T3"/>
                </a:cxn>
              </a:cxnLst>
              <a:rect l="T6" t="T7" r="T8" b="T9"/>
              <a:pathLst>
                <a:path w="232" h="435">
                  <a:moveTo>
                    <a:pt x="232" y="0"/>
                  </a:moveTo>
                  <a:lnTo>
                    <a:pt x="0" y="435"/>
                  </a:lnTo>
                </a:path>
              </a:pathLst>
            </a:custGeom>
            <a:solidFill>
              <a:srgbClr val="339966"/>
            </a:solidFill>
            <a:ln w="38100">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7" name="Oval 8">
              <a:extLst>
                <a:ext uri="{FF2B5EF4-FFF2-40B4-BE49-F238E27FC236}">
                  <a16:creationId xmlns:a16="http://schemas.microsoft.com/office/drawing/2014/main" id="{D461B366-F9B2-6852-C8B8-D7D84EEBF8C1}"/>
                </a:ext>
              </a:extLst>
            </p:cNvPr>
            <p:cNvSpPr>
              <a:spLocks noChangeArrowheads="1"/>
            </p:cNvSpPr>
            <p:nvPr/>
          </p:nvSpPr>
          <p:spPr bwMode="auto">
            <a:xfrm flipV="1">
              <a:off x="7652306" y="1475471"/>
              <a:ext cx="149427" cy="150122"/>
            </a:xfrm>
            <a:prstGeom prst="ellipse">
              <a:avLst/>
            </a:prstGeom>
            <a:solidFill>
              <a:srgbClr val="339966"/>
            </a:solidFill>
            <a:ln w="9525">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8" name="Oval 7">
              <a:extLst>
                <a:ext uri="{FF2B5EF4-FFF2-40B4-BE49-F238E27FC236}">
                  <a16:creationId xmlns:a16="http://schemas.microsoft.com/office/drawing/2014/main" id="{54ED1BAF-BA1F-BC1D-E6E7-A1FBD0E0AD6A}"/>
                </a:ext>
              </a:extLst>
            </p:cNvPr>
            <p:cNvSpPr>
              <a:spLocks noChangeArrowheads="1"/>
            </p:cNvSpPr>
            <p:nvPr/>
          </p:nvSpPr>
          <p:spPr bwMode="auto">
            <a:xfrm flipV="1">
              <a:off x="8259867" y="1471299"/>
              <a:ext cx="149427" cy="150122"/>
            </a:xfrm>
            <a:prstGeom prst="ellipse">
              <a:avLst/>
            </a:prstGeom>
            <a:solidFill>
              <a:srgbClr val="339966"/>
            </a:solidFill>
            <a:ln w="9525">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9" name="WordArt 2">
              <a:extLst>
                <a:ext uri="{FF2B5EF4-FFF2-40B4-BE49-F238E27FC236}">
                  <a16:creationId xmlns:a16="http://schemas.microsoft.com/office/drawing/2014/main" id="{7EB646E4-9AE4-2E6E-D9B2-0C60D340B1CC}"/>
                </a:ext>
              </a:extLst>
            </p:cNvPr>
            <p:cNvSpPr>
              <a:spLocks noChangeArrowheads="1" noChangeShapeType="1" noTextEdit="1"/>
            </p:cNvSpPr>
            <p:nvPr/>
          </p:nvSpPr>
          <p:spPr bwMode="auto">
            <a:xfrm>
              <a:off x="7801732" y="2670639"/>
              <a:ext cx="735180" cy="29830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anDown">
                <a:avLst>
                  <a:gd name="adj" fmla="val 33333"/>
                </a:avLst>
              </a:prstTxWarp>
            </a:bodyPr>
            <a:lstStyle/>
            <a:p>
              <a:pPr algn="ctr"/>
              <a:r>
                <a:rPr lang="fr-CA" sz="1200" b="1" kern="10" dirty="0">
                  <a:solidFill>
                    <a:srgbClr val="FFFFFF"/>
                  </a:solidFill>
                  <a:latin typeface="Times New Roman" panose="02020603050405020304" pitchFamily="18" charset="0"/>
                  <a:cs typeface="Times New Roman" panose="02020603050405020304" pitchFamily="18" charset="0"/>
                </a:rPr>
                <a:t>verbe</a:t>
              </a:r>
            </a:p>
          </p:txBody>
        </p:sp>
      </p:grpSp>
    </p:spTree>
    <p:custDataLst>
      <p:tags r:id="rId1"/>
    </p:custDataLst>
    <p:extLst>
      <p:ext uri="{BB962C8B-B14F-4D97-AF65-F5344CB8AC3E}">
        <p14:creationId xmlns:p14="http://schemas.microsoft.com/office/powerpoint/2010/main" val="9348367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426A0-9DB7-548B-DFDC-E558A7287910}"/>
              </a:ext>
            </a:extLst>
          </p:cNvPr>
          <p:cNvSpPr>
            <a:spLocks noGrp="1"/>
          </p:cNvSpPr>
          <p:nvPr>
            <p:ph type="title"/>
          </p:nvPr>
        </p:nvSpPr>
        <p:spPr/>
        <p:txBody>
          <a:bodyPr/>
          <a:lstStyle/>
          <a:p>
            <a:r>
              <a:rPr lang="fr-FR" altLang="fr-FR" sz="2800" dirty="0"/>
              <a:t>Place à l’impératif affirmatif </a:t>
            </a:r>
            <a:endParaRPr lang="fr-CA" dirty="0"/>
          </a:p>
        </p:txBody>
      </p:sp>
      <p:graphicFrame>
        <p:nvGraphicFramePr>
          <p:cNvPr id="17" name="Table 16">
            <a:extLst>
              <a:ext uri="{FF2B5EF4-FFF2-40B4-BE49-F238E27FC236}">
                <a16:creationId xmlns:a16="http://schemas.microsoft.com/office/drawing/2014/main" id="{A5933E45-A988-FAF6-259C-428DD84397E1}"/>
              </a:ext>
            </a:extLst>
          </p:cNvPr>
          <p:cNvGraphicFramePr>
            <a:graphicFrameLocks noGrp="1"/>
          </p:cNvGraphicFramePr>
          <p:nvPr>
            <p:extLst>
              <p:ext uri="{D42A27DB-BD31-4B8C-83A1-F6EECF244321}">
                <p14:modId xmlns:p14="http://schemas.microsoft.com/office/powerpoint/2010/main" val="962429643"/>
              </p:ext>
            </p:extLst>
          </p:nvPr>
        </p:nvGraphicFramePr>
        <p:xfrm>
          <a:off x="1015352" y="1602483"/>
          <a:ext cx="4086874" cy="4389441"/>
        </p:xfrm>
        <a:graphic>
          <a:graphicData uri="http://schemas.openxmlformats.org/drawingml/2006/table">
            <a:tbl>
              <a:tblPr/>
              <a:tblGrid>
                <a:gridCol w="1588148">
                  <a:extLst>
                    <a:ext uri="{9D8B030D-6E8A-4147-A177-3AD203B41FA5}">
                      <a16:colId xmlns:a16="http://schemas.microsoft.com/office/drawing/2014/main" val="20000"/>
                    </a:ext>
                  </a:extLst>
                </a:gridCol>
                <a:gridCol w="907698">
                  <a:extLst>
                    <a:ext uri="{9D8B030D-6E8A-4147-A177-3AD203B41FA5}">
                      <a16:colId xmlns:a16="http://schemas.microsoft.com/office/drawing/2014/main" val="20001"/>
                    </a:ext>
                  </a:extLst>
                </a:gridCol>
                <a:gridCol w="172500">
                  <a:extLst>
                    <a:ext uri="{9D8B030D-6E8A-4147-A177-3AD203B41FA5}">
                      <a16:colId xmlns:a16="http://schemas.microsoft.com/office/drawing/2014/main" val="20002"/>
                    </a:ext>
                  </a:extLst>
                </a:gridCol>
                <a:gridCol w="1418528">
                  <a:extLst>
                    <a:ext uri="{9D8B030D-6E8A-4147-A177-3AD203B41FA5}">
                      <a16:colId xmlns:a16="http://schemas.microsoft.com/office/drawing/2014/main" val="20003"/>
                    </a:ext>
                  </a:extLst>
                </a:gridCol>
              </a:tblGrid>
              <a:tr h="731573">
                <a:tc rowSpan="3">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1600" dirty="0">
                          <a:latin typeface="Open Sans" panose="020B0606030504020204" pitchFamily="34" charset="0"/>
                          <a:ea typeface="Open Sans" panose="020B0606030504020204" pitchFamily="34" charset="0"/>
                          <a:cs typeface="Open Sans" panose="020B0606030504020204" pitchFamily="34" charset="0"/>
                        </a:rPr>
                        <a:t> </a:t>
                      </a:r>
                      <a:r>
                        <a:rPr lang="fr-FR" sz="2400" b="1" dirty="0">
                          <a:latin typeface="Open Sans" panose="020B0606030504020204" pitchFamily="34" charset="0"/>
                          <a:ea typeface="Open Sans" panose="020B0606030504020204" pitchFamily="34" charset="0"/>
                          <a:cs typeface="Open Sans" panose="020B0606030504020204" pitchFamily="34" charset="0"/>
                        </a:rPr>
                        <a:t>VERBE</a:t>
                      </a:r>
                      <a:r>
                        <a:rPr lang="fr-FR" sz="2000" b="1" dirty="0">
                          <a:latin typeface="Open Sans" panose="020B0606030504020204" pitchFamily="34" charset="0"/>
                          <a:ea typeface="Open Sans" panose="020B0606030504020204" pitchFamily="34" charset="0"/>
                          <a:cs typeface="Open Sans" panose="020B0606030504020204" pitchFamily="34" charset="0"/>
                        </a:rPr>
                        <a:t> </a:t>
                      </a:r>
                      <a:r>
                        <a:rPr lang="fr-FR" sz="1600" dirty="0">
                          <a:latin typeface="Open Sans" panose="020B0606030504020204" pitchFamily="34" charset="0"/>
                          <a:ea typeface="Open Sans" panose="020B0606030504020204" pitchFamily="34" charset="0"/>
                          <a:cs typeface="Open Sans" panose="020B0606030504020204" pitchFamily="34" charset="0"/>
                        </a:rPr>
                        <a:t> </a:t>
                      </a:r>
                      <a:r>
                        <a:rPr lang="fr-FR" sz="1600" b="1" dirty="0">
                          <a:latin typeface="Open Sans" panose="020B0606030504020204" pitchFamily="34" charset="0"/>
                          <a:ea typeface="Open Sans" panose="020B0606030504020204" pitchFamily="34" charset="0"/>
                          <a:cs typeface="Open Sans" panose="020B0606030504020204" pitchFamily="34" charset="0"/>
                        </a:rPr>
                        <a:t>+</a:t>
                      </a:r>
                      <a:endParaRPr lang="en-US" sz="1200" dirty="0">
                        <a:latin typeface="Open Sans" panose="020B0606030504020204" pitchFamily="34" charset="0"/>
                        <a:ea typeface="Open Sans" panose="020B0606030504020204" pitchFamily="34" charset="0"/>
                        <a:cs typeface="Open Sans" panose="020B0606030504020204" pitchFamily="34" charset="0"/>
                      </a:endParaRPr>
                    </a:p>
                  </a:txBody>
                  <a:tcPr marL="68578" marR="6857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203835" marR="0" algn="l">
                        <a:spcBef>
                          <a:spcPts val="0"/>
                        </a:spcBef>
                        <a:spcAft>
                          <a:spcPts val="0"/>
                        </a:spcAft>
                      </a:pPr>
                      <a:r>
                        <a:rPr lang="fr-FR" sz="2400" dirty="0">
                          <a:latin typeface="Open Sans" panose="020B0606030504020204" pitchFamily="34" charset="0"/>
                          <a:ea typeface="Open Sans" panose="020B0606030504020204" pitchFamily="34" charset="0"/>
                          <a:cs typeface="Open Sans" panose="020B0606030504020204" pitchFamily="34" charset="0"/>
                        </a:rPr>
                        <a:t>-la</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marL="68578" marR="68578" marT="0" marB="0" anchor="ctr">
                    <a:lnL>
                      <a:noFill/>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BDD6F9"/>
                    </a:solidFill>
                  </a:tcPr>
                </a:tc>
                <a:tc rowSpan="3">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marL="68578" marR="6857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DD6F9"/>
                    </a:solid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142240" marR="0" algn="l">
                        <a:spcBef>
                          <a:spcPts val="0"/>
                        </a:spcBef>
                        <a:spcAft>
                          <a:spcPts val="0"/>
                        </a:spcAft>
                      </a:pPr>
                      <a:r>
                        <a:rPr lang="fr-FR" sz="2400" dirty="0">
                          <a:latin typeface="Open Sans" panose="020B0606030504020204" pitchFamily="34" charset="0"/>
                          <a:ea typeface="Open Sans" panose="020B0606030504020204" pitchFamily="34" charset="0"/>
                          <a:cs typeface="Open Sans" panose="020B0606030504020204" pitchFamily="34" charset="0"/>
                        </a:rPr>
                        <a:t>-moi</a:t>
                      </a: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142240" marR="0" algn="l">
                        <a:spcBef>
                          <a:spcPts val="0"/>
                        </a:spcBef>
                        <a:spcAft>
                          <a:spcPts val="0"/>
                        </a:spcAft>
                      </a:pPr>
                      <a:r>
                        <a:rPr lang="fr-FR" sz="2400" dirty="0">
                          <a:latin typeface="Open Sans" panose="020B0606030504020204" pitchFamily="34" charset="0"/>
                          <a:ea typeface="Open Sans" panose="020B0606030504020204" pitchFamily="34" charset="0"/>
                          <a:cs typeface="Open Sans" panose="020B0606030504020204" pitchFamily="34" charset="0"/>
                        </a:rPr>
                        <a:t>-toi</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marL="68578" marR="6857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BDD6F9"/>
                    </a:solidFill>
                  </a:tcPr>
                </a:tc>
                <a:extLst>
                  <a:ext uri="{0D108BD9-81ED-4DB2-BD59-A6C34878D82A}">
                    <a16:rowId xmlns:a16="http://schemas.microsoft.com/office/drawing/2014/main" val="10000"/>
                  </a:ext>
                </a:extLst>
              </a:tr>
              <a:tr h="731573">
                <a:tc vMerge="1">
                  <a:txBody>
                    <a:bodyPr/>
                    <a:lstStyle/>
                    <a:p>
                      <a:endParaRPr lang="fr-CA"/>
                    </a:p>
                  </a:txBody>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203835" marR="0" algn="l">
                        <a:spcBef>
                          <a:spcPts val="0"/>
                        </a:spcBef>
                        <a:spcAft>
                          <a:spcPts val="0"/>
                        </a:spcAft>
                      </a:pPr>
                      <a:r>
                        <a:rPr lang="fr-FR" sz="2400" dirty="0">
                          <a:latin typeface="Open Sans" panose="020B0606030504020204" pitchFamily="34" charset="0"/>
                          <a:ea typeface="Open Sans" panose="020B0606030504020204" pitchFamily="34" charset="0"/>
                          <a:cs typeface="Open Sans" panose="020B0606030504020204" pitchFamily="34" charset="0"/>
                        </a:rPr>
                        <a:t>-le</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marL="68578" marR="68578" marT="0" marB="0" anchor="ctr">
                    <a:lnL>
                      <a:noFill/>
                    </a:lnL>
                    <a:lnR>
                      <a:noFill/>
                    </a:lnR>
                    <a:lnT>
                      <a:noFill/>
                    </a:lnT>
                    <a:lnB>
                      <a:noFill/>
                    </a:lnB>
                    <a:lnTlToBr w="12700" cmpd="sng">
                      <a:noFill/>
                      <a:prstDash val="solid"/>
                    </a:lnTlToBr>
                    <a:lnBlToTr w="12700" cmpd="sng">
                      <a:noFill/>
                      <a:prstDash val="solid"/>
                    </a:lnBlToTr>
                    <a:solidFill>
                      <a:srgbClr val="BDD6F9"/>
                    </a:solidFill>
                  </a:tcPr>
                </a:tc>
                <a:tc vMerge="1">
                  <a:txBody>
                    <a:bodyPr/>
                    <a:lstStyle/>
                    <a:p>
                      <a:endParaRPr lang="fr-CA"/>
                    </a:p>
                  </a:txBody>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142240" marR="0" algn="l">
                        <a:spcBef>
                          <a:spcPts val="0"/>
                        </a:spcBef>
                        <a:spcAft>
                          <a:spcPts val="0"/>
                        </a:spcAft>
                      </a:pPr>
                      <a:r>
                        <a:rPr lang="fr-FR" sz="2400" dirty="0">
                          <a:latin typeface="Open Sans" panose="020B0606030504020204" pitchFamily="34" charset="0"/>
                          <a:ea typeface="Open Sans" panose="020B0606030504020204" pitchFamily="34" charset="0"/>
                          <a:cs typeface="Open Sans" panose="020B0606030504020204" pitchFamily="34" charset="0"/>
                        </a:rPr>
                        <a:t>-lui</a:t>
                      </a: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142240" marR="0" algn="l">
                        <a:spcBef>
                          <a:spcPts val="0"/>
                        </a:spcBef>
                        <a:spcAft>
                          <a:spcPts val="0"/>
                        </a:spcAft>
                      </a:pPr>
                      <a:r>
                        <a:rPr lang="fr-FR" sz="2400" dirty="0">
                          <a:latin typeface="Open Sans" panose="020B0606030504020204" pitchFamily="34" charset="0"/>
                          <a:ea typeface="Open Sans" panose="020B0606030504020204" pitchFamily="34" charset="0"/>
                          <a:cs typeface="Open Sans" panose="020B0606030504020204" pitchFamily="34" charset="0"/>
                        </a:rPr>
                        <a:t>-leur</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marL="68578" marR="68578" marT="0" marB="0" anchor="ctr">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BDD6F9"/>
                    </a:solidFill>
                  </a:tcPr>
                </a:tc>
                <a:extLst>
                  <a:ext uri="{0D108BD9-81ED-4DB2-BD59-A6C34878D82A}">
                    <a16:rowId xmlns:a16="http://schemas.microsoft.com/office/drawing/2014/main" val="10001"/>
                  </a:ext>
                </a:extLst>
              </a:tr>
              <a:tr h="731573">
                <a:tc vMerge="1">
                  <a:txBody>
                    <a:bodyPr/>
                    <a:lstStyle/>
                    <a:p>
                      <a:endParaRPr lang="fr-CA"/>
                    </a:p>
                  </a:txBody>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203835" marR="0" algn="l">
                        <a:spcBef>
                          <a:spcPts val="0"/>
                        </a:spcBef>
                        <a:spcAft>
                          <a:spcPts val="0"/>
                        </a:spcAft>
                      </a:pPr>
                      <a:r>
                        <a:rPr lang="fr-FR" sz="2400" dirty="0">
                          <a:latin typeface="Open Sans" panose="020B0606030504020204" pitchFamily="34" charset="0"/>
                          <a:ea typeface="Open Sans" panose="020B0606030504020204" pitchFamily="34" charset="0"/>
                          <a:cs typeface="Open Sans" panose="020B0606030504020204" pitchFamily="34" charset="0"/>
                        </a:rPr>
                        <a:t>-les</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marL="68578" marR="68578" marT="0" marB="0" anchor="ctr">
                    <a:lnL>
                      <a:noFill/>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DD6F9"/>
                    </a:solidFill>
                  </a:tcPr>
                </a:tc>
                <a:tc vMerge="1">
                  <a:txBody>
                    <a:bodyPr/>
                    <a:lstStyle/>
                    <a:p>
                      <a:endParaRPr lang="fr-CA"/>
                    </a:p>
                  </a:txBody>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142240" marR="0" algn="l">
                        <a:spcBef>
                          <a:spcPts val="0"/>
                        </a:spcBef>
                        <a:spcAft>
                          <a:spcPts val="0"/>
                        </a:spcAft>
                      </a:pPr>
                      <a:r>
                        <a:rPr lang="fr-FR" sz="2400" dirty="0">
                          <a:latin typeface="Open Sans" panose="020B0606030504020204" pitchFamily="34" charset="0"/>
                          <a:ea typeface="Open Sans" panose="020B0606030504020204" pitchFamily="34" charset="0"/>
                          <a:cs typeface="Open Sans" panose="020B0606030504020204" pitchFamily="34" charset="0"/>
                        </a:rPr>
                        <a:t>-nous</a:t>
                      </a: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142240" marR="0" algn="l">
                        <a:spcBef>
                          <a:spcPts val="0"/>
                        </a:spcBef>
                        <a:spcAft>
                          <a:spcPts val="0"/>
                        </a:spcAft>
                      </a:pPr>
                      <a:r>
                        <a:rPr lang="fr-FR" sz="2400" dirty="0">
                          <a:latin typeface="Open Sans" panose="020B0606030504020204" pitchFamily="34" charset="0"/>
                          <a:ea typeface="Open Sans" panose="020B0606030504020204" pitchFamily="34" charset="0"/>
                          <a:cs typeface="Open Sans" panose="020B0606030504020204" pitchFamily="34" charset="0"/>
                        </a:rPr>
                        <a:t>-vous</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marL="68578" marR="68578"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DD6F9"/>
                    </a:solidFill>
                  </a:tcPr>
                </a:tc>
                <a:extLst>
                  <a:ext uri="{0D108BD9-81ED-4DB2-BD59-A6C34878D82A}">
                    <a16:rowId xmlns:a16="http://schemas.microsoft.com/office/drawing/2014/main" val="10002"/>
                  </a:ext>
                </a:extLst>
              </a:tr>
              <a:tr h="365787">
                <a:tc rowSpan="6">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0" marR="0" algn="ctr">
                        <a:spcBef>
                          <a:spcPts val="0"/>
                        </a:spcBef>
                        <a:spcAft>
                          <a:spcPts val="0"/>
                        </a:spcAft>
                      </a:pPr>
                      <a:r>
                        <a:rPr lang="fr-FR" sz="2400" b="1" dirty="0">
                          <a:latin typeface="Open Sans" panose="020B0606030504020204" pitchFamily="34" charset="0"/>
                          <a:ea typeface="Open Sans" panose="020B0606030504020204" pitchFamily="34" charset="0"/>
                          <a:cs typeface="Open Sans" panose="020B0606030504020204" pitchFamily="34" charset="0"/>
                        </a:rPr>
                        <a:t>VERBE</a:t>
                      </a:r>
                      <a:r>
                        <a:rPr lang="fr-FR" sz="2000" dirty="0">
                          <a:latin typeface="Open Sans" panose="020B0606030504020204" pitchFamily="34" charset="0"/>
                          <a:ea typeface="Open Sans" panose="020B0606030504020204" pitchFamily="34" charset="0"/>
                          <a:cs typeface="Open Sans" panose="020B0606030504020204" pitchFamily="34" charset="0"/>
                        </a:rPr>
                        <a:t> </a:t>
                      </a:r>
                      <a:r>
                        <a:rPr lang="fr-FR" sz="2000" b="1" dirty="0">
                          <a:latin typeface="Open Sans" panose="020B0606030504020204" pitchFamily="34" charset="0"/>
                          <a:ea typeface="Open Sans" panose="020B0606030504020204" pitchFamily="34" charset="0"/>
                          <a:cs typeface="Open Sans" panose="020B0606030504020204" pitchFamily="34" charset="0"/>
                        </a:rPr>
                        <a:t> +</a:t>
                      </a:r>
                      <a:endParaRPr lang="en-US" sz="1600" dirty="0">
                        <a:latin typeface="Open Sans" panose="020B0606030504020204" pitchFamily="34" charset="0"/>
                        <a:ea typeface="Open Sans" panose="020B0606030504020204" pitchFamily="34" charset="0"/>
                        <a:cs typeface="Open Sans" panose="020B0606030504020204" pitchFamily="34" charset="0"/>
                      </a:endParaRPr>
                    </a:p>
                  </a:txBody>
                  <a:tcPr marL="68578" marR="68578"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DD6F9"/>
                    </a:solidFill>
                  </a:tcPr>
                </a:tc>
                <a:tc gridSpan="3">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546735" marR="0" algn="l">
                        <a:spcBef>
                          <a:spcPts val="0"/>
                        </a:spcBef>
                        <a:spcAft>
                          <a:spcPts val="0"/>
                        </a:spcAft>
                      </a:pPr>
                      <a:r>
                        <a:rPr lang="fr-FR" sz="2400" dirty="0">
                          <a:latin typeface="Open Sans" panose="020B0606030504020204" pitchFamily="34" charset="0"/>
                          <a:ea typeface="Open Sans" panose="020B0606030504020204" pitchFamily="34" charset="0"/>
                          <a:cs typeface="Open Sans" panose="020B0606030504020204" pitchFamily="34" charset="0"/>
                        </a:rPr>
                        <a:t>-m’en/y</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marL="68578" marR="68578"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BDD6F9"/>
                    </a:solidFill>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3"/>
                  </a:ext>
                </a:extLst>
              </a:tr>
              <a:tr h="365787">
                <a:tc vMerge="1">
                  <a:txBody>
                    <a:bodyPr/>
                    <a:lstStyle/>
                    <a:p>
                      <a:endParaRPr lang="fr-CA"/>
                    </a:p>
                  </a:txBody>
                  <a:tcPr/>
                </a:tc>
                <a:tc gridSpan="3">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546735" marR="0" algn="l">
                        <a:spcBef>
                          <a:spcPts val="0"/>
                        </a:spcBef>
                        <a:spcAft>
                          <a:spcPts val="0"/>
                        </a:spcAft>
                      </a:pPr>
                      <a:r>
                        <a:rPr lang="fr-FR" sz="2400" dirty="0">
                          <a:latin typeface="Open Sans" panose="020B0606030504020204" pitchFamily="34" charset="0"/>
                          <a:ea typeface="Open Sans" panose="020B0606030504020204" pitchFamily="34" charset="0"/>
                          <a:cs typeface="Open Sans" panose="020B0606030504020204" pitchFamily="34" charset="0"/>
                        </a:rPr>
                        <a:t>-t’en/y</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marL="68578" marR="68578" marT="0" marB="0" anchor="ctr">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BDD6F9"/>
                    </a:solidFill>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4"/>
                  </a:ext>
                </a:extLst>
              </a:tr>
              <a:tr h="365787">
                <a:tc vMerge="1">
                  <a:txBody>
                    <a:bodyPr/>
                    <a:lstStyle/>
                    <a:p>
                      <a:endParaRPr lang="fr-CA"/>
                    </a:p>
                  </a:txBody>
                  <a:tcPr/>
                </a:tc>
                <a:tc gridSpan="3">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546735" marR="0" algn="l">
                        <a:spcBef>
                          <a:spcPts val="0"/>
                        </a:spcBef>
                        <a:spcAft>
                          <a:spcPts val="0"/>
                        </a:spcAft>
                      </a:pPr>
                      <a:r>
                        <a:rPr lang="fr-FR" sz="2400" dirty="0">
                          <a:latin typeface="Open Sans" panose="020B0606030504020204" pitchFamily="34" charset="0"/>
                          <a:ea typeface="Open Sans" panose="020B0606030504020204" pitchFamily="34" charset="0"/>
                          <a:cs typeface="Open Sans" panose="020B0606030504020204" pitchFamily="34" charset="0"/>
                        </a:rPr>
                        <a:t>-lui-en/y</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marL="68578" marR="68578" marT="0" marB="0" anchor="ctr">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BDD6F9"/>
                    </a:solidFill>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5"/>
                  </a:ext>
                </a:extLst>
              </a:tr>
              <a:tr h="365787">
                <a:tc vMerge="1">
                  <a:txBody>
                    <a:bodyPr/>
                    <a:lstStyle/>
                    <a:p>
                      <a:endParaRPr lang="fr-CA"/>
                    </a:p>
                  </a:txBody>
                  <a:tcPr/>
                </a:tc>
                <a:tc gridSpan="3">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546735" marR="0" algn="l">
                        <a:spcBef>
                          <a:spcPts val="0"/>
                        </a:spcBef>
                        <a:spcAft>
                          <a:spcPts val="0"/>
                        </a:spcAft>
                      </a:pPr>
                      <a:r>
                        <a:rPr lang="fr-FR" sz="2400" dirty="0">
                          <a:latin typeface="Open Sans" panose="020B0606030504020204" pitchFamily="34" charset="0"/>
                          <a:ea typeface="Open Sans" panose="020B0606030504020204" pitchFamily="34" charset="0"/>
                          <a:cs typeface="Open Sans" panose="020B0606030504020204" pitchFamily="34" charset="0"/>
                        </a:rPr>
                        <a:t>-leur-en/y</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marL="68578" marR="68578" marT="0" marB="0" anchor="ctr">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BDD6F9"/>
                    </a:solidFill>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6"/>
                  </a:ext>
                </a:extLst>
              </a:tr>
              <a:tr h="365787">
                <a:tc vMerge="1">
                  <a:txBody>
                    <a:bodyPr/>
                    <a:lstStyle/>
                    <a:p>
                      <a:endParaRPr lang="fr-CA"/>
                    </a:p>
                  </a:txBody>
                  <a:tcPr/>
                </a:tc>
                <a:tc gridSpan="3">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546735" marR="0" algn="l">
                        <a:spcBef>
                          <a:spcPts val="0"/>
                        </a:spcBef>
                        <a:spcAft>
                          <a:spcPts val="0"/>
                        </a:spcAft>
                      </a:pPr>
                      <a:r>
                        <a:rPr lang="fr-FR" sz="2400" dirty="0">
                          <a:latin typeface="Open Sans" panose="020B0606030504020204" pitchFamily="34" charset="0"/>
                          <a:ea typeface="Open Sans" panose="020B0606030504020204" pitchFamily="34" charset="0"/>
                          <a:cs typeface="Open Sans" panose="020B0606030504020204" pitchFamily="34" charset="0"/>
                        </a:rPr>
                        <a:t>-nous-en/y</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marL="68578" marR="68578" marT="0" marB="0" anchor="ctr">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BDD6F9"/>
                    </a:solidFill>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7"/>
                  </a:ext>
                </a:extLst>
              </a:tr>
              <a:tr h="365787">
                <a:tc vMerge="1">
                  <a:txBody>
                    <a:bodyPr/>
                    <a:lstStyle/>
                    <a:p>
                      <a:endParaRPr lang="fr-CA"/>
                    </a:p>
                  </a:txBody>
                  <a:tcPr/>
                </a:tc>
                <a:tc gridSpan="3">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546735" marR="0" algn="l">
                        <a:spcBef>
                          <a:spcPts val="0"/>
                        </a:spcBef>
                        <a:spcAft>
                          <a:spcPts val="0"/>
                        </a:spcAft>
                      </a:pPr>
                      <a:r>
                        <a:rPr lang="fr-FR" sz="2400" dirty="0">
                          <a:latin typeface="Open Sans" panose="020B0606030504020204" pitchFamily="34" charset="0"/>
                          <a:ea typeface="Open Sans" panose="020B0606030504020204" pitchFamily="34" charset="0"/>
                          <a:cs typeface="Open Sans" panose="020B0606030504020204" pitchFamily="34" charset="0"/>
                        </a:rPr>
                        <a:t>-vous-en/y</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marL="68578" marR="68578"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DD6F9"/>
                    </a:solidFill>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8"/>
                  </a:ext>
                </a:extLst>
              </a:tr>
            </a:tbl>
          </a:graphicData>
        </a:graphic>
      </p:graphicFrame>
      <p:sp>
        <p:nvSpPr>
          <p:cNvPr id="18" name="Content Placeholder 5">
            <a:extLst>
              <a:ext uri="{FF2B5EF4-FFF2-40B4-BE49-F238E27FC236}">
                <a16:creationId xmlns:a16="http://schemas.microsoft.com/office/drawing/2014/main" id="{BA9B56FE-84ED-B8B7-16EA-4A162E3E84AB}"/>
              </a:ext>
            </a:extLst>
          </p:cNvPr>
          <p:cNvSpPr txBox="1">
            <a:spLocks/>
          </p:cNvSpPr>
          <p:nvPr/>
        </p:nvSpPr>
        <p:spPr bwMode="auto">
          <a:xfrm>
            <a:off x="5750521" y="1602483"/>
            <a:ext cx="4114800" cy="417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63500" marR="0" lvl="0" indent="0" algn="l" defTabSz="914400" rtl="0" eaLnBrk="1" fontAlgn="base" latinLnBrk="0" hangingPunct="1">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à l’impératif affirmatif </a:t>
            </a:r>
            <a:r>
              <a:rPr kumimoji="0" lang="fr-FR" sz="2800" b="1" i="0" u="none" strike="noStrike" kern="0" cap="none" spc="0" normalizeH="0" baseline="0" noProof="0" dirty="0">
                <a:ln>
                  <a:noFill/>
                </a:ln>
                <a:solidFill>
                  <a:srgbClr val="C00000"/>
                </a:solidFill>
                <a:effectLst/>
                <a:uLnTx/>
                <a:uFillTx/>
                <a:latin typeface="Arial"/>
                <a:ea typeface="+mn-ea"/>
                <a:cs typeface="+mn-cs"/>
              </a:rPr>
              <a:t>après</a:t>
            </a:r>
            <a:r>
              <a:rPr kumimoji="0" lang="fr-FR" sz="2800" b="0" i="0" u="none" strike="noStrike" kern="0" cap="none" spc="0" normalizeH="0" baseline="0" noProof="0" dirty="0">
                <a:ln>
                  <a:noFill/>
                </a:ln>
                <a:solidFill>
                  <a:srgbClr val="000000"/>
                </a:solidFill>
                <a:effectLst/>
                <a:uLnTx/>
                <a:uFillTx/>
                <a:latin typeface="Arial"/>
                <a:ea typeface="+mn-ea"/>
                <a:cs typeface="+mn-cs"/>
              </a:rPr>
              <a:t> le verbe:</a:t>
            </a:r>
          </a:p>
          <a:p>
            <a:pPr marL="63500" marR="0" lvl="0" indent="0" algn="l" defTabSz="914400" rtl="0" eaLnBrk="1" fontAlgn="base" latinLnBrk="0" hangingPunct="1">
              <a:lnSpc>
                <a:spcPct val="100000"/>
              </a:lnSpc>
              <a:spcBef>
                <a:spcPct val="20000"/>
              </a:spcBef>
              <a:spcAft>
                <a:spcPct val="0"/>
              </a:spcAft>
              <a:buClrTx/>
              <a:buSzTx/>
              <a:buFontTx/>
              <a:buNone/>
              <a:tabLst/>
              <a:defRPr/>
            </a:pPr>
            <a:endParaRPr kumimoji="0" lang="fr-FR" sz="1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Aide-</a:t>
            </a:r>
            <a:r>
              <a:rPr kumimoji="0" lang="fr-FR" sz="2800" b="1" i="0" u="none" strike="noStrike" kern="0" cap="none" spc="0" normalizeH="0" baseline="0" noProof="0" dirty="0">
                <a:ln>
                  <a:noFill/>
                </a:ln>
                <a:solidFill>
                  <a:srgbClr val="000000"/>
                </a:solidFill>
                <a:effectLst/>
                <a:uLnTx/>
                <a:uFillTx/>
                <a:latin typeface="Arial"/>
                <a:ea typeface="+mn-ea"/>
                <a:cs typeface="+mn-cs"/>
              </a:rPr>
              <a:t>moi</a:t>
            </a:r>
            <a:r>
              <a:rPr kumimoji="0" lang="fr-FR" sz="2800" b="0" i="0" u="none" strike="noStrike" kern="0" cap="none" spc="0" normalizeH="0" baseline="0" noProof="0" dirty="0">
                <a:ln>
                  <a:noFill/>
                </a:ln>
                <a:solidFill>
                  <a:srgbClr val="000000"/>
                </a:solidFill>
                <a:effectLst/>
                <a:uLnTx/>
                <a:uFillTx/>
                <a:latin typeface="Arial"/>
                <a:ea typeface="+mn-ea"/>
                <a:cs typeface="+mn-cs"/>
              </a:rPr>
              <a:t>!</a:t>
            </a:r>
            <a:endParaRPr kumimoji="0" lang="en-US" sz="28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Donne-</a:t>
            </a:r>
            <a:r>
              <a:rPr kumimoji="0" lang="fr-FR" sz="2800" b="1" i="0" u="none" strike="noStrike" kern="0" cap="none" spc="0" normalizeH="0" baseline="0" noProof="0" dirty="0">
                <a:ln>
                  <a:noFill/>
                </a:ln>
                <a:solidFill>
                  <a:srgbClr val="000000"/>
                </a:solidFill>
                <a:effectLst/>
                <a:uLnTx/>
                <a:uFillTx/>
                <a:latin typeface="Arial"/>
                <a:ea typeface="+mn-ea"/>
                <a:cs typeface="+mn-cs"/>
              </a:rPr>
              <a:t>le-moi</a:t>
            </a:r>
            <a:r>
              <a:rPr kumimoji="0" lang="fr-FR" sz="2800" b="0" i="0" u="none" strike="noStrike" kern="0" cap="none" spc="0" normalizeH="0" baseline="0" noProof="0" dirty="0">
                <a:ln>
                  <a:noFill/>
                </a:ln>
                <a:solidFill>
                  <a:srgbClr val="000000"/>
                </a:solidFill>
                <a:effectLst/>
                <a:uLnTx/>
                <a:uFillTx/>
                <a:latin typeface="Arial"/>
                <a:ea typeface="+mn-ea"/>
                <a:cs typeface="+mn-cs"/>
              </a:rPr>
              <a:t>!</a:t>
            </a:r>
            <a:endParaRPr kumimoji="0" lang="en-US" sz="28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fr-FR" sz="2800" b="0" i="0" u="none" strike="noStrike" kern="0" cap="none" spc="0" normalizeH="0" baseline="0" noProof="0" dirty="0" err="1">
                <a:ln>
                  <a:noFill/>
                </a:ln>
                <a:solidFill>
                  <a:srgbClr val="000000"/>
                </a:solidFill>
                <a:effectLst/>
                <a:uLnTx/>
                <a:uFillTx/>
                <a:latin typeface="Arial"/>
                <a:ea typeface="+mn-ea"/>
                <a:cs typeface="+mn-cs"/>
              </a:rPr>
              <a:t>Parlez-</a:t>
            </a:r>
            <a:r>
              <a:rPr kumimoji="0" lang="fr-FR" sz="2800" b="1" i="0" u="none" strike="noStrike" kern="0" cap="none" spc="0" normalizeH="0" baseline="0" noProof="0" dirty="0" err="1">
                <a:ln>
                  <a:noFill/>
                </a:ln>
                <a:solidFill>
                  <a:srgbClr val="000000"/>
                </a:solidFill>
                <a:effectLst/>
                <a:uLnTx/>
                <a:uFillTx/>
                <a:latin typeface="Arial"/>
                <a:ea typeface="+mn-ea"/>
                <a:cs typeface="+mn-cs"/>
              </a:rPr>
              <a:t>m’en</a:t>
            </a:r>
            <a:r>
              <a:rPr kumimoji="0" lang="fr-FR" sz="2800" b="0" i="0" u="none" strike="noStrike" kern="0" cap="none" spc="0" normalizeH="0" baseline="0" noProof="0" dirty="0">
                <a:ln>
                  <a:noFill/>
                </a:ln>
                <a:solidFill>
                  <a:srgbClr val="000000"/>
                </a:solidFill>
                <a:effectLst/>
                <a:uLnTx/>
                <a:uFillTx/>
                <a:latin typeface="Arial"/>
                <a:ea typeface="+mn-ea"/>
                <a:cs typeface="+mn-cs"/>
              </a:rPr>
              <a:t> !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fr-FR" sz="2800" b="0" i="0" u="none" strike="noStrike" kern="0" cap="none" spc="0" normalizeH="0" baseline="0" noProof="0" dirty="0" err="1">
                <a:ln>
                  <a:noFill/>
                </a:ln>
                <a:solidFill>
                  <a:srgbClr val="000000"/>
                </a:solidFill>
                <a:effectLst/>
                <a:uLnTx/>
                <a:uFillTx/>
                <a:latin typeface="Arial"/>
                <a:ea typeface="+mn-ea"/>
                <a:cs typeface="+mn-cs"/>
              </a:rPr>
              <a:t>Habitue-</a:t>
            </a:r>
            <a:r>
              <a:rPr kumimoji="0" lang="fr-FR" sz="2800" b="1" i="0" u="none" strike="noStrike" kern="0" cap="none" spc="0" normalizeH="0" baseline="0" noProof="0" dirty="0" err="1">
                <a:ln>
                  <a:noFill/>
                </a:ln>
                <a:solidFill>
                  <a:srgbClr val="000000"/>
                </a:solidFill>
                <a:effectLst/>
                <a:uLnTx/>
                <a:uFillTx/>
                <a:latin typeface="Arial"/>
                <a:ea typeface="+mn-ea"/>
                <a:cs typeface="+mn-cs"/>
              </a:rPr>
              <a:t>t’y</a:t>
            </a:r>
            <a:r>
              <a:rPr kumimoji="0" lang="fr-FR" sz="2800" b="0" i="0" u="none" strike="noStrike" kern="0" cap="none" spc="0" normalizeH="0" baseline="0" noProof="0" dirty="0">
                <a:ln>
                  <a:noFill/>
                </a:ln>
                <a:solidFill>
                  <a:srgbClr val="000000"/>
                </a:solidFill>
                <a:effectLst/>
                <a:uLnTx/>
                <a:uFillTx/>
                <a:latin typeface="Arial"/>
                <a:ea typeface="+mn-ea"/>
                <a:cs typeface="+mn-cs"/>
              </a:rPr>
              <a:t> !</a:t>
            </a:r>
            <a:endParaRPr kumimoji="0" lang="en-US" sz="2800" b="0" i="0" u="none" strike="noStrike" kern="0" cap="none" spc="0" normalizeH="0" baseline="0" noProof="0" dirty="0">
              <a:ln>
                <a:noFill/>
              </a:ln>
              <a:solidFill>
                <a:srgbClr val="000000"/>
              </a:solidFill>
              <a:effectLst/>
              <a:uLnTx/>
              <a:uFillTx/>
              <a:latin typeface="Arial"/>
              <a:ea typeface="+mn-ea"/>
              <a:cs typeface="+mn-cs"/>
            </a:endParaRPr>
          </a:p>
          <a:p>
            <a:pPr marL="63500" marR="0" lvl="0" indent="0" algn="l" defTabSz="914400" rtl="0" eaLnBrk="1" fontAlgn="base" latinLnBrk="0" hangingPunct="1">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 </a:t>
            </a:r>
            <a:endParaRPr kumimoji="0" lang="fr-FR" sz="3200" b="0" i="0" u="none" strike="noStrike" kern="0" cap="none" spc="0" normalizeH="0" baseline="0" noProof="0" dirty="0">
              <a:ln>
                <a:noFill/>
              </a:ln>
              <a:solidFill>
                <a:srgbClr val="000000"/>
              </a:solidFill>
              <a:effectLst/>
              <a:uLnTx/>
              <a:uFillTx/>
              <a:latin typeface="Arial"/>
              <a:ea typeface="+mn-ea"/>
              <a:cs typeface="+mn-cs"/>
            </a:endParaRPr>
          </a:p>
        </p:txBody>
      </p:sp>
      <p:sp>
        <p:nvSpPr>
          <p:cNvPr id="19" name="Right Arrow 10">
            <a:extLst>
              <a:ext uri="{FF2B5EF4-FFF2-40B4-BE49-F238E27FC236}">
                <a16:creationId xmlns:a16="http://schemas.microsoft.com/office/drawing/2014/main" id="{110F7E83-92C9-61EE-3979-7096C5C17962}"/>
              </a:ext>
            </a:extLst>
          </p:cNvPr>
          <p:cNvSpPr/>
          <p:nvPr/>
        </p:nvSpPr>
        <p:spPr>
          <a:xfrm>
            <a:off x="9255721" y="1764408"/>
            <a:ext cx="381000" cy="228600"/>
          </a:xfrm>
          <a:prstGeom prst="rightArrow">
            <a:avLst/>
          </a:prstGeom>
          <a:gradFill rotWithShape="1">
            <a:gsLst>
              <a:gs pos="0">
                <a:srgbClr val="99CCFF">
                  <a:shade val="51000"/>
                  <a:satMod val="130000"/>
                </a:srgbClr>
              </a:gs>
              <a:gs pos="80000">
                <a:srgbClr val="99CCFF">
                  <a:shade val="93000"/>
                  <a:satMod val="130000"/>
                </a:srgbClr>
              </a:gs>
              <a:gs pos="100000">
                <a:srgbClr val="99CCFF">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grpSp>
        <p:nvGrpSpPr>
          <p:cNvPr id="31" name="Group 32">
            <a:extLst>
              <a:ext uri="{FF2B5EF4-FFF2-40B4-BE49-F238E27FC236}">
                <a16:creationId xmlns:a16="http://schemas.microsoft.com/office/drawing/2014/main" id="{65CD225A-15CC-5CC0-4C07-674B9A3CCF08}"/>
              </a:ext>
            </a:extLst>
          </p:cNvPr>
          <p:cNvGrpSpPr>
            <a:grpSpLocks/>
          </p:cNvGrpSpPr>
          <p:nvPr/>
        </p:nvGrpSpPr>
        <p:grpSpPr bwMode="auto">
          <a:xfrm rot="639249">
            <a:off x="162127" y="643817"/>
            <a:ext cx="1501392" cy="1797728"/>
            <a:chOff x="7502879" y="1471299"/>
            <a:chExt cx="1344841" cy="1647770"/>
          </a:xfrm>
        </p:grpSpPr>
        <p:sp>
          <p:nvSpPr>
            <p:cNvPr id="32" name="Oval 15">
              <a:extLst>
                <a:ext uri="{FF2B5EF4-FFF2-40B4-BE49-F238E27FC236}">
                  <a16:creationId xmlns:a16="http://schemas.microsoft.com/office/drawing/2014/main" id="{2995C6B4-4544-99C9-E127-2D0CE6FC6ED8}"/>
                </a:ext>
              </a:extLst>
            </p:cNvPr>
            <p:cNvSpPr>
              <a:spLocks noChangeArrowheads="1"/>
            </p:cNvSpPr>
            <p:nvPr/>
          </p:nvSpPr>
          <p:spPr bwMode="auto">
            <a:xfrm>
              <a:off x="7502879" y="1774747"/>
              <a:ext cx="1344841" cy="1344322"/>
            </a:xfrm>
            <a:prstGeom prst="ellipse">
              <a:avLst/>
            </a:prstGeom>
            <a:solidFill>
              <a:srgbClr val="008000"/>
            </a:solidFill>
            <a:ln w="38100">
              <a:solidFill>
                <a:srgbClr val="0033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33" name="Oval 14">
              <a:extLst>
                <a:ext uri="{FF2B5EF4-FFF2-40B4-BE49-F238E27FC236}">
                  <a16:creationId xmlns:a16="http://schemas.microsoft.com/office/drawing/2014/main" id="{5FD0AF52-E53B-0843-5AB9-75D43AB7FB02}"/>
                </a:ext>
              </a:extLst>
            </p:cNvPr>
            <p:cNvSpPr>
              <a:spLocks noChangeArrowheads="1"/>
            </p:cNvSpPr>
            <p:nvPr/>
          </p:nvSpPr>
          <p:spPr bwMode="auto">
            <a:xfrm>
              <a:off x="7801732" y="2222209"/>
              <a:ext cx="298854" cy="299276"/>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34" name="Oval 36">
              <a:extLst>
                <a:ext uri="{FF2B5EF4-FFF2-40B4-BE49-F238E27FC236}">
                  <a16:creationId xmlns:a16="http://schemas.microsoft.com/office/drawing/2014/main" id="{61D168E5-06EE-5002-4C72-004CBA2F3E00}"/>
                </a:ext>
              </a:extLst>
            </p:cNvPr>
            <p:cNvSpPr>
              <a:spLocks noChangeArrowheads="1"/>
            </p:cNvSpPr>
            <p:nvPr/>
          </p:nvSpPr>
          <p:spPr bwMode="auto">
            <a:xfrm>
              <a:off x="8250013" y="2222209"/>
              <a:ext cx="298854" cy="299276"/>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35" name="Oval 34">
              <a:extLst>
                <a:ext uri="{FF2B5EF4-FFF2-40B4-BE49-F238E27FC236}">
                  <a16:creationId xmlns:a16="http://schemas.microsoft.com/office/drawing/2014/main" id="{36128F7C-77D9-0FCD-C667-0AACC5851850}"/>
                </a:ext>
              </a:extLst>
            </p:cNvPr>
            <p:cNvSpPr>
              <a:spLocks noChangeArrowheads="1"/>
            </p:cNvSpPr>
            <p:nvPr/>
          </p:nvSpPr>
          <p:spPr bwMode="auto">
            <a:xfrm>
              <a:off x="7943474" y="2339553"/>
              <a:ext cx="148432" cy="149154"/>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36" name="Oval 11">
              <a:extLst>
                <a:ext uri="{FF2B5EF4-FFF2-40B4-BE49-F238E27FC236}">
                  <a16:creationId xmlns:a16="http://schemas.microsoft.com/office/drawing/2014/main" id="{82C8688C-BAB6-B6CA-BEA5-94746BD81BC7}"/>
                </a:ext>
              </a:extLst>
            </p:cNvPr>
            <p:cNvSpPr>
              <a:spLocks noChangeArrowheads="1"/>
            </p:cNvSpPr>
            <p:nvPr/>
          </p:nvSpPr>
          <p:spPr bwMode="auto">
            <a:xfrm>
              <a:off x="8387593" y="2340141"/>
              <a:ext cx="148432" cy="149154"/>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37" name="Freeform 10">
              <a:extLst>
                <a:ext uri="{FF2B5EF4-FFF2-40B4-BE49-F238E27FC236}">
                  <a16:creationId xmlns:a16="http://schemas.microsoft.com/office/drawing/2014/main" id="{EC2FD4EE-ED35-06AD-0091-79484BC3AC6B}"/>
                </a:ext>
              </a:extLst>
            </p:cNvPr>
            <p:cNvSpPr>
              <a:spLocks/>
            </p:cNvSpPr>
            <p:nvPr/>
          </p:nvSpPr>
          <p:spPr bwMode="auto">
            <a:xfrm>
              <a:off x="7768043" y="1604206"/>
              <a:ext cx="388510" cy="337049"/>
            </a:xfrm>
            <a:custGeom>
              <a:avLst/>
              <a:gdLst>
                <a:gd name="T0" fmla="*/ 0 w 468"/>
                <a:gd name="T1" fmla="*/ 0 h 407"/>
                <a:gd name="T2" fmla="*/ 322521430 w 468"/>
                <a:gd name="T3" fmla="*/ 279120483 h 407"/>
                <a:gd name="T4" fmla="*/ 0 60000 65536"/>
                <a:gd name="T5" fmla="*/ 0 60000 65536"/>
                <a:gd name="T6" fmla="*/ 0 w 468"/>
                <a:gd name="T7" fmla="*/ 0 h 407"/>
                <a:gd name="T8" fmla="*/ 468 w 468"/>
                <a:gd name="T9" fmla="*/ 407 h 407"/>
              </a:gdLst>
              <a:ahLst/>
              <a:cxnLst>
                <a:cxn ang="T4">
                  <a:pos x="T0" y="T1"/>
                </a:cxn>
                <a:cxn ang="T5">
                  <a:pos x="T2" y="T3"/>
                </a:cxn>
              </a:cxnLst>
              <a:rect l="T6" t="T7" r="T8" b="T9"/>
              <a:pathLst>
                <a:path w="468" h="407">
                  <a:moveTo>
                    <a:pt x="0" y="0"/>
                  </a:moveTo>
                  <a:lnTo>
                    <a:pt x="468" y="407"/>
                  </a:lnTo>
                </a:path>
              </a:pathLst>
            </a:custGeom>
            <a:solidFill>
              <a:srgbClr val="339966"/>
            </a:solidFill>
            <a:ln w="38100">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38" name="Freeform 9">
              <a:extLst>
                <a:ext uri="{FF2B5EF4-FFF2-40B4-BE49-F238E27FC236}">
                  <a16:creationId xmlns:a16="http://schemas.microsoft.com/office/drawing/2014/main" id="{457C86B2-8BD2-8B17-719A-EB68AF71A670}"/>
                </a:ext>
              </a:extLst>
            </p:cNvPr>
            <p:cNvSpPr>
              <a:spLocks/>
            </p:cNvSpPr>
            <p:nvPr/>
          </p:nvSpPr>
          <p:spPr bwMode="auto">
            <a:xfrm>
              <a:off x="8141133" y="1571970"/>
              <a:ext cx="192262" cy="361262"/>
            </a:xfrm>
            <a:custGeom>
              <a:avLst/>
              <a:gdLst>
                <a:gd name="T0" fmla="*/ 159330513 w 232"/>
                <a:gd name="T1" fmla="*/ 0 h 435"/>
                <a:gd name="T2" fmla="*/ 0 w 232"/>
                <a:gd name="T3" fmla="*/ 300023543 h 435"/>
                <a:gd name="T4" fmla="*/ 0 60000 65536"/>
                <a:gd name="T5" fmla="*/ 0 60000 65536"/>
                <a:gd name="T6" fmla="*/ 0 w 232"/>
                <a:gd name="T7" fmla="*/ 0 h 435"/>
                <a:gd name="T8" fmla="*/ 232 w 232"/>
                <a:gd name="T9" fmla="*/ 435 h 435"/>
              </a:gdLst>
              <a:ahLst/>
              <a:cxnLst>
                <a:cxn ang="T4">
                  <a:pos x="T0" y="T1"/>
                </a:cxn>
                <a:cxn ang="T5">
                  <a:pos x="T2" y="T3"/>
                </a:cxn>
              </a:cxnLst>
              <a:rect l="T6" t="T7" r="T8" b="T9"/>
              <a:pathLst>
                <a:path w="232" h="435">
                  <a:moveTo>
                    <a:pt x="232" y="0"/>
                  </a:moveTo>
                  <a:lnTo>
                    <a:pt x="0" y="435"/>
                  </a:lnTo>
                </a:path>
              </a:pathLst>
            </a:custGeom>
            <a:solidFill>
              <a:srgbClr val="339966"/>
            </a:solidFill>
            <a:ln w="38100">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39" name="Oval 8">
              <a:extLst>
                <a:ext uri="{FF2B5EF4-FFF2-40B4-BE49-F238E27FC236}">
                  <a16:creationId xmlns:a16="http://schemas.microsoft.com/office/drawing/2014/main" id="{816F40D0-E518-7B48-42CB-D1E640CC8352}"/>
                </a:ext>
              </a:extLst>
            </p:cNvPr>
            <p:cNvSpPr>
              <a:spLocks noChangeArrowheads="1"/>
            </p:cNvSpPr>
            <p:nvPr/>
          </p:nvSpPr>
          <p:spPr bwMode="auto">
            <a:xfrm flipV="1">
              <a:off x="7652306" y="1475471"/>
              <a:ext cx="149427" cy="150122"/>
            </a:xfrm>
            <a:prstGeom prst="ellipse">
              <a:avLst/>
            </a:prstGeom>
            <a:solidFill>
              <a:srgbClr val="339966"/>
            </a:solidFill>
            <a:ln w="9525">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40" name="Oval 7">
              <a:extLst>
                <a:ext uri="{FF2B5EF4-FFF2-40B4-BE49-F238E27FC236}">
                  <a16:creationId xmlns:a16="http://schemas.microsoft.com/office/drawing/2014/main" id="{87BEFF1D-75AE-2812-F897-640CB741C839}"/>
                </a:ext>
              </a:extLst>
            </p:cNvPr>
            <p:cNvSpPr>
              <a:spLocks noChangeArrowheads="1"/>
            </p:cNvSpPr>
            <p:nvPr/>
          </p:nvSpPr>
          <p:spPr bwMode="auto">
            <a:xfrm flipV="1">
              <a:off x="8259867" y="1471299"/>
              <a:ext cx="149427" cy="150122"/>
            </a:xfrm>
            <a:prstGeom prst="ellipse">
              <a:avLst/>
            </a:prstGeom>
            <a:solidFill>
              <a:srgbClr val="339966"/>
            </a:solidFill>
            <a:ln w="9525">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41" name="WordArt 2">
              <a:extLst>
                <a:ext uri="{FF2B5EF4-FFF2-40B4-BE49-F238E27FC236}">
                  <a16:creationId xmlns:a16="http://schemas.microsoft.com/office/drawing/2014/main" id="{2B39482F-5FAA-6D50-2218-D450E29F5DEB}"/>
                </a:ext>
              </a:extLst>
            </p:cNvPr>
            <p:cNvSpPr>
              <a:spLocks noChangeArrowheads="1" noChangeShapeType="1" noTextEdit="1"/>
            </p:cNvSpPr>
            <p:nvPr/>
          </p:nvSpPr>
          <p:spPr bwMode="auto">
            <a:xfrm>
              <a:off x="7801732" y="2670639"/>
              <a:ext cx="735180" cy="29830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anDown">
                <a:avLst>
                  <a:gd name="adj" fmla="val 33333"/>
                </a:avLst>
              </a:prstTxWarp>
            </a:bodyPr>
            <a:lstStyle/>
            <a:p>
              <a:pPr algn="ctr"/>
              <a:r>
                <a:rPr lang="fr-CA" sz="1200" b="1" kern="10" dirty="0">
                  <a:solidFill>
                    <a:srgbClr val="FFFFFF"/>
                  </a:solidFill>
                  <a:latin typeface="Times New Roman" panose="02020603050405020304" pitchFamily="18" charset="0"/>
                  <a:cs typeface="Times New Roman" panose="02020603050405020304" pitchFamily="18" charset="0"/>
                </a:rPr>
                <a:t>verbe</a:t>
              </a:r>
            </a:p>
          </p:txBody>
        </p:sp>
      </p:grpSp>
    </p:spTree>
    <p:custDataLst>
      <p:tags r:id="rId1"/>
    </p:custDataLst>
    <p:extLst>
      <p:ext uri="{BB962C8B-B14F-4D97-AF65-F5344CB8AC3E}">
        <p14:creationId xmlns:p14="http://schemas.microsoft.com/office/powerpoint/2010/main" val="209113026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91628-64F9-6172-1560-71722D70C900}"/>
              </a:ext>
            </a:extLst>
          </p:cNvPr>
          <p:cNvSpPr>
            <a:spLocks noGrp="1"/>
          </p:cNvSpPr>
          <p:nvPr>
            <p:ph type="title"/>
          </p:nvPr>
        </p:nvSpPr>
        <p:spPr/>
        <p:txBody>
          <a:bodyPr/>
          <a:lstStyle/>
          <a:p>
            <a:r>
              <a:rPr lang="fr-FR" altLang="fr-FR" sz="2800" dirty="0"/>
              <a:t>Place à l’impératif négatif</a:t>
            </a:r>
            <a:endParaRPr lang="fr-CA" dirty="0"/>
          </a:p>
        </p:txBody>
      </p:sp>
      <p:sp>
        <p:nvSpPr>
          <p:cNvPr id="29" name="Content Placeholder 5">
            <a:extLst>
              <a:ext uri="{FF2B5EF4-FFF2-40B4-BE49-F238E27FC236}">
                <a16:creationId xmlns:a16="http://schemas.microsoft.com/office/drawing/2014/main" id="{EDDC9E85-B47C-CB7D-94C3-F836F4173824}"/>
              </a:ext>
            </a:extLst>
          </p:cNvPr>
          <p:cNvSpPr txBox="1">
            <a:spLocks/>
          </p:cNvSpPr>
          <p:nvPr/>
        </p:nvSpPr>
        <p:spPr bwMode="auto">
          <a:xfrm>
            <a:off x="6098433" y="1861030"/>
            <a:ext cx="5237999" cy="417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63500" marR="0" lvl="0" indent="0" algn="l" defTabSz="914400" rtl="0" eaLnBrk="1" fontAlgn="base" latinLnBrk="0" hangingPunct="1">
              <a:lnSpc>
                <a:spcPct val="100000"/>
              </a:lnSpc>
              <a:spcBef>
                <a:spcPct val="20000"/>
              </a:spcBef>
              <a:spcAft>
                <a:spcPct val="0"/>
              </a:spcAft>
              <a:buClrTx/>
              <a:buSzTx/>
              <a:buFontTx/>
              <a:buNone/>
              <a:tabLst/>
              <a:defRPr/>
            </a:pPr>
            <a:r>
              <a:rPr kumimoji="0" lang="fr-FR" sz="3600" b="0" i="0" u="none" strike="noStrike" kern="0" cap="none" spc="0" normalizeH="0" baseline="0" noProof="0" dirty="0">
                <a:ln>
                  <a:noFill/>
                </a:ln>
                <a:solidFill>
                  <a:srgbClr val="000000"/>
                </a:solidFill>
                <a:effectLst/>
                <a:uLnTx/>
                <a:uFillTx/>
                <a:latin typeface="Arial"/>
                <a:ea typeface="+mn-ea"/>
                <a:cs typeface="+mn-cs"/>
              </a:rPr>
              <a:t>à l’impératif négatif  </a:t>
            </a:r>
            <a:r>
              <a:rPr kumimoji="0" lang="fr-FR" sz="3600" b="1" i="0" u="none" strike="noStrike" kern="0" cap="none" spc="0" normalizeH="0" baseline="0" noProof="0" dirty="0">
                <a:ln>
                  <a:noFill/>
                </a:ln>
                <a:solidFill>
                  <a:srgbClr val="C00000"/>
                </a:solidFill>
                <a:effectLst/>
                <a:uLnTx/>
                <a:uFillTx/>
                <a:latin typeface="Arial"/>
                <a:ea typeface="+mn-ea"/>
                <a:cs typeface="+mn-cs"/>
              </a:rPr>
              <a:t>devant</a:t>
            </a:r>
            <a:r>
              <a:rPr kumimoji="0" lang="fr-FR" sz="3600" b="0" i="0" u="none" strike="noStrike" kern="0" cap="none" spc="0" normalizeH="0" baseline="0" noProof="0" dirty="0">
                <a:ln>
                  <a:noFill/>
                </a:ln>
                <a:solidFill>
                  <a:srgbClr val="000000"/>
                </a:solidFill>
                <a:effectLst/>
                <a:uLnTx/>
                <a:uFillTx/>
                <a:latin typeface="Arial"/>
                <a:ea typeface="+mn-ea"/>
                <a:cs typeface="+mn-cs"/>
              </a:rPr>
              <a:t> le verbe :</a:t>
            </a:r>
          </a:p>
          <a:p>
            <a:pPr marL="63500" marR="0" lvl="0" indent="0" algn="l" defTabSz="914400" rtl="0" eaLnBrk="1" fontAlgn="base" latinLnBrk="0" hangingPunct="1">
              <a:lnSpc>
                <a:spcPct val="100000"/>
              </a:lnSpc>
              <a:spcBef>
                <a:spcPct val="20000"/>
              </a:spcBef>
              <a:spcAft>
                <a:spcPct val="0"/>
              </a:spcAft>
              <a:buClrTx/>
              <a:buSzTx/>
              <a:buFontTx/>
              <a:buNone/>
              <a:tabLst/>
              <a:defRPr/>
            </a:pPr>
            <a:endParaRPr kumimoji="0" lang="fr-FR" sz="18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fr-FR" sz="3600" b="0" i="0" u="none" strike="noStrike" kern="0" cap="none" spc="0" normalizeH="0" baseline="0" noProof="0" dirty="0">
                <a:ln>
                  <a:noFill/>
                </a:ln>
                <a:solidFill>
                  <a:srgbClr val="000000"/>
                </a:solidFill>
                <a:effectLst/>
                <a:uLnTx/>
                <a:uFillTx/>
                <a:latin typeface="Arial"/>
                <a:ea typeface="+mn-ea"/>
                <a:cs typeface="+mn-cs"/>
              </a:rPr>
              <a:t>Ne </a:t>
            </a:r>
            <a:r>
              <a:rPr kumimoji="0" lang="fr-FR" sz="3600" b="1" i="0" u="none" strike="noStrike" kern="0" cap="none" spc="0" normalizeH="0" baseline="0" noProof="0" dirty="0">
                <a:ln>
                  <a:noFill/>
                </a:ln>
                <a:solidFill>
                  <a:srgbClr val="000000"/>
                </a:solidFill>
                <a:effectLst/>
                <a:uLnTx/>
                <a:uFillTx/>
                <a:latin typeface="Arial"/>
                <a:ea typeface="+mn-ea"/>
                <a:cs typeface="+mn-cs"/>
              </a:rPr>
              <a:t>m’</a:t>
            </a:r>
            <a:r>
              <a:rPr kumimoji="0" lang="fr-FR" sz="3600" b="0" i="0" u="none" strike="noStrike" kern="0" cap="none" spc="0" normalizeH="0" baseline="0" noProof="0" dirty="0">
                <a:ln>
                  <a:noFill/>
                </a:ln>
                <a:solidFill>
                  <a:srgbClr val="000000"/>
                </a:solidFill>
                <a:effectLst/>
                <a:uLnTx/>
                <a:uFillTx/>
                <a:latin typeface="Arial"/>
                <a:ea typeface="+mn-ea"/>
                <a:cs typeface="+mn-cs"/>
              </a:rPr>
              <a:t>aide pas ! </a:t>
            </a:r>
            <a:endParaRPr kumimoji="0" lang="en-US" sz="36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fr-FR" sz="3600" b="0" i="0" u="none" strike="noStrike" kern="0" cap="none" spc="0" normalizeH="0" baseline="0" noProof="0" dirty="0">
                <a:ln>
                  <a:noFill/>
                </a:ln>
                <a:solidFill>
                  <a:srgbClr val="000000"/>
                </a:solidFill>
                <a:effectLst/>
                <a:uLnTx/>
                <a:uFillTx/>
                <a:latin typeface="Arial"/>
                <a:ea typeface="+mn-ea"/>
                <a:cs typeface="+mn-cs"/>
              </a:rPr>
              <a:t>Ne </a:t>
            </a:r>
            <a:r>
              <a:rPr kumimoji="0" lang="fr-FR" sz="3600" b="1" i="0" u="none" strike="noStrike" kern="0" cap="none" spc="0" normalizeH="0" baseline="0" noProof="0" dirty="0">
                <a:ln>
                  <a:noFill/>
                </a:ln>
                <a:solidFill>
                  <a:srgbClr val="000000"/>
                </a:solidFill>
                <a:effectLst/>
                <a:uLnTx/>
                <a:uFillTx/>
                <a:latin typeface="Arial"/>
                <a:ea typeface="+mn-ea"/>
                <a:cs typeface="+mn-cs"/>
              </a:rPr>
              <a:t>me le </a:t>
            </a:r>
            <a:r>
              <a:rPr kumimoji="0" lang="fr-FR" sz="3600" b="0" i="0" u="none" strike="noStrike" kern="0" cap="none" spc="0" normalizeH="0" baseline="0" noProof="0" dirty="0">
                <a:ln>
                  <a:noFill/>
                </a:ln>
                <a:solidFill>
                  <a:srgbClr val="000000"/>
                </a:solidFill>
                <a:effectLst/>
                <a:uLnTx/>
                <a:uFillTx/>
                <a:latin typeface="Arial"/>
                <a:ea typeface="+mn-ea"/>
                <a:cs typeface="+mn-cs"/>
              </a:rPr>
              <a:t>donne pas !</a:t>
            </a:r>
            <a:endParaRPr kumimoji="0" lang="en-US" sz="36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fr-FR" sz="3600" b="0" i="0" u="none" strike="noStrike" kern="0" cap="none" spc="0" normalizeH="0" baseline="0" noProof="0" dirty="0">
                <a:ln>
                  <a:noFill/>
                </a:ln>
                <a:solidFill>
                  <a:srgbClr val="000000"/>
                </a:solidFill>
                <a:effectLst/>
                <a:uLnTx/>
                <a:uFillTx/>
                <a:latin typeface="Arial"/>
                <a:ea typeface="+mn-ea"/>
                <a:cs typeface="+mn-cs"/>
              </a:rPr>
              <a:t>Ne </a:t>
            </a:r>
            <a:r>
              <a:rPr kumimoji="0" lang="fr-FR" sz="3600" b="1" i="0" u="none" strike="noStrike" kern="0" cap="none" spc="0" normalizeH="0" baseline="0" noProof="0" dirty="0">
                <a:ln>
                  <a:noFill/>
                </a:ln>
                <a:solidFill>
                  <a:srgbClr val="000000"/>
                </a:solidFill>
                <a:effectLst/>
                <a:uLnTx/>
                <a:uFillTx/>
                <a:latin typeface="Arial"/>
                <a:ea typeface="+mn-ea"/>
                <a:cs typeface="+mn-cs"/>
              </a:rPr>
              <a:t>m’en</a:t>
            </a:r>
            <a:r>
              <a:rPr kumimoji="0" lang="fr-FR" sz="3600" b="0" i="0" u="none" strike="noStrike" kern="0" cap="none" spc="0" normalizeH="0" baseline="0" noProof="0" dirty="0">
                <a:ln>
                  <a:noFill/>
                </a:ln>
                <a:solidFill>
                  <a:srgbClr val="000000"/>
                </a:solidFill>
                <a:effectLst/>
                <a:uLnTx/>
                <a:uFillTx/>
                <a:latin typeface="Arial"/>
                <a:ea typeface="+mn-ea"/>
                <a:cs typeface="+mn-cs"/>
              </a:rPr>
              <a:t> parlez pas ! </a:t>
            </a:r>
            <a:br>
              <a:rPr kumimoji="0" lang="fr-FR" sz="3600" b="0" i="0" u="none" strike="noStrike" kern="0" cap="none" spc="0" normalizeH="0" baseline="0" noProof="0" dirty="0">
                <a:ln>
                  <a:noFill/>
                </a:ln>
                <a:solidFill>
                  <a:srgbClr val="000000"/>
                </a:solidFill>
                <a:effectLst/>
                <a:uLnTx/>
                <a:uFillTx/>
                <a:latin typeface="Arial"/>
                <a:ea typeface="+mn-ea"/>
                <a:cs typeface="+mn-cs"/>
              </a:rPr>
            </a:br>
            <a:r>
              <a:rPr kumimoji="0" lang="fr-FR" sz="3600" b="0" i="0" u="none" strike="noStrike" kern="0" cap="none" spc="0" normalizeH="0" baseline="0" noProof="0" dirty="0">
                <a:ln>
                  <a:noFill/>
                </a:ln>
                <a:solidFill>
                  <a:srgbClr val="000000"/>
                </a:solidFill>
                <a:effectLst/>
                <a:uLnTx/>
                <a:uFillTx/>
                <a:latin typeface="Arial"/>
                <a:ea typeface="+mn-ea"/>
                <a:cs typeface="+mn-cs"/>
              </a:rPr>
              <a:t>  </a:t>
            </a:r>
            <a:endParaRPr kumimoji="0" lang="fr-FR" sz="4000" b="0" i="0" u="none" strike="noStrike" kern="0" cap="none" spc="0" normalizeH="0" baseline="0" noProof="0" dirty="0">
              <a:ln>
                <a:noFill/>
              </a:ln>
              <a:solidFill>
                <a:srgbClr val="000000"/>
              </a:solidFill>
              <a:effectLst/>
              <a:uLnTx/>
              <a:uFillTx/>
              <a:latin typeface="Arial"/>
              <a:ea typeface="+mn-ea"/>
              <a:cs typeface="+mn-cs"/>
            </a:endParaRPr>
          </a:p>
        </p:txBody>
      </p:sp>
      <p:sp>
        <p:nvSpPr>
          <p:cNvPr id="30" name="Right Arrow 10">
            <a:extLst>
              <a:ext uri="{FF2B5EF4-FFF2-40B4-BE49-F238E27FC236}">
                <a16:creationId xmlns:a16="http://schemas.microsoft.com/office/drawing/2014/main" id="{BD23C5F4-7D94-9CBA-B6D4-1514CFDCF29C}"/>
              </a:ext>
            </a:extLst>
          </p:cNvPr>
          <p:cNvSpPr/>
          <p:nvPr/>
        </p:nvSpPr>
        <p:spPr>
          <a:xfrm>
            <a:off x="10344901" y="2079649"/>
            <a:ext cx="381000" cy="228600"/>
          </a:xfrm>
          <a:prstGeom prst="rightArrow">
            <a:avLst/>
          </a:prstGeom>
          <a:gradFill rotWithShape="1">
            <a:gsLst>
              <a:gs pos="0">
                <a:srgbClr val="99CCFF">
                  <a:shade val="51000"/>
                  <a:satMod val="130000"/>
                </a:srgbClr>
              </a:gs>
              <a:gs pos="80000">
                <a:srgbClr val="99CCFF">
                  <a:shade val="93000"/>
                  <a:satMod val="130000"/>
                </a:srgbClr>
              </a:gs>
              <a:gs pos="100000">
                <a:srgbClr val="99CCFF">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grpSp>
        <p:nvGrpSpPr>
          <p:cNvPr id="31" name="Group 1">
            <a:extLst>
              <a:ext uri="{FF2B5EF4-FFF2-40B4-BE49-F238E27FC236}">
                <a16:creationId xmlns:a16="http://schemas.microsoft.com/office/drawing/2014/main" id="{121F4011-58DD-6FFD-A2A9-486548C60CF5}"/>
              </a:ext>
            </a:extLst>
          </p:cNvPr>
          <p:cNvGrpSpPr>
            <a:grpSpLocks noChangeAspect="1"/>
          </p:cNvGrpSpPr>
          <p:nvPr/>
        </p:nvGrpSpPr>
        <p:grpSpPr bwMode="auto">
          <a:xfrm rot="20749554">
            <a:off x="145054" y="2223818"/>
            <a:ext cx="5196451" cy="2618146"/>
            <a:chOff x="2250" y="1792"/>
            <a:chExt cx="8633" cy="4474"/>
          </a:xfrm>
        </p:grpSpPr>
        <p:sp>
          <p:nvSpPr>
            <p:cNvPr id="32" name="AutoShape 25">
              <a:extLst>
                <a:ext uri="{FF2B5EF4-FFF2-40B4-BE49-F238E27FC236}">
                  <a16:creationId xmlns:a16="http://schemas.microsoft.com/office/drawing/2014/main" id="{1E36AD73-DB68-FE54-D388-6EEE8E64DF20}"/>
                </a:ext>
              </a:extLst>
            </p:cNvPr>
            <p:cNvSpPr>
              <a:spLocks noChangeAspect="1" noChangeArrowheads="1" noTextEdit="1"/>
            </p:cNvSpPr>
            <p:nvPr/>
          </p:nvSpPr>
          <p:spPr bwMode="auto">
            <a:xfrm>
              <a:off x="2250" y="1792"/>
              <a:ext cx="8633" cy="4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ysClr val="windowText" lastClr="000000"/>
                </a:solidFill>
                <a:effectLst/>
                <a:uLnTx/>
                <a:uFillTx/>
                <a:latin typeface="Arial" panose="020B0604020202020204" pitchFamily="34" charset="0"/>
                <a:cs typeface="+mn-cs"/>
              </a:endParaRPr>
            </a:p>
          </p:txBody>
        </p:sp>
        <p:sp>
          <p:nvSpPr>
            <p:cNvPr id="33" name="Oval 23">
              <a:extLst>
                <a:ext uri="{FF2B5EF4-FFF2-40B4-BE49-F238E27FC236}">
                  <a16:creationId xmlns:a16="http://schemas.microsoft.com/office/drawing/2014/main" id="{FC0F286D-8C4E-BEA2-DC2C-B9B8E95CE813}"/>
                </a:ext>
              </a:extLst>
            </p:cNvPr>
            <p:cNvSpPr>
              <a:spLocks noChangeArrowheads="1"/>
            </p:cNvSpPr>
            <p:nvPr/>
          </p:nvSpPr>
          <p:spPr bwMode="auto">
            <a:xfrm rot="2631752">
              <a:off x="2850" y="5958"/>
              <a:ext cx="450" cy="154"/>
            </a:xfrm>
            <a:prstGeom prst="ellipse">
              <a:avLst/>
            </a:prstGeom>
            <a:solidFill>
              <a:srgbClr val="246E4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34" name="Oval 22">
              <a:extLst>
                <a:ext uri="{FF2B5EF4-FFF2-40B4-BE49-F238E27FC236}">
                  <a16:creationId xmlns:a16="http://schemas.microsoft.com/office/drawing/2014/main" id="{6521CAFC-46F7-9791-5D6E-82ACD29BB34C}"/>
                </a:ext>
              </a:extLst>
            </p:cNvPr>
            <p:cNvSpPr>
              <a:spLocks noChangeArrowheads="1"/>
            </p:cNvSpPr>
            <p:nvPr/>
          </p:nvSpPr>
          <p:spPr bwMode="auto">
            <a:xfrm rot="2158841">
              <a:off x="4950" y="5803"/>
              <a:ext cx="450" cy="155"/>
            </a:xfrm>
            <a:prstGeom prst="ellipse">
              <a:avLst/>
            </a:prstGeom>
            <a:solidFill>
              <a:srgbClr val="246E4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35" name="Oval 21">
              <a:extLst>
                <a:ext uri="{FF2B5EF4-FFF2-40B4-BE49-F238E27FC236}">
                  <a16:creationId xmlns:a16="http://schemas.microsoft.com/office/drawing/2014/main" id="{266E669D-69DB-5B20-C990-7C210E7003D0}"/>
                </a:ext>
              </a:extLst>
            </p:cNvPr>
            <p:cNvSpPr>
              <a:spLocks noChangeArrowheads="1"/>
            </p:cNvSpPr>
            <p:nvPr/>
          </p:nvSpPr>
          <p:spPr bwMode="auto">
            <a:xfrm rot="878842">
              <a:off x="7050" y="5341"/>
              <a:ext cx="450" cy="153"/>
            </a:xfrm>
            <a:prstGeom prst="ellipse">
              <a:avLst/>
            </a:prstGeom>
            <a:solidFill>
              <a:srgbClr val="246E4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36" name="Oval 20">
              <a:extLst>
                <a:ext uri="{FF2B5EF4-FFF2-40B4-BE49-F238E27FC236}">
                  <a16:creationId xmlns:a16="http://schemas.microsoft.com/office/drawing/2014/main" id="{7FA10269-5324-D54D-0DF5-CAB070C51428}"/>
                </a:ext>
              </a:extLst>
            </p:cNvPr>
            <p:cNvSpPr>
              <a:spLocks noChangeArrowheads="1"/>
            </p:cNvSpPr>
            <p:nvPr/>
          </p:nvSpPr>
          <p:spPr bwMode="auto">
            <a:xfrm>
              <a:off x="9900" y="4569"/>
              <a:ext cx="450" cy="154"/>
            </a:xfrm>
            <a:prstGeom prst="ellipse">
              <a:avLst/>
            </a:prstGeom>
            <a:solidFill>
              <a:srgbClr val="246E4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37" name="Oval 19">
              <a:extLst>
                <a:ext uri="{FF2B5EF4-FFF2-40B4-BE49-F238E27FC236}">
                  <a16:creationId xmlns:a16="http://schemas.microsoft.com/office/drawing/2014/main" id="{9319CC05-1EC1-A1E6-C3E2-97738E92F62D}"/>
                </a:ext>
              </a:extLst>
            </p:cNvPr>
            <p:cNvSpPr>
              <a:spLocks noChangeArrowheads="1"/>
            </p:cNvSpPr>
            <p:nvPr/>
          </p:nvSpPr>
          <p:spPr bwMode="auto">
            <a:xfrm rot="-255505">
              <a:off x="2400" y="3489"/>
              <a:ext cx="2394" cy="2623"/>
            </a:xfrm>
            <a:prstGeom prst="ellipse">
              <a:avLst/>
            </a:prstGeom>
            <a:solidFill>
              <a:srgbClr val="008000"/>
            </a:solidFill>
            <a:ln w="50800">
              <a:solidFill>
                <a:srgbClr val="0033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altLang="fr-FR" sz="1600" b="1" i="0" u="none" strike="noStrike" kern="0" cap="none" spc="0" normalizeH="0" baseline="0" noProof="0">
                  <a:ln>
                    <a:noFill/>
                  </a:ln>
                  <a:solidFill>
                    <a:srgbClr val="FFFFFF"/>
                  </a:solidFill>
                  <a:effectLst/>
                  <a:uLnTx/>
                  <a:uFillTx/>
                  <a:latin typeface="Arial" panose="020B0604020202020204" pitchFamily="34" charset="0"/>
                  <a:ea typeface="DFPPOP1-W9"/>
                  <a:cs typeface="DFPPOP1-W9"/>
                </a:rPr>
                <a:t>me</a:t>
              </a:r>
              <a:br>
                <a:rPr kumimoji="0" lang="fr-FR" altLang="fr-FR" sz="1600" b="1" i="0" u="none" strike="noStrike" kern="0" cap="none" spc="0" normalizeH="0" baseline="0" noProof="0">
                  <a:ln>
                    <a:noFill/>
                  </a:ln>
                  <a:solidFill>
                    <a:srgbClr val="FFFFFF"/>
                  </a:solidFill>
                  <a:effectLst/>
                  <a:uLnTx/>
                  <a:uFillTx/>
                  <a:latin typeface="Arial" panose="020B0604020202020204" pitchFamily="34" charset="0"/>
                  <a:ea typeface="DFPPOP1-W9"/>
                  <a:cs typeface="DFPPOP1-W9"/>
                </a:rPr>
              </a:br>
              <a:r>
                <a:rPr kumimoji="0" lang="fr-FR" altLang="fr-FR" sz="1600" b="1" i="0" u="none" strike="noStrike" kern="0" cap="none" spc="0" normalizeH="0" baseline="0" noProof="0">
                  <a:ln>
                    <a:noFill/>
                  </a:ln>
                  <a:solidFill>
                    <a:srgbClr val="FFFFFF"/>
                  </a:solidFill>
                  <a:effectLst/>
                  <a:uLnTx/>
                  <a:uFillTx/>
                  <a:latin typeface="Arial" panose="020B0604020202020204" pitchFamily="34" charset="0"/>
                  <a:ea typeface="DFPPOP1-W9"/>
                  <a:cs typeface="DFPPOP1-W9"/>
                </a:rPr>
                <a:t>te</a:t>
              </a:r>
              <a:br>
                <a:rPr kumimoji="0" lang="fr-FR" altLang="fr-FR" sz="1600" b="1" i="0" u="none" strike="noStrike" kern="0" cap="none" spc="0" normalizeH="0" baseline="0" noProof="0">
                  <a:ln>
                    <a:noFill/>
                  </a:ln>
                  <a:solidFill>
                    <a:srgbClr val="FFFFFF"/>
                  </a:solidFill>
                  <a:effectLst/>
                  <a:uLnTx/>
                  <a:uFillTx/>
                  <a:latin typeface="Arial" panose="020B0604020202020204" pitchFamily="34" charset="0"/>
                  <a:ea typeface="DFPPOP1-W9"/>
                  <a:cs typeface="DFPPOP1-W9"/>
                </a:rPr>
              </a:br>
              <a:r>
                <a:rPr kumimoji="0" lang="fr-FR" altLang="fr-FR" sz="1600" b="1" i="0" u="none" strike="noStrike" kern="0" cap="none" spc="0" normalizeH="0" baseline="0" noProof="0">
                  <a:ln>
                    <a:noFill/>
                  </a:ln>
                  <a:solidFill>
                    <a:srgbClr val="FFFFFF"/>
                  </a:solidFill>
                  <a:effectLst/>
                  <a:uLnTx/>
                  <a:uFillTx/>
                  <a:latin typeface="Arial" panose="020B0604020202020204" pitchFamily="34" charset="0"/>
                  <a:ea typeface="DFPPOP1-W9"/>
                  <a:cs typeface="DFPPOP1-W9"/>
                </a:rPr>
                <a:t>nous</a:t>
              </a:r>
              <a:br>
                <a:rPr kumimoji="0" lang="fr-FR" altLang="fr-FR" sz="1600" b="1" i="0" u="none" strike="noStrike" kern="0" cap="none" spc="0" normalizeH="0" baseline="0" noProof="0">
                  <a:ln>
                    <a:noFill/>
                  </a:ln>
                  <a:solidFill>
                    <a:srgbClr val="FFFFFF"/>
                  </a:solidFill>
                  <a:effectLst/>
                  <a:uLnTx/>
                  <a:uFillTx/>
                  <a:latin typeface="Arial" panose="020B0604020202020204" pitchFamily="34" charset="0"/>
                  <a:ea typeface="DFPPOP1-W9"/>
                  <a:cs typeface="DFPPOP1-W9"/>
                </a:rPr>
              </a:br>
              <a:r>
                <a:rPr kumimoji="0" lang="fr-FR" altLang="fr-FR" sz="1600" b="1" i="0" u="none" strike="noStrike" kern="0" cap="none" spc="0" normalizeH="0" baseline="0" noProof="0">
                  <a:ln>
                    <a:noFill/>
                  </a:ln>
                  <a:solidFill>
                    <a:srgbClr val="FFFFFF"/>
                  </a:solidFill>
                  <a:effectLst/>
                  <a:uLnTx/>
                  <a:uFillTx/>
                  <a:latin typeface="Arial" panose="020B0604020202020204" pitchFamily="34" charset="0"/>
                  <a:ea typeface="DFPPOP1-W9"/>
                  <a:cs typeface="DFPPOP1-W9"/>
                </a:rPr>
                <a:t>vous</a:t>
              </a:r>
              <a:endParaRPr kumimoji="0" lang="fr-FR" altLang="fr-FR" sz="14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38" name="Oval 18">
              <a:extLst>
                <a:ext uri="{FF2B5EF4-FFF2-40B4-BE49-F238E27FC236}">
                  <a16:creationId xmlns:a16="http://schemas.microsoft.com/office/drawing/2014/main" id="{0BD6735F-C11D-AF67-5DDF-E0832383FEC2}"/>
                </a:ext>
              </a:extLst>
            </p:cNvPr>
            <p:cNvSpPr>
              <a:spLocks noChangeArrowheads="1"/>
            </p:cNvSpPr>
            <p:nvPr/>
          </p:nvSpPr>
          <p:spPr bwMode="auto">
            <a:xfrm>
              <a:off x="6150" y="3026"/>
              <a:ext cx="2400" cy="2313"/>
            </a:xfrm>
            <a:prstGeom prst="ellipse">
              <a:avLst/>
            </a:prstGeom>
            <a:solidFill>
              <a:srgbClr val="008000"/>
            </a:solidFill>
            <a:ln w="50800">
              <a:solidFill>
                <a:srgbClr val="0033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altLang="fr-FR" sz="2400" b="1" i="0" u="none" strike="noStrike" kern="0" cap="none" spc="0" normalizeH="0" baseline="0" noProof="0">
                  <a:ln>
                    <a:noFill/>
                  </a:ln>
                  <a:solidFill>
                    <a:srgbClr val="FFFFFF"/>
                  </a:solidFill>
                  <a:effectLst/>
                  <a:uLnTx/>
                  <a:uFillTx/>
                  <a:latin typeface="Arial" panose="020B0604020202020204" pitchFamily="34" charset="0"/>
                  <a:ea typeface="DFPPOP1-W9"/>
                  <a:cs typeface="DFPPOP1-W9"/>
                </a:rPr>
                <a:t>lui</a:t>
              </a:r>
              <a:br>
                <a:rPr kumimoji="0" lang="fr-FR" altLang="fr-FR" sz="2400" b="1" i="0" u="none" strike="noStrike" kern="0" cap="none" spc="0" normalizeH="0" baseline="0" noProof="0">
                  <a:ln>
                    <a:noFill/>
                  </a:ln>
                  <a:solidFill>
                    <a:srgbClr val="FFFFFF"/>
                  </a:solidFill>
                  <a:effectLst/>
                  <a:uLnTx/>
                  <a:uFillTx/>
                  <a:latin typeface="Arial" panose="020B0604020202020204" pitchFamily="34" charset="0"/>
                  <a:ea typeface="DFPPOP1-W9"/>
                  <a:cs typeface="DFPPOP1-W9"/>
                </a:rPr>
              </a:br>
              <a:r>
                <a:rPr kumimoji="0" lang="fr-FR" altLang="fr-FR" sz="2400" b="1" i="0" u="none" strike="noStrike" kern="0" cap="none" spc="0" normalizeH="0" baseline="0" noProof="0">
                  <a:ln>
                    <a:noFill/>
                  </a:ln>
                  <a:solidFill>
                    <a:srgbClr val="FFFFFF"/>
                  </a:solidFill>
                  <a:effectLst/>
                  <a:uLnTx/>
                  <a:uFillTx/>
                  <a:latin typeface="Arial" panose="020B0604020202020204" pitchFamily="34" charset="0"/>
                  <a:ea typeface="DFPPOP1-W9"/>
                  <a:cs typeface="DFPPOP1-W9"/>
                </a:rPr>
                <a:t>leur</a:t>
              </a:r>
              <a:endParaRPr kumimoji="0" lang="fr-FR" altLang="fr-FR" sz="20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39" name="Oval 17">
              <a:extLst>
                <a:ext uri="{FF2B5EF4-FFF2-40B4-BE49-F238E27FC236}">
                  <a16:creationId xmlns:a16="http://schemas.microsoft.com/office/drawing/2014/main" id="{BDDE5101-1787-AF7A-16DC-A6828456F58A}"/>
                </a:ext>
              </a:extLst>
            </p:cNvPr>
            <p:cNvSpPr>
              <a:spLocks noChangeArrowheads="1"/>
            </p:cNvSpPr>
            <p:nvPr/>
          </p:nvSpPr>
          <p:spPr bwMode="auto">
            <a:xfrm>
              <a:off x="4350" y="3335"/>
              <a:ext cx="2250" cy="2468"/>
            </a:xfrm>
            <a:prstGeom prst="ellipse">
              <a:avLst/>
            </a:prstGeom>
            <a:solidFill>
              <a:srgbClr val="339966"/>
            </a:solidFill>
            <a:ln w="38100">
              <a:solidFill>
                <a:srgbClr val="0033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altLang="fr-FR" sz="1800" b="1" i="0" u="none" strike="noStrike" kern="0" cap="none" spc="0" normalizeH="0" baseline="0" noProof="0">
                  <a:ln>
                    <a:noFill/>
                  </a:ln>
                  <a:solidFill>
                    <a:srgbClr val="FFFFFF"/>
                  </a:solidFill>
                  <a:effectLst/>
                  <a:uLnTx/>
                  <a:uFillTx/>
                  <a:latin typeface="Arial" panose="020B0604020202020204" pitchFamily="34" charset="0"/>
                  <a:ea typeface="DFPPOP1-W9"/>
                  <a:cs typeface="DFPPOP1-W9"/>
                </a:rPr>
                <a:t>le</a:t>
              </a:r>
              <a:br>
                <a:rPr kumimoji="0" lang="fr-FR" altLang="fr-FR" sz="1800" b="1" i="0" u="none" strike="noStrike" kern="0" cap="none" spc="0" normalizeH="0" baseline="0" noProof="0">
                  <a:ln>
                    <a:noFill/>
                  </a:ln>
                  <a:solidFill>
                    <a:srgbClr val="FFFFFF"/>
                  </a:solidFill>
                  <a:effectLst/>
                  <a:uLnTx/>
                  <a:uFillTx/>
                  <a:latin typeface="Arial" panose="020B0604020202020204" pitchFamily="34" charset="0"/>
                  <a:ea typeface="DFPPOP1-W9"/>
                  <a:cs typeface="DFPPOP1-W9"/>
                </a:rPr>
              </a:br>
              <a:r>
                <a:rPr kumimoji="0" lang="fr-FR" altLang="fr-FR" sz="1800" b="1" i="0" u="none" strike="noStrike" kern="0" cap="none" spc="0" normalizeH="0" baseline="0" noProof="0">
                  <a:ln>
                    <a:noFill/>
                  </a:ln>
                  <a:solidFill>
                    <a:srgbClr val="FFFFFF"/>
                  </a:solidFill>
                  <a:effectLst/>
                  <a:uLnTx/>
                  <a:uFillTx/>
                  <a:latin typeface="Arial" panose="020B0604020202020204" pitchFamily="34" charset="0"/>
                  <a:ea typeface="DFPPOP1-W9"/>
                  <a:cs typeface="DFPPOP1-W9"/>
                </a:rPr>
                <a:t>la</a:t>
              </a:r>
              <a:br>
                <a:rPr kumimoji="0" lang="fr-FR" altLang="fr-FR" sz="1800" b="1" i="0" u="none" strike="noStrike" kern="0" cap="none" spc="0" normalizeH="0" baseline="0" noProof="0">
                  <a:ln>
                    <a:noFill/>
                  </a:ln>
                  <a:solidFill>
                    <a:srgbClr val="FFFFFF"/>
                  </a:solidFill>
                  <a:effectLst/>
                  <a:uLnTx/>
                  <a:uFillTx/>
                  <a:latin typeface="Arial" panose="020B0604020202020204" pitchFamily="34" charset="0"/>
                  <a:ea typeface="DFPPOP1-W9"/>
                  <a:cs typeface="DFPPOP1-W9"/>
                </a:rPr>
              </a:br>
              <a:r>
                <a:rPr kumimoji="0" lang="fr-FR" altLang="fr-FR" sz="1800" b="1" i="0" u="none" strike="noStrike" kern="0" cap="none" spc="0" normalizeH="0" baseline="0" noProof="0">
                  <a:ln>
                    <a:noFill/>
                  </a:ln>
                  <a:solidFill>
                    <a:srgbClr val="FFFFFF"/>
                  </a:solidFill>
                  <a:effectLst/>
                  <a:uLnTx/>
                  <a:uFillTx/>
                  <a:latin typeface="Arial" panose="020B0604020202020204" pitchFamily="34" charset="0"/>
                  <a:ea typeface="DFPPOP1-W9"/>
                  <a:cs typeface="DFPPOP1-W9"/>
                </a:rPr>
                <a:t>les</a:t>
              </a:r>
              <a:endParaRPr kumimoji="0" lang="fr-FR" altLang="fr-FR" sz="16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40" name="Oval 16">
              <a:extLst>
                <a:ext uri="{FF2B5EF4-FFF2-40B4-BE49-F238E27FC236}">
                  <a16:creationId xmlns:a16="http://schemas.microsoft.com/office/drawing/2014/main" id="{D778B6C4-2C8B-4CB4-4167-112CF674D635}"/>
                </a:ext>
              </a:extLst>
            </p:cNvPr>
            <p:cNvSpPr>
              <a:spLocks noChangeArrowheads="1"/>
            </p:cNvSpPr>
            <p:nvPr/>
          </p:nvSpPr>
          <p:spPr bwMode="auto">
            <a:xfrm>
              <a:off x="8100" y="2563"/>
              <a:ext cx="2250" cy="2469"/>
            </a:xfrm>
            <a:prstGeom prst="ellipse">
              <a:avLst/>
            </a:prstGeom>
            <a:solidFill>
              <a:srgbClr val="339966"/>
            </a:solidFill>
            <a:ln w="38100">
              <a:solidFill>
                <a:srgbClr val="0033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altLang="fr-FR" sz="1200" b="0" i="0" u="none" strike="noStrike" kern="0" cap="none" spc="0" normalizeH="0" baseline="0" noProof="0">
                <a:ln>
                  <a:noFill/>
                </a:ln>
                <a:solidFill>
                  <a:srgbClr val="FFFFFF"/>
                </a:solidFill>
                <a:effectLst/>
                <a:uLnTx/>
                <a:uFillTx/>
                <a:latin typeface="Arial" panose="020B0604020202020204" pitchFamily="34" charset="0"/>
                <a:ea typeface="DFPPOP1-W9"/>
                <a:cs typeface="DFPPOP1-W9"/>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2400" b="1" i="0" u="none" strike="noStrike" kern="0" cap="none" spc="0" normalizeH="0" baseline="0" noProof="0">
                  <a:ln>
                    <a:noFill/>
                  </a:ln>
                  <a:solidFill>
                    <a:srgbClr val="FFFFFF"/>
                  </a:solidFill>
                  <a:effectLst/>
                  <a:uLnTx/>
                  <a:uFillTx/>
                  <a:latin typeface="Arial" panose="020B0604020202020204" pitchFamily="34" charset="0"/>
                  <a:ea typeface="DFPPOP1-W9"/>
                  <a:cs typeface="DFPPOP1-W9"/>
                </a:rPr>
                <a:t>y en</a:t>
              </a:r>
              <a:br>
                <a:rPr kumimoji="0" lang="fr-FR" altLang="fr-FR" sz="2400" b="1" i="0" u="none" strike="noStrike" kern="0" cap="none" spc="0" normalizeH="0" baseline="0" noProof="0">
                  <a:ln>
                    <a:noFill/>
                  </a:ln>
                  <a:solidFill>
                    <a:srgbClr val="FFFFFF"/>
                  </a:solidFill>
                  <a:effectLst/>
                  <a:uLnTx/>
                  <a:uFillTx/>
                  <a:latin typeface="Arial" panose="020B0604020202020204" pitchFamily="34" charset="0"/>
                  <a:ea typeface="DFPPOP1-W9"/>
                  <a:cs typeface="DFPPOP1-W9"/>
                </a:rPr>
              </a:br>
              <a:r>
                <a:rPr kumimoji="0" lang="fr-FR" altLang="fr-FR" sz="1000" b="1" i="0" u="none" strike="noStrike" kern="0" cap="none" spc="0" normalizeH="0" baseline="0" noProof="0">
                  <a:ln>
                    <a:noFill/>
                  </a:ln>
                  <a:solidFill>
                    <a:srgbClr val="FFFFFF"/>
                  </a:solidFill>
                  <a:effectLst/>
                  <a:uLnTx/>
                  <a:uFillTx/>
                  <a:latin typeface="Arial" panose="020B0604020202020204" pitchFamily="34" charset="0"/>
                  <a:ea typeface="DFPPOP1-W9"/>
                  <a:cs typeface="DFPPOP1-W9"/>
                </a:rPr>
                <a:t>    </a:t>
              </a:r>
              <a:endParaRPr kumimoji="0" lang="fr-FR"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41" name="Oval 15" hidden="1">
              <a:extLst>
                <a:ext uri="{FF2B5EF4-FFF2-40B4-BE49-F238E27FC236}">
                  <a16:creationId xmlns:a16="http://schemas.microsoft.com/office/drawing/2014/main" id="{E5C635F8-DA9E-9FFC-AA3C-788A27603FBB}"/>
                </a:ext>
              </a:extLst>
            </p:cNvPr>
            <p:cNvSpPr>
              <a:spLocks noChangeArrowheads="1"/>
            </p:cNvSpPr>
            <p:nvPr/>
          </p:nvSpPr>
          <p:spPr bwMode="auto">
            <a:xfrm>
              <a:off x="9450" y="2101"/>
              <a:ext cx="1350" cy="1388"/>
            </a:xfrm>
            <a:prstGeom prst="ellipse">
              <a:avLst/>
            </a:prstGeom>
            <a:solidFill>
              <a:srgbClr val="008000"/>
            </a:solidFill>
            <a:ln w="38100">
              <a:solidFill>
                <a:srgbClr val="0033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42" name="Oval 14" hidden="1">
              <a:extLst>
                <a:ext uri="{FF2B5EF4-FFF2-40B4-BE49-F238E27FC236}">
                  <a16:creationId xmlns:a16="http://schemas.microsoft.com/office/drawing/2014/main" id="{A91C333D-41FB-81EC-5106-4B0DD276A994}"/>
                </a:ext>
              </a:extLst>
            </p:cNvPr>
            <p:cNvSpPr>
              <a:spLocks noChangeArrowheads="1"/>
            </p:cNvSpPr>
            <p:nvPr/>
          </p:nvSpPr>
          <p:spPr bwMode="auto">
            <a:xfrm>
              <a:off x="9750" y="2563"/>
              <a:ext cx="300" cy="309"/>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43" name="Oval 13" hidden="1">
              <a:extLst>
                <a:ext uri="{FF2B5EF4-FFF2-40B4-BE49-F238E27FC236}">
                  <a16:creationId xmlns:a16="http://schemas.microsoft.com/office/drawing/2014/main" id="{F2423296-9B6E-F621-7FD5-8F281A5E210E}"/>
                </a:ext>
              </a:extLst>
            </p:cNvPr>
            <p:cNvSpPr>
              <a:spLocks noChangeArrowheads="1"/>
            </p:cNvSpPr>
            <p:nvPr/>
          </p:nvSpPr>
          <p:spPr bwMode="auto">
            <a:xfrm>
              <a:off x="10200" y="2563"/>
              <a:ext cx="300" cy="309"/>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44" name="Oval 12" hidden="1">
              <a:extLst>
                <a:ext uri="{FF2B5EF4-FFF2-40B4-BE49-F238E27FC236}">
                  <a16:creationId xmlns:a16="http://schemas.microsoft.com/office/drawing/2014/main" id="{970219AD-E43D-ACEE-7125-693C7DB84BA0}"/>
                </a:ext>
              </a:extLst>
            </p:cNvPr>
            <p:cNvSpPr>
              <a:spLocks noChangeArrowheads="1"/>
            </p:cNvSpPr>
            <p:nvPr/>
          </p:nvSpPr>
          <p:spPr bwMode="auto">
            <a:xfrm>
              <a:off x="9900" y="2718"/>
              <a:ext cx="149" cy="154"/>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45" name="Oval 11" hidden="1">
              <a:extLst>
                <a:ext uri="{FF2B5EF4-FFF2-40B4-BE49-F238E27FC236}">
                  <a16:creationId xmlns:a16="http://schemas.microsoft.com/office/drawing/2014/main" id="{77C847D9-C9A4-CA30-D06C-2DC658483C6E}"/>
                </a:ext>
              </a:extLst>
            </p:cNvPr>
            <p:cNvSpPr>
              <a:spLocks noChangeArrowheads="1"/>
            </p:cNvSpPr>
            <p:nvPr/>
          </p:nvSpPr>
          <p:spPr bwMode="auto">
            <a:xfrm>
              <a:off x="10350" y="2718"/>
              <a:ext cx="149" cy="154"/>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46" name="Freeform 10" hidden="1">
              <a:extLst>
                <a:ext uri="{FF2B5EF4-FFF2-40B4-BE49-F238E27FC236}">
                  <a16:creationId xmlns:a16="http://schemas.microsoft.com/office/drawing/2014/main" id="{FB24BE20-9611-7271-BE7C-833222D4B88D}"/>
                </a:ext>
              </a:extLst>
            </p:cNvPr>
            <p:cNvSpPr>
              <a:spLocks/>
            </p:cNvSpPr>
            <p:nvPr/>
          </p:nvSpPr>
          <p:spPr bwMode="auto">
            <a:xfrm>
              <a:off x="9717" y="1927"/>
              <a:ext cx="390" cy="348"/>
            </a:xfrm>
            <a:custGeom>
              <a:avLst/>
              <a:gdLst>
                <a:gd name="T0" fmla="*/ 0 w 468"/>
                <a:gd name="T1" fmla="*/ 0 h 407"/>
                <a:gd name="T2" fmla="*/ 325 w 468"/>
                <a:gd name="T3" fmla="*/ 298 h 407"/>
                <a:gd name="T4" fmla="*/ 0 60000 65536"/>
                <a:gd name="T5" fmla="*/ 0 60000 65536"/>
                <a:gd name="T6" fmla="*/ 0 w 468"/>
                <a:gd name="T7" fmla="*/ 0 h 407"/>
                <a:gd name="T8" fmla="*/ 468 w 468"/>
                <a:gd name="T9" fmla="*/ 407 h 407"/>
              </a:gdLst>
              <a:ahLst/>
              <a:cxnLst>
                <a:cxn ang="T4">
                  <a:pos x="T0" y="T1"/>
                </a:cxn>
                <a:cxn ang="T5">
                  <a:pos x="T2" y="T3"/>
                </a:cxn>
              </a:cxnLst>
              <a:rect l="T6" t="T7" r="T8" b="T9"/>
              <a:pathLst>
                <a:path w="468" h="407">
                  <a:moveTo>
                    <a:pt x="0" y="0"/>
                  </a:moveTo>
                  <a:lnTo>
                    <a:pt x="468" y="407"/>
                  </a:lnTo>
                </a:path>
              </a:pathLst>
            </a:custGeom>
            <a:solidFill>
              <a:srgbClr val="339966"/>
            </a:solidFill>
            <a:ln w="38100">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47" name="Freeform 9" hidden="1">
              <a:extLst>
                <a:ext uri="{FF2B5EF4-FFF2-40B4-BE49-F238E27FC236}">
                  <a16:creationId xmlns:a16="http://schemas.microsoft.com/office/drawing/2014/main" id="{F240CE1D-C8E2-48CE-843C-5CA1A19D49C6}"/>
                </a:ext>
              </a:extLst>
            </p:cNvPr>
            <p:cNvSpPr>
              <a:spLocks/>
            </p:cNvSpPr>
            <p:nvPr/>
          </p:nvSpPr>
          <p:spPr bwMode="auto">
            <a:xfrm>
              <a:off x="10086" y="1856"/>
              <a:ext cx="193" cy="373"/>
            </a:xfrm>
            <a:custGeom>
              <a:avLst/>
              <a:gdLst>
                <a:gd name="T0" fmla="*/ 161 w 232"/>
                <a:gd name="T1" fmla="*/ 0 h 435"/>
                <a:gd name="T2" fmla="*/ 0 w 232"/>
                <a:gd name="T3" fmla="*/ 320 h 435"/>
                <a:gd name="T4" fmla="*/ 0 60000 65536"/>
                <a:gd name="T5" fmla="*/ 0 60000 65536"/>
                <a:gd name="T6" fmla="*/ 0 w 232"/>
                <a:gd name="T7" fmla="*/ 0 h 435"/>
                <a:gd name="T8" fmla="*/ 232 w 232"/>
                <a:gd name="T9" fmla="*/ 435 h 435"/>
              </a:gdLst>
              <a:ahLst/>
              <a:cxnLst>
                <a:cxn ang="T4">
                  <a:pos x="T0" y="T1"/>
                </a:cxn>
                <a:cxn ang="T5">
                  <a:pos x="T2" y="T3"/>
                </a:cxn>
              </a:cxnLst>
              <a:rect l="T6" t="T7" r="T8" b="T9"/>
              <a:pathLst>
                <a:path w="232" h="435">
                  <a:moveTo>
                    <a:pt x="232" y="0"/>
                  </a:moveTo>
                  <a:lnTo>
                    <a:pt x="0" y="435"/>
                  </a:lnTo>
                </a:path>
              </a:pathLst>
            </a:custGeom>
            <a:solidFill>
              <a:srgbClr val="339966"/>
            </a:solidFill>
            <a:ln w="38100">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48" name="Oval 8" hidden="1">
              <a:extLst>
                <a:ext uri="{FF2B5EF4-FFF2-40B4-BE49-F238E27FC236}">
                  <a16:creationId xmlns:a16="http://schemas.microsoft.com/office/drawing/2014/main" id="{5663A2D4-75FC-44EF-7980-33FBC1BC209F}"/>
                </a:ext>
              </a:extLst>
            </p:cNvPr>
            <p:cNvSpPr>
              <a:spLocks noChangeArrowheads="1"/>
            </p:cNvSpPr>
            <p:nvPr/>
          </p:nvSpPr>
          <p:spPr bwMode="auto">
            <a:xfrm flipV="1">
              <a:off x="9600" y="1792"/>
              <a:ext cx="150" cy="155"/>
            </a:xfrm>
            <a:prstGeom prst="ellipse">
              <a:avLst/>
            </a:prstGeom>
            <a:solidFill>
              <a:srgbClr val="339966"/>
            </a:solidFill>
            <a:ln w="9525">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49" name="Oval 7" hidden="1">
              <a:extLst>
                <a:ext uri="{FF2B5EF4-FFF2-40B4-BE49-F238E27FC236}">
                  <a16:creationId xmlns:a16="http://schemas.microsoft.com/office/drawing/2014/main" id="{CFF4A3E7-04BE-4335-AD77-37D5BC4027B2}"/>
                </a:ext>
              </a:extLst>
            </p:cNvPr>
            <p:cNvSpPr>
              <a:spLocks noChangeArrowheads="1"/>
            </p:cNvSpPr>
            <p:nvPr/>
          </p:nvSpPr>
          <p:spPr bwMode="auto">
            <a:xfrm flipV="1">
              <a:off x="10200" y="1792"/>
              <a:ext cx="150" cy="155"/>
            </a:xfrm>
            <a:prstGeom prst="ellipse">
              <a:avLst/>
            </a:prstGeom>
            <a:solidFill>
              <a:srgbClr val="339966"/>
            </a:solidFill>
            <a:ln w="9525">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50" name="Oval 6">
              <a:extLst>
                <a:ext uri="{FF2B5EF4-FFF2-40B4-BE49-F238E27FC236}">
                  <a16:creationId xmlns:a16="http://schemas.microsoft.com/office/drawing/2014/main" id="{638ADC62-2834-649A-7A1B-9227F7D1667B}"/>
                </a:ext>
              </a:extLst>
            </p:cNvPr>
            <p:cNvSpPr>
              <a:spLocks noChangeArrowheads="1"/>
            </p:cNvSpPr>
            <p:nvPr/>
          </p:nvSpPr>
          <p:spPr bwMode="auto">
            <a:xfrm>
              <a:off x="4350" y="5803"/>
              <a:ext cx="450" cy="155"/>
            </a:xfrm>
            <a:prstGeom prst="ellipse">
              <a:avLst/>
            </a:prstGeom>
            <a:solidFill>
              <a:srgbClr val="246E4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51" name="Oval 5">
              <a:extLst>
                <a:ext uri="{FF2B5EF4-FFF2-40B4-BE49-F238E27FC236}">
                  <a16:creationId xmlns:a16="http://schemas.microsoft.com/office/drawing/2014/main" id="{B0F509CA-1FE1-385C-8456-8932BEC80C9F}"/>
                </a:ext>
              </a:extLst>
            </p:cNvPr>
            <p:cNvSpPr>
              <a:spLocks noChangeArrowheads="1"/>
            </p:cNvSpPr>
            <p:nvPr/>
          </p:nvSpPr>
          <p:spPr bwMode="auto">
            <a:xfrm>
              <a:off x="5850" y="5649"/>
              <a:ext cx="450" cy="154"/>
            </a:xfrm>
            <a:prstGeom prst="ellipse">
              <a:avLst/>
            </a:prstGeom>
            <a:solidFill>
              <a:srgbClr val="246E4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52" name="Oval 4">
              <a:extLst>
                <a:ext uri="{FF2B5EF4-FFF2-40B4-BE49-F238E27FC236}">
                  <a16:creationId xmlns:a16="http://schemas.microsoft.com/office/drawing/2014/main" id="{F95C53C9-D486-CFC5-934D-DAA1D1CECB54}"/>
                </a:ext>
              </a:extLst>
            </p:cNvPr>
            <p:cNvSpPr>
              <a:spLocks noChangeArrowheads="1"/>
            </p:cNvSpPr>
            <p:nvPr/>
          </p:nvSpPr>
          <p:spPr bwMode="auto">
            <a:xfrm>
              <a:off x="8100" y="5032"/>
              <a:ext cx="450" cy="154"/>
            </a:xfrm>
            <a:prstGeom prst="ellipse">
              <a:avLst/>
            </a:prstGeom>
            <a:solidFill>
              <a:srgbClr val="246E4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53" name="Oval 3">
              <a:extLst>
                <a:ext uri="{FF2B5EF4-FFF2-40B4-BE49-F238E27FC236}">
                  <a16:creationId xmlns:a16="http://schemas.microsoft.com/office/drawing/2014/main" id="{1F93B07F-C9CC-A577-D40C-0348C5DC1C46}"/>
                </a:ext>
              </a:extLst>
            </p:cNvPr>
            <p:cNvSpPr>
              <a:spLocks noChangeArrowheads="1"/>
            </p:cNvSpPr>
            <p:nvPr/>
          </p:nvSpPr>
          <p:spPr bwMode="auto">
            <a:xfrm rot="556215">
              <a:off x="9000" y="5032"/>
              <a:ext cx="450" cy="155"/>
            </a:xfrm>
            <a:prstGeom prst="ellipse">
              <a:avLst/>
            </a:prstGeom>
            <a:solidFill>
              <a:srgbClr val="246E49"/>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CA" altLang="fr-FR" sz="18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sp>
          <p:nvSpPr>
            <p:cNvPr id="54" name="WordArt 2" hidden="1">
              <a:extLst>
                <a:ext uri="{FF2B5EF4-FFF2-40B4-BE49-F238E27FC236}">
                  <a16:creationId xmlns:a16="http://schemas.microsoft.com/office/drawing/2014/main" id="{178E77E6-B63A-516F-B393-236D74A7A957}"/>
                </a:ext>
              </a:extLst>
            </p:cNvPr>
            <p:cNvSpPr>
              <a:spLocks noChangeArrowheads="1" noChangeShapeType="1" noTextEdit="1"/>
            </p:cNvSpPr>
            <p:nvPr/>
          </p:nvSpPr>
          <p:spPr bwMode="auto">
            <a:xfrm>
              <a:off x="9750" y="3026"/>
              <a:ext cx="738" cy="30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anDown">
                <a:avLst>
                  <a:gd name="adj" fmla="val 33333"/>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A" sz="1200" b="1" i="0" u="none" strike="noStrike" kern="10" cap="none" spc="0" normalizeH="0" baseline="0" noProof="0" dirty="0">
                  <a:ln>
                    <a:noFill/>
                  </a:ln>
                  <a:solidFill>
                    <a:srgbClr val="FFFFFF"/>
                  </a:solidFill>
                  <a:effectLst/>
                  <a:uLnTx/>
                  <a:uFillTx/>
                  <a:latin typeface="Times New Roman" panose="02020603050405020304" pitchFamily="18" charset="0"/>
                  <a:cs typeface="Times New Roman" panose="02020603050405020304" pitchFamily="18" charset="0"/>
                </a:rPr>
                <a:t>verbe</a:t>
              </a:r>
            </a:p>
          </p:txBody>
        </p:sp>
      </p:grpSp>
      <p:sp>
        <p:nvSpPr>
          <p:cNvPr id="56" name="TextBox 55">
            <a:extLst>
              <a:ext uri="{FF2B5EF4-FFF2-40B4-BE49-F238E27FC236}">
                <a16:creationId xmlns:a16="http://schemas.microsoft.com/office/drawing/2014/main" id="{59AF8E53-951E-CB91-A10E-E4D224FC541A}"/>
              </a:ext>
            </a:extLst>
          </p:cNvPr>
          <p:cNvSpPr txBox="1"/>
          <p:nvPr/>
        </p:nvSpPr>
        <p:spPr>
          <a:xfrm rot="5400000">
            <a:off x="9761019" y="3461887"/>
            <a:ext cx="3736780" cy="646331"/>
          </a:xfrm>
          <a:prstGeom prst="rect">
            <a:avLst/>
          </a:prstGeom>
          <a:noFill/>
        </p:spPr>
        <p:txBody>
          <a:bodyPr wrap="square">
            <a:spAutoFit/>
          </a:bodyPr>
          <a:lstStyle/>
          <a:p>
            <a:pPr algn="ctr"/>
            <a:r>
              <a:rPr kumimoji="0" lang="fr-FR" sz="3600" b="0" i="0" u="none" strike="noStrike" kern="0" cap="none" spc="0" normalizeH="0" baseline="0" noProof="0" dirty="0">
                <a:ln>
                  <a:noFill/>
                </a:ln>
                <a:solidFill>
                  <a:srgbClr val="0B435B"/>
                </a:solidFill>
                <a:effectLst/>
                <a:uLnTx/>
                <a:uFillTx/>
                <a:latin typeface="Arial"/>
                <a:ea typeface="+mn-ea"/>
                <a:cs typeface="+mn-cs"/>
              </a:rPr>
              <a:t>règle générale</a:t>
            </a:r>
            <a:endParaRPr lang="fr-CA" sz="3200" dirty="0">
              <a:solidFill>
                <a:srgbClr val="0B435B"/>
              </a:solidFill>
            </a:endParaRPr>
          </a:p>
        </p:txBody>
      </p:sp>
      <p:grpSp>
        <p:nvGrpSpPr>
          <p:cNvPr id="58" name="Group 32">
            <a:extLst>
              <a:ext uri="{FF2B5EF4-FFF2-40B4-BE49-F238E27FC236}">
                <a16:creationId xmlns:a16="http://schemas.microsoft.com/office/drawing/2014/main" id="{B2B4C84D-79D1-4865-FA2E-CFA29F6CF813}"/>
              </a:ext>
            </a:extLst>
          </p:cNvPr>
          <p:cNvGrpSpPr>
            <a:grpSpLocks/>
          </p:cNvGrpSpPr>
          <p:nvPr/>
        </p:nvGrpSpPr>
        <p:grpSpPr bwMode="auto">
          <a:xfrm rot="639249">
            <a:off x="4152999" y="1416139"/>
            <a:ext cx="1018328" cy="1208968"/>
            <a:chOff x="7502879" y="1471299"/>
            <a:chExt cx="1344841" cy="1647770"/>
          </a:xfrm>
        </p:grpSpPr>
        <p:sp>
          <p:nvSpPr>
            <p:cNvPr id="59" name="Oval 15">
              <a:extLst>
                <a:ext uri="{FF2B5EF4-FFF2-40B4-BE49-F238E27FC236}">
                  <a16:creationId xmlns:a16="http://schemas.microsoft.com/office/drawing/2014/main" id="{65A72812-AD00-F07C-D6FD-5E09C3E2EAC9}"/>
                </a:ext>
              </a:extLst>
            </p:cNvPr>
            <p:cNvSpPr>
              <a:spLocks noChangeArrowheads="1"/>
            </p:cNvSpPr>
            <p:nvPr/>
          </p:nvSpPr>
          <p:spPr bwMode="auto">
            <a:xfrm>
              <a:off x="7502879" y="1774747"/>
              <a:ext cx="1344841" cy="1344322"/>
            </a:xfrm>
            <a:prstGeom prst="ellipse">
              <a:avLst/>
            </a:prstGeom>
            <a:solidFill>
              <a:srgbClr val="008000"/>
            </a:solidFill>
            <a:ln w="38100">
              <a:solidFill>
                <a:srgbClr val="0033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60" name="Oval 14">
              <a:extLst>
                <a:ext uri="{FF2B5EF4-FFF2-40B4-BE49-F238E27FC236}">
                  <a16:creationId xmlns:a16="http://schemas.microsoft.com/office/drawing/2014/main" id="{C4252E9A-36E6-6BE0-3710-36C0BC96FA31}"/>
                </a:ext>
              </a:extLst>
            </p:cNvPr>
            <p:cNvSpPr>
              <a:spLocks noChangeArrowheads="1"/>
            </p:cNvSpPr>
            <p:nvPr/>
          </p:nvSpPr>
          <p:spPr bwMode="auto">
            <a:xfrm>
              <a:off x="7801732" y="2222209"/>
              <a:ext cx="298854" cy="299276"/>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61" name="Oval 36">
              <a:extLst>
                <a:ext uri="{FF2B5EF4-FFF2-40B4-BE49-F238E27FC236}">
                  <a16:creationId xmlns:a16="http://schemas.microsoft.com/office/drawing/2014/main" id="{1D13B4D3-0382-A6A7-3EBC-82C3CF6922F1}"/>
                </a:ext>
              </a:extLst>
            </p:cNvPr>
            <p:cNvSpPr>
              <a:spLocks noChangeArrowheads="1"/>
            </p:cNvSpPr>
            <p:nvPr/>
          </p:nvSpPr>
          <p:spPr bwMode="auto">
            <a:xfrm>
              <a:off x="8250013" y="2222209"/>
              <a:ext cx="298854" cy="299276"/>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62" name="Oval 61">
              <a:extLst>
                <a:ext uri="{FF2B5EF4-FFF2-40B4-BE49-F238E27FC236}">
                  <a16:creationId xmlns:a16="http://schemas.microsoft.com/office/drawing/2014/main" id="{11F0EBB0-225E-795D-CCF2-600E5B077CDD}"/>
                </a:ext>
              </a:extLst>
            </p:cNvPr>
            <p:cNvSpPr>
              <a:spLocks noChangeArrowheads="1"/>
            </p:cNvSpPr>
            <p:nvPr/>
          </p:nvSpPr>
          <p:spPr bwMode="auto">
            <a:xfrm>
              <a:off x="7943474" y="2339553"/>
              <a:ext cx="148432" cy="149154"/>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63" name="Oval 11">
              <a:extLst>
                <a:ext uri="{FF2B5EF4-FFF2-40B4-BE49-F238E27FC236}">
                  <a16:creationId xmlns:a16="http://schemas.microsoft.com/office/drawing/2014/main" id="{32B27659-09EA-87A7-C4FB-E17F3677A736}"/>
                </a:ext>
              </a:extLst>
            </p:cNvPr>
            <p:cNvSpPr>
              <a:spLocks noChangeArrowheads="1"/>
            </p:cNvSpPr>
            <p:nvPr/>
          </p:nvSpPr>
          <p:spPr bwMode="auto">
            <a:xfrm>
              <a:off x="8387593" y="2340141"/>
              <a:ext cx="148432" cy="149154"/>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64" name="Freeform 10">
              <a:extLst>
                <a:ext uri="{FF2B5EF4-FFF2-40B4-BE49-F238E27FC236}">
                  <a16:creationId xmlns:a16="http://schemas.microsoft.com/office/drawing/2014/main" id="{3AEC35DB-7EED-1121-86D0-FF4F1BC8F171}"/>
                </a:ext>
              </a:extLst>
            </p:cNvPr>
            <p:cNvSpPr>
              <a:spLocks/>
            </p:cNvSpPr>
            <p:nvPr/>
          </p:nvSpPr>
          <p:spPr bwMode="auto">
            <a:xfrm>
              <a:off x="7768043" y="1604206"/>
              <a:ext cx="388510" cy="337049"/>
            </a:xfrm>
            <a:custGeom>
              <a:avLst/>
              <a:gdLst>
                <a:gd name="T0" fmla="*/ 0 w 468"/>
                <a:gd name="T1" fmla="*/ 0 h 407"/>
                <a:gd name="T2" fmla="*/ 322521430 w 468"/>
                <a:gd name="T3" fmla="*/ 279120483 h 407"/>
                <a:gd name="T4" fmla="*/ 0 60000 65536"/>
                <a:gd name="T5" fmla="*/ 0 60000 65536"/>
                <a:gd name="T6" fmla="*/ 0 w 468"/>
                <a:gd name="T7" fmla="*/ 0 h 407"/>
                <a:gd name="T8" fmla="*/ 468 w 468"/>
                <a:gd name="T9" fmla="*/ 407 h 407"/>
              </a:gdLst>
              <a:ahLst/>
              <a:cxnLst>
                <a:cxn ang="T4">
                  <a:pos x="T0" y="T1"/>
                </a:cxn>
                <a:cxn ang="T5">
                  <a:pos x="T2" y="T3"/>
                </a:cxn>
              </a:cxnLst>
              <a:rect l="T6" t="T7" r="T8" b="T9"/>
              <a:pathLst>
                <a:path w="468" h="407">
                  <a:moveTo>
                    <a:pt x="0" y="0"/>
                  </a:moveTo>
                  <a:lnTo>
                    <a:pt x="468" y="407"/>
                  </a:lnTo>
                </a:path>
              </a:pathLst>
            </a:custGeom>
            <a:solidFill>
              <a:srgbClr val="339966"/>
            </a:solidFill>
            <a:ln w="38100">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65" name="Freeform 9">
              <a:extLst>
                <a:ext uri="{FF2B5EF4-FFF2-40B4-BE49-F238E27FC236}">
                  <a16:creationId xmlns:a16="http://schemas.microsoft.com/office/drawing/2014/main" id="{6BB4C5D3-2878-29E6-B5B6-7D12564B8604}"/>
                </a:ext>
              </a:extLst>
            </p:cNvPr>
            <p:cNvSpPr>
              <a:spLocks/>
            </p:cNvSpPr>
            <p:nvPr/>
          </p:nvSpPr>
          <p:spPr bwMode="auto">
            <a:xfrm>
              <a:off x="8137461" y="1569381"/>
              <a:ext cx="192262" cy="361262"/>
            </a:xfrm>
            <a:custGeom>
              <a:avLst/>
              <a:gdLst>
                <a:gd name="T0" fmla="*/ 159330513 w 232"/>
                <a:gd name="T1" fmla="*/ 0 h 435"/>
                <a:gd name="T2" fmla="*/ 0 w 232"/>
                <a:gd name="T3" fmla="*/ 300023543 h 435"/>
                <a:gd name="T4" fmla="*/ 0 60000 65536"/>
                <a:gd name="T5" fmla="*/ 0 60000 65536"/>
                <a:gd name="T6" fmla="*/ 0 w 232"/>
                <a:gd name="T7" fmla="*/ 0 h 435"/>
                <a:gd name="T8" fmla="*/ 232 w 232"/>
                <a:gd name="T9" fmla="*/ 435 h 435"/>
              </a:gdLst>
              <a:ahLst/>
              <a:cxnLst>
                <a:cxn ang="T4">
                  <a:pos x="T0" y="T1"/>
                </a:cxn>
                <a:cxn ang="T5">
                  <a:pos x="T2" y="T3"/>
                </a:cxn>
              </a:cxnLst>
              <a:rect l="T6" t="T7" r="T8" b="T9"/>
              <a:pathLst>
                <a:path w="232" h="435">
                  <a:moveTo>
                    <a:pt x="232" y="0"/>
                  </a:moveTo>
                  <a:lnTo>
                    <a:pt x="0" y="435"/>
                  </a:lnTo>
                </a:path>
              </a:pathLst>
            </a:custGeom>
            <a:solidFill>
              <a:srgbClr val="339966"/>
            </a:solidFill>
            <a:ln w="38100">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66" name="Oval 8">
              <a:extLst>
                <a:ext uri="{FF2B5EF4-FFF2-40B4-BE49-F238E27FC236}">
                  <a16:creationId xmlns:a16="http://schemas.microsoft.com/office/drawing/2014/main" id="{41820C84-D4C1-C5D3-3C0F-EDDDB7CB3BF2}"/>
                </a:ext>
              </a:extLst>
            </p:cNvPr>
            <p:cNvSpPr>
              <a:spLocks noChangeArrowheads="1"/>
            </p:cNvSpPr>
            <p:nvPr/>
          </p:nvSpPr>
          <p:spPr bwMode="auto">
            <a:xfrm flipV="1">
              <a:off x="7652306" y="1475471"/>
              <a:ext cx="149427" cy="150122"/>
            </a:xfrm>
            <a:prstGeom prst="ellipse">
              <a:avLst/>
            </a:prstGeom>
            <a:solidFill>
              <a:srgbClr val="339966"/>
            </a:solidFill>
            <a:ln w="9525">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67" name="Oval 7">
              <a:extLst>
                <a:ext uri="{FF2B5EF4-FFF2-40B4-BE49-F238E27FC236}">
                  <a16:creationId xmlns:a16="http://schemas.microsoft.com/office/drawing/2014/main" id="{0B1F5A68-7FD8-1E46-C685-008AE1CB0635}"/>
                </a:ext>
              </a:extLst>
            </p:cNvPr>
            <p:cNvSpPr>
              <a:spLocks noChangeArrowheads="1"/>
            </p:cNvSpPr>
            <p:nvPr/>
          </p:nvSpPr>
          <p:spPr bwMode="auto">
            <a:xfrm flipV="1">
              <a:off x="8259867" y="1471299"/>
              <a:ext cx="149427" cy="150122"/>
            </a:xfrm>
            <a:prstGeom prst="ellipse">
              <a:avLst/>
            </a:prstGeom>
            <a:solidFill>
              <a:srgbClr val="339966"/>
            </a:solidFill>
            <a:ln w="9525">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68" name="WordArt 2">
              <a:extLst>
                <a:ext uri="{FF2B5EF4-FFF2-40B4-BE49-F238E27FC236}">
                  <a16:creationId xmlns:a16="http://schemas.microsoft.com/office/drawing/2014/main" id="{89FCF802-D80A-47C1-A070-8791665B45E7}"/>
                </a:ext>
              </a:extLst>
            </p:cNvPr>
            <p:cNvSpPr>
              <a:spLocks noChangeArrowheads="1" noChangeShapeType="1" noTextEdit="1"/>
            </p:cNvSpPr>
            <p:nvPr/>
          </p:nvSpPr>
          <p:spPr bwMode="auto">
            <a:xfrm>
              <a:off x="7801732" y="2670639"/>
              <a:ext cx="735180" cy="29830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anDown">
                <a:avLst>
                  <a:gd name="adj" fmla="val 33333"/>
                </a:avLst>
              </a:prstTxWarp>
            </a:bodyPr>
            <a:lstStyle/>
            <a:p>
              <a:pPr algn="ctr"/>
              <a:r>
                <a:rPr lang="fr-CA" sz="1200" b="1" kern="10" dirty="0">
                  <a:solidFill>
                    <a:srgbClr val="FFFFFF"/>
                  </a:solidFill>
                  <a:latin typeface="Times New Roman" panose="02020603050405020304" pitchFamily="18" charset="0"/>
                  <a:cs typeface="Times New Roman" panose="02020603050405020304" pitchFamily="18" charset="0"/>
                </a:rPr>
                <a:t>verbe</a:t>
              </a:r>
            </a:p>
          </p:txBody>
        </p:sp>
      </p:grpSp>
    </p:spTree>
    <p:custDataLst>
      <p:tags r:id="rId1"/>
    </p:custDataLst>
    <p:extLst>
      <p:ext uri="{BB962C8B-B14F-4D97-AF65-F5344CB8AC3E}">
        <p14:creationId xmlns:p14="http://schemas.microsoft.com/office/powerpoint/2010/main" val="321773280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fade">
                                      <p:cBhvr>
                                        <p:cTn id="7" dur="500"/>
                                        <p:tgtEl>
                                          <p:spTgt spid="29">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box(in)">
                                      <p:cBhvr>
                                        <p:cTn id="10" dur="500"/>
                                        <p:tgtEl>
                                          <p:spTgt spid="30"/>
                                        </p:tgtEl>
                                      </p:cBhvr>
                                    </p:animEffect>
                                  </p:childTnLst>
                                </p:cTn>
                              </p:par>
                            </p:childTnLst>
                          </p:cTn>
                        </p:par>
                        <p:par>
                          <p:cTn id="11" fill="hold">
                            <p:stCondLst>
                              <p:cond delay="500"/>
                            </p:stCondLst>
                            <p:childTnLst>
                              <p:par>
                                <p:cTn id="12" presetID="2" presetClass="entr" presetSubtype="2" fill="hold" grpId="0" nodeType="afterEffect">
                                  <p:stCondLst>
                                    <p:cond delay="0"/>
                                  </p:stCondLst>
                                  <p:childTnLst>
                                    <p:set>
                                      <p:cBhvr>
                                        <p:cTn id="13" dur="1" fill="hold">
                                          <p:stCondLst>
                                            <p:cond delay="0"/>
                                          </p:stCondLst>
                                        </p:cTn>
                                        <p:tgtEl>
                                          <p:spTgt spid="56"/>
                                        </p:tgtEl>
                                        <p:attrNameLst>
                                          <p:attrName>style.visibility</p:attrName>
                                        </p:attrNameLst>
                                      </p:cBhvr>
                                      <p:to>
                                        <p:strVal val="visible"/>
                                      </p:to>
                                    </p:set>
                                    <p:anim calcmode="lin" valueType="num">
                                      <p:cBhvr additive="base">
                                        <p:cTn id="14" dur="500" fill="hold"/>
                                        <p:tgtEl>
                                          <p:spTgt spid="56"/>
                                        </p:tgtEl>
                                        <p:attrNameLst>
                                          <p:attrName>ppt_x</p:attrName>
                                        </p:attrNameLst>
                                      </p:cBhvr>
                                      <p:tavLst>
                                        <p:tav tm="0">
                                          <p:val>
                                            <p:strVal val="1+#ppt_w/2"/>
                                          </p:val>
                                        </p:tav>
                                        <p:tav tm="100000">
                                          <p:val>
                                            <p:strVal val="#ppt_x"/>
                                          </p:val>
                                        </p:tav>
                                      </p:tavLst>
                                    </p:anim>
                                    <p:anim calcmode="lin" valueType="num">
                                      <p:cBhvr additive="base">
                                        <p:cTn id="15" dur="500" fill="hold"/>
                                        <p:tgtEl>
                                          <p:spTgt spid="56"/>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9">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9">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E843B-BBC5-7187-9B64-29A64C1CD593}"/>
              </a:ext>
            </a:extLst>
          </p:cNvPr>
          <p:cNvSpPr>
            <a:spLocks noGrp="1"/>
          </p:cNvSpPr>
          <p:nvPr>
            <p:ph type="title"/>
          </p:nvPr>
        </p:nvSpPr>
        <p:spPr/>
        <p:txBody>
          <a:bodyPr/>
          <a:lstStyle/>
          <a:p>
            <a:r>
              <a:rPr lang="fr-FR" altLang="fr-FR" sz="2800" dirty="0"/>
              <a:t>En résumé</a:t>
            </a:r>
            <a:endParaRPr lang="fr-CA" dirty="0"/>
          </a:p>
        </p:txBody>
      </p:sp>
      <p:sp>
        <p:nvSpPr>
          <p:cNvPr id="4" name="Content Placeholder 57">
            <a:extLst>
              <a:ext uri="{FF2B5EF4-FFF2-40B4-BE49-F238E27FC236}">
                <a16:creationId xmlns:a16="http://schemas.microsoft.com/office/drawing/2014/main" id="{0A31769D-0CD2-4DDE-6CA4-8E96C35FE536}"/>
              </a:ext>
            </a:extLst>
          </p:cNvPr>
          <p:cNvSpPr txBox="1">
            <a:spLocks/>
          </p:cNvSpPr>
          <p:nvPr/>
        </p:nvSpPr>
        <p:spPr bwMode="auto">
          <a:xfrm>
            <a:off x="1926508" y="1839791"/>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fr-FR" altLang="fr-FR" sz="4400" b="0" i="0" u="none" strike="noStrike" kern="0" cap="none" spc="0" normalizeH="0" baseline="0" noProof="0" dirty="0">
                <a:ln>
                  <a:noFill/>
                </a:ln>
                <a:solidFill>
                  <a:srgbClr val="0B435B"/>
                </a:solidFill>
                <a:effectLst/>
                <a:uLnTx/>
                <a:uFillTx/>
                <a:latin typeface="Arial"/>
                <a:ea typeface="+mn-ea"/>
                <a:cs typeface="+mn-cs"/>
              </a:rPr>
              <a:t>Les pronoms compléments </a:t>
            </a:r>
            <a:r>
              <a:rPr kumimoji="0" lang="fr-FR" altLang="fr-FR" sz="5400" b="1" i="0" u="none" strike="noStrike" kern="0" cap="none" spc="0" normalizeH="0" baseline="0" noProof="0" dirty="0">
                <a:ln>
                  <a:noFill/>
                </a:ln>
                <a:solidFill>
                  <a:srgbClr val="0B435B"/>
                </a:solidFill>
                <a:effectLst/>
                <a:uLnTx/>
                <a:uFillTx/>
                <a:latin typeface="Arial"/>
                <a:ea typeface="+mn-ea"/>
                <a:cs typeface="+mn-cs"/>
              </a:rPr>
              <a:t>devant</a:t>
            </a:r>
            <a:r>
              <a:rPr kumimoji="0" lang="fr-FR" altLang="fr-FR" sz="4400" b="0" i="0" u="none" strike="noStrike" kern="0" cap="none" spc="0" normalizeH="0" baseline="0" noProof="0" dirty="0">
                <a:ln>
                  <a:noFill/>
                </a:ln>
                <a:solidFill>
                  <a:srgbClr val="0B435B"/>
                </a:solidFill>
                <a:effectLst/>
                <a:uLnTx/>
                <a:uFillTx/>
                <a:latin typeface="Arial"/>
                <a:ea typeface="+mn-ea"/>
                <a:cs typeface="+mn-cs"/>
              </a:rPr>
              <a:t> le verbe</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FR" altLang="fr-FR" sz="3600" b="0"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fr-FR" altLang="fr-FR" sz="3600" b="0" i="0" u="none" strike="noStrike" kern="0" cap="none" spc="0" normalizeH="0" baseline="0" noProof="0" dirty="0">
                <a:ln>
                  <a:noFill/>
                </a:ln>
                <a:solidFill>
                  <a:srgbClr val="C00000"/>
                </a:solidFill>
                <a:effectLst/>
                <a:uLnTx/>
                <a:uFillTx/>
                <a:latin typeface="Arial"/>
                <a:ea typeface="+mn-ea"/>
                <a:cs typeface="+mn-cs"/>
              </a:rPr>
              <a:t>Sauf!</a:t>
            </a:r>
            <a:r>
              <a:rPr kumimoji="0" lang="fr-FR" altLang="fr-FR" sz="3600" b="0" i="0" u="none" strike="noStrike" kern="0" cap="none" spc="0" normalizeH="0" baseline="0" noProof="0" dirty="0">
                <a:ln>
                  <a:noFill/>
                </a:ln>
                <a:solidFill>
                  <a:srgbClr val="627B9A"/>
                </a:solidFill>
                <a:effectLst/>
                <a:uLnTx/>
                <a:uFillTx/>
                <a:latin typeface="Arial"/>
                <a:ea typeface="+mn-ea"/>
                <a:cs typeface="+mn-cs"/>
              </a:rPr>
              <a:t> </a:t>
            </a:r>
            <a:r>
              <a:rPr kumimoji="0" lang="fr-FR" altLang="fr-FR" sz="3600" b="0" i="0" u="none" strike="noStrike" kern="0" cap="none" spc="0" normalizeH="0" baseline="0" noProof="0" dirty="0">
                <a:ln>
                  <a:noFill/>
                </a:ln>
                <a:solidFill>
                  <a:srgbClr val="0B435B"/>
                </a:solidFill>
                <a:effectLst/>
                <a:uLnTx/>
                <a:uFillTx/>
                <a:latin typeface="Arial"/>
                <a:ea typeface="+mn-ea"/>
                <a:cs typeface="+mn-cs"/>
              </a:rPr>
              <a:t>L’impératif </a:t>
            </a:r>
            <a:r>
              <a:rPr kumimoji="0" lang="fr-FR" altLang="fr-FR" sz="3600" b="1" i="0" u="none" strike="noStrike" kern="0" cap="none" spc="0" normalizeH="0" baseline="0" noProof="0" dirty="0">
                <a:ln>
                  <a:noFill/>
                </a:ln>
                <a:solidFill>
                  <a:srgbClr val="0B435B"/>
                </a:solidFill>
                <a:effectLst/>
                <a:uLnTx/>
                <a:uFillTx/>
                <a:latin typeface="Arial"/>
                <a:ea typeface="+mn-ea"/>
                <a:cs typeface="+mn-cs"/>
              </a:rPr>
              <a:t>affirmatif</a:t>
            </a:r>
            <a:r>
              <a:rPr kumimoji="0" lang="fr-FR" altLang="fr-FR" sz="3600" b="0" i="0" u="none" strike="noStrike" kern="0" cap="none" spc="0" normalizeH="0" baseline="0" noProof="0" dirty="0">
                <a:ln>
                  <a:noFill/>
                </a:ln>
                <a:solidFill>
                  <a:srgbClr val="0B435B"/>
                </a:solidFill>
                <a:effectLst/>
                <a:uLnTx/>
                <a:uFillTx/>
                <a:latin typeface="Arial"/>
                <a:ea typeface="+mn-ea"/>
                <a:cs typeface="+mn-cs"/>
              </a:rPr>
              <a:t> </a:t>
            </a:r>
            <a:br>
              <a:rPr kumimoji="0" lang="fr-FR" altLang="fr-FR" sz="3600" b="0" i="0" u="none" strike="noStrike" kern="0" cap="none" spc="0" normalizeH="0" baseline="0" noProof="0" dirty="0">
                <a:ln>
                  <a:noFill/>
                </a:ln>
                <a:solidFill>
                  <a:srgbClr val="0B435B"/>
                </a:solidFill>
                <a:effectLst/>
                <a:uLnTx/>
                <a:uFillTx/>
                <a:latin typeface="Arial"/>
                <a:ea typeface="+mn-ea"/>
                <a:cs typeface="+mn-cs"/>
              </a:rPr>
            </a:br>
            <a:r>
              <a:rPr kumimoji="0" lang="fr-FR" altLang="fr-FR" sz="4400" b="1" i="0" u="none" strike="noStrike" kern="0" cap="none" spc="0" normalizeH="0" baseline="0" noProof="0" dirty="0">
                <a:ln>
                  <a:noFill/>
                </a:ln>
                <a:solidFill>
                  <a:srgbClr val="0B435B"/>
                </a:solidFill>
                <a:effectLst/>
                <a:uLnTx/>
                <a:uFillTx/>
                <a:latin typeface="Arial"/>
                <a:ea typeface="+mn-ea"/>
                <a:cs typeface="+mn-cs"/>
              </a:rPr>
              <a:t>après</a:t>
            </a:r>
            <a:r>
              <a:rPr kumimoji="0" lang="fr-FR" altLang="fr-FR" sz="3600" b="0" i="0" u="none" strike="noStrike" kern="0" cap="none" spc="0" normalizeH="0" baseline="0" noProof="0" dirty="0">
                <a:ln>
                  <a:noFill/>
                </a:ln>
                <a:solidFill>
                  <a:srgbClr val="0B435B"/>
                </a:solidFill>
                <a:effectLst/>
                <a:uLnTx/>
                <a:uFillTx/>
                <a:latin typeface="Arial"/>
                <a:ea typeface="+mn-ea"/>
                <a:cs typeface="+mn-cs"/>
              </a:rPr>
              <a:t> </a:t>
            </a:r>
            <a:r>
              <a:rPr kumimoji="0" lang="fr-FR" altLang="fr-FR" sz="3600" b="0" i="0" u="none" strike="noStrike" kern="0" cap="none" spc="0" normalizeH="0" baseline="0" noProof="0">
                <a:ln>
                  <a:noFill/>
                </a:ln>
                <a:solidFill>
                  <a:srgbClr val="0B435B"/>
                </a:solidFill>
                <a:effectLst/>
                <a:uLnTx/>
                <a:uFillTx/>
                <a:latin typeface="Arial"/>
                <a:ea typeface="+mn-ea"/>
                <a:cs typeface="+mn-cs"/>
              </a:rPr>
              <a:t>le verbe </a:t>
            </a:r>
            <a:endParaRPr kumimoji="0" lang="en-US" altLang="fr-FR" sz="3600" b="0" i="0" u="none" strike="noStrike" kern="0" cap="none" spc="0" normalizeH="0" baseline="0" noProof="0" dirty="0">
              <a:ln>
                <a:noFill/>
              </a:ln>
              <a:solidFill>
                <a:srgbClr val="0B435B"/>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CA" altLang="fr-FR" sz="3600" b="0" i="0" u="none" strike="noStrike" kern="0" cap="none" spc="0" normalizeH="0" baseline="0" noProof="0" dirty="0">
              <a:ln>
                <a:noFill/>
              </a:ln>
              <a:solidFill>
                <a:srgbClr val="000000"/>
              </a:solidFill>
              <a:effectLst/>
              <a:uLnTx/>
              <a:uFillTx/>
              <a:latin typeface="Arial"/>
              <a:ea typeface="+mn-ea"/>
              <a:cs typeface="+mn-cs"/>
            </a:endParaRPr>
          </a:p>
        </p:txBody>
      </p:sp>
      <p:grpSp>
        <p:nvGrpSpPr>
          <p:cNvPr id="5" name="Group 32">
            <a:extLst>
              <a:ext uri="{FF2B5EF4-FFF2-40B4-BE49-F238E27FC236}">
                <a16:creationId xmlns:a16="http://schemas.microsoft.com/office/drawing/2014/main" id="{D35917C9-C593-5988-10C0-D89349478508}"/>
              </a:ext>
            </a:extLst>
          </p:cNvPr>
          <p:cNvGrpSpPr>
            <a:grpSpLocks/>
          </p:cNvGrpSpPr>
          <p:nvPr/>
        </p:nvGrpSpPr>
        <p:grpSpPr bwMode="auto">
          <a:xfrm rot="1348872">
            <a:off x="10472058" y="707618"/>
            <a:ext cx="1501392" cy="1797728"/>
            <a:chOff x="7502879" y="1471299"/>
            <a:chExt cx="1344841" cy="1647770"/>
          </a:xfrm>
        </p:grpSpPr>
        <p:sp>
          <p:nvSpPr>
            <p:cNvPr id="6" name="Oval 15">
              <a:extLst>
                <a:ext uri="{FF2B5EF4-FFF2-40B4-BE49-F238E27FC236}">
                  <a16:creationId xmlns:a16="http://schemas.microsoft.com/office/drawing/2014/main" id="{1F9DFFAE-EE13-4282-5C98-1CF7CC39ABB7}"/>
                </a:ext>
              </a:extLst>
            </p:cNvPr>
            <p:cNvSpPr>
              <a:spLocks noChangeArrowheads="1"/>
            </p:cNvSpPr>
            <p:nvPr/>
          </p:nvSpPr>
          <p:spPr bwMode="auto">
            <a:xfrm>
              <a:off x="7502879" y="1774747"/>
              <a:ext cx="1344841" cy="1344322"/>
            </a:xfrm>
            <a:prstGeom prst="ellipse">
              <a:avLst/>
            </a:prstGeom>
            <a:solidFill>
              <a:srgbClr val="008000"/>
            </a:solidFill>
            <a:ln w="38100">
              <a:solidFill>
                <a:srgbClr val="0033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7" name="Oval 14">
              <a:extLst>
                <a:ext uri="{FF2B5EF4-FFF2-40B4-BE49-F238E27FC236}">
                  <a16:creationId xmlns:a16="http://schemas.microsoft.com/office/drawing/2014/main" id="{AADBF9BC-9A4E-BE92-2C0F-BA0DBAD988A8}"/>
                </a:ext>
              </a:extLst>
            </p:cNvPr>
            <p:cNvSpPr>
              <a:spLocks noChangeArrowheads="1"/>
            </p:cNvSpPr>
            <p:nvPr/>
          </p:nvSpPr>
          <p:spPr bwMode="auto">
            <a:xfrm>
              <a:off x="7801732" y="2222209"/>
              <a:ext cx="298854" cy="299276"/>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8" name="Oval 36">
              <a:extLst>
                <a:ext uri="{FF2B5EF4-FFF2-40B4-BE49-F238E27FC236}">
                  <a16:creationId xmlns:a16="http://schemas.microsoft.com/office/drawing/2014/main" id="{4209E732-6122-5698-9A99-8BC365C71FD0}"/>
                </a:ext>
              </a:extLst>
            </p:cNvPr>
            <p:cNvSpPr>
              <a:spLocks noChangeArrowheads="1"/>
            </p:cNvSpPr>
            <p:nvPr/>
          </p:nvSpPr>
          <p:spPr bwMode="auto">
            <a:xfrm>
              <a:off x="8250013" y="2222209"/>
              <a:ext cx="298854" cy="299276"/>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9" name="Oval 8">
              <a:extLst>
                <a:ext uri="{FF2B5EF4-FFF2-40B4-BE49-F238E27FC236}">
                  <a16:creationId xmlns:a16="http://schemas.microsoft.com/office/drawing/2014/main" id="{373EA2B0-6D5D-4BFB-3719-B7B8A6473DD5}"/>
                </a:ext>
              </a:extLst>
            </p:cNvPr>
            <p:cNvSpPr>
              <a:spLocks noChangeArrowheads="1"/>
            </p:cNvSpPr>
            <p:nvPr/>
          </p:nvSpPr>
          <p:spPr bwMode="auto">
            <a:xfrm>
              <a:off x="7813422" y="2336375"/>
              <a:ext cx="148432" cy="149154"/>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0" name="Oval 11">
              <a:extLst>
                <a:ext uri="{FF2B5EF4-FFF2-40B4-BE49-F238E27FC236}">
                  <a16:creationId xmlns:a16="http://schemas.microsoft.com/office/drawing/2014/main" id="{231C1274-85D5-29E0-23F6-4CD67CF1A9C3}"/>
                </a:ext>
              </a:extLst>
            </p:cNvPr>
            <p:cNvSpPr>
              <a:spLocks noChangeArrowheads="1"/>
            </p:cNvSpPr>
            <p:nvPr/>
          </p:nvSpPr>
          <p:spPr bwMode="auto">
            <a:xfrm>
              <a:off x="8258295" y="2331878"/>
              <a:ext cx="148432" cy="149154"/>
            </a:xfrm>
            <a:prstGeom prst="ellipse">
              <a:avLst/>
            </a:prstGeom>
            <a:solidFill>
              <a:srgbClr val="000000"/>
            </a:solidFill>
            <a:ln w="9525">
              <a:solidFill>
                <a:srgbClr val="00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1" name="Freeform 10">
              <a:extLst>
                <a:ext uri="{FF2B5EF4-FFF2-40B4-BE49-F238E27FC236}">
                  <a16:creationId xmlns:a16="http://schemas.microsoft.com/office/drawing/2014/main" id="{DAFCC693-3CEA-93FD-29F6-9962B9DDF49E}"/>
                </a:ext>
              </a:extLst>
            </p:cNvPr>
            <p:cNvSpPr>
              <a:spLocks/>
            </p:cNvSpPr>
            <p:nvPr/>
          </p:nvSpPr>
          <p:spPr bwMode="auto">
            <a:xfrm>
              <a:off x="7768043" y="1604206"/>
              <a:ext cx="388510" cy="337049"/>
            </a:xfrm>
            <a:custGeom>
              <a:avLst/>
              <a:gdLst>
                <a:gd name="T0" fmla="*/ 0 w 468"/>
                <a:gd name="T1" fmla="*/ 0 h 407"/>
                <a:gd name="T2" fmla="*/ 322521430 w 468"/>
                <a:gd name="T3" fmla="*/ 279120483 h 407"/>
                <a:gd name="T4" fmla="*/ 0 60000 65536"/>
                <a:gd name="T5" fmla="*/ 0 60000 65536"/>
                <a:gd name="T6" fmla="*/ 0 w 468"/>
                <a:gd name="T7" fmla="*/ 0 h 407"/>
                <a:gd name="T8" fmla="*/ 468 w 468"/>
                <a:gd name="T9" fmla="*/ 407 h 407"/>
              </a:gdLst>
              <a:ahLst/>
              <a:cxnLst>
                <a:cxn ang="T4">
                  <a:pos x="T0" y="T1"/>
                </a:cxn>
                <a:cxn ang="T5">
                  <a:pos x="T2" y="T3"/>
                </a:cxn>
              </a:cxnLst>
              <a:rect l="T6" t="T7" r="T8" b="T9"/>
              <a:pathLst>
                <a:path w="468" h="407">
                  <a:moveTo>
                    <a:pt x="0" y="0"/>
                  </a:moveTo>
                  <a:lnTo>
                    <a:pt x="468" y="407"/>
                  </a:lnTo>
                </a:path>
              </a:pathLst>
            </a:custGeom>
            <a:solidFill>
              <a:srgbClr val="339966"/>
            </a:solidFill>
            <a:ln w="38100">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2" name="Freeform 9">
              <a:extLst>
                <a:ext uri="{FF2B5EF4-FFF2-40B4-BE49-F238E27FC236}">
                  <a16:creationId xmlns:a16="http://schemas.microsoft.com/office/drawing/2014/main" id="{7E30F6ED-E5D0-D736-BA6E-ED79601D5AA5}"/>
                </a:ext>
              </a:extLst>
            </p:cNvPr>
            <p:cNvSpPr>
              <a:spLocks/>
            </p:cNvSpPr>
            <p:nvPr/>
          </p:nvSpPr>
          <p:spPr bwMode="auto">
            <a:xfrm>
              <a:off x="8141133" y="1571970"/>
              <a:ext cx="192262" cy="361262"/>
            </a:xfrm>
            <a:custGeom>
              <a:avLst/>
              <a:gdLst>
                <a:gd name="T0" fmla="*/ 159330513 w 232"/>
                <a:gd name="T1" fmla="*/ 0 h 435"/>
                <a:gd name="T2" fmla="*/ 0 w 232"/>
                <a:gd name="T3" fmla="*/ 300023543 h 435"/>
                <a:gd name="T4" fmla="*/ 0 60000 65536"/>
                <a:gd name="T5" fmla="*/ 0 60000 65536"/>
                <a:gd name="T6" fmla="*/ 0 w 232"/>
                <a:gd name="T7" fmla="*/ 0 h 435"/>
                <a:gd name="T8" fmla="*/ 232 w 232"/>
                <a:gd name="T9" fmla="*/ 435 h 435"/>
              </a:gdLst>
              <a:ahLst/>
              <a:cxnLst>
                <a:cxn ang="T4">
                  <a:pos x="T0" y="T1"/>
                </a:cxn>
                <a:cxn ang="T5">
                  <a:pos x="T2" y="T3"/>
                </a:cxn>
              </a:cxnLst>
              <a:rect l="T6" t="T7" r="T8" b="T9"/>
              <a:pathLst>
                <a:path w="232" h="435">
                  <a:moveTo>
                    <a:pt x="232" y="0"/>
                  </a:moveTo>
                  <a:lnTo>
                    <a:pt x="0" y="435"/>
                  </a:lnTo>
                </a:path>
              </a:pathLst>
            </a:custGeom>
            <a:solidFill>
              <a:srgbClr val="339966"/>
            </a:solidFill>
            <a:ln w="38100">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3" name="Oval 8">
              <a:extLst>
                <a:ext uri="{FF2B5EF4-FFF2-40B4-BE49-F238E27FC236}">
                  <a16:creationId xmlns:a16="http://schemas.microsoft.com/office/drawing/2014/main" id="{695E99F3-FDE3-1FBB-E687-15D38FDA4C61}"/>
                </a:ext>
              </a:extLst>
            </p:cNvPr>
            <p:cNvSpPr>
              <a:spLocks noChangeArrowheads="1"/>
            </p:cNvSpPr>
            <p:nvPr/>
          </p:nvSpPr>
          <p:spPr bwMode="auto">
            <a:xfrm flipV="1">
              <a:off x="7652306" y="1475471"/>
              <a:ext cx="149427" cy="150122"/>
            </a:xfrm>
            <a:prstGeom prst="ellipse">
              <a:avLst/>
            </a:prstGeom>
            <a:solidFill>
              <a:srgbClr val="339966"/>
            </a:solidFill>
            <a:ln w="9525">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4" name="Oval 7">
              <a:extLst>
                <a:ext uri="{FF2B5EF4-FFF2-40B4-BE49-F238E27FC236}">
                  <a16:creationId xmlns:a16="http://schemas.microsoft.com/office/drawing/2014/main" id="{AE90357B-D84C-11FE-F770-FDB11567680E}"/>
                </a:ext>
              </a:extLst>
            </p:cNvPr>
            <p:cNvSpPr>
              <a:spLocks noChangeArrowheads="1"/>
            </p:cNvSpPr>
            <p:nvPr/>
          </p:nvSpPr>
          <p:spPr bwMode="auto">
            <a:xfrm flipV="1">
              <a:off x="8259867" y="1471299"/>
              <a:ext cx="149427" cy="150122"/>
            </a:xfrm>
            <a:prstGeom prst="ellipse">
              <a:avLst/>
            </a:prstGeom>
            <a:solidFill>
              <a:srgbClr val="339966"/>
            </a:solidFill>
            <a:ln w="9525">
              <a:solidFill>
                <a:srgbClr val="339966"/>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CA" altLang="fr-FR"/>
            </a:p>
          </p:txBody>
        </p:sp>
        <p:sp>
          <p:nvSpPr>
            <p:cNvPr id="15" name="WordArt 2">
              <a:extLst>
                <a:ext uri="{FF2B5EF4-FFF2-40B4-BE49-F238E27FC236}">
                  <a16:creationId xmlns:a16="http://schemas.microsoft.com/office/drawing/2014/main" id="{BCF76C4A-8209-8AE2-899B-C21799809BD4}"/>
                </a:ext>
              </a:extLst>
            </p:cNvPr>
            <p:cNvSpPr>
              <a:spLocks noChangeArrowheads="1" noChangeShapeType="1" noTextEdit="1"/>
            </p:cNvSpPr>
            <p:nvPr/>
          </p:nvSpPr>
          <p:spPr bwMode="auto">
            <a:xfrm>
              <a:off x="7801732" y="2670639"/>
              <a:ext cx="735180" cy="29830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anDown">
                <a:avLst>
                  <a:gd name="adj" fmla="val 33333"/>
                </a:avLst>
              </a:prstTxWarp>
            </a:bodyPr>
            <a:lstStyle/>
            <a:p>
              <a:pPr algn="ctr"/>
              <a:r>
                <a:rPr lang="fr-CA" sz="1200" b="1" kern="10" dirty="0">
                  <a:solidFill>
                    <a:srgbClr val="FFFFFF"/>
                  </a:solidFill>
                  <a:latin typeface="Times New Roman" panose="02020603050405020304" pitchFamily="18" charset="0"/>
                  <a:cs typeface="Times New Roman" panose="02020603050405020304" pitchFamily="18" charset="0"/>
                </a:rPr>
                <a:t>verbe</a:t>
              </a:r>
            </a:p>
          </p:txBody>
        </p:sp>
      </p:grpSp>
    </p:spTree>
    <p:custDataLst>
      <p:tags r:id="rId1"/>
    </p:custDataLst>
    <p:extLst>
      <p:ext uri="{BB962C8B-B14F-4D97-AF65-F5344CB8AC3E}">
        <p14:creationId xmlns:p14="http://schemas.microsoft.com/office/powerpoint/2010/main" val="200215670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p:cTn id="13"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27.5|1.9|3.3|0.6|0.7|2|0.8|1.4|0.7|1.5|0.6|0.9|1"/>
</p:tagLst>
</file>

<file path=ppt/tags/tag3.xml><?xml version="1.0" encoding="utf-8"?>
<p:tagLst xmlns:a="http://schemas.openxmlformats.org/drawingml/2006/main" xmlns:r="http://schemas.openxmlformats.org/officeDocument/2006/relationships" xmlns:p="http://schemas.openxmlformats.org/presentationml/2006/main">
  <p:tag name="TIMING" val="|0.9|2.2|4.1|4.6|11.3"/>
</p:tagLst>
</file>

<file path=ppt/tags/tag4.xml><?xml version="1.0" encoding="utf-8"?>
<p:tagLst xmlns:a="http://schemas.openxmlformats.org/drawingml/2006/main" xmlns:r="http://schemas.openxmlformats.org/officeDocument/2006/relationships" xmlns:p="http://schemas.openxmlformats.org/presentationml/2006/main">
  <p:tag name="TIMING" val="|1.5|2.7|1.5|1.9|1.4|1.5"/>
</p:tagLst>
</file>

<file path=ppt/tags/tag5.xml><?xml version="1.0" encoding="utf-8"?>
<p:tagLst xmlns:a="http://schemas.openxmlformats.org/drawingml/2006/main" xmlns:r="http://schemas.openxmlformats.org/officeDocument/2006/relationships" xmlns:p="http://schemas.openxmlformats.org/presentationml/2006/main">
  <p:tag name="TIMING" val="|1.8|2.3|5.2|2"/>
</p:tagLst>
</file>

<file path=ppt/tags/tag6.xml><?xml version="1.0" encoding="utf-8"?>
<p:tagLst xmlns:a="http://schemas.openxmlformats.org/drawingml/2006/main" xmlns:r="http://schemas.openxmlformats.org/officeDocument/2006/relationships" xmlns:p="http://schemas.openxmlformats.org/presentationml/2006/main">
  <p:tag name="TIMING" val="|0.7|3.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2279</TotalTime>
  <Pages>0</Pages>
  <Words>546</Words>
  <Characters>0</Characters>
  <Application>Microsoft Office PowerPoint</Application>
  <PresentationFormat>Custom</PresentationFormat>
  <Lines>0</Lines>
  <Paragraphs>112</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DFPPOP1-W9</vt:lpstr>
      <vt:lpstr>Gill Sans</vt:lpstr>
      <vt:lpstr>Open Sans</vt:lpstr>
      <vt:lpstr>Times New Roman</vt:lpstr>
      <vt:lpstr>Title &amp; Bullets</vt:lpstr>
      <vt:lpstr>La place des pronoms compléments</vt:lpstr>
      <vt:lpstr>Deux pronoms compléments</vt:lpstr>
      <vt:lpstr>Place dans la phrase</vt:lpstr>
      <vt:lpstr>Place à l’impératif affirmatif </vt:lpstr>
      <vt:lpstr>Place à l’impératif négatif</vt:lpstr>
      <vt:lpstr>En résumé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place des pronoms compléments</dc:title>
  <dc:subject>Pronoms personnels</dc:subject>
  <dc:creator>Tsedryk, Kanstantsin</dc:creator>
  <cp:keywords>FR251</cp:keywords>
  <cp:lastModifiedBy>KT</cp:lastModifiedBy>
  <cp:revision>489</cp:revision>
  <dcterms:modified xsi:type="dcterms:W3CDTF">2024-01-12T16:15:31Z</dcterms:modified>
</cp:coreProperties>
</file>