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47" r:id="rId2"/>
    <p:sldId id="348" r:id="rId3"/>
    <p:sldId id="349" r:id="rId4"/>
    <p:sldId id="350" r:id="rId5"/>
    <p:sldId id="351" r:id="rId6"/>
    <p:sldId id="352" r:id="rId7"/>
  </p:sldIdLst>
  <p:sldSz cx="12482513" cy="7021513"/>
  <p:notesSz cx="7023100" cy="93091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2956" userDrawn="1">
          <p15:clr>
            <a:srgbClr val="A4A3A4"/>
          </p15:clr>
        </p15:guide>
        <p15:guide id="3" pos="116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F6F"/>
    <a:srgbClr val="106588"/>
    <a:srgbClr val="0B435B"/>
    <a:srgbClr val="3D1E10"/>
    <a:srgbClr val="AC7C71"/>
    <a:srgbClr val="6F2A0B"/>
    <a:srgbClr val="3E5E28"/>
    <a:srgbClr val="679192"/>
    <a:srgbClr val="D8E5ED"/>
    <a:srgbClr val="AD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63909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038" y="66"/>
      </p:cViewPr>
      <p:guideLst>
        <p:guide orient="horz" pos="486"/>
        <p:guide orient="horz" pos="2956"/>
        <p:guide pos="116"/>
        <p:guide pos="3943"/>
        <p:guide pos="7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69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Les nombres collectifs et les fractions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EA86-2AAE-4FFA-A61F-05447F48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8EF22E2F-AFEB-411F-85FE-98A3797FCE98}" type="datetimeFigureOut">
              <a:rPr lang="en-US"/>
              <a:pPr>
                <a:defRPr/>
              </a:pPr>
              <a:t>12-Jan-24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79EC-9E4D-4692-BA24-3BB98A6D93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présentation, nous allons aborder les nombres en général et la formation des nombres collectifs. Nous allons apprendre avec vous à bien manipuler les nombres et les fractions à l’écrit et à l’oral.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40483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d’abord, je voudrais faire quelques précisions importantes pour comprendre ce que cela veut dire un chiffre, un nombre, un nombre collectif et un nombre cardinal.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commencer je voudrais vous poser une question : quelle est la différence entre le nombre et le chiffre?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fait, il y a une différence assez nette entre ces deux mots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chiffre c’est le signe graphique, c’est pourquoi on parle de chiffres romains (XIX) et de chiffres arabes (19). Nous écrivons un nombre en chiffres (19) ou en lettres (dix-neuf).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 1, 2, 3, 4, etc. en mathématiques on les appelle des nombres cardinaux.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nombre collectif est un nombre qui exprime un ensemble, une quantité approximative. Par exemple, une vingtaine, une centaine, etc.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18109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Passons maintenant à la formation des nombres collectifs.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former un nombre collectif, nous ajoutons un suffixe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-aine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fin de n’importe quel nombre cardinal.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100 (cent) nous ajoutons –aine (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a.i.n.e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n’oublions pas l’article « une » = une centaine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attention au fait que les nombres collectifs sont des noms féminins et nous employons toujours un article indéfini devant eux.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Considérons encore un exemple, « douze », Notez que le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nombre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disparaît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douze - une douzaine (de)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Dix » Le -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change en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nous ajoutons « -aine » et l’article indéfini « une », et nous recevons un nombre collectif : une dizaine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seule exception à cette règle est le nombre mille qui se transforme en « un millier », au lieu de –aine nous ajoutons –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ce nom est masculin.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6040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J’attire votre attention au fait que ces noms sont toujours suivis d’une préposition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s’il y a un autre nom après.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centaine de roses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douzaine de cadeaux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dizaine d’étudiants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Donc, partout nous employons une préposition « de ».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57126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Maintenant, je voudrais dire quelques mots à propos des fractions. Il est parfois très utile de savoir comment il faut écrire ou lire les fractions. Lisons ensemble les fractions les plus courantes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  un quart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 un tiers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 un demi, une demie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 deux tiers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3/4 trois quarts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1/4 deux et quart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1/2 cinq et demi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attention à « demi »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reste invariable devant le nom,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 qu’après le nom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Demi(e)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variable.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 : J’ai répondu à une question et demie en une demi-heure.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27674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terminer, j’aimerais faire quelques remarques sur l’accord et l’orthographe des nombres.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nombres restent généralement invariables : Voilà les quatr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livres que j’ai achetés. « quatre » reste invariable.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il existe quelques cas particuliers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d’abord, notez que « un » prend la marque du féminin devant un nom féminin : Les contes des Mille et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nuits.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Ensuite, j’attire votre attention au fait que « vingt » et « cent » prennent un –s quand ils ne sont suivis d’aucun chiffre (c’est-à-dire, il n’y a pas d’autres chiffres après « vingt » ou « cent »), par exemple,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deux-cent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étudiants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quatre-vingt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« vingt » et « cent » restent invariables quand ils sont suivis d’un chiffre ou quand ils sont employés tout seuls: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Deux-cen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-cinquante étudiants (comme on a ajouté « cinquante » à la fin, « cent » reste invariable)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quatre-ving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-sept personnes (« vingt » s’écrit sans –s dans ce contexte, parce que nous avons « sept » qui suit « vingt »).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vingt diplomates.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aussi attention à « mille » qui reste toujours invariable en suivant la règle générale.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quinze-mille personnes; trois-mille-six-cent-douze (3612)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finalement, notez que « million » et « milliard » prennent un –s au pluriel.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trois-million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d’habitants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sept-milliard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-quatre-cent-mille humains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Notez également qu’on ajoute « de » si « milliard » et « million » sont immédiatement suivis d’un nom, comme dans le premier exemple : trois-millions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habitants.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22650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Les nombres collectifs et </a:t>
            </a:r>
            <a:br>
              <a:rPr lang="fr-CA" dirty="0"/>
            </a:br>
            <a:r>
              <a:rPr lang="fr-CA" dirty="0"/>
              <a:t>les fractions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précisions utiles</a:t>
            </a:r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8BA041D3-D1D6-899F-A485-F5F72B7429E5}"/>
              </a:ext>
            </a:extLst>
          </p:cNvPr>
          <p:cNvGrpSpPr>
            <a:grpSpLocks/>
          </p:cNvGrpSpPr>
          <p:nvPr/>
        </p:nvGrpSpPr>
        <p:grpSpPr bwMode="auto">
          <a:xfrm>
            <a:off x="7763068" y="1446244"/>
            <a:ext cx="4851435" cy="5596350"/>
            <a:chOff x="4683404" y="1911378"/>
            <a:chExt cx="4851435" cy="5596839"/>
          </a:xfrm>
        </p:grpSpPr>
        <p:pic>
          <p:nvPicPr>
            <p:cNvPr id="18" name="Picture 16" descr="jelly_numbers.jpg">
              <a:extLst>
                <a:ext uri="{FF2B5EF4-FFF2-40B4-BE49-F238E27FC236}">
                  <a16:creationId xmlns:a16="http://schemas.microsoft.com/office/drawing/2014/main" id="{51546E1D-902A-E357-342A-6CD592B37FB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7" t="5702" r="21825" b="2167"/>
            <a:stretch/>
          </p:blipFill>
          <p:spPr bwMode="auto">
            <a:xfrm>
              <a:off x="4683404" y="1911378"/>
              <a:ext cx="3638939" cy="429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441E63-84FD-C5DE-6858-A2C2B62F3259}"/>
                </a:ext>
              </a:extLst>
            </p:cNvPr>
            <p:cNvSpPr/>
            <p:nvPr/>
          </p:nvSpPr>
          <p:spPr>
            <a:xfrm>
              <a:off x="7558016" y="7254279"/>
              <a:ext cx="1976823" cy="253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05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© </a:t>
              </a:r>
              <a:r>
                <a:rPr lang="en-US" sz="105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ZapTheDingbat, Flickr.com</a:t>
              </a:r>
              <a:endParaRPr lang="fr-CA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B09CE-C700-8BB6-7EC9-5754EE8C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945703"/>
            <a:ext cx="4237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Nombre et chiffre 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DEBFD-430F-C8D9-A637-1127A762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1584323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 chiffre = signe graphique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2FBA5-494D-661C-D3E8-944A86CF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2407609"/>
            <a:ext cx="3740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chiffres romains 	(XIX)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chiffres arabes 	(19)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5D201-A8B3-26C1-6434-545AF348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49" y="3230895"/>
            <a:ext cx="5252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Nous écrivons un nombre en chiffres (19) ou </a:t>
            </a:r>
            <a:b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en lettres (dix-neuf)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3E8626-3775-4D47-97B8-F4C5DAB8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49" y="4038792"/>
            <a:ext cx="36984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Nombre cardinal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= 0, 1, 2, 3, 4, etc.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4213E9-C7FC-4A1E-BEE5-B090C8C4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246799"/>
            <a:ext cx="6168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Nombre collectif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= un ensemble, une quantité approximative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B727ED-E73E-93EB-0845-4AD4938E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6254750"/>
            <a:ext cx="5368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Ex.: Une vingtaine, une centaine, 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Nombres collectifs (formation)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631399-6D9C-80B9-3CCC-1A61AFDFC448}"/>
              </a:ext>
            </a:extLst>
          </p:cNvPr>
          <p:cNvSpPr/>
          <p:nvPr/>
        </p:nvSpPr>
        <p:spPr>
          <a:xfrm>
            <a:off x="1123897" y="1182469"/>
            <a:ext cx="21226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sz="40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Nombre</a:t>
            </a:r>
            <a:endParaRPr lang="en-US" sz="4000" b="1" dirty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3" name="Plus 17">
            <a:extLst>
              <a:ext uri="{FF2B5EF4-FFF2-40B4-BE49-F238E27FC236}">
                <a16:creationId xmlns:a16="http://schemas.microsoft.com/office/drawing/2014/main" id="{F69792B4-FE74-CE6A-F36B-8F662143F6C0}"/>
              </a:ext>
            </a:extLst>
          </p:cNvPr>
          <p:cNvSpPr/>
          <p:nvPr/>
        </p:nvSpPr>
        <p:spPr>
          <a:xfrm>
            <a:off x="3208729" y="1438330"/>
            <a:ext cx="263552" cy="304800"/>
          </a:xfrm>
          <a:prstGeom prst="mathPlus">
            <a:avLst/>
          </a:prstGeom>
          <a:solidFill>
            <a:srgbClr val="106588"/>
          </a:solidFill>
          <a:ln>
            <a:solidFill>
              <a:srgbClr val="1065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0" cap="none" spc="0" normalizeH="0" baseline="0" noProof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CCCEB-57DA-518E-1137-782D433D8DD7}"/>
              </a:ext>
            </a:extLst>
          </p:cNvPr>
          <p:cNvSpPr/>
          <p:nvPr/>
        </p:nvSpPr>
        <p:spPr>
          <a:xfrm>
            <a:off x="3502238" y="1120914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8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-aine</a:t>
            </a:r>
            <a:endParaRPr lang="fr-CA" sz="3200" b="1" dirty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5" name="Equal 20">
            <a:extLst>
              <a:ext uri="{FF2B5EF4-FFF2-40B4-BE49-F238E27FC236}">
                <a16:creationId xmlns:a16="http://schemas.microsoft.com/office/drawing/2014/main" id="{EECDCAEB-C14E-E8D0-6231-AD212D2573FC}"/>
              </a:ext>
            </a:extLst>
          </p:cNvPr>
          <p:cNvSpPr/>
          <p:nvPr/>
        </p:nvSpPr>
        <p:spPr>
          <a:xfrm>
            <a:off x="5180277" y="1447387"/>
            <a:ext cx="515620" cy="304800"/>
          </a:xfrm>
          <a:prstGeom prst="mathEqual">
            <a:avLst/>
          </a:prstGeom>
          <a:solidFill>
            <a:srgbClr val="106588"/>
          </a:solidFill>
          <a:ln>
            <a:solidFill>
              <a:srgbClr val="1065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B43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D34CD9-0113-E142-1415-4D9605BFC084}"/>
              </a:ext>
            </a:extLst>
          </p:cNvPr>
          <p:cNvSpPr/>
          <p:nvPr/>
        </p:nvSpPr>
        <p:spPr>
          <a:xfrm>
            <a:off x="5695897" y="1182469"/>
            <a:ext cx="4147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nombre collectif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CE0BC-0AE0-4324-643B-375452297BE4}"/>
              </a:ext>
            </a:extLst>
          </p:cNvPr>
          <p:cNvSpPr/>
          <p:nvPr/>
        </p:nvSpPr>
        <p:spPr>
          <a:xfrm>
            <a:off x="6259513" y="1943874"/>
            <a:ext cx="1598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+mn-cs"/>
              </a:rPr>
              <a:t>100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5B2A87-3E52-0895-C48F-5C6D9A91D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2167077"/>
            <a:ext cx="12525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50F302-75B7-B278-4F15-409FF82C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22" y="2163902"/>
            <a:ext cx="1317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7BC3CD-B421-E822-C265-95B6008C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2167077"/>
            <a:ext cx="1127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AF6FDC-3036-5BE8-A9BF-286EEE20A1E6}"/>
              </a:ext>
            </a:extLst>
          </p:cNvPr>
          <p:cNvSpPr/>
          <p:nvPr/>
        </p:nvSpPr>
        <p:spPr>
          <a:xfrm>
            <a:off x="6259513" y="2957552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+mn-cs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941502-0832-063A-C91D-E25EFE58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3105289"/>
            <a:ext cx="1409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douz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35961D-6763-D00A-70E2-E2D0A8807173}"/>
              </a:ext>
            </a:extLst>
          </p:cNvPr>
          <p:cNvSpPr/>
          <p:nvPr/>
        </p:nvSpPr>
        <p:spPr>
          <a:xfrm>
            <a:off x="3436885" y="3098939"/>
            <a:ext cx="500062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F9FABC-450C-1613-63A5-5CE041CE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3098939"/>
            <a:ext cx="1127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BB84DD-3DAA-84F5-6140-96A892F7A37A}"/>
              </a:ext>
            </a:extLst>
          </p:cNvPr>
          <p:cNvSpPr/>
          <p:nvPr/>
        </p:nvSpPr>
        <p:spPr>
          <a:xfrm>
            <a:off x="3519435" y="3314839"/>
            <a:ext cx="498475" cy="5619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4D4D6C-614E-3FB5-3DF8-EB9C85F3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85" y="3098939"/>
            <a:ext cx="13160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28A62A-03AE-117F-CDED-E55EF134E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4089539"/>
            <a:ext cx="623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2039E0-2939-B028-3522-C085E96ACC8A}"/>
              </a:ext>
            </a:extLst>
          </p:cNvPr>
          <p:cNvSpPr/>
          <p:nvPr/>
        </p:nvSpPr>
        <p:spPr>
          <a:xfrm>
            <a:off x="2678060" y="4089539"/>
            <a:ext cx="4667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1BADB-A228-D816-B7CC-6151AF3BBC7D}"/>
              </a:ext>
            </a:extLst>
          </p:cNvPr>
          <p:cNvSpPr/>
          <p:nvPr/>
        </p:nvSpPr>
        <p:spPr>
          <a:xfrm>
            <a:off x="6259513" y="3971230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+mn-cs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A9E1EF-26D4-EE8A-BE4D-F12997EB6E4D}"/>
              </a:ext>
            </a:extLst>
          </p:cNvPr>
          <p:cNvSpPr/>
          <p:nvPr/>
        </p:nvSpPr>
        <p:spPr>
          <a:xfrm>
            <a:off x="2770135" y="4245114"/>
            <a:ext cx="496887" cy="54133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068B1D-6E87-1334-822C-3432B2070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22" y="4092714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z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74A475-CCEC-97CB-16C0-0FFF4013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10" y="4090333"/>
            <a:ext cx="1316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B19E2C-9DBF-571C-5C41-3D2D010A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4087956"/>
            <a:ext cx="1127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6BAE87-8BEB-FCED-66E7-CD8147A5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68" y="4862652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Mais!</a:t>
            </a:r>
            <a:endParaRPr kumimoji="0" lang="en-US" altLang="fr-FR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6FE7A3-CE28-4A4B-21D6-0015A0B0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5172214"/>
            <a:ext cx="410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mille - 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mill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763CD8-2BAF-71E1-421A-C5848069108B}"/>
              </a:ext>
            </a:extLst>
          </p:cNvPr>
          <p:cNvSpPr/>
          <p:nvPr/>
        </p:nvSpPr>
        <p:spPr>
          <a:xfrm>
            <a:off x="6262825" y="4997609"/>
            <a:ext cx="20697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+mn-cs"/>
              </a:rPr>
              <a:t>1000</a:t>
            </a:r>
          </a:p>
        </p:txBody>
      </p:sp>
      <p:pic>
        <p:nvPicPr>
          <p:cNvPr id="58" name="Picture 57" descr="A basket of eggs&#10;&#10;Description automatically generated with medium confidence">
            <a:extLst>
              <a:ext uri="{FF2B5EF4-FFF2-40B4-BE49-F238E27FC236}">
                <a16:creationId xmlns:a16="http://schemas.microsoft.com/office/drawing/2014/main" id="{0DF7B90A-6576-63CC-F1A5-2CF9741AE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r="8925"/>
          <a:stretch/>
        </p:blipFill>
        <p:spPr>
          <a:xfrm>
            <a:off x="8718393" y="2272447"/>
            <a:ext cx="3385049" cy="305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8DA900F-93E3-3FB3-CCFC-32761D694DC5}"/>
              </a:ext>
            </a:extLst>
          </p:cNvPr>
          <p:cNvSpPr txBox="1"/>
          <p:nvPr/>
        </p:nvSpPr>
        <p:spPr>
          <a:xfrm>
            <a:off x="10853580" y="6744514"/>
            <a:ext cx="18448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Image de Dx21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</a:rPr>
              <a:t>,</a:t>
            </a:r>
            <a:r>
              <a:rPr lang="en-US" sz="105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 Pixabay </a:t>
            </a:r>
            <a:endParaRPr lang="fr-CA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91997E-DB60-146B-9BE3-7FDAED0C9C56}"/>
              </a:ext>
            </a:extLst>
          </p:cNvPr>
          <p:cNvSpPr txBox="1"/>
          <p:nvPr/>
        </p:nvSpPr>
        <p:spPr>
          <a:xfrm>
            <a:off x="8718393" y="5124657"/>
            <a:ext cx="3385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3D1E1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douzaine d’œufs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3" grpId="1"/>
      <p:bldP spid="44" grpId="0"/>
      <p:bldP spid="45" grpId="0" animBg="1"/>
      <p:bldP spid="46" grpId="0"/>
      <p:bldP spid="47" grpId="0"/>
      <p:bldP spid="48" grpId="0"/>
      <p:bldP spid="48" grpId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Nombres collectifs (formation)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631399-6D9C-80B9-3CCC-1A61AFDFC448}"/>
              </a:ext>
            </a:extLst>
          </p:cNvPr>
          <p:cNvSpPr/>
          <p:nvPr/>
        </p:nvSpPr>
        <p:spPr>
          <a:xfrm>
            <a:off x="1123897" y="1182469"/>
            <a:ext cx="21226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sz="40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Nombre</a:t>
            </a:r>
            <a:endParaRPr lang="en-US" sz="4000" b="1" dirty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3" name="Plus 17">
            <a:extLst>
              <a:ext uri="{FF2B5EF4-FFF2-40B4-BE49-F238E27FC236}">
                <a16:creationId xmlns:a16="http://schemas.microsoft.com/office/drawing/2014/main" id="{F69792B4-FE74-CE6A-F36B-8F662143F6C0}"/>
              </a:ext>
            </a:extLst>
          </p:cNvPr>
          <p:cNvSpPr/>
          <p:nvPr/>
        </p:nvSpPr>
        <p:spPr>
          <a:xfrm>
            <a:off x="3208729" y="1438330"/>
            <a:ext cx="263552" cy="304800"/>
          </a:xfrm>
          <a:prstGeom prst="mathPlus">
            <a:avLst/>
          </a:prstGeom>
          <a:solidFill>
            <a:srgbClr val="106588"/>
          </a:solidFill>
          <a:ln>
            <a:solidFill>
              <a:srgbClr val="1065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0" cap="none" spc="0" normalizeH="0" baseline="0" noProof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6CCCEB-57DA-518E-1137-782D433D8DD7}"/>
              </a:ext>
            </a:extLst>
          </p:cNvPr>
          <p:cNvSpPr/>
          <p:nvPr/>
        </p:nvSpPr>
        <p:spPr>
          <a:xfrm>
            <a:off x="3502238" y="1120914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8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-aine</a:t>
            </a:r>
            <a:endParaRPr lang="fr-CA" sz="3200" b="1" dirty="0">
              <a:ln w="1905"/>
              <a:solidFill>
                <a:srgbClr val="0B43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35" name="Equal 20">
            <a:extLst>
              <a:ext uri="{FF2B5EF4-FFF2-40B4-BE49-F238E27FC236}">
                <a16:creationId xmlns:a16="http://schemas.microsoft.com/office/drawing/2014/main" id="{EECDCAEB-C14E-E8D0-6231-AD212D2573FC}"/>
              </a:ext>
            </a:extLst>
          </p:cNvPr>
          <p:cNvSpPr/>
          <p:nvPr/>
        </p:nvSpPr>
        <p:spPr>
          <a:xfrm>
            <a:off x="5180277" y="1447387"/>
            <a:ext cx="515620" cy="304800"/>
          </a:xfrm>
          <a:prstGeom prst="mathEqual">
            <a:avLst/>
          </a:prstGeom>
          <a:solidFill>
            <a:srgbClr val="106588"/>
          </a:solidFill>
          <a:ln>
            <a:solidFill>
              <a:srgbClr val="10658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B435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D34CD9-0113-E142-1415-4D9605BFC084}"/>
              </a:ext>
            </a:extLst>
          </p:cNvPr>
          <p:cNvSpPr/>
          <p:nvPr/>
        </p:nvSpPr>
        <p:spPr>
          <a:xfrm>
            <a:off x="5695897" y="1182469"/>
            <a:ext cx="4147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 b="1" dirty="0">
                <a:ln w="1905"/>
                <a:solidFill>
                  <a:srgbClr val="0B43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nombre collectif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5B2A87-3E52-0895-C48F-5C6D9A91D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2167077"/>
            <a:ext cx="12525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50F302-75B7-B278-4F15-409FF82C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22" y="2163902"/>
            <a:ext cx="1317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7BC3CD-B421-E822-C265-95B6008C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2167077"/>
            <a:ext cx="1127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941502-0832-063A-C91D-E25EFE588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3105289"/>
            <a:ext cx="1409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douz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35961D-6763-D00A-70E2-E2D0A8807173}"/>
              </a:ext>
            </a:extLst>
          </p:cNvPr>
          <p:cNvSpPr/>
          <p:nvPr/>
        </p:nvSpPr>
        <p:spPr>
          <a:xfrm>
            <a:off x="3436885" y="3098939"/>
            <a:ext cx="500062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F9FABC-450C-1613-63A5-5CE041CE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3098939"/>
            <a:ext cx="1127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BB84DD-3DAA-84F5-6140-96A892F7A37A}"/>
              </a:ext>
            </a:extLst>
          </p:cNvPr>
          <p:cNvSpPr/>
          <p:nvPr/>
        </p:nvSpPr>
        <p:spPr>
          <a:xfrm>
            <a:off x="3519435" y="3314839"/>
            <a:ext cx="498475" cy="5619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4D4D6C-614E-3FB5-3DF8-EB9C85F3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85" y="3098939"/>
            <a:ext cx="13160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28A62A-03AE-117F-CDED-E55EF134E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22" y="4089539"/>
            <a:ext cx="623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2039E0-2939-B028-3522-C085E96ACC8A}"/>
              </a:ext>
            </a:extLst>
          </p:cNvPr>
          <p:cNvSpPr/>
          <p:nvPr/>
        </p:nvSpPr>
        <p:spPr>
          <a:xfrm>
            <a:off x="2678060" y="4089539"/>
            <a:ext cx="4667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x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A9E1EF-26D4-EE8A-BE4D-F12997EB6E4D}"/>
              </a:ext>
            </a:extLst>
          </p:cNvPr>
          <p:cNvSpPr/>
          <p:nvPr/>
        </p:nvSpPr>
        <p:spPr>
          <a:xfrm>
            <a:off x="2770135" y="4245114"/>
            <a:ext cx="496887" cy="54133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068B1D-6E87-1334-822C-3432B2070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22" y="4092714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z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74A475-CCEC-97CB-16C0-0FFF4013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10" y="4090333"/>
            <a:ext cx="1316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aine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B19E2C-9DBF-571C-5C41-3D2D010A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4087956"/>
            <a:ext cx="1127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6BAE87-8BEB-FCED-66E7-CD8147A5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68" y="4862652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Mais!</a:t>
            </a:r>
            <a:endParaRPr kumimoji="0" lang="en-US" altLang="fr-FR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6FE7A3-CE28-4A4B-21D6-0015A0B0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97" y="5172214"/>
            <a:ext cx="410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mille - 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mill</a:t>
            </a:r>
            <a:r>
              <a:rPr kumimoji="0" lang="fr-CA" alt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ier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DF7B90A-6576-63CC-F1A5-2CF9741A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3048"/>
          <a:stretch/>
        </p:blipFill>
        <p:spPr>
          <a:xfrm>
            <a:off x="7998348" y="2080101"/>
            <a:ext cx="4269686" cy="384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8DA900F-93E3-3FB3-CCFC-32761D694DC5}"/>
              </a:ext>
            </a:extLst>
          </p:cNvPr>
          <p:cNvSpPr txBox="1"/>
          <p:nvPr/>
        </p:nvSpPr>
        <p:spPr>
          <a:xfrm>
            <a:off x="10382250" y="6744514"/>
            <a:ext cx="23161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de Roma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Kaiuk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🇺🇦, Unsplash </a:t>
            </a:r>
            <a:endParaRPr lang="fr-CA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CE7DF2-489E-4355-51EB-3DB06E429CAA}"/>
              </a:ext>
            </a:extLst>
          </p:cNvPr>
          <p:cNvSpPr/>
          <p:nvPr/>
        </p:nvSpPr>
        <p:spPr>
          <a:xfrm>
            <a:off x="4635888" y="2163433"/>
            <a:ext cx="23495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</a:rPr>
              <a:t>de</a:t>
            </a:r>
            <a:r>
              <a:rPr lang="fr-CA" sz="4400" dirty="0">
                <a:latin typeface="Arial" charset="0"/>
              </a:rPr>
              <a:t> roses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5C3F8D-5572-9FCB-15B2-1D0D070DD1E1}"/>
              </a:ext>
            </a:extLst>
          </p:cNvPr>
          <p:cNvSpPr/>
          <p:nvPr/>
        </p:nvSpPr>
        <p:spPr>
          <a:xfrm>
            <a:off x="4635888" y="3099979"/>
            <a:ext cx="31051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</a:rPr>
              <a:t>de</a:t>
            </a:r>
            <a:r>
              <a:rPr lang="fr-CA" sz="4400" dirty="0">
                <a:latin typeface="Arial" charset="0"/>
              </a:rPr>
              <a:t> cadeaux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A41BE-B38C-4C7D-06ED-211E80A3FBAB}"/>
              </a:ext>
            </a:extLst>
          </p:cNvPr>
          <p:cNvSpPr/>
          <p:nvPr/>
        </p:nvSpPr>
        <p:spPr>
          <a:xfrm>
            <a:off x="4635888" y="4084229"/>
            <a:ext cx="2916237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A" sz="4400" u="sng" dirty="0">
                <a:uFill>
                  <a:solidFill>
                    <a:srgbClr val="C00000"/>
                  </a:solidFill>
                </a:uFill>
                <a:latin typeface="Arial" charset="0"/>
              </a:rPr>
              <a:t>d’</a:t>
            </a:r>
            <a:r>
              <a:rPr lang="fr-CA" sz="4400" dirty="0">
                <a:uFill>
                  <a:solidFill>
                    <a:srgbClr val="C00000"/>
                  </a:solidFill>
                </a:uFill>
                <a:latin typeface="Arial" charset="0"/>
              </a:rPr>
              <a:t>étudiants</a:t>
            </a:r>
            <a:endParaRPr lang="fr-CA" sz="44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7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3" grpId="1"/>
      <p:bldP spid="44" grpId="0"/>
      <p:bldP spid="45" grpId="0" animBg="1"/>
      <p:bldP spid="46" grpId="0"/>
      <p:bldP spid="47" grpId="0"/>
      <p:bldP spid="48" grpId="0"/>
      <p:bldP spid="48" grpId="1"/>
      <p:bldP spid="50" grpId="0" animBg="1"/>
      <p:bldP spid="51" grpId="0"/>
      <p:bldP spid="52" grpId="0"/>
      <p:bldP spid="53" grpId="0"/>
      <p:bldP spid="54" grpId="0"/>
      <p:bldP spid="5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95C92DD-1F14-3870-6D9B-295F9E0EC56C}"/>
              </a:ext>
            </a:extLst>
          </p:cNvPr>
          <p:cNvGrpSpPr/>
          <p:nvPr/>
        </p:nvGrpSpPr>
        <p:grpSpPr>
          <a:xfrm>
            <a:off x="7875588" y="3023234"/>
            <a:ext cx="3097212" cy="3873140"/>
            <a:chOff x="7367588" y="2896276"/>
            <a:chExt cx="3097212" cy="3873140"/>
          </a:xfrm>
        </p:grpSpPr>
        <p:pic>
          <p:nvPicPr>
            <p:cNvPr id="9" name="Picture 7" descr="fraction.jpg">
              <a:extLst>
                <a:ext uri="{FF2B5EF4-FFF2-40B4-BE49-F238E27FC236}">
                  <a16:creationId xmlns:a16="http://schemas.microsoft.com/office/drawing/2014/main" id="{FB0B1669-538A-516F-4626-44120C3B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88" y="2896276"/>
              <a:ext cx="3097212" cy="387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fraction.jpg">
              <a:extLst>
                <a:ext uri="{FF2B5EF4-FFF2-40B4-BE49-F238E27FC236}">
                  <a16:creationId xmlns:a16="http://schemas.microsoft.com/office/drawing/2014/main" id="{72B7822B-A630-8CC5-309B-22D6E5C4E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2" t="77080" r="22347" b="16964"/>
            <a:stretch/>
          </p:blipFill>
          <p:spPr bwMode="auto">
            <a:xfrm rot="322184">
              <a:off x="8856160" y="6077406"/>
              <a:ext cx="936626" cy="23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1B398B-F889-490A-CD5F-5F6F5001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Fractions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F5286-54C7-591D-2BB4-1D8DBA147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1144516"/>
            <a:ext cx="394493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1/4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un quart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1/3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un tiers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1/2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demi, une demie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2/3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deux tiers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3/4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trois quarts 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 1/4 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deux et quart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5 1/2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cinq et demi</a:t>
            </a:r>
            <a:endParaRPr kumimoji="0" lang="en-US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800" b="0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297D90-7887-DD64-D043-768D6371D38E}"/>
              </a:ext>
            </a:extLst>
          </p:cNvPr>
          <p:cNvSpPr/>
          <p:nvPr/>
        </p:nvSpPr>
        <p:spPr>
          <a:xfrm>
            <a:off x="10564017" y="6769416"/>
            <a:ext cx="19672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Image de </a:t>
            </a:r>
            <a:r>
              <a:rPr lang="fr-CA" sz="105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Cayusa</a:t>
            </a:r>
            <a:r>
              <a:rPr lang="fr-CA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, Flickr.com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E514D8-93D6-1D0D-B310-D76A7854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6" y="838200"/>
            <a:ext cx="70179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800" dirty="0">
                <a:solidFill>
                  <a:srgbClr val="C00000"/>
                </a:solidFill>
                <a:latin typeface="Arial" panose="020B0604020202020204" pitchFamily="34" charset="0"/>
                <a:cs typeface="+mn-cs"/>
              </a:rPr>
              <a:t>Attention!</a:t>
            </a:r>
            <a:r>
              <a:rPr lang="fr-CA" sz="2800" dirty="0">
                <a:latin typeface="Arial" panose="020B0604020202020204" pitchFamily="34" charset="0"/>
                <a:cs typeface="+mn-cs"/>
              </a:rPr>
              <a:t> </a:t>
            </a:r>
            <a:endParaRPr lang="en-US" sz="2800" dirty="0">
              <a:latin typeface="Arial" panose="020B0604020202020204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fr-CA" sz="2400" i="1" dirty="0">
                <a:latin typeface="Arial" panose="020B0604020202020204" pitchFamily="34" charset="0"/>
                <a:cs typeface="+mn-cs"/>
              </a:rPr>
              <a:t> </a:t>
            </a:r>
            <a:r>
              <a:rPr lang="fr-CA" sz="2400" i="1" dirty="0">
                <a:solidFill>
                  <a:srgbClr val="627B9A"/>
                </a:solidFill>
                <a:latin typeface="Arial" panose="020B0604020202020204" pitchFamily="34" charset="0"/>
                <a:cs typeface="+mn-cs"/>
              </a:rPr>
              <a:t>demi</a:t>
            </a:r>
            <a:r>
              <a:rPr lang="fr-CA" sz="2400" i="1" dirty="0">
                <a:latin typeface="Arial" panose="020B0604020202020204" pitchFamily="34" charset="0"/>
                <a:cs typeface="+mn-cs"/>
              </a:rPr>
              <a:t> 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invariable </a:t>
            </a:r>
            <a:r>
              <a:rPr lang="fr-CA" sz="2400" b="1" dirty="0">
                <a:latin typeface="Arial" panose="020B0604020202020204" pitchFamily="34" charset="0"/>
                <a:cs typeface="+mn-cs"/>
              </a:rPr>
              <a:t>devant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 le nom</a:t>
            </a:r>
            <a:endParaRPr lang="en-US" sz="2400" dirty="0">
              <a:latin typeface="Arial" panose="020B0604020202020204" pitchFamily="34" charset="0"/>
              <a:cs typeface="+mn-cs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fr-CA" sz="2400" i="1" dirty="0">
                <a:latin typeface="Arial" panose="020B0604020202020204" pitchFamily="34" charset="0"/>
                <a:cs typeface="+mn-cs"/>
              </a:rPr>
              <a:t> </a:t>
            </a:r>
            <a:r>
              <a:rPr lang="fr-CA" sz="2400" i="1" dirty="0">
                <a:solidFill>
                  <a:srgbClr val="627B9A"/>
                </a:solidFill>
                <a:latin typeface="Arial" panose="020B0604020202020204" pitchFamily="34" charset="0"/>
                <a:cs typeface="+mn-cs"/>
              </a:rPr>
              <a:t>demi(e)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 variable </a:t>
            </a:r>
            <a:r>
              <a:rPr lang="fr-CA" sz="2400" b="1" dirty="0">
                <a:latin typeface="Arial" panose="020B0604020202020204" pitchFamily="34" charset="0"/>
                <a:cs typeface="+mn-cs"/>
              </a:rPr>
              <a:t>après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 le nom</a:t>
            </a:r>
            <a:endParaRPr lang="en-US" sz="2400" dirty="0"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r>
              <a:rPr lang="fr-CA" sz="1600" dirty="0">
                <a:latin typeface="Arial" panose="020B0604020202020204" pitchFamily="34" charset="0"/>
                <a:cs typeface="+mn-cs"/>
              </a:rPr>
              <a:t> </a:t>
            </a:r>
            <a:endParaRPr lang="en-US" sz="600" dirty="0"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r>
              <a:rPr lang="fr-CA" sz="2400" dirty="0">
                <a:latin typeface="Arial" panose="020B0604020202020204" pitchFamily="34" charset="0"/>
                <a:cs typeface="+mn-cs"/>
              </a:rPr>
              <a:t>Ex. : J’ai répondu à une question et demi</a:t>
            </a:r>
            <a:r>
              <a:rPr lang="fr-CA" sz="2400" b="1" u="sng" dirty="0"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+mn-cs"/>
              </a:rPr>
              <a:t>e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fr-CA" sz="2400" dirty="0">
                <a:latin typeface="Arial" panose="020B0604020202020204" pitchFamily="34" charset="0"/>
                <a:cs typeface="+mn-cs"/>
              </a:rPr>
              <a:t>en une dem</a:t>
            </a:r>
            <a:r>
              <a:rPr lang="fr-CA" sz="2400" b="1" u="sng" dirty="0"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+mn-cs"/>
              </a:rPr>
              <a:t>i</a:t>
            </a:r>
            <a:r>
              <a:rPr lang="fr-CA" sz="2400" dirty="0">
                <a:latin typeface="Arial" panose="020B0604020202020204" pitchFamily="34" charset="0"/>
                <a:cs typeface="+mn-cs"/>
              </a:rPr>
              <a:t>-heure.</a:t>
            </a:r>
            <a:endParaRPr lang="en-US" sz="2400" dirty="0"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endParaRPr lang="fr-CA" sz="2000" dirty="0">
              <a:solidFill>
                <a:srgbClr val="627B9A"/>
              </a:solidFill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486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DE7E-0A60-70A4-00AE-B3445584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L’accord des nombres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26763-2D87-078C-BAA3-47F7B72CB982}"/>
              </a:ext>
            </a:extLst>
          </p:cNvPr>
          <p:cNvSpPr txBox="1"/>
          <p:nvPr/>
        </p:nvSpPr>
        <p:spPr>
          <a:xfrm>
            <a:off x="964564" y="2568547"/>
            <a:ext cx="625475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1313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10658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– une</a:t>
            </a:r>
            <a:br>
              <a:rPr lang="fr-CA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contes des Mille et </a:t>
            </a:r>
            <a:r>
              <a:rPr lang="fr-CA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CA" sz="2400" b="1" u="sng" dirty="0">
                <a:effectLst/>
                <a:uFill>
                  <a:solidFill>
                    <a:srgbClr val="E83F6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CA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nuits.</a:t>
            </a:r>
            <a:br>
              <a:rPr lang="fr-CA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r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41313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vingt </a:t>
            </a:r>
            <a:r>
              <a:rPr lang="fr-CA" sz="2800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r-CA" sz="2800" b="1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cent </a:t>
            </a:r>
            <a:r>
              <a:rPr lang="fr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779463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chiffre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fr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vingt / cent 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fr-CA" sz="2800" b="1" dirty="0">
                <a:solidFill>
                  <a:srgbClr val="E83F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</a:t>
            </a:r>
            <a:b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-cent</a:t>
            </a:r>
            <a:r>
              <a:rPr lang="fr-CA" sz="2400" b="1" u="sng" dirty="0">
                <a:uFill>
                  <a:solidFill>
                    <a:srgbClr val="E83F6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étudiants</a:t>
            </a:r>
            <a:b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quatre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-vingt</a:t>
            </a:r>
            <a:r>
              <a:rPr lang="fr-CA" sz="2400" b="1" u="sng" dirty="0">
                <a:uFill>
                  <a:solidFill>
                    <a:srgbClr val="E83F6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400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personnes</a:t>
            </a:r>
            <a:endParaRPr lang="fr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79463" lvl="1" indent="-457200">
              <a:buFont typeface="Wingdings" panose="05000000000000000000" pitchFamily="2" charset="2"/>
              <a:buChar char="ü"/>
            </a:pPr>
            <a:r>
              <a:rPr lang="fr-C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vingt / cent + chiffre 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(ou tout seul)</a:t>
            </a:r>
            <a:b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deux-cen</a:t>
            </a:r>
            <a:r>
              <a:rPr lang="fr-CA" sz="2400" b="1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-cinquante étudiants</a:t>
            </a:r>
            <a:b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quatre-ving</a:t>
            </a:r>
            <a:r>
              <a:rPr lang="fr-CA" sz="2400" b="1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-sept personnes </a:t>
            </a:r>
            <a:b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ving</a:t>
            </a:r>
            <a:r>
              <a:rPr lang="fr-CA" sz="2400" b="1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C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diplomates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D79EB-F7B0-1548-13A4-76EA1CBC346F}"/>
              </a:ext>
            </a:extLst>
          </p:cNvPr>
          <p:cNvSpPr txBox="1"/>
          <p:nvPr/>
        </p:nvSpPr>
        <p:spPr>
          <a:xfrm>
            <a:off x="6953955" y="2568547"/>
            <a:ext cx="6324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82575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658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mille </a:t>
            </a:r>
            <a: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(pas d’accord)</a:t>
            </a:r>
            <a:b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quinze-mill</a:t>
            </a:r>
            <a:r>
              <a:rPr lang="fr-CA" sz="2400" b="1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personnes (15000) </a:t>
            </a:r>
            <a:b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trois-mill</a:t>
            </a:r>
            <a:r>
              <a:rPr lang="fr-CA" sz="2400" b="1" u="sng" dirty="0">
                <a:uFill>
                  <a:solidFill>
                    <a:srgbClr val="0B435B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CA" sz="2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-six-cent-douze (3612)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282575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</a:t>
            </a:r>
            <a:r>
              <a:rPr lang="fr-CA" sz="3200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r-CA" sz="3200" b="1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milliard </a:t>
            </a:r>
            <a:r>
              <a:rPr lang="fr-CA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fr-CA" sz="3600" b="1" dirty="0">
                <a:solidFill>
                  <a:srgbClr val="E83F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br>
              <a:rPr lang="fr-CA" sz="3200" b="1" dirty="0">
                <a:solidFill>
                  <a:srgbClr val="1065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trois-million</a:t>
            </a:r>
            <a:r>
              <a:rPr lang="fr-CA" sz="2400" b="1" u="sng" dirty="0">
                <a:uFill>
                  <a:solidFill>
                    <a:srgbClr val="E83F6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CA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</a:t>
            </a:r>
            <a: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habitants </a:t>
            </a:r>
            <a:b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sept-milliard</a:t>
            </a:r>
            <a:r>
              <a:rPr lang="fr-CA" sz="2400" b="1" u="sng" dirty="0">
                <a:uFill>
                  <a:solidFill>
                    <a:srgbClr val="E83F6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-quatre-cent-mille humains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B45861-7EF2-63A0-68B6-2B62233DC099}"/>
              </a:ext>
            </a:extLst>
          </p:cNvPr>
          <p:cNvCxnSpPr/>
          <p:nvPr/>
        </p:nvCxnSpPr>
        <p:spPr bwMode="auto">
          <a:xfrm>
            <a:off x="9424988" y="4963205"/>
            <a:ext cx="22383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E83F6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817FB-9822-2033-0B8A-540ECC6A6ACE}"/>
              </a:ext>
            </a:extLst>
          </p:cNvPr>
          <p:cNvGrpSpPr/>
          <p:nvPr/>
        </p:nvGrpSpPr>
        <p:grpSpPr>
          <a:xfrm>
            <a:off x="1" y="652606"/>
            <a:ext cx="12482512" cy="1741703"/>
            <a:chOff x="1" y="624126"/>
            <a:chExt cx="12482512" cy="17417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A4FCDD-D3B3-4D48-166C-282D45EFC756}"/>
                </a:ext>
              </a:extLst>
            </p:cNvPr>
            <p:cNvSpPr txBox="1"/>
            <p:nvPr/>
          </p:nvSpPr>
          <p:spPr>
            <a:xfrm>
              <a:off x="1" y="1635673"/>
              <a:ext cx="124825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3200" dirty="0"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Voilà les quatr</a:t>
              </a:r>
              <a:r>
                <a:rPr lang="fr-CA" sz="3200" b="1" u="sng" dirty="0">
                  <a:effectLst/>
                  <a:uFill>
                    <a:solidFill>
                      <a:srgbClr val="106588"/>
                    </a:solidFill>
                  </a:uFill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fr-CA" sz="3200" dirty="0"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livres que j’ai achetés. </a:t>
              </a:r>
              <a:endParaRPr lang="fr-CA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1204E7-E1D8-6CAA-BFDD-FC9B4270C685}"/>
                </a:ext>
              </a:extLst>
            </p:cNvPr>
            <p:cNvSpPr/>
            <p:nvPr/>
          </p:nvSpPr>
          <p:spPr bwMode="auto">
            <a:xfrm>
              <a:off x="187502" y="624126"/>
              <a:ext cx="12164382" cy="865055"/>
            </a:xfrm>
            <a:prstGeom prst="rect">
              <a:avLst/>
            </a:prstGeom>
            <a:solidFill>
              <a:srgbClr val="106588"/>
            </a:solidFill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165E45-7400-3588-6FC0-FBDF9C580CAC}"/>
                </a:ext>
              </a:extLst>
            </p:cNvPr>
            <p:cNvSpPr txBox="1"/>
            <p:nvPr/>
          </p:nvSpPr>
          <p:spPr>
            <a:xfrm>
              <a:off x="1468194" y="776633"/>
              <a:ext cx="91694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Règle générale: </a:t>
              </a:r>
              <a:r>
                <a:rPr lang="fr-CA" sz="3200" b="1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 d’accord</a:t>
              </a:r>
              <a:r>
                <a:rPr lang="fr-CA" sz="320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CA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668C72-E27C-9AF2-D3D1-1E14A8BDE781}"/>
                </a:ext>
              </a:extLst>
            </p:cNvPr>
            <p:cNvSpPr/>
            <p:nvPr/>
          </p:nvSpPr>
          <p:spPr bwMode="auto">
            <a:xfrm>
              <a:off x="203200" y="743045"/>
              <a:ext cx="12135190" cy="1622784"/>
            </a:xfrm>
            <a:custGeom>
              <a:avLst/>
              <a:gdLst>
                <a:gd name="connsiteX0" fmla="*/ 0 w 12135190"/>
                <a:gd name="connsiteY0" fmla="*/ 0 h 1622784"/>
                <a:gd name="connsiteX1" fmla="*/ 431473 w 12135190"/>
                <a:gd name="connsiteY1" fmla="*/ 0 h 1622784"/>
                <a:gd name="connsiteX2" fmla="*/ 741595 w 12135190"/>
                <a:gd name="connsiteY2" fmla="*/ 0 h 1622784"/>
                <a:gd name="connsiteX3" fmla="*/ 1173068 w 12135190"/>
                <a:gd name="connsiteY3" fmla="*/ 0 h 1622784"/>
                <a:gd name="connsiteX4" fmla="*/ 1604542 w 12135190"/>
                <a:gd name="connsiteY4" fmla="*/ 0 h 1622784"/>
                <a:gd name="connsiteX5" fmla="*/ 2157367 w 12135190"/>
                <a:gd name="connsiteY5" fmla="*/ 0 h 1622784"/>
                <a:gd name="connsiteX6" fmla="*/ 2467489 w 12135190"/>
                <a:gd name="connsiteY6" fmla="*/ 0 h 1622784"/>
                <a:gd name="connsiteX7" fmla="*/ 3141666 w 12135190"/>
                <a:gd name="connsiteY7" fmla="*/ 0 h 1622784"/>
                <a:gd name="connsiteX8" fmla="*/ 3694491 w 12135190"/>
                <a:gd name="connsiteY8" fmla="*/ 0 h 1622784"/>
                <a:gd name="connsiteX9" fmla="*/ 4004613 w 12135190"/>
                <a:gd name="connsiteY9" fmla="*/ 0 h 1622784"/>
                <a:gd name="connsiteX10" fmla="*/ 4800142 w 12135190"/>
                <a:gd name="connsiteY10" fmla="*/ 0 h 1622784"/>
                <a:gd name="connsiteX11" fmla="*/ 5595671 w 12135190"/>
                <a:gd name="connsiteY11" fmla="*/ 0 h 1622784"/>
                <a:gd name="connsiteX12" fmla="*/ 6148496 w 12135190"/>
                <a:gd name="connsiteY12" fmla="*/ 0 h 1622784"/>
                <a:gd name="connsiteX13" fmla="*/ 6579970 w 12135190"/>
                <a:gd name="connsiteY13" fmla="*/ 0 h 1622784"/>
                <a:gd name="connsiteX14" fmla="*/ 7375499 w 12135190"/>
                <a:gd name="connsiteY14" fmla="*/ 0 h 1622784"/>
                <a:gd name="connsiteX15" fmla="*/ 8292380 w 12135190"/>
                <a:gd name="connsiteY15" fmla="*/ 0 h 1622784"/>
                <a:gd name="connsiteX16" fmla="*/ 8602501 w 12135190"/>
                <a:gd name="connsiteY16" fmla="*/ 0 h 1622784"/>
                <a:gd name="connsiteX17" fmla="*/ 8912623 w 12135190"/>
                <a:gd name="connsiteY17" fmla="*/ 0 h 1622784"/>
                <a:gd name="connsiteX18" fmla="*/ 9586800 w 12135190"/>
                <a:gd name="connsiteY18" fmla="*/ 0 h 1622784"/>
                <a:gd name="connsiteX19" fmla="*/ 10260977 w 12135190"/>
                <a:gd name="connsiteY19" fmla="*/ 0 h 1622784"/>
                <a:gd name="connsiteX20" fmla="*/ 10692451 w 12135190"/>
                <a:gd name="connsiteY20" fmla="*/ 0 h 1622784"/>
                <a:gd name="connsiteX21" fmla="*/ 11123924 w 12135190"/>
                <a:gd name="connsiteY21" fmla="*/ 0 h 1622784"/>
                <a:gd name="connsiteX22" fmla="*/ 11555398 w 12135190"/>
                <a:gd name="connsiteY22" fmla="*/ 0 h 1622784"/>
                <a:gd name="connsiteX23" fmla="*/ 12135190 w 12135190"/>
                <a:gd name="connsiteY23" fmla="*/ 0 h 1622784"/>
                <a:gd name="connsiteX24" fmla="*/ 12135190 w 12135190"/>
                <a:gd name="connsiteY24" fmla="*/ 508472 h 1622784"/>
                <a:gd name="connsiteX25" fmla="*/ 12135190 w 12135190"/>
                <a:gd name="connsiteY25" fmla="*/ 1033172 h 1622784"/>
                <a:gd name="connsiteX26" fmla="*/ 12135190 w 12135190"/>
                <a:gd name="connsiteY26" fmla="*/ 1622784 h 1622784"/>
                <a:gd name="connsiteX27" fmla="*/ 11218309 w 12135190"/>
                <a:gd name="connsiteY27" fmla="*/ 1622784 h 1622784"/>
                <a:gd name="connsiteX28" fmla="*/ 10422780 w 12135190"/>
                <a:gd name="connsiteY28" fmla="*/ 1622784 h 1622784"/>
                <a:gd name="connsiteX29" fmla="*/ 10112658 w 12135190"/>
                <a:gd name="connsiteY29" fmla="*/ 1622784 h 1622784"/>
                <a:gd name="connsiteX30" fmla="*/ 9195777 w 12135190"/>
                <a:gd name="connsiteY30" fmla="*/ 1622784 h 1622784"/>
                <a:gd name="connsiteX31" fmla="*/ 8885656 w 12135190"/>
                <a:gd name="connsiteY31" fmla="*/ 1622784 h 1622784"/>
                <a:gd name="connsiteX32" fmla="*/ 8332830 w 12135190"/>
                <a:gd name="connsiteY32" fmla="*/ 1622784 h 1622784"/>
                <a:gd name="connsiteX33" fmla="*/ 7537301 w 12135190"/>
                <a:gd name="connsiteY33" fmla="*/ 1622784 h 1622784"/>
                <a:gd name="connsiteX34" fmla="*/ 6620420 w 12135190"/>
                <a:gd name="connsiteY34" fmla="*/ 1622784 h 1622784"/>
                <a:gd name="connsiteX35" fmla="*/ 5703539 w 12135190"/>
                <a:gd name="connsiteY35" fmla="*/ 1622784 h 1622784"/>
                <a:gd name="connsiteX36" fmla="*/ 4786658 w 12135190"/>
                <a:gd name="connsiteY36" fmla="*/ 1622784 h 1622784"/>
                <a:gd name="connsiteX37" fmla="*/ 4355185 w 12135190"/>
                <a:gd name="connsiteY37" fmla="*/ 1622784 h 1622784"/>
                <a:gd name="connsiteX38" fmla="*/ 3923711 w 12135190"/>
                <a:gd name="connsiteY38" fmla="*/ 1622784 h 1622784"/>
                <a:gd name="connsiteX39" fmla="*/ 3492238 w 12135190"/>
                <a:gd name="connsiteY39" fmla="*/ 1622784 h 1622784"/>
                <a:gd name="connsiteX40" fmla="*/ 3060765 w 12135190"/>
                <a:gd name="connsiteY40" fmla="*/ 1622784 h 1622784"/>
                <a:gd name="connsiteX41" fmla="*/ 2265235 w 12135190"/>
                <a:gd name="connsiteY41" fmla="*/ 1622784 h 1622784"/>
                <a:gd name="connsiteX42" fmla="*/ 1833762 w 12135190"/>
                <a:gd name="connsiteY42" fmla="*/ 1622784 h 1622784"/>
                <a:gd name="connsiteX43" fmla="*/ 1280937 w 12135190"/>
                <a:gd name="connsiteY43" fmla="*/ 1622784 h 1622784"/>
                <a:gd name="connsiteX44" fmla="*/ 0 w 12135190"/>
                <a:gd name="connsiteY44" fmla="*/ 1622784 h 1622784"/>
                <a:gd name="connsiteX45" fmla="*/ 0 w 12135190"/>
                <a:gd name="connsiteY45" fmla="*/ 1098084 h 1622784"/>
                <a:gd name="connsiteX46" fmla="*/ 0 w 12135190"/>
                <a:gd name="connsiteY46" fmla="*/ 605839 h 1622784"/>
                <a:gd name="connsiteX47" fmla="*/ 0 w 12135190"/>
                <a:gd name="connsiteY47" fmla="*/ 0 h 162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35190" h="1622784" extrusionOk="0">
                  <a:moveTo>
                    <a:pt x="0" y="0"/>
                  </a:moveTo>
                  <a:cubicBezTo>
                    <a:pt x="132093" y="-14731"/>
                    <a:pt x="331217" y="-21167"/>
                    <a:pt x="431473" y="0"/>
                  </a:cubicBezTo>
                  <a:cubicBezTo>
                    <a:pt x="531729" y="21167"/>
                    <a:pt x="623742" y="11866"/>
                    <a:pt x="741595" y="0"/>
                  </a:cubicBezTo>
                  <a:cubicBezTo>
                    <a:pt x="859448" y="-11866"/>
                    <a:pt x="1069364" y="-6852"/>
                    <a:pt x="1173068" y="0"/>
                  </a:cubicBezTo>
                  <a:cubicBezTo>
                    <a:pt x="1276772" y="6852"/>
                    <a:pt x="1469151" y="-13009"/>
                    <a:pt x="1604542" y="0"/>
                  </a:cubicBezTo>
                  <a:cubicBezTo>
                    <a:pt x="1739933" y="13009"/>
                    <a:pt x="1891080" y="23914"/>
                    <a:pt x="2157367" y="0"/>
                  </a:cubicBezTo>
                  <a:cubicBezTo>
                    <a:pt x="2423654" y="-23914"/>
                    <a:pt x="2349453" y="-2172"/>
                    <a:pt x="2467489" y="0"/>
                  </a:cubicBezTo>
                  <a:cubicBezTo>
                    <a:pt x="2585525" y="2172"/>
                    <a:pt x="2911585" y="-4039"/>
                    <a:pt x="3141666" y="0"/>
                  </a:cubicBezTo>
                  <a:cubicBezTo>
                    <a:pt x="3371747" y="4039"/>
                    <a:pt x="3556317" y="20135"/>
                    <a:pt x="3694491" y="0"/>
                  </a:cubicBezTo>
                  <a:cubicBezTo>
                    <a:pt x="3832666" y="-20135"/>
                    <a:pt x="3887204" y="-9537"/>
                    <a:pt x="4004613" y="0"/>
                  </a:cubicBezTo>
                  <a:cubicBezTo>
                    <a:pt x="4122022" y="9537"/>
                    <a:pt x="4473066" y="37018"/>
                    <a:pt x="4800142" y="0"/>
                  </a:cubicBezTo>
                  <a:cubicBezTo>
                    <a:pt x="5127218" y="-37018"/>
                    <a:pt x="5388282" y="29030"/>
                    <a:pt x="5595671" y="0"/>
                  </a:cubicBezTo>
                  <a:cubicBezTo>
                    <a:pt x="5803060" y="-29030"/>
                    <a:pt x="5922706" y="12837"/>
                    <a:pt x="6148496" y="0"/>
                  </a:cubicBezTo>
                  <a:cubicBezTo>
                    <a:pt x="6374287" y="-12837"/>
                    <a:pt x="6418572" y="-15848"/>
                    <a:pt x="6579970" y="0"/>
                  </a:cubicBezTo>
                  <a:cubicBezTo>
                    <a:pt x="6741368" y="15848"/>
                    <a:pt x="7082152" y="17983"/>
                    <a:pt x="7375499" y="0"/>
                  </a:cubicBezTo>
                  <a:cubicBezTo>
                    <a:pt x="7668846" y="-17983"/>
                    <a:pt x="8095639" y="20398"/>
                    <a:pt x="8292380" y="0"/>
                  </a:cubicBezTo>
                  <a:cubicBezTo>
                    <a:pt x="8489121" y="-20398"/>
                    <a:pt x="8502723" y="3323"/>
                    <a:pt x="8602501" y="0"/>
                  </a:cubicBezTo>
                  <a:cubicBezTo>
                    <a:pt x="8702279" y="-3323"/>
                    <a:pt x="8768378" y="-14705"/>
                    <a:pt x="8912623" y="0"/>
                  </a:cubicBezTo>
                  <a:cubicBezTo>
                    <a:pt x="9056868" y="14705"/>
                    <a:pt x="9383563" y="-17717"/>
                    <a:pt x="9586800" y="0"/>
                  </a:cubicBezTo>
                  <a:cubicBezTo>
                    <a:pt x="9790037" y="17717"/>
                    <a:pt x="9950045" y="32071"/>
                    <a:pt x="10260977" y="0"/>
                  </a:cubicBezTo>
                  <a:cubicBezTo>
                    <a:pt x="10571909" y="-32071"/>
                    <a:pt x="10496232" y="-6392"/>
                    <a:pt x="10692451" y="0"/>
                  </a:cubicBezTo>
                  <a:cubicBezTo>
                    <a:pt x="10888670" y="6392"/>
                    <a:pt x="11034365" y="11434"/>
                    <a:pt x="11123924" y="0"/>
                  </a:cubicBezTo>
                  <a:cubicBezTo>
                    <a:pt x="11213483" y="-11434"/>
                    <a:pt x="11427554" y="-4056"/>
                    <a:pt x="11555398" y="0"/>
                  </a:cubicBezTo>
                  <a:cubicBezTo>
                    <a:pt x="11683242" y="4056"/>
                    <a:pt x="11861628" y="18460"/>
                    <a:pt x="12135190" y="0"/>
                  </a:cubicBezTo>
                  <a:cubicBezTo>
                    <a:pt x="12150117" y="170293"/>
                    <a:pt x="12143376" y="355635"/>
                    <a:pt x="12135190" y="508472"/>
                  </a:cubicBezTo>
                  <a:cubicBezTo>
                    <a:pt x="12127004" y="661309"/>
                    <a:pt x="12119734" y="901502"/>
                    <a:pt x="12135190" y="1033172"/>
                  </a:cubicBezTo>
                  <a:cubicBezTo>
                    <a:pt x="12150646" y="1164842"/>
                    <a:pt x="12159273" y="1477367"/>
                    <a:pt x="12135190" y="1622784"/>
                  </a:cubicBezTo>
                  <a:cubicBezTo>
                    <a:pt x="11769306" y="1585441"/>
                    <a:pt x="11606385" y="1595072"/>
                    <a:pt x="11218309" y="1622784"/>
                  </a:cubicBezTo>
                  <a:cubicBezTo>
                    <a:pt x="10830233" y="1650496"/>
                    <a:pt x="10678845" y="1653657"/>
                    <a:pt x="10422780" y="1622784"/>
                  </a:cubicBezTo>
                  <a:cubicBezTo>
                    <a:pt x="10166715" y="1591911"/>
                    <a:pt x="10188192" y="1623187"/>
                    <a:pt x="10112658" y="1622784"/>
                  </a:cubicBezTo>
                  <a:cubicBezTo>
                    <a:pt x="10037124" y="1622381"/>
                    <a:pt x="9458480" y="1580898"/>
                    <a:pt x="9195777" y="1622784"/>
                  </a:cubicBezTo>
                  <a:cubicBezTo>
                    <a:pt x="8933074" y="1664670"/>
                    <a:pt x="8962010" y="1618018"/>
                    <a:pt x="8885656" y="1622784"/>
                  </a:cubicBezTo>
                  <a:cubicBezTo>
                    <a:pt x="8809302" y="1627550"/>
                    <a:pt x="8528676" y="1625786"/>
                    <a:pt x="8332830" y="1622784"/>
                  </a:cubicBezTo>
                  <a:cubicBezTo>
                    <a:pt x="8136984" y="1619782"/>
                    <a:pt x="7884628" y="1641065"/>
                    <a:pt x="7537301" y="1622784"/>
                  </a:cubicBezTo>
                  <a:cubicBezTo>
                    <a:pt x="7189974" y="1604503"/>
                    <a:pt x="7026266" y="1604367"/>
                    <a:pt x="6620420" y="1622784"/>
                  </a:cubicBezTo>
                  <a:cubicBezTo>
                    <a:pt x="6214574" y="1641201"/>
                    <a:pt x="5936856" y="1664830"/>
                    <a:pt x="5703539" y="1622784"/>
                  </a:cubicBezTo>
                  <a:cubicBezTo>
                    <a:pt x="5470222" y="1580738"/>
                    <a:pt x="5005386" y="1646775"/>
                    <a:pt x="4786658" y="1622784"/>
                  </a:cubicBezTo>
                  <a:cubicBezTo>
                    <a:pt x="4567930" y="1598793"/>
                    <a:pt x="4451559" y="1606163"/>
                    <a:pt x="4355185" y="1622784"/>
                  </a:cubicBezTo>
                  <a:cubicBezTo>
                    <a:pt x="4258811" y="1639405"/>
                    <a:pt x="4058285" y="1606949"/>
                    <a:pt x="3923711" y="1622784"/>
                  </a:cubicBezTo>
                  <a:cubicBezTo>
                    <a:pt x="3789137" y="1638619"/>
                    <a:pt x="3676452" y="1624121"/>
                    <a:pt x="3492238" y="1622784"/>
                  </a:cubicBezTo>
                  <a:cubicBezTo>
                    <a:pt x="3308024" y="1621447"/>
                    <a:pt x="3172346" y="1623053"/>
                    <a:pt x="3060765" y="1622784"/>
                  </a:cubicBezTo>
                  <a:cubicBezTo>
                    <a:pt x="2949184" y="1622515"/>
                    <a:pt x="2428489" y="1610623"/>
                    <a:pt x="2265235" y="1622784"/>
                  </a:cubicBezTo>
                  <a:cubicBezTo>
                    <a:pt x="2101981" y="1634946"/>
                    <a:pt x="1987014" y="1606738"/>
                    <a:pt x="1833762" y="1622784"/>
                  </a:cubicBezTo>
                  <a:cubicBezTo>
                    <a:pt x="1680510" y="1638830"/>
                    <a:pt x="1473236" y="1631824"/>
                    <a:pt x="1280937" y="1622784"/>
                  </a:cubicBezTo>
                  <a:cubicBezTo>
                    <a:pt x="1088639" y="1613744"/>
                    <a:pt x="324436" y="1655432"/>
                    <a:pt x="0" y="1622784"/>
                  </a:cubicBezTo>
                  <a:cubicBezTo>
                    <a:pt x="-3628" y="1376676"/>
                    <a:pt x="-23781" y="1253011"/>
                    <a:pt x="0" y="1098084"/>
                  </a:cubicBezTo>
                  <a:cubicBezTo>
                    <a:pt x="23781" y="943157"/>
                    <a:pt x="-8269" y="722535"/>
                    <a:pt x="0" y="605839"/>
                  </a:cubicBezTo>
                  <a:cubicBezTo>
                    <a:pt x="8269" y="489144"/>
                    <a:pt x="17919" y="13077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106588"/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42551035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11AE6F-3E47-6D84-9944-6C209B27CA4E}"/>
              </a:ext>
            </a:extLst>
          </p:cNvPr>
          <p:cNvGrpSpPr/>
          <p:nvPr/>
        </p:nvGrpSpPr>
        <p:grpSpPr>
          <a:xfrm>
            <a:off x="197304" y="2495976"/>
            <a:ext cx="12154580" cy="4442965"/>
            <a:chOff x="197304" y="2568546"/>
            <a:chExt cx="12154580" cy="44429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B5A54E-5E72-832F-545D-F3281C08F4AF}"/>
                </a:ext>
              </a:extLst>
            </p:cNvPr>
            <p:cNvSpPr/>
            <p:nvPr/>
          </p:nvSpPr>
          <p:spPr bwMode="auto">
            <a:xfrm>
              <a:off x="197304" y="2568547"/>
              <a:ext cx="833935" cy="4442963"/>
            </a:xfrm>
            <a:prstGeom prst="rect">
              <a:avLst/>
            </a:prstGeom>
            <a:solidFill>
              <a:srgbClr val="E83F6F"/>
            </a:solidFill>
            <a:ln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EA4FD6-B9EB-C7F6-1A9A-587E87DE8E79}"/>
                </a:ext>
              </a:extLst>
            </p:cNvPr>
            <p:cNvSpPr/>
            <p:nvPr/>
          </p:nvSpPr>
          <p:spPr bwMode="auto">
            <a:xfrm>
              <a:off x="253263" y="2578551"/>
              <a:ext cx="12098621" cy="4432960"/>
            </a:xfrm>
            <a:custGeom>
              <a:avLst/>
              <a:gdLst>
                <a:gd name="connsiteX0" fmla="*/ 0 w 12098621"/>
                <a:gd name="connsiteY0" fmla="*/ 0 h 4432960"/>
                <a:gd name="connsiteX1" fmla="*/ 551159 w 12098621"/>
                <a:gd name="connsiteY1" fmla="*/ 0 h 4432960"/>
                <a:gd name="connsiteX2" fmla="*/ 860346 w 12098621"/>
                <a:gd name="connsiteY2" fmla="*/ 0 h 4432960"/>
                <a:gd name="connsiteX3" fmla="*/ 1169533 w 12098621"/>
                <a:gd name="connsiteY3" fmla="*/ 0 h 4432960"/>
                <a:gd name="connsiteX4" fmla="*/ 1962665 w 12098621"/>
                <a:gd name="connsiteY4" fmla="*/ 0 h 4432960"/>
                <a:gd name="connsiteX5" fmla="*/ 2634811 w 12098621"/>
                <a:gd name="connsiteY5" fmla="*/ 0 h 4432960"/>
                <a:gd name="connsiteX6" fmla="*/ 3427943 w 12098621"/>
                <a:gd name="connsiteY6" fmla="*/ 0 h 4432960"/>
                <a:gd name="connsiteX7" fmla="*/ 3979102 w 12098621"/>
                <a:gd name="connsiteY7" fmla="*/ 0 h 4432960"/>
                <a:gd name="connsiteX8" fmla="*/ 4409275 w 12098621"/>
                <a:gd name="connsiteY8" fmla="*/ 0 h 4432960"/>
                <a:gd name="connsiteX9" fmla="*/ 5202407 w 12098621"/>
                <a:gd name="connsiteY9" fmla="*/ 0 h 4432960"/>
                <a:gd name="connsiteX10" fmla="*/ 5874553 w 12098621"/>
                <a:gd name="connsiteY10" fmla="*/ 0 h 4432960"/>
                <a:gd name="connsiteX11" fmla="*/ 6546698 w 12098621"/>
                <a:gd name="connsiteY11" fmla="*/ 0 h 4432960"/>
                <a:gd name="connsiteX12" fmla="*/ 6855885 w 12098621"/>
                <a:gd name="connsiteY12" fmla="*/ 0 h 4432960"/>
                <a:gd name="connsiteX13" fmla="*/ 7407045 w 12098621"/>
                <a:gd name="connsiteY13" fmla="*/ 0 h 4432960"/>
                <a:gd name="connsiteX14" fmla="*/ 7837218 w 12098621"/>
                <a:gd name="connsiteY14" fmla="*/ 0 h 4432960"/>
                <a:gd name="connsiteX15" fmla="*/ 8388377 w 12098621"/>
                <a:gd name="connsiteY15" fmla="*/ 0 h 4432960"/>
                <a:gd name="connsiteX16" fmla="*/ 9302495 w 12098621"/>
                <a:gd name="connsiteY16" fmla="*/ 0 h 4432960"/>
                <a:gd name="connsiteX17" fmla="*/ 10095627 w 12098621"/>
                <a:gd name="connsiteY17" fmla="*/ 0 h 4432960"/>
                <a:gd name="connsiteX18" fmla="*/ 10646786 w 12098621"/>
                <a:gd name="connsiteY18" fmla="*/ 0 h 4432960"/>
                <a:gd name="connsiteX19" fmla="*/ 11076960 w 12098621"/>
                <a:gd name="connsiteY19" fmla="*/ 0 h 4432960"/>
                <a:gd name="connsiteX20" fmla="*/ 12098621 w 12098621"/>
                <a:gd name="connsiteY20" fmla="*/ 0 h 4432960"/>
                <a:gd name="connsiteX21" fmla="*/ 12098621 w 12098621"/>
                <a:gd name="connsiteY21" fmla="*/ 677610 h 4432960"/>
                <a:gd name="connsiteX22" fmla="*/ 12098621 w 12098621"/>
                <a:gd name="connsiteY22" fmla="*/ 1177901 h 4432960"/>
                <a:gd name="connsiteX23" fmla="*/ 12098621 w 12098621"/>
                <a:gd name="connsiteY23" fmla="*/ 1811181 h 4432960"/>
                <a:gd name="connsiteX24" fmla="*/ 12098621 w 12098621"/>
                <a:gd name="connsiteY24" fmla="*/ 2444461 h 4432960"/>
                <a:gd name="connsiteX25" fmla="*/ 12098621 w 12098621"/>
                <a:gd name="connsiteY25" fmla="*/ 3077741 h 4432960"/>
                <a:gd name="connsiteX26" fmla="*/ 12098621 w 12098621"/>
                <a:gd name="connsiteY26" fmla="*/ 3755350 h 4432960"/>
                <a:gd name="connsiteX27" fmla="*/ 12098621 w 12098621"/>
                <a:gd name="connsiteY27" fmla="*/ 4432960 h 4432960"/>
                <a:gd name="connsiteX28" fmla="*/ 11789434 w 12098621"/>
                <a:gd name="connsiteY28" fmla="*/ 4432960 h 4432960"/>
                <a:gd name="connsiteX29" fmla="*/ 10875316 w 12098621"/>
                <a:gd name="connsiteY29" fmla="*/ 4432960 h 4432960"/>
                <a:gd name="connsiteX30" fmla="*/ 10566129 w 12098621"/>
                <a:gd name="connsiteY30" fmla="*/ 4432960 h 4432960"/>
                <a:gd name="connsiteX31" fmla="*/ 10256942 w 12098621"/>
                <a:gd name="connsiteY31" fmla="*/ 4432960 h 4432960"/>
                <a:gd name="connsiteX32" fmla="*/ 9826769 w 12098621"/>
                <a:gd name="connsiteY32" fmla="*/ 4432960 h 4432960"/>
                <a:gd name="connsiteX33" fmla="*/ 9154623 w 12098621"/>
                <a:gd name="connsiteY33" fmla="*/ 4432960 h 4432960"/>
                <a:gd name="connsiteX34" fmla="*/ 8724450 w 12098621"/>
                <a:gd name="connsiteY34" fmla="*/ 4432960 h 4432960"/>
                <a:gd name="connsiteX35" fmla="*/ 7810332 w 12098621"/>
                <a:gd name="connsiteY35" fmla="*/ 4432960 h 4432960"/>
                <a:gd name="connsiteX36" fmla="*/ 7501145 w 12098621"/>
                <a:gd name="connsiteY36" fmla="*/ 4432960 h 4432960"/>
                <a:gd name="connsiteX37" fmla="*/ 7070972 w 12098621"/>
                <a:gd name="connsiteY37" fmla="*/ 4432960 h 4432960"/>
                <a:gd name="connsiteX38" fmla="*/ 6640799 w 12098621"/>
                <a:gd name="connsiteY38" fmla="*/ 4432960 h 4432960"/>
                <a:gd name="connsiteX39" fmla="*/ 6089639 w 12098621"/>
                <a:gd name="connsiteY39" fmla="*/ 4432960 h 4432960"/>
                <a:gd name="connsiteX40" fmla="*/ 5780452 w 12098621"/>
                <a:gd name="connsiteY40" fmla="*/ 4432960 h 4432960"/>
                <a:gd name="connsiteX41" fmla="*/ 5108307 w 12098621"/>
                <a:gd name="connsiteY41" fmla="*/ 4432960 h 4432960"/>
                <a:gd name="connsiteX42" fmla="*/ 4799120 w 12098621"/>
                <a:gd name="connsiteY42" fmla="*/ 4432960 h 4432960"/>
                <a:gd name="connsiteX43" fmla="*/ 4489933 w 12098621"/>
                <a:gd name="connsiteY43" fmla="*/ 4432960 h 4432960"/>
                <a:gd name="connsiteX44" fmla="*/ 3817787 w 12098621"/>
                <a:gd name="connsiteY44" fmla="*/ 4432960 h 4432960"/>
                <a:gd name="connsiteX45" fmla="*/ 3024655 w 12098621"/>
                <a:gd name="connsiteY45" fmla="*/ 4432960 h 4432960"/>
                <a:gd name="connsiteX46" fmla="*/ 2352510 w 12098621"/>
                <a:gd name="connsiteY46" fmla="*/ 4432960 h 4432960"/>
                <a:gd name="connsiteX47" fmla="*/ 1559378 w 12098621"/>
                <a:gd name="connsiteY47" fmla="*/ 4432960 h 4432960"/>
                <a:gd name="connsiteX48" fmla="*/ 887232 w 12098621"/>
                <a:gd name="connsiteY48" fmla="*/ 4432960 h 4432960"/>
                <a:gd name="connsiteX49" fmla="*/ 0 w 12098621"/>
                <a:gd name="connsiteY49" fmla="*/ 4432960 h 4432960"/>
                <a:gd name="connsiteX50" fmla="*/ 0 w 12098621"/>
                <a:gd name="connsiteY50" fmla="*/ 3844010 h 4432960"/>
                <a:gd name="connsiteX51" fmla="*/ 0 w 12098621"/>
                <a:gd name="connsiteY51" fmla="*/ 3166400 h 4432960"/>
                <a:gd name="connsiteX52" fmla="*/ 0 w 12098621"/>
                <a:gd name="connsiteY52" fmla="*/ 2533120 h 4432960"/>
                <a:gd name="connsiteX53" fmla="*/ 0 w 12098621"/>
                <a:gd name="connsiteY53" fmla="*/ 1988499 h 4432960"/>
                <a:gd name="connsiteX54" fmla="*/ 0 w 12098621"/>
                <a:gd name="connsiteY54" fmla="*/ 1443878 h 4432960"/>
                <a:gd name="connsiteX55" fmla="*/ 0 w 12098621"/>
                <a:gd name="connsiteY55" fmla="*/ 766269 h 4432960"/>
                <a:gd name="connsiteX56" fmla="*/ 0 w 12098621"/>
                <a:gd name="connsiteY56" fmla="*/ 0 h 443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098621" h="4432960" extrusionOk="0">
                  <a:moveTo>
                    <a:pt x="0" y="0"/>
                  </a:moveTo>
                  <a:cubicBezTo>
                    <a:pt x="225278" y="5599"/>
                    <a:pt x="305537" y="-7932"/>
                    <a:pt x="551159" y="0"/>
                  </a:cubicBezTo>
                  <a:cubicBezTo>
                    <a:pt x="796781" y="7932"/>
                    <a:pt x="757184" y="11300"/>
                    <a:pt x="860346" y="0"/>
                  </a:cubicBezTo>
                  <a:cubicBezTo>
                    <a:pt x="963508" y="-11300"/>
                    <a:pt x="1101962" y="14852"/>
                    <a:pt x="1169533" y="0"/>
                  </a:cubicBezTo>
                  <a:cubicBezTo>
                    <a:pt x="1237104" y="-14852"/>
                    <a:pt x="1747901" y="6395"/>
                    <a:pt x="1962665" y="0"/>
                  </a:cubicBezTo>
                  <a:cubicBezTo>
                    <a:pt x="2177429" y="-6395"/>
                    <a:pt x="2315164" y="8733"/>
                    <a:pt x="2634811" y="0"/>
                  </a:cubicBezTo>
                  <a:cubicBezTo>
                    <a:pt x="2954458" y="-8733"/>
                    <a:pt x="3191959" y="7170"/>
                    <a:pt x="3427943" y="0"/>
                  </a:cubicBezTo>
                  <a:cubicBezTo>
                    <a:pt x="3663927" y="-7170"/>
                    <a:pt x="3706802" y="22574"/>
                    <a:pt x="3979102" y="0"/>
                  </a:cubicBezTo>
                  <a:cubicBezTo>
                    <a:pt x="4251402" y="-22574"/>
                    <a:pt x="4241717" y="-12734"/>
                    <a:pt x="4409275" y="0"/>
                  </a:cubicBezTo>
                  <a:cubicBezTo>
                    <a:pt x="4576833" y="12734"/>
                    <a:pt x="4999683" y="28435"/>
                    <a:pt x="5202407" y="0"/>
                  </a:cubicBezTo>
                  <a:cubicBezTo>
                    <a:pt x="5405131" y="-28435"/>
                    <a:pt x="5721738" y="31957"/>
                    <a:pt x="5874553" y="0"/>
                  </a:cubicBezTo>
                  <a:cubicBezTo>
                    <a:pt x="6027368" y="-31957"/>
                    <a:pt x="6233506" y="4951"/>
                    <a:pt x="6546698" y="0"/>
                  </a:cubicBezTo>
                  <a:cubicBezTo>
                    <a:pt x="6859891" y="-4951"/>
                    <a:pt x="6754443" y="2725"/>
                    <a:pt x="6855885" y="0"/>
                  </a:cubicBezTo>
                  <a:cubicBezTo>
                    <a:pt x="6957327" y="-2725"/>
                    <a:pt x="7148130" y="-19215"/>
                    <a:pt x="7407045" y="0"/>
                  </a:cubicBezTo>
                  <a:cubicBezTo>
                    <a:pt x="7665960" y="19215"/>
                    <a:pt x="7649233" y="10320"/>
                    <a:pt x="7837218" y="0"/>
                  </a:cubicBezTo>
                  <a:cubicBezTo>
                    <a:pt x="8025203" y="-10320"/>
                    <a:pt x="8179459" y="-13211"/>
                    <a:pt x="8388377" y="0"/>
                  </a:cubicBezTo>
                  <a:cubicBezTo>
                    <a:pt x="8597295" y="13211"/>
                    <a:pt x="9072584" y="8115"/>
                    <a:pt x="9302495" y="0"/>
                  </a:cubicBezTo>
                  <a:cubicBezTo>
                    <a:pt x="9532406" y="-8115"/>
                    <a:pt x="9910473" y="843"/>
                    <a:pt x="10095627" y="0"/>
                  </a:cubicBezTo>
                  <a:cubicBezTo>
                    <a:pt x="10280781" y="-843"/>
                    <a:pt x="10424273" y="-617"/>
                    <a:pt x="10646786" y="0"/>
                  </a:cubicBezTo>
                  <a:cubicBezTo>
                    <a:pt x="10869299" y="617"/>
                    <a:pt x="10977606" y="15794"/>
                    <a:pt x="11076960" y="0"/>
                  </a:cubicBezTo>
                  <a:cubicBezTo>
                    <a:pt x="11176314" y="-15794"/>
                    <a:pt x="11599412" y="-984"/>
                    <a:pt x="12098621" y="0"/>
                  </a:cubicBezTo>
                  <a:cubicBezTo>
                    <a:pt x="12078997" y="292982"/>
                    <a:pt x="12072356" y="471236"/>
                    <a:pt x="12098621" y="677610"/>
                  </a:cubicBezTo>
                  <a:cubicBezTo>
                    <a:pt x="12124887" y="883984"/>
                    <a:pt x="12091252" y="1033111"/>
                    <a:pt x="12098621" y="1177901"/>
                  </a:cubicBezTo>
                  <a:cubicBezTo>
                    <a:pt x="12105990" y="1322691"/>
                    <a:pt x="12074029" y="1539456"/>
                    <a:pt x="12098621" y="1811181"/>
                  </a:cubicBezTo>
                  <a:cubicBezTo>
                    <a:pt x="12123213" y="2082906"/>
                    <a:pt x="12125224" y="2235079"/>
                    <a:pt x="12098621" y="2444461"/>
                  </a:cubicBezTo>
                  <a:cubicBezTo>
                    <a:pt x="12072018" y="2653843"/>
                    <a:pt x="12098247" y="2869578"/>
                    <a:pt x="12098621" y="3077741"/>
                  </a:cubicBezTo>
                  <a:cubicBezTo>
                    <a:pt x="12098995" y="3285904"/>
                    <a:pt x="12084795" y="3462013"/>
                    <a:pt x="12098621" y="3755350"/>
                  </a:cubicBezTo>
                  <a:cubicBezTo>
                    <a:pt x="12112447" y="4048687"/>
                    <a:pt x="12123937" y="4221295"/>
                    <a:pt x="12098621" y="4432960"/>
                  </a:cubicBezTo>
                  <a:cubicBezTo>
                    <a:pt x="12035487" y="4423784"/>
                    <a:pt x="11854517" y="4441044"/>
                    <a:pt x="11789434" y="4432960"/>
                  </a:cubicBezTo>
                  <a:cubicBezTo>
                    <a:pt x="11724351" y="4424876"/>
                    <a:pt x="11220511" y="4397820"/>
                    <a:pt x="10875316" y="4432960"/>
                  </a:cubicBezTo>
                  <a:cubicBezTo>
                    <a:pt x="10530121" y="4468100"/>
                    <a:pt x="10673668" y="4436469"/>
                    <a:pt x="10566129" y="4432960"/>
                  </a:cubicBezTo>
                  <a:cubicBezTo>
                    <a:pt x="10458590" y="4429451"/>
                    <a:pt x="10324385" y="4421092"/>
                    <a:pt x="10256942" y="4432960"/>
                  </a:cubicBezTo>
                  <a:cubicBezTo>
                    <a:pt x="10189499" y="4444828"/>
                    <a:pt x="9963301" y="4450516"/>
                    <a:pt x="9826769" y="4432960"/>
                  </a:cubicBezTo>
                  <a:cubicBezTo>
                    <a:pt x="9690237" y="4415404"/>
                    <a:pt x="9328821" y="4446867"/>
                    <a:pt x="9154623" y="4432960"/>
                  </a:cubicBezTo>
                  <a:cubicBezTo>
                    <a:pt x="8980425" y="4419053"/>
                    <a:pt x="8935295" y="4427654"/>
                    <a:pt x="8724450" y="4432960"/>
                  </a:cubicBezTo>
                  <a:cubicBezTo>
                    <a:pt x="8513605" y="4438266"/>
                    <a:pt x="8207047" y="4432098"/>
                    <a:pt x="7810332" y="4432960"/>
                  </a:cubicBezTo>
                  <a:cubicBezTo>
                    <a:pt x="7413617" y="4433822"/>
                    <a:pt x="7617439" y="4441110"/>
                    <a:pt x="7501145" y="4432960"/>
                  </a:cubicBezTo>
                  <a:cubicBezTo>
                    <a:pt x="7384851" y="4424810"/>
                    <a:pt x="7266522" y="4411840"/>
                    <a:pt x="7070972" y="4432960"/>
                  </a:cubicBezTo>
                  <a:cubicBezTo>
                    <a:pt x="6875422" y="4454080"/>
                    <a:pt x="6799256" y="4438237"/>
                    <a:pt x="6640799" y="4432960"/>
                  </a:cubicBezTo>
                  <a:cubicBezTo>
                    <a:pt x="6482342" y="4427683"/>
                    <a:pt x="6279530" y="4435732"/>
                    <a:pt x="6089639" y="4432960"/>
                  </a:cubicBezTo>
                  <a:cubicBezTo>
                    <a:pt x="5899748" y="4430188"/>
                    <a:pt x="5878311" y="4435649"/>
                    <a:pt x="5780452" y="4432960"/>
                  </a:cubicBezTo>
                  <a:cubicBezTo>
                    <a:pt x="5682593" y="4430271"/>
                    <a:pt x="5251176" y="4403571"/>
                    <a:pt x="5108307" y="4432960"/>
                  </a:cubicBezTo>
                  <a:cubicBezTo>
                    <a:pt x="4965438" y="4462349"/>
                    <a:pt x="4909294" y="4425349"/>
                    <a:pt x="4799120" y="4432960"/>
                  </a:cubicBezTo>
                  <a:cubicBezTo>
                    <a:pt x="4688946" y="4440571"/>
                    <a:pt x="4638255" y="4420575"/>
                    <a:pt x="4489933" y="4432960"/>
                  </a:cubicBezTo>
                  <a:cubicBezTo>
                    <a:pt x="4341611" y="4445345"/>
                    <a:pt x="3983885" y="4414307"/>
                    <a:pt x="3817787" y="4432960"/>
                  </a:cubicBezTo>
                  <a:cubicBezTo>
                    <a:pt x="3651689" y="4451613"/>
                    <a:pt x="3191019" y="4437810"/>
                    <a:pt x="3024655" y="4432960"/>
                  </a:cubicBezTo>
                  <a:cubicBezTo>
                    <a:pt x="2858291" y="4428110"/>
                    <a:pt x="2605451" y="4410334"/>
                    <a:pt x="2352510" y="4432960"/>
                  </a:cubicBezTo>
                  <a:cubicBezTo>
                    <a:pt x="2099569" y="4455586"/>
                    <a:pt x="1825996" y="4408932"/>
                    <a:pt x="1559378" y="4432960"/>
                  </a:cubicBezTo>
                  <a:cubicBezTo>
                    <a:pt x="1292760" y="4456988"/>
                    <a:pt x="1025023" y="4431008"/>
                    <a:pt x="887232" y="4432960"/>
                  </a:cubicBezTo>
                  <a:cubicBezTo>
                    <a:pt x="749441" y="4434912"/>
                    <a:pt x="399652" y="4425354"/>
                    <a:pt x="0" y="4432960"/>
                  </a:cubicBezTo>
                  <a:cubicBezTo>
                    <a:pt x="28889" y="4278711"/>
                    <a:pt x="-2939" y="4071695"/>
                    <a:pt x="0" y="3844010"/>
                  </a:cubicBezTo>
                  <a:cubicBezTo>
                    <a:pt x="2939" y="3616325"/>
                    <a:pt x="-8681" y="3362508"/>
                    <a:pt x="0" y="3166400"/>
                  </a:cubicBezTo>
                  <a:cubicBezTo>
                    <a:pt x="8681" y="2970292"/>
                    <a:pt x="-17829" y="2668585"/>
                    <a:pt x="0" y="2533120"/>
                  </a:cubicBezTo>
                  <a:cubicBezTo>
                    <a:pt x="17829" y="2397655"/>
                    <a:pt x="18262" y="2101009"/>
                    <a:pt x="0" y="1988499"/>
                  </a:cubicBezTo>
                  <a:cubicBezTo>
                    <a:pt x="-18262" y="1875989"/>
                    <a:pt x="12312" y="1622734"/>
                    <a:pt x="0" y="1443878"/>
                  </a:cubicBezTo>
                  <a:cubicBezTo>
                    <a:pt x="-12312" y="1265022"/>
                    <a:pt x="-14978" y="1027433"/>
                    <a:pt x="0" y="766269"/>
                  </a:cubicBezTo>
                  <a:cubicBezTo>
                    <a:pt x="14978" y="505105"/>
                    <a:pt x="3723" y="332835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E83F6F"/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14711547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CC448E-E74F-6F8F-D89E-1D233ED9E258}"/>
                </a:ext>
              </a:extLst>
            </p:cNvPr>
            <p:cNvSpPr txBox="1"/>
            <p:nvPr/>
          </p:nvSpPr>
          <p:spPr>
            <a:xfrm rot="16200000">
              <a:off x="-1675831" y="4497641"/>
              <a:ext cx="44429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3200" b="1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 particuliers </a:t>
              </a:r>
              <a:endParaRPr lang="fr-CA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1585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2.1|7.3|5.9|5.2|10.3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B6BB9C6-7345-4933-829F-3156F22BD2B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|1.3|1.2|0.7|4.6|3.6|4.5|18.9|5.8|1.3|3.7|4.9|2.8|1.3|1.8|1.1|9.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.9|2.3|4.1|2.4|2.8|3.2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7|11.8|21.6|32.6|12.2|1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2353</TotalTime>
  <Pages>0</Pages>
  <Words>1146</Words>
  <Characters>0</Characters>
  <Application>Microsoft Office PowerPoint</Application>
  <PresentationFormat>Custom</PresentationFormat>
  <Lines>0</Lines>
  <Paragraphs>167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</vt:lpstr>
      <vt:lpstr>Open Sans</vt:lpstr>
      <vt:lpstr>Wingdings</vt:lpstr>
      <vt:lpstr>Title &amp; Bullets</vt:lpstr>
      <vt:lpstr>Les nombres collectifs et  les fractions</vt:lpstr>
      <vt:lpstr>Quelques précisions utiles</vt:lpstr>
      <vt:lpstr>Nombres collectifs (formation)</vt:lpstr>
      <vt:lpstr>Nombres collectifs (formation)</vt:lpstr>
      <vt:lpstr>Fractions</vt:lpstr>
      <vt:lpstr>L’accord des nombres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nombres collectifs et les fractions</dc:title>
  <dc:creator>Tsedryk, Kanstantsin</dc:creator>
  <cp:keywords>FR251</cp:keywords>
  <cp:lastModifiedBy>KT</cp:lastModifiedBy>
  <cp:revision>556</cp:revision>
  <dcterms:modified xsi:type="dcterms:W3CDTF">2024-01-12T16:14:36Z</dcterms:modified>
</cp:coreProperties>
</file>