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347" r:id="rId2"/>
    <p:sldId id="348" r:id="rId3"/>
    <p:sldId id="350" r:id="rId4"/>
    <p:sldId id="351" r:id="rId5"/>
    <p:sldId id="349" r:id="rId6"/>
  </p:sldIdLst>
  <p:sldSz cx="12482513" cy="7021513"/>
  <p:notesSz cx="7023100" cy="93091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322263" indent="131763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647700" indent="26352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971550" indent="396875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296988" indent="528638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940" userDrawn="1">
          <p15:clr>
            <a:srgbClr val="A4A3A4"/>
          </p15:clr>
        </p15:guide>
        <p15:guide id="3" pos="788" userDrawn="1">
          <p15:clr>
            <a:srgbClr val="A4A3A4"/>
          </p15:clr>
        </p15:guide>
        <p15:guide id="4" pos="3943" userDrawn="1">
          <p15:clr>
            <a:srgbClr val="A4A3A4"/>
          </p15:clr>
        </p15:guide>
        <p15:guide id="5" pos="70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A0B"/>
    <a:srgbClr val="3E5E28"/>
    <a:srgbClr val="679192"/>
    <a:srgbClr val="D8E5ED"/>
    <a:srgbClr val="ADC8D7"/>
    <a:srgbClr val="BBD7C8"/>
    <a:srgbClr val="66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5" autoAdjust="0"/>
    <p:restoredTop sz="55276" autoAdjust="0"/>
  </p:normalViewPr>
  <p:slideViewPr>
    <p:cSldViewPr snapToGrid="0" snapToObjects="1" showGuides="1">
      <p:cViewPr varScale="1">
        <p:scale>
          <a:sx n="57" d="100"/>
          <a:sy n="57" d="100"/>
        </p:scale>
        <p:origin x="1404" y="60"/>
      </p:cViewPr>
      <p:guideLst>
        <p:guide orient="horz" pos="486"/>
        <p:guide orient="horz" pos="3940"/>
        <p:guide pos="788"/>
        <p:guide pos="3943"/>
        <p:guide pos="70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3858" y="9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A4FAA37D-BD83-F4EC-6A41-6B63072334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A" dirty="0"/>
              <a:t>Le pluriel des noms composés 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  <p:extLst>
    <p:ext uri="{56416CCD-93CA-4268-BC5B-53C4BB910035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D0DC45-13C5-4377-98AD-0C9A4D2CE5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CEA86-2AAE-4FFA-A61F-05447F48C3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8EF22E2F-AFEB-411F-85FE-98A3797FCE98}" type="datetimeFigureOut">
              <a:rPr lang="en-US"/>
              <a:pPr>
                <a:defRPr/>
              </a:pPr>
              <a:t>12-Jan-24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C52AA63-6471-41F4-A435-687AF3E8B9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06B235-3C54-4590-97C8-BC161EBC4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179EC-9E4D-4692-BA24-3BB98A6D93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F6E43-1F00-477A-AA0E-2167945B1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D5B01B-8261-413B-B4A6-6EF9DC32D8C9}" type="slidenum">
              <a:rPr lang="en-CA" altLang="fr-FR"/>
              <a:pPr/>
              <a:t>‹#›</a:t>
            </a:fld>
            <a:endParaRPr lang="en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2263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770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1550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6988" algn="l" defTabSz="6477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357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48289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3003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97718" algn="l" defTabSz="64942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32" userDrawn="1">
          <p15:clr>
            <a:srgbClr val="F26B43"/>
          </p15:clr>
        </p15:guide>
        <p15:guide id="2" pos="221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7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allons aborder le sujet du pluriel des noms composés.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1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30364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nous l’avons mentionné au début de ce module : Les noms composés sont habituellement formés de deux ou de plusieurs mots généralement séparés par un trait d’union.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Voici les combinaisons possibles qu’on trouve dans les mots composés 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oiseau-mouche – ce mot composé est formé de deux noms : oiseau et mouche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2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71180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7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gratte-ciel – ce mot se compose du verbe (gratter) et du nom (ciel)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3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251103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77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douce-amère – nous formons ce nom composé à partir de deux adjectifs féminins : douce et amère 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4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90389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Passons maintenant à la formation du pluriel des noms composés. Ce qu’il faut comprendre ici c’est que le pluriel des noms composés est étroitement lié à la nature des mots qui les composent.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la combinaison d’un nom et d’un adjectif pour former un nom composé,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endParaRPr lang="fr-CA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deux éléments prennent la marque du pluriel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exemple,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coffres-forts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grands-mères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S’il s’agit de deux noms opposés ou coordonnés, les deux noms prennent une marque du pluriel d’après la règle générale: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oiseaux-mouches – les deux mots sont au pluriel (oiseau) et (mouche), des choux-fleurs – les deux noms se mettent au pluriel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attention, si le deuxième nom est complément du premier, seul le premier varie (il y a souvent une préposition entre les deux noms). Considérons un exemple suivant 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pommes de terre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(nous avons deux noms, le premier est « pomme » et le deuxième « de terre ». Donc ce deuxième nom représente un complément du premier. Dans le cas du pluriel des noms composés le complément reste invariable.)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encore quelques exemples :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chefs-d'œuvre,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arcs-en-ciel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VERBE+NOM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verbe ne change pas, alors que le nom se met au pluriel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gratte-ciels, des essuie-mains, des couvre-lits 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 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trompe-l’œil (pas de pluriel si le nom est accompagné d’un article, comme « l’œil » où nous observons l’article défini)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(ni non plus pour le nom qui commence par une majuscule) des prie-Dieu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 INVARIABLE + NOM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ce contexte, les mots invariables comprennent les adverbes et les prépositions.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Seul le nom prend la marque du pluriel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arrière-abris  (« arrière » est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préposition, donc elle reste invariable, nous ajoutons un « s » au nom « abris »)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CA" sz="1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aut-parleurs (il s’agit des appareils qui parlent haut, </a:t>
            </a:r>
            <a:r>
              <a:rPr lang="fr-CA" sz="1800" i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haut 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un adverbe et il reste invariable)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finalement, la dernière combinaison c’est « VERBE+VERBE »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ce cas, tous les éléments restent invariables : </a:t>
            </a:r>
          </a:p>
          <a:p>
            <a:pPr marL="0" marR="0">
              <a:spcBef>
                <a:spcPts val="0"/>
              </a:spcBef>
              <a:spcAft>
                <a:spcPts val="400"/>
              </a:spcAft>
            </a:pP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laissez-passer, des ouï-dire (</a:t>
            </a:r>
            <a:r>
              <a:rPr lang="fr-CA" sz="1800" i="1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hearsay</a:t>
            </a:r>
            <a:r>
              <a:rPr lang="fr-CA" sz="18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etc. </a:t>
            </a:r>
          </a:p>
          <a:p>
            <a:endParaRPr lang="fr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Titre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FR 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5B01B-8261-413B-B4A6-6EF9DC32D8C9}" type="slidenum">
              <a:rPr lang="en-CA" altLang="fr-FR" smtClean="0"/>
              <a:pPr/>
              <a:t>5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62045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DE79CEFA-2D76-4688-AD2D-E2C450F326D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83" y="3175"/>
            <a:ext cx="12481560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endParaRPr lang="en-CA" altLang="fr-FR" sz="1800" dirty="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2DEFA06B-589B-4D17-ABB4-D5F4AEAF190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2382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214" y="3588563"/>
            <a:ext cx="10300303" cy="600144"/>
          </a:xfrm>
        </p:spPr>
        <p:txBody>
          <a:bodyPr anchor="b"/>
          <a:lstStyle>
            <a:lvl1pPr marL="0" indent="0" algn="ctr">
              <a:buNone/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324714" indent="0">
              <a:buNone/>
              <a:defRPr sz="1300"/>
            </a:lvl2pPr>
            <a:lvl3pPr marL="649429" indent="0">
              <a:buNone/>
              <a:defRPr sz="1100"/>
            </a:lvl3pPr>
            <a:lvl4pPr marL="974143" indent="0">
              <a:buNone/>
              <a:defRPr sz="1000"/>
            </a:lvl4pPr>
            <a:lvl5pPr marL="1298859" indent="0">
              <a:buNone/>
              <a:defRPr sz="1000"/>
            </a:lvl5pPr>
            <a:lvl6pPr marL="1623573" indent="0">
              <a:buNone/>
              <a:defRPr sz="1000"/>
            </a:lvl6pPr>
            <a:lvl7pPr marL="1948289" indent="0">
              <a:buNone/>
              <a:defRPr sz="1000"/>
            </a:lvl7pPr>
            <a:lvl8pPr marL="2273003" indent="0">
              <a:buNone/>
              <a:defRPr sz="1000"/>
            </a:lvl8pPr>
            <a:lvl9pPr marL="2597718" indent="0">
              <a:buNone/>
              <a:defRPr sz="1000"/>
            </a:lvl9pPr>
          </a:lstStyle>
          <a:p>
            <a:pPr lvl="0"/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text</a:t>
            </a:r>
            <a:r>
              <a:rPr lang="fr-CA" noProof="0" dirty="0"/>
              <a:t>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05346" y="1832791"/>
            <a:ext cx="10300303" cy="1755775"/>
          </a:xfrm>
        </p:spPr>
        <p:txBody>
          <a:bodyPr/>
          <a:lstStyle>
            <a:lvl1pPr algn="ctr">
              <a:defRPr sz="5400" b="1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title</a:t>
            </a:r>
            <a:r>
              <a:rPr lang="fr-CA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24560822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9884451-B965-44E7-8CA0-2D148555CA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523" y="0"/>
            <a:ext cx="11747992" cy="54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marL="90488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CA" altLang="fr-FR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4F16698-043D-4F64-ACD6-D3D2C341ED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" y="3175"/>
            <a:ext cx="12482511" cy="52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91430" tIns="45715" rIns="91430" bIns="45715" anchor="ctr"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marL="114300" indent="0" algn="l" eaLnBrk="1" hangingPunct="1"/>
            <a:fld id="{9AF3920E-325C-49B2-ADF6-7433734FB2B9}" type="slidenum">
              <a:rPr lang="en-CA" altLang="fr-FR" sz="1800">
                <a:solidFill>
                  <a:srgbClr val="E7DE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114300" indent="0" algn="l" eaLnBrk="1" hangingPunct="1"/>
              <a:t>‹#›</a:t>
            </a:fld>
            <a:endParaRPr lang="en-CA" altLang="fr-FR" sz="1800" dirty="0">
              <a:solidFill>
                <a:srgbClr val="E7DE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17C2E182-9094-492E-8C8C-BDB4202A9A5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4763" y="546100"/>
            <a:ext cx="12490704" cy="0"/>
          </a:xfrm>
          <a:prstGeom prst="line">
            <a:avLst/>
          </a:prstGeom>
          <a:noFill/>
          <a:ln w="25400" algn="ctr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527" y="10002"/>
            <a:ext cx="11745827" cy="511175"/>
          </a:xfrm>
          <a:noFill/>
          <a:ln>
            <a:noFill/>
          </a:ln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CA" noProof="0" dirty="0"/>
              <a:t>Click to </a:t>
            </a:r>
            <a:r>
              <a:rPr lang="fr-CA" noProof="0" dirty="0" err="1"/>
              <a:t>edit</a:t>
            </a:r>
            <a:r>
              <a:rPr lang="fr-CA" noProof="0" dirty="0"/>
              <a:t> Master </a:t>
            </a:r>
            <a:r>
              <a:rPr lang="fr-CA" noProof="0" dirty="0" err="1"/>
              <a:t>title</a:t>
            </a:r>
            <a:r>
              <a:rPr lang="fr-CA" noProof="0" dirty="0"/>
              <a:t> style1</a:t>
            </a:r>
          </a:p>
        </p:txBody>
      </p:sp>
    </p:spTree>
    <p:extLst>
      <p:ext uri="{BB962C8B-B14F-4D97-AF65-F5344CB8AC3E}">
        <p14:creationId xmlns:p14="http://schemas.microsoft.com/office/powerpoint/2010/main" val="920490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11" userDrawn="1">
          <p15:clr>
            <a:srgbClr val="FBAE40"/>
          </p15:clr>
        </p15:guide>
        <p15:guide id="2" pos="393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060CFF8-BD1B-4549-9D1F-8B416F17A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82566"/>
            <a:ext cx="124825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4059F20-EB8F-4F40-9991-37A700CCA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868" y="1992313"/>
            <a:ext cx="100427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79" tIns="36079" rIns="36079" bIns="36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fr-FR">
                <a:sym typeface="Gill Sans" charset="0"/>
              </a:rPr>
              <a:t>Second level</a:t>
            </a:r>
          </a:p>
          <a:p>
            <a:pPr lvl="2"/>
            <a:r>
              <a:rPr lang="en-US" altLang="fr-FR">
                <a:sym typeface="Gill Sans" charset="0"/>
              </a:rPr>
              <a:t>Third level</a:t>
            </a:r>
          </a:p>
          <a:p>
            <a:pPr lvl="3"/>
            <a:r>
              <a:rPr lang="en-US" altLang="fr-FR">
                <a:sym typeface="Gill Sans" charset="0"/>
              </a:rPr>
              <a:t>Fourth level</a:t>
            </a:r>
          </a:p>
          <a:p>
            <a:pPr lvl="4"/>
            <a:r>
              <a:rPr lang="en-US" altLang="fr-FR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 i="0" u="none">
          <a:solidFill>
            <a:schemeClr val="tx1"/>
          </a:solidFill>
          <a:latin typeface="Arial" pitchFamily="34" charset="0"/>
          <a:ea typeface="+mj-ea"/>
          <a:cs typeface="Arial" pitchFamily="34" charset="0"/>
          <a:sym typeface="Gill San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N W3" charset="0"/>
          <a:cs typeface="Arial" pitchFamily="34" charset="0"/>
          <a:sym typeface="Gill Sans" charset="0"/>
        </a:defRPr>
      </a:lvl5pPr>
      <a:lvl6pPr marL="324714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942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74143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98859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59372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08050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 b="0" i="0" u="none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23963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39875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55788" indent="-403225" algn="l" rtl="0" eaLnBrk="0" fontAlgn="base" hangingPunct="0">
        <a:spcBef>
          <a:spcPts val="1700"/>
        </a:spcBef>
        <a:spcAft>
          <a:spcPct val="0"/>
        </a:spcAft>
        <a:buSzPct val="171000"/>
        <a:buFont typeface="Gill San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82805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0751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2234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56949" indent="-405893" algn="l" rtl="0" fontAlgn="base">
        <a:spcBef>
          <a:spcPts val="1704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714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942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414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85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357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8289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3003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7718" algn="l" defTabSz="6494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11" userDrawn="1">
          <p15:clr>
            <a:srgbClr val="F26B43"/>
          </p15:clr>
        </p15:guide>
        <p15:guide id="2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unsplash.com/photos/mHY_kASO_Q4?utm_source=unsplash&amp;utm_medium=referral&amp;utm_content=creditCopyText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https://pixabay.com/users/gab-rysia-15136966/?utm_source=link-attribution&amp;utm_medium=referral&amp;utm_campaign=image&amp;utm_content=6652091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7454D3-1E15-A1DC-4185-495AEC5E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46" y="2525512"/>
            <a:ext cx="10300303" cy="1755775"/>
          </a:xfrm>
        </p:spPr>
        <p:txBody>
          <a:bodyPr/>
          <a:lstStyle/>
          <a:p>
            <a:r>
              <a:rPr lang="fr-CA" dirty="0"/>
              <a:t>Le pluriel des noms composés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E49AF2-112D-4676-EE00-264C48E00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80" y="1078935"/>
            <a:ext cx="11303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fr-FR" sz="2800" dirty="0"/>
              <a:t>Les noms composés sont habituellement formés de deux ou de plusieurs mots généralement séparés par un trait d’union.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98795-440F-A61B-431A-70B2CFD2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873500"/>
            <a:ext cx="403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3200" dirty="0"/>
              <a:t>Un oiseau-mouche </a:t>
            </a:r>
            <a:endParaRPr lang="en-US" altLang="fr-FR" sz="3200" dirty="0"/>
          </a:p>
        </p:txBody>
      </p:sp>
      <p:sp>
        <p:nvSpPr>
          <p:cNvPr id="7" name="Down Arrow 25">
            <a:extLst>
              <a:ext uri="{FF2B5EF4-FFF2-40B4-BE49-F238E27FC236}">
                <a16:creationId xmlns:a16="http://schemas.microsoft.com/office/drawing/2014/main" id="{59BE9BFF-0CD5-D3BF-4044-FCA085E6FF0A}"/>
              </a:ext>
            </a:extLst>
          </p:cNvPr>
          <p:cNvSpPr/>
          <p:nvPr/>
        </p:nvSpPr>
        <p:spPr>
          <a:xfrm>
            <a:off x="2476500" y="2882900"/>
            <a:ext cx="838200" cy="1143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CA" sz="2800" dirty="0"/>
              <a:t>nom</a:t>
            </a:r>
          </a:p>
        </p:txBody>
      </p:sp>
      <p:sp>
        <p:nvSpPr>
          <p:cNvPr id="10" name="Down Arrow 26">
            <a:extLst>
              <a:ext uri="{FF2B5EF4-FFF2-40B4-BE49-F238E27FC236}">
                <a16:creationId xmlns:a16="http://schemas.microsoft.com/office/drawing/2014/main" id="{7583690E-486C-3916-E708-3119E44D3465}"/>
              </a:ext>
            </a:extLst>
          </p:cNvPr>
          <p:cNvSpPr/>
          <p:nvPr/>
        </p:nvSpPr>
        <p:spPr>
          <a:xfrm rot="10800000">
            <a:off x="3938516" y="4396720"/>
            <a:ext cx="838200" cy="1143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CA" sz="2800" dirty="0"/>
              <a:t>nom</a:t>
            </a:r>
          </a:p>
        </p:txBody>
      </p:sp>
      <p:pic>
        <p:nvPicPr>
          <p:cNvPr id="11" name="Picture 10" descr="hummingbird.jpg">
            <a:extLst>
              <a:ext uri="{FF2B5EF4-FFF2-40B4-BE49-F238E27FC236}">
                <a16:creationId xmlns:a16="http://schemas.microsoft.com/office/drawing/2014/main" id="{3B2A925B-9CBD-77B3-B84B-400D08C50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46" y="2618291"/>
            <a:ext cx="4980708" cy="355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E11EC-9AB7-E5DA-06AD-7CF551F75822}"/>
              </a:ext>
            </a:extLst>
          </p:cNvPr>
          <p:cNvSpPr/>
          <p:nvPr/>
        </p:nvSpPr>
        <p:spPr>
          <a:xfrm rot="16200000">
            <a:off x="10699438" y="5101360"/>
            <a:ext cx="20441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5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Photo de </a:t>
            </a:r>
            <a:r>
              <a:rPr lang="fr-CA" sz="105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jhaskellus</a:t>
            </a:r>
            <a:r>
              <a:rPr lang="fr-CA" sz="105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, Flickr.com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746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E49AF2-112D-4676-EE00-264C48E00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80" y="1078935"/>
            <a:ext cx="11303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fr-FR" sz="2800" dirty="0"/>
              <a:t>Les noms composés sont habituellement formés de deux ou de plusieurs mots généralement séparés par un trait d’union.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98795-440F-A61B-431A-70B2CFD2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873500"/>
            <a:ext cx="403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3200" dirty="0"/>
              <a:t>Un gratte-ciel </a:t>
            </a:r>
          </a:p>
        </p:txBody>
      </p:sp>
      <p:sp>
        <p:nvSpPr>
          <p:cNvPr id="7" name="Down Arrow 25">
            <a:extLst>
              <a:ext uri="{FF2B5EF4-FFF2-40B4-BE49-F238E27FC236}">
                <a16:creationId xmlns:a16="http://schemas.microsoft.com/office/drawing/2014/main" id="{59BE9BFF-0CD5-D3BF-4044-FCA085E6FF0A}"/>
              </a:ext>
            </a:extLst>
          </p:cNvPr>
          <p:cNvSpPr/>
          <p:nvPr/>
        </p:nvSpPr>
        <p:spPr>
          <a:xfrm>
            <a:off x="2476500" y="2882900"/>
            <a:ext cx="838200" cy="1143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CA" sz="2800" dirty="0"/>
              <a:t>verbe</a:t>
            </a:r>
          </a:p>
        </p:txBody>
      </p:sp>
      <p:sp>
        <p:nvSpPr>
          <p:cNvPr id="10" name="Down Arrow 26">
            <a:extLst>
              <a:ext uri="{FF2B5EF4-FFF2-40B4-BE49-F238E27FC236}">
                <a16:creationId xmlns:a16="http://schemas.microsoft.com/office/drawing/2014/main" id="{7583690E-486C-3916-E708-3119E44D3465}"/>
              </a:ext>
            </a:extLst>
          </p:cNvPr>
          <p:cNvSpPr/>
          <p:nvPr/>
        </p:nvSpPr>
        <p:spPr>
          <a:xfrm rot="10800000">
            <a:off x="3519416" y="4471079"/>
            <a:ext cx="838200" cy="11430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CA" sz="2800" dirty="0"/>
              <a:t>nom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2A925B-9CBD-77B3-B84B-400D08C50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9414" y="2515279"/>
            <a:ext cx="5019138" cy="376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E11EC-9AB7-E5DA-06AD-7CF551F75822}"/>
              </a:ext>
            </a:extLst>
          </p:cNvPr>
          <p:cNvSpPr/>
          <p:nvPr/>
        </p:nvSpPr>
        <p:spPr>
          <a:xfrm rot="16200000">
            <a:off x="10772484" y="4976517"/>
            <a:ext cx="22060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Photo  de CreateTravel.tv,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fr-CA" sz="105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022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3996-651D-4E60-972C-6F9FC358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E49AF2-112D-4676-EE00-264C48E00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80" y="1078935"/>
            <a:ext cx="113038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fr-FR" sz="2800" dirty="0"/>
              <a:t>Les noms composés sont habituellement formés de deux ou de plusieurs mots généralement séparés par un trait d’union.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98795-440F-A61B-431A-70B2CFD2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873500"/>
            <a:ext cx="403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3200" dirty="0"/>
              <a:t>Une douce-amère </a:t>
            </a:r>
            <a:endParaRPr lang="en-US" altLang="fr-FR" sz="3200" dirty="0"/>
          </a:p>
        </p:txBody>
      </p:sp>
      <p:sp>
        <p:nvSpPr>
          <p:cNvPr id="7" name="Down Arrow 25">
            <a:extLst>
              <a:ext uri="{FF2B5EF4-FFF2-40B4-BE49-F238E27FC236}">
                <a16:creationId xmlns:a16="http://schemas.microsoft.com/office/drawing/2014/main" id="{59BE9BFF-0CD5-D3BF-4044-FCA085E6FF0A}"/>
              </a:ext>
            </a:extLst>
          </p:cNvPr>
          <p:cNvSpPr/>
          <p:nvPr/>
        </p:nvSpPr>
        <p:spPr>
          <a:xfrm>
            <a:off x="2717800" y="2514600"/>
            <a:ext cx="838200" cy="147218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CA" sz="2800" dirty="0"/>
              <a:t>adjectif</a:t>
            </a:r>
          </a:p>
        </p:txBody>
      </p:sp>
      <p:sp>
        <p:nvSpPr>
          <p:cNvPr id="10" name="Down Arrow 26">
            <a:extLst>
              <a:ext uri="{FF2B5EF4-FFF2-40B4-BE49-F238E27FC236}">
                <a16:creationId xmlns:a16="http://schemas.microsoft.com/office/drawing/2014/main" id="{7583690E-486C-3916-E708-3119E44D3465}"/>
              </a:ext>
            </a:extLst>
          </p:cNvPr>
          <p:cNvSpPr/>
          <p:nvPr/>
        </p:nvSpPr>
        <p:spPr>
          <a:xfrm rot="10800000">
            <a:off x="4044950" y="4471078"/>
            <a:ext cx="838200" cy="147149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CA" sz="2800" dirty="0"/>
              <a:t>adjectif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2A925B-9CBD-77B3-B84B-400D08C50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0391" y="2590800"/>
            <a:ext cx="4979142" cy="328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1E11EC-9AB7-E5DA-06AD-7CF551F75822}"/>
              </a:ext>
            </a:extLst>
          </p:cNvPr>
          <p:cNvSpPr/>
          <p:nvPr/>
        </p:nvSpPr>
        <p:spPr>
          <a:xfrm rot="16200000">
            <a:off x="10346422" y="4489310"/>
            <a:ext cx="25587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</a:rPr>
              <a:t>Photo de </a:t>
            </a:r>
            <a:r>
              <a:rPr lang="fr-CA" sz="10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Gabri</a:t>
            </a:r>
            <a:r>
              <a:rPr lang="fr-CA" sz="10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</a:rPr>
              <a:t>e</a:t>
            </a:r>
            <a:r>
              <a:rPr lang="fr-CA" sz="10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</a:t>
            </a:r>
            <a:r>
              <a:rPr lang="fr-CA" sz="1000" dirty="0" err="1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Piwowarska</a:t>
            </a:r>
            <a:r>
              <a:rPr lang="fr-CA" sz="10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</a:rPr>
              <a:t>, Pixabay 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330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459EA-0BCE-4332-BDD7-168340E1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Formation du pluriel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99EA4FF-2490-9806-16A3-E3D5D104B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434" y="928024"/>
            <a:ext cx="259378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Nom + adjectif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  <a:endParaRPr kumimoji="0" lang="fr-CA" altLang="fr-FR" sz="700" b="1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les coffre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-fort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les grand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-mère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F672FC-C002-67E2-743D-16F0D18B70A2}"/>
              </a:ext>
            </a:extLst>
          </p:cNvPr>
          <p:cNvSpPr/>
          <p:nvPr/>
        </p:nvSpPr>
        <p:spPr>
          <a:xfrm>
            <a:off x="7673049" y="2564585"/>
            <a:ext cx="2499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2400" dirty="0">
                <a:solidFill>
                  <a:srgbClr val="C00000"/>
                </a:solidFill>
                <a:latin typeface="Arial" charset="0"/>
                <a:cs typeface="+mn-cs"/>
              </a:rPr>
              <a:t>Mais!</a:t>
            </a:r>
          </a:p>
          <a:p>
            <a:pPr>
              <a:defRPr/>
            </a:pPr>
            <a:r>
              <a:rPr lang="fr-CA" sz="2400" dirty="0">
                <a:latin typeface="Arial" charset="0"/>
                <a:cs typeface="+mn-cs"/>
              </a:rPr>
              <a:t>des trompe-</a:t>
            </a:r>
            <a:r>
              <a:rPr lang="fr-CA" sz="2400" b="1" u="sng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l’</a:t>
            </a:r>
            <a:r>
              <a:rPr lang="fr-CA" sz="2400" dirty="0">
                <a:latin typeface="Arial" charset="0"/>
                <a:cs typeface="+mn-cs"/>
              </a:rPr>
              <a:t>œil </a:t>
            </a:r>
            <a:br>
              <a:rPr lang="fr-CA" sz="2400" dirty="0">
                <a:latin typeface="Arial" charset="0"/>
                <a:cs typeface="+mn-cs"/>
              </a:rPr>
            </a:br>
            <a:r>
              <a:rPr lang="fr-CA" sz="2400" dirty="0">
                <a:latin typeface="Arial" charset="0"/>
                <a:cs typeface="+mn-cs"/>
              </a:rPr>
              <a:t>des prie-</a:t>
            </a:r>
            <a:r>
              <a:rPr lang="fr-CA" sz="2400" b="1" u="sng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D</a:t>
            </a:r>
            <a:r>
              <a:rPr lang="fr-CA" sz="2400" dirty="0">
                <a:latin typeface="Arial" charset="0"/>
                <a:cs typeface="+mn-cs"/>
              </a:rPr>
              <a:t>ieu </a:t>
            </a:r>
            <a:r>
              <a:rPr lang="fr-CA" sz="1800" dirty="0">
                <a:latin typeface="Arial" charset="0"/>
                <a:cs typeface="+mn-cs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335F4C-49EE-9F75-1846-988A39E582C5}"/>
              </a:ext>
            </a:extLst>
          </p:cNvPr>
          <p:cNvSpPr/>
          <p:nvPr/>
        </p:nvSpPr>
        <p:spPr>
          <a:xfrm>
            <a:off x="7089255" y="3855071"/>
            <a:ext cx="40030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2400" b="1" dirty="0">
                <a:solidFill>
                  <a:srgbClr val="627B9A"/>
                </a:solidFill>
                <a:latin typeface="Arial" charset="0"/>
                <a:cs typeface="+mn-cs"/>
              </a:rPr>
              <a:t>Mot invariable + nom</a:t>
            </a:r>
          </a:p>
          <a:p>
            <a:pPr>
              <a:defRPr/>
            </a:pPr>
            <a:endParaRPr lang="fr-CA" sz="700" b="1" dirty="0">
              <a:solidFill>
                <a:srgbClr val="627B9A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fr-CA" sz="2400" dirty="0">
                <a:latin typeface="Arial" charset="0"/>
                <a:cs typeface="+mn-cs"/>
              </a:rPr>
              <a:t>des arrièr</a:t>
            </a:r>
            <a:r>
              <a:rPr lang="fr-CA" sz="2400" u="heavy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e</a:t>
            </a:r>
            <a:r>
              <a:rPr lang="fr-CA" sz="2400" dirty="0">
                <a:latin typeface="Arial" charset="0"/>
                <a:cs typeface="+mn-cs"/>
              </a:rPr>
              <a:t>-</a:t>
            </a:r>
            <a:r>
              <a:rPr lang="fr-CA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abri</a:t>
            </a:r>
            <a:r>
              <a:rPr lang="fr-CA" sz="2400" dirty="0">
                <a:solidFill>
                  <a:srgbClr val="C00000"/>
                </a:solidFill>
                <a:latin typeface="Arial" charset="0"/>
                <a:cs typeface="+mn-cs"/>
              </a:rPr>
              <a:t>s</a:t>
            </a:r>
            <a:r>
              <a:rPr lang="fr-CA" sz="2400" dirty="0">
                <a:latin typeface="Arial" charset="0"/>
                <a:cs typeface="+mn-cs"/>
              </a:rPr>
              <a:t> </a:t>
            </a:r>
          </a:p>
          <a:p>
            <a:pPr>
              <a:defRPr/>
            </a:pPr>
            <a:r>
              <a:rPr lang="fr-CA" sz="2400" dirty="0">
                <a:latin typeface="Arial" charset="0"/>
                <a:cs typeface="+mn-cs"/>
              </a:rPr>
              <a:t>des hau</a:t>
            </a:r>
            <a:r>
              <a:rPr lang="fr-CA" sz="2400" u="heavy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t</a:t>
            </a:r>
            <a:r>
              <a:rPr lang="fr-CA" sz="2400" dirty="0">
                <a:latin typeface="Arial" charset="0"/>
                <a:cs typeface="+mn-cs"/>
              </a:rPr>
              <a:t>-parleur</a:t>
            </a:r>
            <a:r>
              <a:rPr lang="fr-CA" sz="2400" dirty="0">
                <a:solidFill>
                  <a:srgbClr val="C00000"/>
                </a:solidFill>
                <a:latin typeface="Arial" charset="0"/>
                <a:cs typeface="+mn-cs"/>
              </a:rPr>
              <a:t>s</a:t>
            </a:r>
            <a:r>
              <a:rPr lang="fr-CA" sz="2400" dirty="0">
                <a:latin typeface="Arial" charset="0"/>
                <a:cs typeface="+mn-cs"/>
              </a:rPr>
              <a:t> </a:t>
            </a:r>
            <a:endParaRPr lang="fr-CA" sz="2400" b="1" dirty="0">
              <a:solidFill>
                <a:srgbClr val="627B9A"/>
              </a:solidFill>
              <a:latin typeface="Arial" charset="0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EAE786-3FCA-3DC1-E175-382E9A3D5A52}"/>
              </a:ext>
            </a:extLst>
          </p:cNvPr>
          <p:cNvSpPr/>
          <p:nvPr/>
        </p:nvSpPr>
        <p:spPr>
          <a:xfrm>
            <a:off x="7089255" y="5339462"/>
            <a:ext cx="366755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2400" b="1" dirty="0">
                <a:solidFill>
                  <a:srgbClr val="627B9A"/>
                </a:solidFill>
                <a:latin typeface="Arial" charset="0"/>
                <a:cs typeface="+mn-cs"/>
              </a:rPr>
              <a:t>Verbe + verbe</a:t>
            </a:r>
          </a:p>
          <a:p>
            <a:pPr>
              <a:defRPr/>
            </a:pPr>
            <a:endParaRPr lang="fr-CA" sz="700" b="1" dirty="0">
              <a:solidFill>
                <a:srgbClr val="627B9A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fr-CA" sz="2400" dirty="0">
                <a:latin typeface="Arial" charset="0"/>
                <a:cs typeface="+mn-cs"/>
              </a:rPr>
              <a:t>des laisse</a:t>
            </a:r>
            <a:r>
              <a:rPr lang="fr-CA" sz="2400" u="sng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z</a:t>
            </a:r>
            <a:r>
              <a:rPr lang="fr-CA" sz="2400" dirty="0">
                <a:latin typeface="Arial" charset="0"/>
                <a:cs typeface="+mn-cs"/>
              </a:rPr>
              <a:t>-passe</a:t>
            </a:r>
            <a:r>
              <a:rPr lang="fr-CA" sz="2400" u="sng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r </a:t>
            </a:r>
          </a:p>
          <a:p>
            <a:pPr>
              <a:defRPr/>
            </a:pPr>
            <a:r>
              <a:rPr lang="fr-CA" sz="2400" dirty="0">
                <a:latin typeface="Arial" charset="0"/>
                <a:cs typeface="+mn-cs"/>
              </a:rPr>
              <a:t>des ou</a:t>
            </a:r>
            <a:r>
              <a:rPr lang="fr-CA" sz="2400" u="sng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ï</a:t>
            </a:r>
            <a:r>
              <a:rPr lang="fr-CA" sz="2400" dirty="0">
                <a:latin typeface="Arial" charset="0"/>
                <a:cs typeface="+mn-cs"/>
              </a:rPr>
              <a:t>-dir</a:t>
            </a:r>
            <a:r>
              <a:rPr lang="fr-CA" sz="2400" u="sng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e</a:t>
            </a:r>
            <a:r>
              <a:rPr lang="fr-CA" sz="2400" dirty="0">
                <a:latin typeface="Arial" charset="0"/>
                <a:cs typeface="+mn-cs"/>
              </a:rPr>
              <a:t> </a:t>
            </a:r>
            <a:r>
              <a:rPr lang="fr-CA" sz="2000" dirty="0">
                <a:latin typeface="Arial" charset="0"/>
                <a:cs typeface="+mn-cs"/>
              </a:rPr>
              <a:t>(</a:t>
            </a:r>
            <a:r>
              <a:rPr lang="fr-CA" sz="2000" i="1" dirty="0" err="1">
                <a:latin typeface="Arial" charset="0"/>
                <a:cs typeface="+mn-cs"/>
              </a:rPr>
              <a:t>hearsay</a:t>
            </a:r>
            <a:r>
              <a:rPr lang="fr-CA" sz="2000" dirty="0">
                <a:latin typeface="Arial" charset="0"/>
                <a:cs typeface="+mn-cs"/>
              </a:rPr>
              <a:t>)</a:t>
            </a: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195F982-E70E-0EFF-87AC-89685FD24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434" y="2633533"/>
            <a:ext cx="402282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627B9A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Nom + nom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700" b="1" i="0" u="none" strike="noStrike" kern="0" cap="none" spc="0" normalizeH="0" baseline="0" noProof="0" dirty="0">
              <a:ln>
                <a:noFill/>
              </a:ln>
              <a:solidFill>
                <a:srgbClr val="627B9A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des oiseau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x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-mouche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des chou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x-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fleur</a:t>
            </a:r>
            <a:r>
              <a:rPr kumimoji="0" lang="fr-CA" altLang="fr-FR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s</a:t>
            </a:r>
            <a:endParaRPr kumimoji="0" lang="en-US" altLang="fr-FR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4CBB83-84E0-F9A5-55C4-CDEAC6EE0511}"/>
              </a:ext>
            </a:extLst>
          </p:cNvPr>
          <p:cNvSpPr/>
          <p:nvPr/>
        </p:nvSpPr>
        <p:spPr>
          <a:xfrm>
            <a:off x="1269434" y="4214266"/>
            <a:ext cx="44096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2400" dirty="0">
                <a:solidFill>
                  <a:srgbClr val="C00000"/>
                </a:solidFill>
                <a:latin typeface="Arial" charset="0"/>
                <a:cs typeface="+mn-cs"/>
              </a:rPr>
              <a:t>Mais!</a:t>
            </a:r>
          </a:p>
          <a:p>
            <a:pPr>
              <a:defRPr/>
            </a:pPr>
            <a:r>
              <a:rPr lang="fr-CA" sz="2400" dirty="0">
                <a:solidFill>
                  <a:srgbClr val="627B9A"/>
                </a:solidFill>
                <a:latin typeface="Arial" charset="0"/>
                <a:cs typeface="+mn-cs"/>
              </a:rPr>
              <a:t>Nom + nom (complément)</a:t>
            </a:r>
          </a:p>
          <a:p>
            <a:pPr>
              <a:defRPr/>
            </a:pPr>
            <a:endParaRPr lang="fr-CA" sz="700" dirty="0">
              <a:solidFill>
                <a:srgbClr val="627B9A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fr-CA" sz="2400" dirty="0">
                <a:latin typeface="Arial" charset="0"/>
                <a:cs typeface="+mn-cs"/>
              </a:rPr>
              <a:t>des pomme</a:t>
            </a:r>
            <a:r>
              <a:rPr lang="fr-CA" sz="2400" dirty="0">
                <a:solidFill>
                  <a:srgbClr val="C00000"/>
                </a:solidFill>
                <a:latin typeface="Arial" charset="0"/>
                <a:cs typeface="+mn-cs"/>
              </a:rPr>
              <a:t>s</a:t>
            </a:r>
            <a:r>
              <a:rPr lang="fr-CA" sz="2400" dirty="0">
                <a:latin typeface="Arial" charset="0"/>
                <a:cs typeface="+mn-cs"/>
              </a:rPr>
              <a:t> </a:t>
            </a:r>
            <a:r>
              <a:rPr lang="fr-CA" sz="2400" b="1" dirty="0">
                <a:latin typeface="Arial" charset="0"/>
                <a:cs typeface="+mn-cs"/>
              </a:rPr>
              <a:t>de</a:t>
            </a:r>
            <a:r>
              <a:rPr lang="fr-CA" sz="2400" dirty="0">
                <a:latin typeface="Arial" charset="0"/>
                <a:cs typeface="+mn-cs"/>
              </a:rPr>
              <a:t> terr</a:t>
            </a:r>
            <a:r>
              <a:rPr lang="fr-CA" sz="2400" b="1" u="sng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e</a:t>
            </a:r>
          </a:p>
          <a:p>
            <a:pPr>
              <a:defRPr/>
            </a:pPr>
            <a:endParaRPr lang="fr-CA" sz="2400" b="1" u="sng" dirty="0">
              <a:latin typeface="Arial" charset="0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C768B0-E5FD-8B9B-24AA-76F9077E7632}"/>
              </a:ext>
            </a:extLst>
          </p:cNvPr>
          <p:cNvSpPr/>
          <p:nvPr/>
        </p:nvSpPr>
        <p:spPr>
          <a:xfrm>
            <a:off x="1269434" y="5421619"/>
            <a:ext cx="5629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2400" dirty="0">
                <a:latin typeface="Arial" charset="0"/>
                <a:cs typeface="+mn-cs"/>
              </a:rPr>
              <a:t>des chef</a:t>
            </a:r>
            <a:r>
              <a:rPr lang="fr-CA" sz="2400" dirty="0">
                <a:solidFill>
                  <a:srgbClr val="C00000"/>
                </a:solidFill>
                <a:latin typeface="Arial" charset="0"/>
                <a:cs typeface="+mn-cs"/>
              </a:rPr>
              <a:t>s</a:t>
            </a:r>
            <a:r>
              <a:rPr lang="fr-CA" sz="2400" dirty="0">
                <a:latin typeface="Arial" charset="0"/>
                <a:cs typeface="+mn-cs"/>
              </a:rPr>
              <a:t>-</a:t>
            </a:r>
            <a:r>
              <a:rPr lang="fr-CA" sz="2400" b="1" dirty="0">
                <a:latin typeface="Arial" charset="0"/>
                <a:cs typeface="+mn-cs"/>
              </a:rPr>
              <a:t>d'</a:t>
            </a:r>
            <a:r>
              <a:rPr lang="fr-CA" sz="2400" dirty="0">
                <a:latin typeface="Arial" charset="0"/>
                <a:cs typeface="+mn-cs"/>
              </a:rPr>
              <a:t>œuvr</a:t>
            </a:r>
            <a:r>
              <a:rPr lang="fr-CA" sz="2400" u="sng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e</a:t>
            </a:r>
          </a:p>
          <a:p>
            <a:pPr>
              <a:defRPr/>
            </a:pPr>
            <a:r>
              <a:rPr lang="fr-CA" sz="2400" dirty="0">
                <a:latin typeface="Arial" charset="0"/>
                <a:cs typeface="+mn-cs"/>
              </a:rPr>
              <a:t>des arc</a:t>
            </a:r>
            <a:r>
              <a:rPr lang="fr-CA" sz="2400" dirty="0">
                <a:solidFill>
                  <a:srgbClr val="C00000"/>
                </a:solidFill>
                <a:latin typeface="Arial" charset="0"/>
                <a:cs typeface="+mn-cs"/>
              </a:rPr>
              <a:t>s</a:t>
            </a:r>
            <a:r>
              <a:rPr lang="fr-CA" sz="2400" dirty="0">
                <a:latin typeface="Arial" charset="0"/>
                <a:cs typeface="+mn-cs"/>
              </a:rPr>
              <a:t>-</a:t>
            </a:r>
            <a:r>
              <a:rPr lang="fr-CA" sz="2400" b="1" dirty="0">
                <a:latin typeface="Arial" charset="0"/>
                <a:cs typeface="+mn-cs"/>
              </a:rPr>
              <a:t>en</a:t>
            </a:r>
            <a:r>
              <a:rPr lang="fr-CA" sz="2400" dirty="0">
                <a:latin typeface="Arial" charset="0"/>
                <a:cs typeface="+mn-cs"/>
              </a:rPr>
              <a:t>-cie</a:t>
            </a:r>
            <a:r>
              <a:rPr lang="fr-CA" sz="2400" u="sng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l</a:t>
            </a:r>
            <a:endParaRPr lang="en-US" sz="2400" u="sng" dirty="0">
              <a:uFill>
                <a:solidFill>
                  <a:srgbClr val="C00000"/>
                </a:solidFill>
              </a:uFill>
              <a:latin typeface="Arial" charset="0"/>
              <a:cs typeface="+mn-cs"/>
            </a:endParaRPr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C7523EC4-EF7D-0EB8-E962-B70F25885837}"/>
              </a:ext>
            </a:extLst>
          </p:cNvPr>
          <p:cNvSpPr>
            <a:spLocks/>
          </p:cNvSpPr>
          <p:nvPr/>
        </p:nvSpPr>
        <p:spPr bwMode="auto">
          <a:xfrm>
            <a:off x="2493859" y="5487627"/>
            <a:ext cx="1344783" cy="209550"/>
          </a:xfrm>
          <a:custGeom>
            <a:avLst/>
            <a:gdLst>
              <a:gd name="T0" fmla="*/ 2147483647 w 688"/>
              <a:gd name="T1" fmla="*/ 2147483647 h 132"/>
              <a:gd name="T2" fmla="*/ 2147483647 w 688"/>
              <a:gd name="T3" fmla="*/ 2147483647 h 132"/>
              <a:gd name="T4" fmla="*/ 0 w 688"/>
              <a:gd name="T5" fmla="*/ 2147483647 h 132"/>
              <a:gd name="T6" fmla="*/ 0 w 688"/>
              <a:gd name="T7" fmla="*/ 0 h 132"/>
              <a:gd name="T8" fmla="*/ 0 60000 65536"/>
              <a:gd name="T9" fmla="*/ 0 60000 65536"/>
              <a:gd name="T10" fmla="*/ 0 60000 65536"/>
              <a:gd name="T11" fmla="*/ 0 60000 65536"/>
              <a:gd name="T12" fmla="*/ 0 w 688"/>
              <a:gd name="T13" fmla="*/ 0 h 132"/>
              <a:gd name="T14" fmla="*/ 688 w 688"/>
              <a:gd name="T15" fmla="*/ 132 h 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8" h="132">
                <a:moveTo>
                  <a:pt x="688" y="36"/>
                </a:moveTo>
                <a:lnTo>
                  <a:pt x="688" y="128"/>
                </a:lnTo>
                <a:lnTo>
                  <a:pt x="0" y="13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627B9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altLang="fr-FR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6C5255C7-D505-4CE1-A06C-9A29A1A6B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7838" y="5469742"/>
            <a:ext cx="10320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29" name="Line 17">
            <a:extLst>
              <a:ext uri="{FF2B5EF4-FFF2-40B4-BE49-F238E27FC236}">
                <a16:creationId xmlns:a16="http://schemas.microsoft.com/office/drawing/2014/main" id="{C4CD0558-F56A-A718-9469-D71240C37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4841" y="5469742"/>
            <a:ext cx="103204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DA7EDE33-E541-BE0F-BBF3-282A62788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404" y="4900041"/>
            <a:ext cx="314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333766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94564C-FF9D-C51E-82AC-88FB17D5F674}"/>
              </a:ext>
            </a:extLst>
          </p:cNvPr>
          <p:cNvSpPr/>
          <p:nvPr/>
        </p:nvSpPr>
        <p:spPr>
          <a:xfrm>
            <a:off x="7089255" y="928024"/>
            <a:ext cx="31899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2400" b="1" dirty="0">
                <a:solidFill>
                  <a:srgbClr val="627B9A"/>
                </a:solidFill>
                <a:latin typeface="Arial" charset="0"/>
                <a:cs typeface="+mn-cs"/>
              </a:rPr>
              <a:t>Verbe + nom</a:t>
            </a:r>
          </a:p>
          <a:p>
            <a:pPr>
              <a:defRPr/>
            </a:pPr>
            <a:r>
              <a:rPr lang="fr-CA" sz="1000" b="1" dirty="0">
                <a:solidFill>
                  <a:srgbClr val="627B9A"/>
                </a:solidFill>
                <a:latin typeface="Arial" charset="0"/>
                <a:cs typeface="+mn-cs"/>
              </a:rPr>
              <a:t> </a:t>
            </a:r>
            <a:endParaRPr lang="fr-CA" sz="700" b="1" dirty="0">
              <a:solidFill>
                <a:srgbClr val="627B9A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fr-CA" sz="2400" dirty="0">
                <a:latin typeface="Arial" charset="0"/>
                <a:cs typeface="+mn-cs"/>
              </a:rPr>
              <a:t>des gratt</a:t>
            </a:r>
            <a:r>
              <a:rPr lang="fr-CA" sz="2400" u="heavy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e</a:t>
            </a:r>
            <a:r>
              <a:rPr lang="fr-CA" sz="2400" dirty="0">
                <a:latin typeface="Arial" charset="0"/>
                <a:cs typeface="+mn-cs"/>
              </a:rPr>
              <a:t>-ciel</a:t>
            </a:r>
            <a:r>
              <a:rPr lang="fr-CA" sz="2400" dirty="0">
                <a:solidFill>
                  <a:srgbClr val="C00000"/>
                </a:solidFill>
                <a:latin typeface="Arial" charset="0"/>
                <a:cs typeface="+mn-cs"/>
              </a:rPr>
              <a:t>s</a:t>
            </a:r>
            <a:r>
              <a:rPr lang="fr-CA" sz="2400" dirty="0">
                <a:latin typeface="Arial" charset="0"/>
                <a:cs typeface="+mn-cs"/>
              </a:rPr>
              <a:t>, </a:t>
            </a:r>
          </a:p>
          <a:p>
            <a:pPr>
              <a:defRPr/>
            </a:pPr>
            <a:r>
              <a:rPr lang="fr-CA" sz="2400" dirty="0">
                <a:latin typeface="Arial" charset="0"/>
                <a:cs typeface="+mn-cs"/>
              </a:rPr>
              <a:t>des essui</a:t>
            </a:r>
            <a:r>
              <a:rPr lang="fr-CA" sz="2400" u="heavy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e</a:t>
            </a:r>
            <a:r>
              <a:rPr lang="fr-CA" sz="2400" dirty="0">
                <a:latin typeface="Arial" charset="0"/>
                <a:cs typeface="+mn-cs"/>
              </a:rPr>
              <a:t>-main</a:t>
            </a:r>
            <a:r>
              <a:rPr lang="fr-CA" sz="2400" dirty="0">
                <a:solidFill>
                  <a:srgbClr val="C00000"/>
                </a:solidFill>
                <a:latin typeface="Arial" charset="0"/>
                <a:cs typeface="+mn-cs"/>
              </a:rPr>
              <a:t>s</a:t>
            </a:r>
            <a:r>
              <a:rPr lang="fr-CA" sz="2400" dirty="0">
                <a:latin typeface="Arial" charset="0"/>
                <a:cs typeface="+mn-cs"/>
              </a:rPr>
              <a:t>, </a:t>
            </a:r>
          </a:p>
          <a:p>
            <a:pPr>
              <a:defRPr/>
            </a:pPr>
            <a:r>
              <a:rPr lang="fr-CA" sz="2400" dirty="0">
                <a:latin typeface="Arial" charset="0"/>
                <a:cs typeface="+mn-cs"/>
              </a:rPr>
              <a:t>des couvr</a:t>
            </a:r>
            <a:r>
              <a:rPr lang="fr-CA" sz="2400" u="heavy" dirty="0"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e</a:t>
            </a:r>
            <a:r>
              <a:rPr lang="fr-CA" sz="2400" dirty="0">
                <a:latin typeface="Arial" charset="0"/>
                <a:cs typeface="+mn-cs"/>
              </a:rPr>
              <a:t>-lit</a:t>
            </a:r>
            <a:r>
              <a:rPr lang="fr-CA" sz="2400" dirty="0">
                <a:solidFill>
                  <a:srgbClr val="C00000"/>
                </a:solidFill>
                <a:latin typeface="Arial" charset="0"/>
                <a:cs typeface="+mn-cs"/>
              </a:rPr>
              <a:t>s</a:t>
            </a:r>
            <a:endParaRPr lang="en-US" sz="2400" dirty="0">
              <a:solidFill>
                <a:srgbClr val="C00000"/>
              </a:solidFill>
              <a:latin typeface="Arial" charset="0"/>
              <a:cs typeface="+mn-cs"/>
            </a:endParaRPr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id="{EB16067A-EBC6-48AA-D248-A7C64B5D9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862" y="4900041"/>
            <a:ext cx="314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altLang="fr-FR" sz="2000" b="1" kern="0" dirty="0">
                <a:solidFill>
                  <a:srgbClr val="333766"/>
                </a:solidFill>
                <a:cs typeface="+mn-cs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836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7" grpId="1" animBg="1"/>
      <p:bldP spid="30" grpId="0"/>
      <p:bldP spid="30" grpId="1"/>
      <p:bldP spid="32" grpId="0"/>
      <p:bldP spid="38" grpId="0"/>
      <p:bldP spid="3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85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oumettre&quot;/&gt;&lt;property id=&quot;10012&quot; value=&quot;0&quot;/&gt;&lt;property id=&quot;10022&quot; value=&quot;Essayez encore une fois&quot;/&gt;&lt;property id=&quot;10068&quot; value=&quot;Correct - Cliquez pour continuer&quot;/&gt;&lt;property id=&quot;10069&quot; value=&quot;Incorrect - Cliquez pour continuer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Annule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Vous devez répondre aux questions avant de continuer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Réussi&quot;/&gt;&lt;property id=&quot;10166&quot; value=&quot;Échoué&quot;/&gt;&lt;property id=&quot;10167&quot; value=&quot;FFFFFFFF&quot;/&gt;&lt;property id=&quot;10169&quot; value=&quot;Question %d of %d&quot;/&gt;&lt;property id=&quot;10170&quot; value=&quot;Send E-mail&quot;/&gt;&lt;property id=&quot;10171&quot; value=&quot;Vous avez répondu correctement!&quot;/&gt;&lt;property id=&quot;10172&quot; value=&quot;Vous n'avez pas répondu à la question&quot;/&gt;&lt;property id=&quot;10173&quot; value=&quot;Votre réponse&quot;/&gt;&lt;property id=&quot;10174&quot; value=&quot;La réponse correcte est:&quot;/&gt;&lt;object type=&quot;10050&quot; unique_id=&quot;10006&quot;&gt;&lt;property id=&quot;10020&quot; value=&quot;2&quot;/&gt;&lt;property id=&quot;10191&quot; value=&quot;-1&quot;/&gt;&lt;/object&gt;&lt;object type=&quot;10051&quot; unique_id=&quot;10007&quot;&gt;&lt;property id=&quot;10020&quot; value=&quot;2&quot;/&gt;&lt;property id=&quot;10191&quot; value=&quot;-1&quot;/&gt;&lt;/object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0&quot;/&gt;&lt;/object&gt;&lt;/object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29sb3JzPg0KCQk8dWljb2xvciBuYW1lPSJwcmltYXJ5IiB2YWx1ZT0iMHhBQUM4RDk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UwODZBMyIvPg0KCTwvY29sb3JzPg0KCTxsYXlvdXQ+DQoJCTx1aXNob3cgbmFtZT0icHJlc2VudGF0aW9udGl0bGUiIHZhbHVlPSJ0cnVlIi8+DQoJCTx1aXNob3cgbmFtZT0icHJlc2VudGVycGhvdG8iIHZhbHVlPSJmYWxzZSIvPg0KCQk8dWlzaG93IG5hbWU9InByZXNlbnRlcm5hbWUiIHZhbHVlPSJmYWxzZSIvPg0KCQk8dWlzaG93IG5hbWU9InByZXNlbnRlcnRpdGxlIiB2YWx1ZT0iZmFsc2UiLz4NCgkJPHVpc2hvdyBuYW1lPSJwcmVzZW50ZXJlbWFpbCIgdmFsdWU9ImZhbHNlIi8+DQoJCTx1aXNob3cgbmFtZT0icHJlc2VudGVyYmlvIiB2YWx1ZT0iZmFsc2UiLz4NCgkJPHVpc2hvdyBuYW1lPSJjb21wYW55bG9nbyIgdmFsdWU9ImZhbHNlIi8+DQoJCTx1aXNob3cgbmFtZT0ic2lkZWJhciIgdmFsdWU9InRydWUiLz4NCgkJPHVpc2hvdyBuYW1lPSJvdXRsaW5lIiB2YWx1ZT0idHJ1ZSIvPg0KCQk8dWlzaG93IG5hbWU9InRodW1ibmFpbCIgdmFsdWU9ImZhbHNlIi8+DQoJCTx1aXNob3cgbmFtZT0ibm90ZXMiIHZhbHVlPSJmYWxz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nNlYXJjaCIvPg0KCQk8dWlzaG93IG5hbWU9InF1aXoiIHZhbHVlPSJ0cnVlIi8+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10.0&quot;&gt;&lt;object type=&quot;1&quot; unique_id=&quot;10001&quot;&gt;&lt;property id=&quot;20139&quot; value=&quot;%n. %s&quot;/&gt;&lt;property id=&quot;20141&quot; value=&quot;Le genre des noms (concept title)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93&quot; value=&quot;-1&quot;/&gt;&lt;property id=&quot;20224&quot; value=&quot;\\artsfile.uwaterloo.ca\ktsedryk\My Documents\My Adobe Presentations\template&quot;/&gt;&lt;property id=&quot;20250&quot; value=&quot;0&quot;/&gt;&lt;property id=&quot;20251&quot; value=&quot;0&quot;/&gt;&lt;property id=&quot;20259&quot; value=&quot;0&quot;/&gt;&lt;object type=&quot;8&quot; unique_id=&quot;10777&quot;&gt;&lt;/object&gt;&lt;object type=&quot;2&quot; unique_id=&quot;10778&quot;&gt;&lt;object type=&quot;3&quot; unique_id=&quot;16090&quot;&gt;&lt;property id=&quot;20148&quot; value=&quot;5&quot;/&gt;&lt;property id=&quot;20300&quot; value=&quot;Slide 1&quot;/&gt;&lt;property id=&quot;20303&quot; value=&quot;-1&quot;/&gt;&lt;property id=&quot;20307&quot; value=&quot;347&quot;/&gt;&lt;property id=&quot;20309&quot; value=&quot;-1&quot;/&gt;&lt;/object&gt;&lt;object type=&quot;3&quot; unique_id=&quot;21677&quot;&gt;&lt;property id=&quot;20148&quot; value=&quot;5&quot;/&gt;&lt;property id=&quot;20300&quot; value=&quot;Slide 2&quot;/&gt;&lt;property id=&quot;20307&quot; value=&quot;348&quot;/&gt;&lt;/object&gt;&lt;object type=&quot;3&quot; unique_id=&quot;21694&quot;&gt;&lt;property id=&quot;20148&quot; value=&quot;5&quot;/&gt;&lt;property id=&quot;20300&quot; value=&quot;Slide 3&quot;/&gt;&lt;property id=&quot;20307&quot; value=&quot;349&quot;/&gt;&lt;/object&gt;&lt;/object&gt;&lt;object type=&quot;4&quot; unique_id=&quot;1306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4.9|3.1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6.4|23|14.4|6.1|4|10.4|1|6.1|16.2|17.9|34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triangle" w="med" len="med"/>
        </a:ln>
      </a:spPr>
      <a:bodyPr anchor="ctr"/>
      <a:lstStyle>
        <a:defPPr algn="ctr">
          <a:defRPr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 bwMode="auto"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2301</TotalTime>
  <Pages>0</Pages>
  <Words>672</Words>
  <Characters>0</Characters>
  <Application>Microsoft Office PowerPoint</Application>
  <PresentationFormat>Custom</PresentationFormat>
  <Lines>0</Lines>
  <Paragraphs>111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</vt:lpstr>
      <vt:lpstr>Open Sans</vt:lpstr>
      <vt:lpstr>Title &amp; Bullets</vt:lpstr>
      <vt:lpstr>Le pluriel des noms composés </vt:lpstr>
      <vt:lpstr>Définition</vt:lpstr>
      <vt:lpstr>Définition</vt:lpstr>
      <vt:lpstr>Définition</vt:lpstr>
      <vt:lpstr>Formation du pluriel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pluriel des noms composés </dc:title>
  <dc:creator>Tsedryk, Kanstantsin</dc:creator>
  <cp:keywords>FR251</cp:keywords>
  <cp:lastModifiedBy>KT</cp:lastModifiedBy>
  <cp:revision>488</cp:revision>
  <dcterms:modified xsi:type="dcterms:W3CDTF">2024-01-12T16:14:16Z</dcterms:modified>
</cp:coreProperties>
</file>