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347" r:id="rId2"/>
    <p:sldId id="348" r:id="rId3"/>
    <p:sldId id="349" r:id="rId4"/>
    <p:sldId id="350" r:id="rId5"/>
    <p:sldId id="351" r:id="rId6"/>
  </p:sldIdLst>
  <p:sldSz cx="12482513" cy="7021513"/>
  <p:notesSz cx="7023100" cy="93091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4" userDrawn="1">
          <p15:clr>
            <a:srgbClr val="A4A3A4"/>
          </p15:clr>
        </p15:guide>
        <p15:guide id="2" orient="horz" pos="3940" userDrawn="1">
          <p15:clr>
            <a:srgbClr val="A4A3A4"/>
          </p15:clr>
        </p15:guide>
        <p15:guide id="3" pos="788" userDrawn="1">
          <p15:clr>
            <a:srgbClr val="A4A3A4"/>
          </p15:clr>
        </p15:guide>
        <p15:guide id="4" pos="3943" userDrawn="1">
          <p15:clr>
            <a:srgbClr val="A4A3A4"/>
          </p15:clr>
        </p15:guide>
        <p15:guide id="5" pos="7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CB"/>
    <a:srgbClr val="B9E5F7"/>
    <a:srgbClr val="000000"/>
    <a:srgbClr val="21295C"/>
    <a:srgbClr val="6F2A0B"/>
    <a:srgbClr val="3E5E28"/>
    <a:srgbClr val="679192"/>
    <a:srgbClr val="D8E5ED"/>
    <a:srgbClr val="ADC8D7"/>
    <a:srgbClr val="BBD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6570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954" y="66"/>
      </p:cViewPr>
      <p:guideLst>
        <p:guide orient="horz" pos="484"/>
        <p:guide orient="horz" pos="3940"/>
        <p:guide pos="788"/>
        <p:guide pos="3943"/>
        <p:guide pos="70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FAA37D-BD83-F4EC-6A41-6B6307233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Le pluriel des noms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0DC45-13C5-4377-98AD-0C9A4D2C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EA86-2AAE-4FFA-A61F-05447F48C3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8EF22E2F-AFEB-411F-85FE-98A3797FCE98}" type="datetimeFigureOut">
              <a:rPr lang="en-US"/>
              <a:pPr>
                <a:defRPr/>
              </a:pPr>
              <a:t>12-Jan-24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2AA63-6471-41F4-A435-687AF3E8B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06B235-3C54-4590-97C8-BC161EBC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79EC-9E4D-4692-BA24-3BB98A6D93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cette présentation, je vous propose de réviser la formation du pluriel des noms.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60573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pluriel des noms se forme généralement en ajoutant un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singulier.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pomme - des pommes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solo - des solos, etc.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98106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noms qui ont déjà un s, x ou z ne changent pas au pluriel 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fils - des fils,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voix - des voix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nez - des nez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mots en -au, -eau, -eu,  -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prennent un X à la fin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cheveu - des cheveux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tableau - des tableaux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vœu - des vœux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tuyau - des tuyaux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quatre exceptions à cette règle :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pneu - des pneus, un bleu - des bleus, un sarrau (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CA" sz="1800" i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smock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des sarraus, un landau (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CA" sz="1800" i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pram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des landaus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mots en -ou   suivent la règle générale. Pour faire un pluriel, on ajoute un « s » à la fin :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trou – des trous,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cou – des cous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Notez quand même ces 7 exceptions pour lesquelles au lieu de « s » nous ajoutons un « x » au pluriel.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bijou - des bijoux       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caillou - des cailloux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chou - des choux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genou - des genoux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‘hibou - des ‘hiboux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joujou - des joujoux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pou - des poux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87457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D’habitude les mots qui se terminent en -al  se transforment en -aux 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journal - des journaux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canal - des canaux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Encore une fois retenez 7 exceptions à cette règle, pour ces mots nous ajoutons tout simplement un –s 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chacal - des chacals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bal - des bals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carnaval - des carnavals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festival - des festivals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récital - des récitals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régal - des régals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aval - des avals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retenir la plupart de ces exceptions en pensant à un chacal qui s’amuse aux bals, carnavals, festivals et récitals tout en mangeant des régals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suffixe suivant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-ail  qui ,d’après la règle générale, se transforme en -ails avec un « s » à la fin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détail - des détails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éventail - des éventails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il y a quelques mots dans lesquels –ail se transforme en </a:t>
            </a:r>
            <a:r>
              <a:rPr lang="fr-CA" sz="1800" dirty="0">
                <a:effectLst/>
                <a:highlight>
                  <a:srgbClr val="FFFF00"/>
                </a:highlight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–aux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a.u.x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bail - des baux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corail - des coraux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émail – des émaux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soupirail - des soupiraux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travail - des travaux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vitrail - des vitraux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20970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Faites aussi attention aux quelques pluriels irréguliers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monsieur - des messiers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madame – des mesdames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mademoiselle – des mesdemoiselles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bonhomme - des bonshommes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jeune homme - des jeunes gens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mots suivants ont deux pluriels selon le sens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aïeuls » avec un « s » à la fin signifie « grands-parents » vs. « aïeux » avec un x désigne « ancêtres éloignés»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mot « ciels » avec un « s » (signifie « ciel visible ») alors que le pluriel « cieux » avec un « x » à la fin a le sens religieux ou poétique.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 qui est des noms de famille, notez qu’en français ils ne prennent pas de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pluriel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Tremblay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Dupont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Notez que le pluriel est marqué seulement par l’article.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Certains noms sont toujours employés au pluriel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alentours,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dépens, les échecs, les frais,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fiançailles, les funérailles,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mathématiques, les mœurs, etc.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38861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Le pluriel des noms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(règle générale)</a:t>
            </a:r>
          </a:p>
        </p:txBody>
      </p:sp>
      <p:sp>
        <p:nvSpPr>
          <p:cNvPr id="16" name="Plus 9">
            <a:extLst>
              <a:ext uri="{FF2B5EF4-FFF2-40B4-BE49-F238E27FC236}">
                <a16:creationId xmlns:a16="http://schemas.microsoft.com/office/drawing/2014/main" id="{02AB9D8F-FAC9-F7F7-2DEF-F1E9B39E1DE1}"/>
              </a:ext>
            </a:extLst>
          </p:cNvPr>
          <p:cNvSpPr/>
          <p:nvPr/>
        </p:nvSpPr>
        <p:spPr>
          <a:xfrm>
            <a:off x="5810929" y="1666300"/>
            <a:ext cx="349654" cy="383233"/>
          </a:xfrm>
          <a:prstGeom prst="mathPlus">
            <a:avLst/>
          </a:prstGeom>
          <a:solidFill>
            <a:srgbClr val="2129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0" normalizeH="0" baseline="0" noProof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B4097E-1771-607E-722E-CE1C5EF3409C}"/>
              </a:ext>
            </a:extLst>
          </p:cNvPr>
          <p:cNvSpPr/>
          <p:nvPr/>
        </p:nvSpPr>
        <p:spPr>
          <a:xfrm>
            <a:off x="6296446" y="1303918"/>
            <a:ext cx="74892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charset="0"/>
                <a:cs typeface="+mn-cs"/>
              </a:rPr>
              <a:t>S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8" name="Equal 12">
            <a:extLst>
              <a:ext uri="{FF2B5EF4-FFF2-40B4-BE49-F238E27FC236}">
                <a16:creationId xmlns:a16="http://schemas.microsoft.com/office/drawing/2014/main" id="{09FA0CF6-787A-41B4-FFF3-CC56E3C987BD}"/>
              </a:ext>
            </a:extLst>
          </p:cNvPr>
          <p:cNvSpPr/>
          <p:nvPr/>
        </p:nvSpPr>
        <p:spPr>
          <a:xfrm>
            <a:off x="7091089" y="1666300"/>
            <a:ext cx="553135" cy="383233"/>
          </a:xfrm>
          <a:prstGeom prst="mathEqual">
            <a:avLst/>
          </a:prstGeom>
          <a:solidFill>
            <a:srgbClr val="2129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0" normalizeH="0" baseline="0" noProof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EC7D26-EDA3-9186-C7D6-BE4651B2C6E6}"/>
              </a:ext>
            </a:extLst>
          </p:cNvPr>
          <p:cNvSpPr/>
          <p:nvPr/>
        </p:nvSpPr>
        <p:spPr>
          <a:xfrm>
            <a:off x="7091089" y="1396251"/>
            <a:ext cx="4343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charset="0"/>
                <a:cs typeface="+mn-cs"/>
              </a:rPr>
              <a:t>PLURIEL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4D52FE-5C67-4CBB-EA1E-611E5AD78EF5}"/>
              </a:ext>
            </a:extLst>
          </p:cNvPr>
          <p:cNvSpPr/>
          <p:nvPr/>
        </p:nvSpPr>
        <p:spPr>
          <a:xfrm>
            <a:off x="2220610" y="1442418"/>
            <a:ext cx="35365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charset="0"/>
                <a:cs typeface="+mn-cs"/>
              </a:rPr>
              <a:t>SINGULIER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68467-BAC8-60D7-ACC2-D2257368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579" y="2988270"/>
            <a:ext cx="262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 pomme</a:t>
            </a:r>
            <a:endParaRPr kumimoji="0" lang="en-US" alt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B3C46C-24D2-4F8F-9BE9-2A37D2FD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714" y="2988270"/>
            <a:ext cx="282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pomme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8CD9AF-A433-613F-9C42-ADAC3F83B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579" y="3906359"/>
            <a:ext cx="167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solo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8BAFF-826B-11DE-A066-57228CEB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714" y="3906359"/>
            <a:ext cx="213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solo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6ECC0D-ABD1-F012-F4FA-A0AF3E6E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579" y="4824447"/>
            <a:ext cx="1646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visa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A6AD65-5313-2D22-0850-E181BDD60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714" y="4824447"/>
            <a:ext cx="309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lang="fr-CA" altLang="fr-FR" sz="3600" kern="0" dirty="0">
                <a:solidFill>
                  <a:srgbClr val="000000"/>
                </a:solidFill>
              </a:rPr>
              <a:t>visa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698E96-6295-A8A9-3477-B17BE1AA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579" y="5742754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 fin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74BBAE-697B-1E7E-BD16-1425A07E5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854" y="5742753"/>
            <a:ext cx="309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lang="fr-CA" altLang="fr-FR" sz="3600" kern="0" dirty="0">
                <a:solidFill>
                  <a:srgbClr val="000000"/>
                </a:solidFill>
              </a:rPr>
              <a:t>fin</a:t>
            </a:r>
            <a:r>
              <a:rPr kumimoji="0" lang="fr-CA" alt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(particularités) I</a:t>
            </a: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E75975B6-55B8-2AC0-832E-7DC22B125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27" y="939165"/>
            <a:ext cx="388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z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lang="fr-CA" altLang="fr-FR" sz="2400" kern="0" dirty="0">
                <a:solidFill>
                  <a:srgbClr val="1997CB"/>
                </a:solidFill>
              </a:rPr>
              <a:t>→ 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z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fils - des fils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 voix - des voix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nez - des nez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615E2A89-BE16-1663-7A0E-CEACD41C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4" y="939165"/>
            <a:ext cx="5464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ou 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997CB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→</a:t>
            </a:r>
            <a:r>
              <a:rPr lang="fr-CA" altLang="fr-FR" sz="2400" kern="0" dirty="0">
                <a:solidFill>
                  <a:srgbClr val="627B9A"/>
                </a:solidFill>
                <a:cs typeface="+mn-cs"/>
              </a:rPr>
              <a:t> 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ous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(d’après la règle générale)</a:t>
            </a:r>
            <a:endParaRPr kumimoji="0" lang="fr-CA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tr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ou 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trou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r-CA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</a:t>
            </a:r>
            <a:r>
              <a:rPr lang="fr-CA" sz="20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CA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des cou</a:t>
            </a:r>
            <a:r>
              <a:rPr lang="fr-CA" sz="20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C4E90A31-0945-9EC4-8000-594C20FA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26" y="2702829"/>
            <a:ext cx="636297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eau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,-</a:t>
            </a:r>
            <a:r>
              <a:rPr kumimoji="0" lang="fr-CA" alt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œu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lang="fr-CA" altLang="fr-FR" sz="2400" kern="0" dirty="0">
                <a:solidFill>
                  <a:srgbClr val="1997CB"/>
                </a:solidFill>
              </a:rPr>
              <a:t>→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eaux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eux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,-</a:t>
            </a:r>
            <a:r>
              <a:rPr kumimoji="0" lang="fr-CA" alt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œux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chev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eu 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chev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eux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tabl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eau 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tabl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eaux</a:t>
            </a:r>
            <a:endParaRPr kumimoji="0" lang="en-US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v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œu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des v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œux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tuy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des tuy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AD7C20B4-7A32-22E8-355D-4DC545155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26" y="4505812"/>
            <a:ext cx="58549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Exceptions!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pneu - des pneu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bleu - des bleu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sarrau 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 </a:t>
            </a:r>
            <a:r>
              <a:rPr kumimoji="0" lang="fr-CA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smock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)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sarrau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landau 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 </a:t>
            </a:r>
            <a:r>
              <a:rPr kumimoji="0" lang="fr-CA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pram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) 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landau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34070B3E-97FD-557C-7C2F-57CE379FC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660" y="2428843"/>
            <a:ext cx="457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Exceptions!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bijou - des bijou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</a:t>
            </a:r>
            <a:b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caillou - des caillou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chou - des chou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genou - des genou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hibou - des hibou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joujou - des joujou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 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pou - des pou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, colorful, decorated&#10;&#10;Description automatically generated">
            <a:extLst>
              <a:ext uri="{FF2B5EF4-FFF2-40B4-BE49-F238E27FC236}">
                <a16:creationId xmlns:a16="http://schemas.microsoft.com/office/drawing/2014/main" id="{F13299B4-8FE1-509D-8493-E435AE9C5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86" y="1187440"/>
            <a:ext cx="3510757" cy="3510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DCF3A-DDA6-7D22-3527-984AA0ED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(particularités) II</a:t>
            </a:r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A6632153-C0A6-69B4-CCFD-102EC79F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995324"/>
            <a:ext cx="3886200" cy="13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al</a:t>
            </a:r>
            <a:r>
              <a:rPr lang="fr-CA" altLang="fr-FR" sz="2400" kern="0" dirty="0">
                <a:solidFill>
                  <a:srgbClr val="1997CB"/>
                </a:solidFill>
              </a:rPr>
              <a:t> →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aux</a:t>
            </a:r>
            <a:endParaRPr kumimoji="0" lang="en-US" alt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journ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al 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journ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endParaRPr kumimoji="0" lang="en-US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can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al 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 des can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endParaRPr kumimoji="0" lang="en-US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B4B79BEE-59E6-609B-791F-6204A11B2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386" y="1078716"/>
            <a:ext cx="4572000" cy="13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ail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 </a:t>
            </a:r>
            <a:r>
              <a:rPr lang="fr-CA" altLang="fr-FR" sz="2400" kern="0" dirty="0">
                <a:solidFill>
                  <a:srgbClr val="1997CB"/>
                </a:solidFill>
              </a:rPr>
              <a:t>→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 -</a:t>
            </a: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 ails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fr-CA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(d’après la règle générale)</a:t>
            </a:r>
            <a:endParaRPr kumimoji="0" lang="fr-CA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dét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ail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des dét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ails</a:t>
            </a:r>
            <a:endParaRPr kumimoji="0" lang="en-US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évent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ail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des évent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ails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F4824698-A5B6-A628-792B-3C729F71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42090"/>
            <a:ext cx="426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Exceptions!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r-CA" altLang="fr-FR" sz="2400" kern="0" dirty="0">
                <a:solidFill>
                  <a:srgbClr val="000000"/>
                </a:solidFill>
              </a:rPr>
              <a:t>un chacal - des chacal</a:t>
            </a:r>
            <a:r>
              <a:rPr lang="fr-CA" altLang="fr-FR" sz="2400" kern="0" dirty="0">
                <a:solidFill>
                  <a:srgbClr val="C00000"/>
                </a:solidFill>
              </a:rPr>
              <a:t>s</a:t>
            </a:r>
            <a:endParaRPr lang="en-US" altLang="fr-FR" sz="2400" kern="0" dirty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bal - des bal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carnaval - des carnaval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festival - des festival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récital - des récital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régal - des régal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r-CA" altLang="fr-FR" sz="2400" kern="0" dirty="0">
                <a:solidFill>
                  <a:srgbClr val="000000"/>
                </a:solidFill>
              </a:rPr>
              <a:t>un aval - des aval</a:t>
            </a:r>
            <a:r>
              <a:rPr lang="fr-CA" altLang="fr-FR" sz="2400" kern="0" dirty="0">
                <a:solidFill>
                  <a:srgbClr val="C00000"/>
                </a:solidFill>
              </a:rPr>
              <a:t>s</a:t>
            </a:r>
            <a:endParaRPr lang="en-US" altLang="fr-FR" sz="2400" kern="0" dirty="0">
              <a:solidFill>
                <a:srgbClr val="C00000"/>
              </a:solidFill>
            </a:endParaRP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705B34BB-9A45-78F8-C349-0B23576D5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486" y="2767816"/>
            <a:ext cx="45720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Exceptions!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bail - des b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corail - des cor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émail - des ém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soupirail - des soupir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</a:t>
            </a:r>
            <a:r>
              <a:rPr kumimoji="0" lang="fr-CA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ventilator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, </a:t>
            </a:r>
            <a:r>
              <a:rPr kumimoji="0" lang="fr-CA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basement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window</a:t>
            </a:r>
            <a:r>
              <a:rPr kumimoji="0" lang="fr-CA" alt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)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travail - des trav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vitrail - des vitr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aux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CB1A9F-4C40-FBBA-72E2-2EB3D87A8518}"/>
              </a:ext>
            </a:extLst>
          </p:cNvPr>
          <p:cNvSpPr txBox="1"/>
          <p:nvPr/>
        </p:nvSpPr>
        <p:spPr>
          <a:xfrm>
            <a:off x="10907210" y="6744514"/>
            <a:ext cx="1575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chemeClr val="bg1">
                    <a:lumMod val="65000"/>
                  </a:schemeClr>
                </a:solidFill>
              </a:rPr>
              <a:t>Image crée par DALL·E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97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 build="allAtOnce"/>
      <p:bldP spid="1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67B7-1F71-CC10-E191-52A51B8F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(particularités) III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36C4F6A9-36F5-3F3A-CA55-22EAB78F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895356"/>
            <a:ext cx="6008688" cy="316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Pluriel irrégulier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 </a:t>
            </a:r>
            <a:endParaRPr kumimoji="0" lang="en-US" alt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monsieur	   	des messieurs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 madame 	des mesdames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une mademoiselle   des mesdemoiselles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bonhomme	des bonshommes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un jeune homme	des jeunes gens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FCCE5-8843-E1E0-E899-C84699006759}"/>
              </a:ext>
            </a:extLst>
          </p:cNvPr>
          <p:cNvSpPr/>
          <p:nvPr/>
        </p:nvSpPr>
        <p:spPr>
          <a:xfrm>
            <a:off x="8019918" y="895356"/>
            <a:ext cx="2927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rgbClr val="627B9A"/>
                </a:solidFill>
                <a:latin typeface="Arial" charset="0"/>
                <a:cs typeface="+mn-cs"/>
              </a:rPr>
              <a:t>Noms de famille</a:t>
            </a:r>
          </a:p>
          <a:p>
            <a:pPr>
              <a:lnSpc>
                <a:spcPct val="150000"/>
              </a:lnSpc>
              <a:defRPr/>
            </a:pPr>
            <a:r>
              <a:rPr lang="fr-CA" sz="2400" dirty="0">
                <a:latin typeface="Arial" charset="0"/>
                <a:cs typeface="+mn-cs"/>
              </a:rPr>
              <a:t>L</a:t>
            </a:r>
            <a:r>
              <a:rPr lang="fr-CA" sz="2400" u="sng" dirty="0">
                <a:latin typeface="Arial" charset="0"/>
                <a:cs typeface="+mn-cs"/>
              </a:rPr>
              <a:t>es</a:t>
            </a:r>
            <a:r>
              <a:rPr lang="fr-CA" sz="2400" dirty="0">
                <a:latin typeface="Arial" charset="0"/>
                <a:cs typeface="+mn-cs"/>
              </a:rPr>
              <a:t> Tremblay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_</a:t>
            </a:r>
            <a:r>
              <a:rPr lang="fr-CA" sz="2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 </a:t>
            </a:r>
            <a:endParaRPr lang="en-US" sz="2400" u="sng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 charset="0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fr-CA" sz="2400" dirty="0">
                <a:latin typeface="Arial" charset="0"/>
                <a:cs typeface="+mn-cs"/>
              </a:rPr>
              <a:t>L</a:t>
            </a:r>
            <a:r>
              <a:rPr lang="fr-CA" sz="2400" u="sng" dirty="0">
                <a:latin typeface="Arial" charset="0"/>
                <a:cs typeface="+mn-cs"/>
              </a:rPr>
              <a:t>es</a:t>
            </a:r>
            <a:r>
              <a:rPr lang="fr-CA" sz="2400" dirty="0">
                <a:latin typeface="Arial" charset="0"/>
                <a:cs typeface="+mn-cs"/>
              </a:rPr>
              <a:t> Dupont</a:t>
            </a:r>
            <a:r>
              <a:rPr lang="fr-CA" sz="2400" dirty="0">
                <a:solidFill>
                  <a:srgbClr val="C00000"/>
                </a:solidFill>
                <a:latin typeface="Arial" charset="0"/>
              </a:rPr>
              <a:t>_</a:t>
            </a:r>
            <a:r>
              <a:rPr lang="fr-CA" sz="2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 </a:t>
            </a:r>
            <a:r>
              <a:rPr lang="fr-CA" sz="2400" dirty="0">
                <a:latin typeface="Arial" charset="0"/>
                <a:cs typeface="+mn-cs"/>
              </a:rPr>
              <a:t> </a:t>
            </a:r>
            <a:endParaRPr lang="en-US" sz="2400" dirty="0">
              <a:latin typeface="Arial" charset="0"/>
              <a:cs typeface="+mn-cs"/>
            </a:endParaRPr>
          </a:p>
          <a:p>
            <a:pPr>
              <a:defRPr/>
            </a:pPr>
            <a:endParaRPr lang="fr-CA" sz="2400" b="1" dirty="0">
              <a:solidFill>
                <a:srgbClr val="627B9A"/>
              </a:solidFill>
              <a:latin typeface="Arial" charset="0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DC71F71-351C-26A0-A314-17E336C91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918" y="2448540"/>
            <a:ext cx="3393668" cy="47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Toujours au pluriel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alentours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</a:t>
            </a:r>
            <a:r>
              <a:rPr lang="fr-CA" altLang="fr-FR" sz="2400" kern="0" dirty="0">
                <a:solidFill>
                  <a:srgbClr val="000000"/>
                </a:solidFill>
                <a:cs typeface="+mn-cs"/>
              </a:rPr>
              <a:t>dépens </a:t>
            </a:r>
            <a:r>
              <a:rPr lang="fr-CA" altLang="fr-FR" sz="2000" kern="0" dirty="0">
                <a:solidFill>
                  <a:schemeClr val="bg1">
                    <a:lumMod val="65000"/>
                  </a:schemeClr>
                </a:solidFill>
                <a:cs typeface="+mn-cs"/>
              </a:rPr>
              <a:t>[</a:t>
            </a:r>
            <a:r>
              <a:rPr lang="fr-CA" altLang="fr-FR" sz="2000" kern="0" dirty="0" err="1">
                <a:solidFill>
                  <a:schemeClr val="bg1">
                    <a:lumMod val="65000"/>
                  </a:schemeClr>
                </a:solidFill>
                <a:cs typeface="+mn-cs"/>
              </a:rPr>
              <a:t>depɑ</a:t>
            </a:r>
            <a:r>
              <a:rPr lang="fr-CA" altLang="fr-FR" sz="2000" kern="0" dirty="0">
                <a:solidFill>
                  <a:schemeClr val="bg1">
                    <a:lumMod val="65000"/>
                  </a:schemeClr>
                </a:solidFill>
                <a:cs typeface="+mn-cs"/>
              </a:rPr>
              <a:t>̃]</a:t>
            </a:r>
            <a:r>
              <a:rPr lang="fr-CA" altLang="fr-FR" sz="2000" kern="0" dirty="0">
                <a:solidFill>
                  <a:srgbClr val="000000"/>
                </a:solidFill>
                <a:cs typeface="+mn-cs"/>
              </a:rPr>
              <a:t> </a:t>
            </a:r>
            <a:endParaRPr kumimoji="0" lang="fr-CA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échecs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frais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fiançailles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funérailles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mathématiques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mœurs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etc.</a:t>
            </a:r>
            <a:r>
              <a:rPr kumimoji="0" lang="fr-CA" alt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 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D20545B-16DB-4B22-F1C6-FA52BB6B5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4362857"/>
            <a:ext cx="8601646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Deux pluriels selon le sens 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aïeuls (grands-parents) vs. aïeux (ancêtres éloignés) </a:t>
            </a:r>
            <a:b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ciels (ciel visible) vs. cieux (sens religieux ou poétique)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œils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(sens technique) vs. yeux (organes de la vue) 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1983E-9A5F-B0E4-A2B2-1CB001C854FB}"/>
              </a:ext>
            </a:extLst>
          </p:cNvPr>
          <p:cNvSpPr txBox="1"/>
          <p:nvPr/>
        </p:nvSpPr>
        <p:spPr>
          <a:xfrm>
            <a:off x="1440148" y="6096814"/>
            <a:ext cx="1176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i="1" dirty="0" err="1">
                <a:solidFill>
                  <a:schemeClr val="bg1">
                    <a:lumMod val="65000"/>
                  </a:schemeClr>
                </a:solidFill>
              </a:rPr>
              <a:t>typeface</a:t>
            </a:r>
            <a:endParaRPr lang="fr-CA" sz="18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044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5|1|0.6|2.4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3|21.7|17.1|1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7|37.2|11.1|1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2.5|33.7|1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2335</TotalTime>
  <Pages>0</Pages>
  <Words>1093</Words>
  <Characters>0</Characters>
  <Application>Microsoft Office PowerPoint</Application>
  <PresentationFormat>Custom</PresentationFormat>
  <Lines>0</Lines>
  <Paragraphs>175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</vt:lpstr>
      <vt:lpstr>Open Sans</vt:lpstr>
      <vt:lpstr>Title &amp; Bullets</vt:lpstr>
      <vt:lpstr>Le pluriel des noms</vt:lpstr>
      <vt:lpstr>Formation (règle générale)</vt:lpstr>
      <vt:lpstr>Formation (particularités) I</vt:lpstr>
      <vt:lpstr>Formation (particularités) II</vt:lpstr>
      <vt:lpstr>Formation (particularités)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pluriel des noms</dc:title>
  <dc:creator>Tsedryk, Kanstantsin</dc:creator>
  <cp:keywords>FR251</cp:keywords>
  <cp:lastModifiedBy>KT</cp:lastModifiedBy>
  <cp:revision>509</cp:revision>
  <dcterms:modified xsi:type="dcterms:W3CDTF">2024-01-12T16:14:05Z</dcterms:modified>
</cp:coreProperties>
</file>