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
  </p:notesMasterIdLst>
  <p:handoutMasterIdLst>
    <p:handoutMasterId r:id="rId8"/>
  </p:handoutMasterIdLst>
  <p:sldIdLst>
    <p:sldId id="347" r:id="rId2"/>
    <p:sldId id="348" r:id="rId3"/>
    <p:sldId id="349" r:id="rId4"/>
    <p:sldId id="350" r:id="rId5"/>
    <p:sldId id="351" r:id="rId6"/>
  </p:sldIdLst>
  <p:sldSz cx="12482513" cy="7021513"/>
  <p:notesSz cx="7023100" cy="9309100"/>
  <p:custDataLst>
    <p:tags r:id="rId9"/>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86" userDrawn="1">
          <p15:clr>
            <a:srgbClr val="A4A3A4"/>
          </p15:clr>
        </p15:guide>
        <p15:guide id="2" orient="horz" pos="3940" userDrawn="1">
          <p15:clr>
            <a:srgbClr val="A4A3A4"/>
          </p15:clr>
        </p15:guide>
        <p15:guide id="3" pos="788" userDrawn="1">
          <p15:clr>
            <a:srgbClr val="A4A3A4"/>
          </p15:clr>
        </p15:guide>
        <p15:guide id="4" pos="3943" userDrawn="1">
          <p15:clr>
            <a:srgbClr val="A4A3A4"/>
          </p15:clr>
        </p15:guide>
        <p15:guide id="5" pos="7078"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ED"/>
    <a:srgbClr val="1997CB"/>
    <a:srgbClr val="036B50"/>
    <a:srgbClr val="106588"/>
    <a:srgbClr val="0B435B"/>
    <a:srgbClr val="6F2A0B"/>
    <a:srgbClr val="3E5E28"/>
    <a:srgbClr val="679192"/>
    <a:srgbClr val="ADC8D7"/>
    <a:srgbClr val="BBD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5" autoAdjust="0"/>
    <p:restoredTop sz="65588" autoAdjust="0"/>
  </p:normalViewPr>
  <p:slideViewPr>
    <p:cSldViewPr snapToGrid="0" snapToObjects="1" showGuides="1">
      <p:cViewPr varScale="1">
        <p:scale>
          <a:sx n="68" d="100"/>
          <a:sy n="68" d="100"/>
        </p:scale>
        <p:origin x="954" y="66"/>
      </p:cViewPr>
      <p:guideLst>
        <p:guide orient="horz" pos="486"/>
        <p:guide orient="horz" pos="3940"/>
        <p:guide pos="788"/>
        <p:guide pos="3943"/>
        <p:guide pos="707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fr-CA" sz="1200" dirty="0"/>
              <a:t>Le nom</a:t>
            </a:r>
            <a:endParaRPr lang="fr-CA"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Bonjour tout le monde,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commençons aujourd’hui notre aperçu de la grammaire française par une étude détaillée des noms.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338997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français comme dans toutes les autres langues du monde il y a des mots différents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table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beau</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chien</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aller</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étudiant</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lentement</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après</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etc.</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Parmi les mots on distingue différentes catégories grammaticales.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remarquons que certains mots ont un article à côté alors que les autres n’en ont pas, nous remarquons également que nous pouvons poser une question QUI? ou QUOI? pour certains mots et non pas pour les autres.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12910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nom est un mot qui sert à désigner un être animé (personne ou animal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QUI?</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ou une chose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QUOI?</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On l’appelle aussi un substantif.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340959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Parmi les noms il existe de différentes catégories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on distingue les noms communs des noms propres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NOMS COMMUNS</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chaise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pensée</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ville </a:t>
            </a:r>
          </a:p>
          <a:p>
            <a:pPr marL="0" marR="0">
              <a:spcBef>
                <a:spcPts val="0"/>
              </a:spcBef>
              <a:spcAft>
                <a:spcPts val="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NOMS PROPRES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Johnny Depp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le Canada</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la Tour Eiffel</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nom propre s’écrit toujours avec une majuscule et désigne un être, une chose ou un lieu uniques.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distinguons aussi les noms simples et les noms composés.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nom composé est un nom qui se compose de plusieurs mots. En général, ces mots sont liés entre eux par un trait d’union (une grand-mère, par exemple), mais ce n’est pas toujours le cas (une pomme de terre).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Cette distinction nous sera utile quand nous allons aborder la question du pluriel des noms.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86687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faut bien faire la distinction entre le nom commun, le nom propre et les adjectifs. Par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C’est un Acadien. – dans ce contexte, on emploie le mot « acadien » comme un nom propre (un nom de nationalité), ainsi, on l’écrit avec une majuscule.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C’est un chanteur acadien. – dans cet exemple, le mot « acadien » est employé comme un adjectif, pour cette raison on l’écrit avec une minuscule.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chante une chanson en acadien. – dans ce contexte, le mot « acadien » renvoie à une langue, donc, il s’agit d’un nom commun qui commence par une lettre minuscule.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Vous voyez que le même mot peut appartenir à de différentes catégories ce qui influence l’emploi de la lettre majuscule. Les noms de nationalité appartiennent aux noms propres, et on doit les écrire avec une majuscule, alors que les noms qui désignent les langues ainsi que les adjectifs dérivés de ces noms s’écrivent toujours avec une lettre minuscule.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98554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hyperlink" Target="https://unsplash.com/es/@itssaroo?utm_source=unsplash&amp;utm_medium=referral&amp;utm_content=creditCopyText" TargetMode="External"/><Relationship Id="rId3" Type="http://schemas.openxmlformats.org/officeDocument/2006/relationships/notesSlide" Target="../notesSlides/notesSlide5.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unsplash.com/photos/MOHafeQSK90?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71228"/>
            <a:ext cx="10300303" cy="600144"/>
          </a:xfrm>
        </p:spPr>
        <p:txBody>
          <a:bodyPr/>
          <a:lstStyle/>
          <a:p>
            <a:r>
              <a:rPr lang="fr-CA" dirty="0"/>
              <a:t>Introduction</a:t>
            </a:r>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sz="9600" dirty="0"/>
              <a:t>Le nom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a:xfrm>
            <a:off x="531540" y="20741"/>
            <a:ext cx="11745827" cy="511175"/>
          </a:xfrm>
        </p:spPr>
        <p:txBody>
          <a:bodyPr/>
          <a:lstStyle/>
          <a:p>
            <a:r>
              <a:rPr lang="fr-CA" dirty="0"/>
              <a:t>Qu’est-ce qu’un nom ?</a:t>
            </a:r>
          </a:p>
        </p:txBody>
      </p:sp>
      <p:grpSp>
        <p:nvGrpSpPr>
          <p:cNvPr id="9" name="Group 8">
            <a:extLst>
              <a:ext uri="{FF2B5EF4-FFF2-40B4-BE49-F238E27FC236}">
                <a16:creationId xmlns:a16="http://schemas.microsoft.com/office/drawing/2014/main" id="{21CAB83A-6CFC-1F2D-D70D-A564C269AADB}"/>
              </a:ext>
            </a:extLst>
          </p:cNvPr>
          <p:cNvGrpSpPr/>
          <p:nvPr/>
        </p:nvGrpSpPr>
        <p:grpSpPr>
          <a:xfrm>
            <a:off x="1116012" y="-948106"/>
            <a:ext cx="9494681" cy="665045"/>
            <a:chOff x="-1" y="-801523"/>
            <a:chExt cx="9494681" cy="665045"/>
          </a:xfrm>
        </p:grpSpPr>
        <p:pic>
          <p:nvPicPr>
            <p:cNvPr id="4" name="Picture 3">
              <a:extLst>
                <a:ext uri="{FF2B5EF4-FFF2-40B4-BE49-F238E27FC236}">
                  <a16:creationId xmlns:a16="http://schemas.microsoft.com/office/drawing/2014/main" id="{E6EA9B59-69F3-1632-CFDA-7ACD49B4645D}"/>
                </a:ext>
              </a:extLst>
            </p:cNvPr>
            <p:cNvPicPr>
              <a:picLocks noChangeAspect="1"/>
            </p:cNvPicPr>
            <p:nvPr/>
          </p:nvPicPr>
          <p:blipFill rotWithShape="1">
            <a:blip r:embed="rId4"/>
            <a:srcRect t="11780" b="7603"/>
            <a:stretch/>
          </p:blipFill>
          <p:spPr>
            <a:xfrm>
              <a:off x="-1" y="-790784"/>
              <a:ext cx="3063240" cy="654306"/>
            </a:xfrm>
            <a:prstGeom prst="rect">
              <a:avLst/>
            </a:prstGeom>
          </p:spPr>
        </p:pic>
        <p:pic>
          <p:nvPicPr>
            <p:cNvPr id="6" name="Picture 5">
              <a:extLst>
                <a:ext uri="{FF2B5EF4-FFF2-40B4-BE49-F238E27FC236}">
                  <a16:creationId xmlns:a16="http://schemas.microsoft.com/office/drawing/2014/main" id="{39E23128-04C2-6A66-BD5A-C0F676C1B288}"/>
                </a:ext>
              </a:extLst>
            </p:cNvPr>
            <p:cNvPicPr>
              <a:picLocks noChangeAspect="1"/>
            </p:cNvPicPr>
            <p:nvPr/>
          </p:nvPicPr>
          <p:blipFill>
            <a:blip r:embed="rId5"/>
            <a:stretch>
              <a:fillRect/>
            </a:stretch>
          </p:blipFill>
          <p:spPr>
            <a:xfrm>
              <a:off x="3214616" y="-790784"/>
              <a:ext cx="3065448" cy="654306"/>
            </a:xfrm>
            <a:prstGeom prst="rect">
              <a:avLst/>
            </a:prstGeom>
          </p:spPr>
        </p:pic>
        <p:pic>
          <p:nvPicPr>
            <p:cNvPr id="8" name="Picture 7">
              <a:extLst>
                <a:ext uri="{FF2B5EF4-FFF2-40B4-BE49-F238E27FC236}">
                  <a16:creationId xmlns:a16="http://schemas.microsoft.com/office/drawing/2014/main" id="{F8821A38-BA63-20EC-2156-F56AE6A983E8}"/>
                </a:ext>
              </a:extLst>
            </p:cNvPr>
            <p:cNvPicPr>
              <a:picLocks noChangeAspect="1"/>
            </p:cNvPicPr>
            <p:nvPr/>
          </p:nvPicPr>
          <p:blipFill>
            <a:blip r:embed="rId6"/>
            <a:stretch>
              <a:fillRect/>
            </a:stretch>
          </p:blipFill>
          <p:spPr>
            <a:xfrm>
              <a:off x="6431440" y="-801523"/>
              <a:ext cx="3063240" cy="665045"/>
            </a:xfrm>
            <a:prstGeom prst="rect">
              <a:avLst/>
            </a:prstGeom>
          </p:spPr>
        </p:pic>
      </p:grpSp>
      <p:sp>
        <p:nvSpPr>
          <p:cNvPr id="14" name="Rectangle 3">
            <a:extLst>
              <a:ext uri="{FF2B5EF4-FFF2-40B4-BE49-F238E27FC236}">
                <a16:creationId xmlns:a16="http://schemas.microsoft.com/office/drawing/2014/main" id="{EA29D072-5856-4BBA-03D3-C9ECD176BD57}"/>
              </a:ext>
            </a:extLst>
          </p:cNvPr>
          <p:cNvSpPr txBox="1">
            <a:spLocks noChangeArrowheads="1"/>
          </p:cNvSpPr>
          <p:nvPr/>
        </p:nvSpPr>
        <p:spPr bwMode="auto">
          <a:xfrm>
            <a:off x="1039813" y="280614"/>
            <a:ext cx="8229600" cy="5029200"/>
          </a:xfrm>
          <a:prstGeom prst="rect">
            <a:avLst/>
          </a:prstGeom>
          <a:noFill/>
          <a:ln w="9525">
            <a:noFill/>
            <a:miter lim="800000"/>
            <a:headEnd/>
            <a:tailEnd/>
          </a:ln>
          <a:effectLst/>
        </p:spPr>
        <p:txBody>
          <a:bodyPr/>
          <a:lstStyle/>
          <a:p>
            <a:pPr marL="342900" indent="-342900">
              <a:spcBef>
                <a:spcPct val="20000"/>
              </a:spcBef>
              <a:defRPr/>
            </a:pPr>
            <a:endParaRPr lang="fr-FR" sz="3600" kern="0" dirty="0">
              <a:latin typeface="Arial"/>
              <a:cs typeface="+mn-cs"/>
            </a:endParaRPr>
          </a:p>
          <a:p>
            <a:pPr marL="342900" indent="-342900">
              <a:spcBef>
                <a:spcPct val="20000"/>
              </a:spcBef>
              <a:buFontTx/>
              <a:buChar char="•"/>
              <a:defRPr/>
            </a:pPr>
            <a:r>
              <a:rPr lang="fr-CA" sz="4400" kern="0" dirty="0">
                <a:latin typeface="Arial"/>
                <a:cs typeface="+mn-cs"/>
              </a:rPr>
              <a:t>une table</a:t>
            </a:r>
          </a:p>
          <a:p>
            <a:pPr marL="342900" indent="-342900">
              <a:spcBef>
                <a:spcPct val="20000"/>
              </a:spcBef>
              <a:buFontTx/>
              <a:buChar char="•"/>
              <a:defRPr/>
            </a:pPr>
            <a:r>
              <a:rPr lang="fr-CA" sz="4400" kern="0" dirty="0">
                <a:latin typeface="Arial"/>
                <a:cs typeface="+mn-cs"/>
              </a:rPr>
              <a:t>beau</a:t>
            </a:r>
          </a:p>
          <a:p>
            <a:pPr marL="342900" indent="-342900">
              <a:spcBef>
                <a:spcPct val="20000"/>
              </a:spcBef>
              <a:buFontTx/>
              <a:buChar char="•"/>
              <a:defRPr/>
            </a:pPr>
            <a:r>
              <a:rPr lang="fr-CA" sz="4400" kern="0" dirty="0">
                <a:latin typeface="Arial"/>
                <a:cs typeface="+mn-cs"/>
              </a:rPr>
              <a:t>un chien</a:t>
            </a:r>
          </a:p>
          <a:p>
            <a:pPr marL="342900" indent="-342900">
              <a:spcBef>
                <a:spcPct val="20000"/>
              </a:spcBef>
              <a:buFontTx/>
              <a:buChar char="•"/>
              <a:defRPr/>
            </a:pPr>
            <a:r>
              <a:rPr lang="fr-CA" sz="4400" kern="0" dirty="0">
                <a:latin typeface="Arial"/>
                <a:cs typeface="+mn-cs"/>
              </a:rPr>
              <a:t>aller</a:t>
            </a:r>
          </a:p>
          <a:p>
            <a:pPr marL="342900" indent="-342900">
              <a:spcBef>
                <a:spcPct val="20000"/>
              </a:spcBef>
              <a:buFontTx/>
              <a:buChar char="•"/>
              <a:defRPr/>
            </a:pPr>
            <a:r>
              <a:rPr lang="fr-CA" sz="4400" kern="0" dirty="0">
                <a:latin typeface="Arial"/>
                <a:cs typeface="+mn-cs"/>
              </a:rPr>
              <a:t>un étudiant</a:t>
            </a:r>
          </a:p>
          <a:p>
            <a:pPr marL="342900" indent="-342900">
              <a:spcBef>
                <a:spcPct val="20000"/>
              </a:spcBef>
              <a:buFontTx/>
              <a:buChar char="•"/>
              <a:defRPr/>
            </a:pPr>
            <a:r>
              <a:rPr lang="fr-CA" sz="4400" kern="0" dirty="0">
                <a:latin typeface="Arial"/>
                <a:cs typeface="+mn-cs"/>
              </a:rPr>
              <a:t>lentement</a:t>
            </a:r>
          </a:p>
          <a:p>
            <a:pPr marL="342900" indent="-342900">
              <a:spcBef>
                <a:spcPct val="20000"/>
              </a:spcBef>
              <a:buFontTx/>
              <a:buChar char="•"/>
              <a:defRPr/>
            </a:pPr>
            <a:r>
              <a:rPr lang="fr-CA" sz="4400" kern="0" dirty="0">
                <a:latin typeface="Arial"/>
                <a:cs typeface="+mn-cs"/>
              </a:rPr>
              <a:t>après</a:t>
            </a:r>
            <a:endParaRPr lang="fr-FR" sz="4400" kern="0" dirty="0">
              <a:latin typeface="Arial"/>
              <a:cs typeface="+mn-cs"/>
            </a:endParaRPr>
          </a:p>
        </p:txBody>
      </p:sp>
      <p:sp>
        <p:nvSpPr>
          <p:cNvPr id="15" name="Rectangle 7">
            <a:extLst>
              <a:ext uri="{FF2B5EF4-FFF2-40B4-BE49-F238E27FC236}">
                <a16:creationId xmlns:a16="http://schemas.microsoft.com/office/drawing/2014/main" id="{DBBFE05C-8766-C870-518E-60D42D1FE952}"/>
              </a:ext>
            </a:extLst>
          </p:cNvPr>
          <p:cNvSpPr>
            <a:spLocks noChangeArrowheads="1"/>
          </p:cNvSpPr>
          <p:nvPr/>
        </p:nvSpPr>
        <p:spPr bwMode="auto">
          <a:xfrm>
            <a:off x="1407319" y="1132965"/>
            <a:ext cx="1030287" cy="554173"/>
          </a:xfrm>
          <a:prstGeom prst="rect">
            <a:avLst/>
          </a:prstGeom>
          <a:solidFill>
            <a:srgbClr val="99CCFF">
              <a:alpha val="2000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6" name="Rectangle 15">
            <a:extLst>
              <a:ext uri="{FF2B5EF4-FFF2-40B4-BE49-F238E27FC236}">
                <a16:creationId xmlns:a16="http://schemas.microsoft.com/office/drawing/2014/main" id="{0BCB4BF0-8040-1ED1-12A1-F9465D5CB2AD}"/>
              </a:ext>
            </a:extLst>
          </p:cNvPr>
          <p:cNvSpPr>
            <a:spLocks noChangeArrowheads="1"/>
          </p:cNvSpPr>
          <p:nvPr/>
        </p:nvSpPr>
        <p:spPr bwMode="auto">
          <a:xfrm>
            <a:off x="1407319" y="2734556"/>
            <a:ext cx="769144" cy="557784"/>
          </a:xfrm>
          <a:prstGeom prst="rect">
            <a:avLst/>
          </a:prstGeom>
          <a:solidFill>
            <a:srgbClr val="99CC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7" name="Rectangle 16">
            <a:extLst>
              <a:ext uri="{FF2B5EF4-FFF2-40B4-BE49-F238E27FC236}">
                <a16:creationId xmlns:a16="http://schemas.microsoft.com/office/drawing/2014/main" id="{30E84F33-18AA-9A02-A96F-F5C832C3DCB2}"/>
              </a:ext>
            </a:extLst>
          </p:cNvPr>
          <p:cNvSpPr>
            <a:spLocks noChangeArrowheads="1"/>
          </p:cNvSpPr>
          <p:nvPr/>
        </p:nvSpPr>
        <p:spPr bwMode="auto">
          <a:xfrm>
            <a:off x="1407319" y="4339758"/>
            <a:ext cx="769144" cy="557784"/>
          </a:xfrm>
          <a:prstGeom prst="rect">
            <a:avLst/>
          </a:prstGeom>
          <a:solidFill>
            <a:srgbClr val="99CC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8" name="AutoShape 14">
            <a:extLst>
              <a:ext uri="{FF2B5EF4-FFF2-40B4-BE49-F238E27FC236}">
                <a16:creationId xmlns:a16="http://schemas.microsoft.com/office/drawing/2014/main" id="{20AE750E-D0CD-54D9-5D58-3D897F45D52F}"/>
              </a:ext>
            </a:extLst>
          </p:cNvPr>
          <p:cNvSpPr>
            <a:spLocks noChangeArrowheads="1"/>
          </p:cNvSpPr>
          <p:nvPr/>
        </p:nvSpPr>
        <p:spPr bwMode="auto">
          <a:xfrm>
            <a:off x="4481909" y="979114"/>
            <a:ext cx="1371600" cy="784225"/>
          </a:xfrm>
          <a:prstGeom prst="leftArrow">
            <a:avLst>
              <a:gd name="adj1" fmla="val 50000"/>
              <a:gd name="adj2" fmla="val 43725"/>
            </a:avLst>
          </a:prstGeom>
          <a:solidFill>
            <a:srgbClr val="BDD6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a:ln>
                  <a:noFill/>
                </a:ln>
                <a:solidFill>
                  <a:srgbClr val="000000"/>
                </a:solidFill>
                <a:effectLst/>
                <a:uLnTx/>
                <a:uFillTx/>
                <a:latin typeface="Arial" panose="020B0604020202020204" pitchFamily="34" charset="0"/>
                <a:cs typeface="+mn-cs"/>
              </a:rPr>
              <a:t>Quoi?</a:t>
            </a:r>
          </a:p>
        </p:txBody>
      </p:sp>
      <p:sp>
        <p:nvSpPr>
          <p:cNvPr id="19" name="AutoShape 18">
            <a:extLst>
              <a:ext uri="{FF2B5EF4-FFF2-40B4-BE49-F238E27FC236}">
                <a16:creationId xmlns:a16="http://schemas.microsoft.com/office/drawing/2014/main" id="{EF36C14E-0314-BA7E-465E-0531E85AEB47}"/>
              </a:ext>
            </a:extLst>
          </p:cNvPr>
          <p:cNvSpPr>
            <a:spLocks noChangeArrowheads="1"/>
          </p:cNvSpPr>
          <p:nvPr/>
        </p:nvSpPr>
        <p:spPr bwMode="auto">
          <a:xfrm>
            <a:off x="4491753" y="2615237"/>
            <a:ext cx="1371600" cy="784225"/>
          </a:xfrm>
          <a:prstGeom prst="leftArrow">
            <a:avLst>
              <a:gd name="adj1" fmla="val 50000"/>
              <a:gd name="adj2" fmla="val 43725"/>
            </a:avLst>
          </a:prstGeom>
          <a:solidFill>
            <a:srgbClr val="BDD6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a:ln>
                  <a:noFill/>
                </a:ln>
                <a:solidFill>
                  <a:srgbClr val="000000"/>
                </a:solidFill>
                <a:effectLst/>
                <a:uLnTx/>
                <a:uFillTx/>
                <a:latin typeface="Arial" panose="020B0604020202020204" pitchFamily="34" charset="0"/>
                <a:cs typeface="+mn-cs"/>
              </a:rPr>
              <a:t>Qui?</a:t>
            </a:r>
          </a:p>
        </p:txBody>
      </p:sp>
      <p:sp>
        <p:nvSpPr>
          <p:cNvPr id="20" name="AutoShape 19">
            <a:extLst>
              <a:ext uri="{FF2B5EF4-FFF2-40B4-BE49-F238E27FC236}">
                <a16:creationId xmlns:a16="http://schemas.microsoft.com/office/drawing/2014/main" id="{C7D7A748-63F4-E5D8-1564-4E8835A68688}"/>
              </a:ext>
            </a:extLst>
          </p:cNvPr>
          <p:cNvSpPr>
            <a:spLocks noChangeArrowheads="1"/>
          </p:cNvSpPr>
          <p:nvPr/>
        </p:nvSpPr>
        <p:spPr bwMode="auto">
          <a:xfrm>
            <a:off x="4493341" y="4214439"/>
            <a:ext cx="1371600" cy="784225"/>
          </a:xfrm>
          <a:prstGeom prst="leftArrow">
            <a:avLst>
              <a:gd name="adj1" fmla="val 50000"/>
              <a:gd name="adj2" fmla="val 43725"/>
            </a:avLst>
          </a:prstGeom>
          <a:solidFill>
            <a:srgbClr val="BDD6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a:ln>
                  <a:noFill/>
                </a:ln>
                <a:solidFill>
                  <a:srgbClr val="000000"/>
                </a:solidFill>
                <a:effectLst/>
                <a:uLnTx/>
                <a:uFillTx/>
                <a:latin typeface="Arial" panose="020B0604020202020204" pitchFamily="34" charset="0"/>
                <a:cs typeface="+mn-cs"/>
              </a:rPr>
              <a:t>Qui?</a:t>
            </a:r>
          </a:p>
        </p:txBody>
      </p:sp>
      <p:pic>
        <p:nvPicPr>
          <p:cNvPr id="22" name="Picture 21" descr="A large group of rocks&#10;&#10;Description automatically generated with low confidence">
            <a:extLst>
              <a:ext uri="{FF2B5EF4-FFF2-40B4-BE49-F238E27FC236}">
                <a16:creationId xmlns:a16="http://schemas.microsoft.com/office/drawing/2014/main" id="{79D156A4-4053-79F8-321D-FE62944113A1}"/>
              </a:ext>
            </a:extLst>
          </p:cNvPr>
          <p:cNvPicPr>
            <a:picLocks noChangeAspect="1"/>
          </p:cNvPicPr>
          <p:nvPr/>
        </p:nvPicPr>
        <p:blipFill rotWithShape="1">
          <a:blip r:embed="rId7">
            <a:extLst>
              <a:ext uri="{28A0092B-C50C-407E-A947-70E740481C1C}">
                <a14:useLocalDpi xmlns:a14="http://schemas.microsoft.com/office/drawing/2010/main" val="0"/>
              </a:ext>
            </a:extLst>
          </a:blip>
          <a:srcRect l="48091" t="21553" r="17905" b="11569"/>
          <a:stretch/>
        </p:blipFill>
        <p:spPr>
          <a:xfrm>
            <a:off x="7547453" y="531916"/>
            <a:ext cx="4945043" cy="6489598"/>
          </a:xfrm>
          <a:prstGeom prst="rect">
            <a:avLst/>
          </a:prstGeom>
        </p:spPr>
      </p:pic>
      <p:sp>
        <p:nvSpPr>
          <p:cNvPr id="23" name="TextBox 22">
            <a:extLst>
              <a:ext uri="{FF2B5EF4-FFF2-40B4-BE49-F238E27FC236}">
                <a16:creationId xmlns:a16="http://schemas.microsoft.com/office/drawing/2014/main" id="{7B131228-FB9E-3E85-BF70-B783209D8264}"/>
              </a:ext>
            </a:extLst>
          </p:cNvPr>
          <p:cNvSpPr txBox="1"/>
          <p:nvPr/>
        </p:nvSpPr>
        <p:spPr>
          <a:xfrm rot="16200000">
            <a:off x="6248703" y="5744198"/>
            <a:ext cx="2426562" cy="276999"/>
          </a:xfrm>
          <a:prstGeom prst="rect">
            <a:avLst/>
          </a:prstGeom>
          <a:noFill/>
        </p:spPr>
        <p:txBody>
          <a:bodyPr wrap="none" rtlCol="0">
            <a:spAutoFit/>
          </a:bodyPr>
          <a:lstStyle/>
          <a:p>
            <a:r>
              <a:rPr lang="fr-CA" sz="1200" dirty="0">
                <a:solidFill>
                  <a:schemeClr val="bg1">
                    <a:lumMod val="65000"/>
                  </a:schemeClr>
                </a:solidFill>
              </a:rPr>
              <a:t>Photo d’Ana </a:t>
            </a:r>
            <a:r>
              <a:rPr lang="fr-CA" sz="1200" dirty="0" err="1">
                <a:solidFill>
                  <a:schemeClr val="bg1">
                    <a:lumMod val="65000"/>
                  </a:schemeClr>
                </a:solidFill>
              </a:rPr>
              <a:t>Municio</a:t>
            </a:r>
            <a:r>
              <a:rPr lang="fr-CA" sz="1200" dirty="0">
                <a:solidFill>
                  <a:schemeClr val="bg1">
                    <a:lumMod val="65000"/>
                  </a:schemeClr>
                </a:solidFill>
              </a:rPr>
              <a:t>, unsplash.com</a:t>
            </a: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Définition </a:t>
            </a:r>
          </a:p>
        </p:txBody>
      </p:sp>
      <p:grpSp>
        <p:nvGrpSpPr>
          <p:cNvPr id="3" name="Group 2">
            <a:extLst>
              <a:ext uri="{FF2B5EF4-FFF2-40B4-BE49-F238E27FC236}">
                <a16:creationId xmlns:a16="http://schemas.microsoft.com/office/drawing/2014/main" id="{64D0FF9E-271A-3E55-3E2F-6DD855828878}"/>
              </a:ext>
            </a:extLst>
          </p:cNvPr>
          <p:cNvGrpSpPr/>
          <p:nvPr/>
        </p:nvGrpSpPr>
        <p:grpSpPr>
          <a:xfrm>
            <a:off x="1142999" y="-958845"/>
            <a:ext cx="9494681" cy="665045"/>
            <a:chOff x="-1" y="-801523"/>
            <a:chExt cx="9494681" cy="665045"/>
          </a:xfrm>
        </p:grpSpPr>
        <p:pic>
          <p:nvPicPr>
            <p:cNvPr id="4" name="Picture 3">
              <a:extLst>
                <a:ext uri="{FF2B5EF4-FFF2-40B4-BE49-F238E27FC236}">
                  <a16:creationId xmlns:a16="http://schemas.microsoft.com/office/drawing/2014/main" id="{28992876-D074-BC29-20CE-FA2108D8B9F6}"/>
                </a:ext>
              </a:extLst>
            </p:cNvPr>
            <p:cNvPicPr>
              <a:picLocks noChangeAspect="1"/>
            </p:cNvPicPr>
            <p:nvPr/>
          </p:nvPicPr>
          <p:blipFill rotWithShape="1">
            <a:blip r:embed="rId4"/>
            <a:srcRect t="11780" b="7603"/>
            <a:stretch/>
          </p:blipFill>
          <p:spPr>
            <a:xfrm>
              <a:off x="-1" y="-790784"/>
              <a:ext cx="3063240" cy="654306"/>
            </a:xfrm>
            <a:prstGeom prst="rect">
              <a:avLst/>
            </a:prstGeom>
          </p:spPr>
        </p:pic>
        <p:pic>
          <p:nvPicPr>
            <p:cNvPr id="5" name="Picture 4">
              <a:extLst>
                <a:ext uri="{FF2B5EF4-FFF2-40B4-BE49-F238E27FC236}">
                  <a16:creationId xmlns:a16="http://schemas.microsoft.com/office/drawing/2014/main" id="{D0157236-1958-E6BF-84A8-BDE454C726C8}"/>
                </a:ext>
              </a:extLst>
            </p:cNvPr>
            <p:cNvPicPr>
              <a:picLocks noChangeAspect="1"/>
            </p:cNvPicPr>
            <p:nvPr/>
          </p:nvPicPr>
          <p:blipFill>
            <a:blip r:embed="rId5"/>
            <a:stretch>
              <a:fillRect/>
            </a:stretch>
          </p:blipFill>
          <p:spPr>
            <a:xfrm>
              <a:off x="3214616" y="-790784"/>
              <a:ext cx="3065448" cy="654306"/>
            </a:xfrm>
            <a:prstGeom prst="rect">
              <a:avLst/>
            </a:prstGeom>
          </p:spPr>
        </p:pic>
        <p:pic>
          <p:nvPicPr>
            <p:cNvPr id="6" name="Picture 5">
              <a:extLst>
                <a:ext uri="{FF2B5EF4-FFF2-40B4-BE49-F238E27FC236}">
                  <a16:creationId xmlns:a16="http://schemas.microsoft.com/office/drawing/2014/main" id="{CB0124C8-6942-31A9-AD8B-AD28253ED7F4}"/>
                </a:ext>
              </a:extLst>
            </p:cNvPr>
            <p:cNvPicPr>
              <a:picLocks noChangeAspect="1"/>
            </p:cNvPicPr>
            <p:nvPr/>
          </p:nvPicPr>
          <p:blipFill>
            <a:blip r:embed="rId6"/>
            <a:stretch>
              <a:fillRect/>
            </a:stretch>
          </p:blipFill>
          <p:spPr>
            <a:xfrm>
              <a:off x="6431440" y="-801523"/>
              <a:ext cx="3063240" cy="665045"/>
            </a:xfrm>
            <a:prstGeom prst="rect">
              <a:avLst/>
            </a:prstGeom>
          </p:spPr>
        </p:pic>
      </p:grpSp>
      <p:sp>
        <p:nvSpPr>
          <p:cNvPr id="9" name="Rectangle 20">
            <a:extLst>
              <a:ext uri="{FF2B5EF4-FFF2-40B4-BE49-F238E27FC236}">
                <a16:creationId xmlns:a16="http://schemas.microsoft.com/office/drawing/2014/main" id="{E7F73DFE-157E-696D-0218-4315E8907192}"/>
              </a:ext>
            </a:extLst>
          </p:cNvPr>
          <p:cNvSpPr>
            <a:spLocks noChangeArrowheads="1"/>
          </p:cNvSpPr>
          <p:nvPr/>
        </p:nvSpPr>
        <p:spPr bwMode="auto">
          <a:xfrm>
            <a:off x="1522413" y="1521346"/>
            <a:ext cx="7391400" cy="2971800"/>
          </a:xfrm>
          <a:prstGeom prst="rect">
            <a:avLst/>
          </a:prstGeom>
          <a:solidFill>
            <a:srgbClr val="FFFFFF">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50000"/>
              </a:lnSpc>
              <a:spcBef>
                <a:spcPct val="0"/>
              </a:spcBef>
              <a:spcAft>
                <a:spcPts val="0"/>
              </a:spcAft>
              <a:buClrTx/>
              <a:buSzTx/>
              <a:buFontTx/>
              <a:buNone/>
              <a:tabLst/>
              <a:defRPr/>
            </a:pP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Un </a:t>
            </a:r>
            <a:r>
              <a:rPr kumimoji="0" lang="fr-FR" altLang="fr-FR" sz="4000" b="1" i="0" u="none" strike="noStrike" kern="0" cap="none" spc="0" normalizeH="0" baseline="0" noProof="0" dirty="0">
                <a:ln>
                  <a:noFill/>
                </a:ln>
                <a:solidFill>
                  <a:srgbClr val="000000"/>
                </a:solidFill>
                <a:effectLst/>
                <a:uLnTx/>
                <a:uFillTx/>
                <a:latin typeface="Arial" panose="020B0604020202020204" pitchFamily="34" charset="0"/>
                <a:cs typeface="+mn-cs"/>
              </a:rPr>
              <a:t>nom</a:t>
            </a: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 est un mot qui sert à désigner </a:t>
            </a:r>
          </a:p>
          <a:p>
            <a:pPr marL="0" marR="0" lvl="0" indent="0" defTabSz="914400" eaLnBrk="1" fontAlgn="auto" latinLnBrk="0" hangingPunct="1">
              <a:lnSpc>
                <a:spcPct val="150000"/>
              </a:lnSpc>
              <a:spcBef>
                <a:spcPct val="0"/>
              </a:spcBef>
              <a:spcAft>
                <a:spcPts val="0"/>
              </a:spcAft>
              <a:buClrTx/>
              <a:buSzTx/>
              <a:buFontTx/>
              <a:buNone/>
              <a:tabLst/>
              <a:defRPr/>
            </a:pPr>
            <a:r>
              <a:rPr kumimoji="0" lang="fr-FR" altLang="fr-FR" sz="4000" b="0" i="0" u="sng" strike="noStrike" kern="0" cap="none" spc="0" normalizeH="0" baseline="0" noProof="0" dirty="0">
                <a:ln>
                  <a:noFill/>
                </a:ln>
                <a:solidFill>
                  <a:srgbClr val="000000"/>
                </a:solidFill>
                <a:effectLst/>
                <a:uLnTx/>
                <a:uFillTx/>
                <a:latin typeface="Arial" panose="020B0604020202020204" pitchFamily="34" charset="0"/>
                <a:cs typeface="+mn-cs"/>
              </a:rPr>
              <a:t>un être animé</a:t>
            </a: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 (personne ou animal – QUI?) </a:t>
            </a:r>
          </a:p>
          <a:p>
            <a:pPr marL="0" marR="0" lvl="0" indent="0" defTabSz="914400" eaLnBrk="1" fontAlgn="auto" latinLnBrk="0" hangingPunct="1">
              <a:lnSpc>
                <a:spcPct val="150000"/>
              </a:lnSpc>
              <a:spcBef>
                <a:spcPct val="0"/>
              </a:spcBef>
              <a:spcAft>
                <a:spcPts val="0"/>
              </a:spcAft>
              <a:buClrTx/>
              <a:buSzTx/>
              <a:buFontTx/>
              <a:buNone/>
              <a:tabLst/>
              <a:defRPr/>
            </a:pP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ou </a:t>
            </a:r>
            <a:r>
              <a:rPr kumimoji="0" lang="fr-FR" altLang="fr-FR" sz="4000" b="0" i="0" u="sng" strike="noStrike" kern="0" cap="none" spc="0" normalizeH="0" baseline="0" noProof="0" dirty="0">
                <a:ln>
                  <a:noFill/>
                </a:ln>
                <a:solidFill>
                  <a:srgbClr val="000000"/>
                </a:solidFill>
                <a:effectLst/>
                <a:uLnTx/>
                <a:uFillTx/>
                <a:latin typeface="Arial" panose="020B0604020202020204" pitchFamily="34" charset="0"/>
                <a:cs typeface="+mn-cs"/>
              </a:rPr>
              <a:t>une chose</a:t>
            </a:r>
            <a:r>
              <a:rPr kumimoji="0" lang="fr-FR" altLang="fr-FR" sz="4000" b="0" i="0" u="none" strike="noStrike" kern="0" cap="none" spc="0" normalizeH="0" baseline="0" noProof="0" dirty="0">
                <a:ln>
                  <a:noFill/>
                </a:ln>
                <a:solidFill>
                  <a:srgbClr val="000000"/>
                </a:solidFill>
                <a:effectLst/>
                <a:uLnTx/>
                <a:uFillTx/>
                <a:latin typeface="Arial" panose="020B0604020202020204" pitchFamily="34" charset="0"/>
                <a:cs typeface="+mn-cs"/>
              </a:rPr>
              <a:t> (QUOI?). </a:t>
            </a:r>
          </a:p>
        </p:txBody>
      </p:sp>
      <p:sp>
        <p:nvSpPr>
          <p:cNvPr id="10" name="Rectangle 21">
            <a:extLst>
              <a:ext uri="{FF2B5EF4-FFF2-40B4-BE49-F238E27FC236}">
                <a16:creationId xmlns:a16="http://schemas.microsoft.com/office/drawing/2014/main" id="{78480523-7A5B-0D27-1063-05481A7D0655}"/>
              </a:ext>
            </a:extLst>
          </p:cNvPr>
          <p:cNvSpPr>
            <a:spLocks noChangeArrowheads="1"/>
          </p:cNvSpPr>
          <p:nvPr/>
        </p:nvSpPr>
        <p:spPr bwMode="auto">
          <a:xfrm>
            <a:off x="3363913" y="5308123"/>
            <a:ext cx="5791200" cy="762000"/>
          </a:xfrm>
          <a:prstGeom prst="rect">
            <a:avLst/>
          </a:prstGeom>
          <a:solidFill>
            <a:srgbClr val="0B435B"/>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4000" b="1" i="0" u="none" strike="noStrike" kern="0" cap="none" spc="0" normalizeH="0" baseline="0" noProof="0" dirty="0">
                <a:ln>
                  <a:noFill/>
                </a:ln>
                <a:solidFill>
                  <a:schemeClr val="bg1"/>
                </a:solidFill>
                <a:effectLst/>
                <a:uLnTx/>
                <a:uFillTx/>
                <a:latin typeface="Arial" panose="020B0604020202020204" pitchFamily="34" charset="0"/>
                <a:cs typeface="+mn-cs"/>
              </a:rPr>
              <a:t>NOM = SUBSTANTIF</a:t>
            </a:r>
            <a:endParaRPr kumimoji="0" lang="fr-FR" altLang="fr-FR" sz="4000" b="1" i="0" u="none" strike="noStrike" kern="0" cap="none" spc="0" normalizeH="0" baseline="0" noProof="0" dirty="0">
              <a:ln>
                <a:noFill/>
              </a:ln>
              <a:solidFill>
                <a:schemeClr val="bg1"/>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0426-FD84-3B55-1D0A-54D1A47C2898}"/>
              </a:ext>
            </a:extLst>
          </p:cNvPr>
          <p:cNvSpPr>
            <a:spLocks noGrp="1"/>
          </p:cNvSpPr>
          <p:nvPr>
            <p:ph type="title"/>
          </p:nvPr>
        </p:nvSpPr>
        <p:spPr/>
        <p:txBody>
          <a:bodyPr/>
          <a:lstStyle/>
          <a:p>
            <a:r>
              <a:rPr lang="fr-CA" dirty="0"/>
              <a:t>Les différentes catégories de noms</a:t>
            </a:r>
          </a:p>
        </p:txBody>
      </p:sp>
      <p:sp>
        <p:nvSpPr>
          <p:cNvPr id="7" name="Rectangle 4">
            <a:extLst>
              <a:ext uri="{FF2B5EF4-FFF2-40B4-BE49-F238E27FC236}">
                <a16:creationId xmlns:a16="http://schemas.microsoft.com/office/drawing/2014/main" id="{409D010F-66A6-C289-0B17-2CDC9AD0F7A7}"/>
              </a:ext>
            </a:extLst>
          </p:cNvPr>
          <p:cNvSpPr txBox="1">
            <a:spLocks noChangeArrowheads="1"/>
          </p:cNvSpPr>
          <p:nvPr/>
        </p:nvSpPr>
        <p:spPr bwMode="auto">
          <a:xfrm>
            <a:off x="1460500" y="1098788"/>
            <a:ext cx="429287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CA" altLang="fr-FR" sz="4000" b="1" i="0" u="none" strike="noStrike" kern="0" cap="none" spc="0" normalizeH="0" baseline="0" noProof="0" dirty="0">
                <a:ln>
                  <a:noFill/>
                </a:ln>
                <a:solidFill>
                  <a:srgbClr val="627B9A"/>
                </a:solidFill>
                <a:effectLst/>
                <a:uLnTx/>
                <a:uFillTx/>
                <a:latin typeface="Arial" panose="020B0604020202020204" pitchFamily="34" charset="0"/>
                <a:ea typeface="Open Sans" panose="020B0606030504020204" pitchFamily="34" charset="0"/>
                <a:cs typeface="Arial" panose="020B0604020202020204" pitchFamily="34" charset="0"/>
              </a:rPr>
              <a:t>Noms communs</a:t>
            </a:r>
            <a:endParaRPr kumimoji="0" lang="en-US" altLang="fr-FR" sz="4000" b="1" i="0" u="none" strike="noStrike" kern="0" cap="none" spc="0" normalizeH="0" baseline="0" noProof="0" dirty="0">
              <a:ln>
                <a:noFill/>
              </a:ln>
              <a:solidFill>
                <a:srgbClr val="627B9A"/>
              </a:solidFill>
              <a:effectLst/>
              <a:uLnTx/>
              <a:uFillTx/>
              <a:latin typeface="Arial" panose="020B0604020202020204" pitchFamily="34" charset="0"/>
              <a:ea typeface="Open Sans" panose="020B0606030504020204" pitchFamily="34" charset="0"/>
              <a:cs typeface="Arial" panose="020B0604020202020204" pitchFamily="34" charset="0"/>
            </a:endParaRPr>
          </a:p>
          <a:p>
            <a:pPr marL="538163" marR="0" lvl="1" indent="-18256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CA" altLang="fr-FR" sz="2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une chaise</a:t>
            </a:r>
          </a:p>
          <a:p>
            <a:pPr marL="538163" marR="0" lvl="1" indent="-18256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CA" altLang="fr-FR" sz="2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une pensée</a:t>
            </a:r>
          </a:p>
          <a:p>
            <a:pPr marL="538163" marR="0" lvl="1" indent="-18256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CA" altLang="fr-FR" sz="2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une ville </a:t>
            </a:r>
            <a:endParaRPr kumimoji="0" lang="fr-FR" altLang="fr-FR" sz="28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5">
            <a:extLst>
              <a:ext uri="{FF2B5EF4-FFF2-40B4-BE49-F238E27FC236}">
                <a16:creationId xmlns:a16="http://schemas.microsoft.com/office/drawing/2014/main" id="{2698D63F-8777-53B2-1551-731319C87B23}"/>
              </a:ext>
            </a:extLst>
          </p:cNvPr>
          <p:cNvSpPr txBox="1">
            <a:spLocks noChangeArrowheads="1"/>
          </p:cNvSpPr>
          <p:nvPr/>
        </p:nvSpPr>
        <p:spPr bwMode="auto">
          <a:xfrm>
            <a:off x="6731000" y="1098788"/>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228600" marR="0" lvl="0" indent="-228600" algn="l" defTabSz="914400" rtl="0" eaLnBrk="1" fontAlgn="base" latinLnBrk="0" hangingPunct="1">
              <a:lnSpc>
                <a:spcPct val="100000"/>
              </a:lnSpc>
              <a:spcBef>
                <a:spcPct val="20000"/>
              </a:spcBef>
              <a:spcAft>
                <a:spcPct val="0"/>
              </a:spcAft>
              <a:buClrTx/>
              <a:buSzTx/>
              <a:buFontTx/>
              <a:buNone/>
              <a:tabLst/>
              <a:defRPr/>
            </a:pPr>
            <a:r>
              <a:rPr lang="fr-CA" altLang="fr-FR"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Noms propres</a:t>
            </a:r>
            <a:r>
              <a:rPr lang="en-US" altLang="fr-FR"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 </a:t>
            </a:r>
          </a:p>
          <a:p>
            <a:pPr marL="228600" marR="0" lvl="0" indent="-228600" algn="l" defTabSz="914400" rtl="0" eaLnBrk="1" fontAlgn="base" latinLnBrk="0" hangingPunct="1">
              <a:lnSpc>
                <a:spcPct val="100000"/>
              </a:lnSpc>
              <a:spcBef>
                <a:spcPct val="20000"/>
              </a:spcBef>
              <a:spcAft>
                <a:spcPct val="0"/>
              </a:spcAft>
              <a:buClrTx/>
              <a:buSzTx/>
              <a:buFontTx/>
              <a:buChar char="•"/>
              <a:tabLst/>
              <a:defRPr/>
            </a:pPr>
            <a:r>
              <a:rPr kumimoji="0" lang="fr-CA" altLang="fr-FR"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Johnny Depp </a:t>
            </a:r>
          </a:p>
          <a:p>
            <a:pPr marL="228600" marR="0" lvl="0" indent="-228600" algn="l" defTabSz="914400" rtl="0" eaLnBrk="1" fontAlgn="base" latinLnBrk="0" hangingPunct="1">
              <a:lnSpc>
                <a:spcPct val="100000"/>
              </a:lnSpc>
              <a:spcBef>
                <a:spcPct val="20000"/>
              </a:spcBef>
              <a:spcAft>
                <a:spcPct val="0"/>
              </a:spcAft>
              <a:buClrTx/>
              <a:buSzTx/>
              <a:buFontTx/>
              <a:buChar char="•"/>
              <a:tabLst/>
              <a:defRPr/>
            </a:pPr>
            <a:r>
              <a:rPr kumimoji="0" lang="fr-CA" altLang="fr-FR"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 Canada</a:t>
            </a:r>
          </a:p>
          <a:p>
            <a:pPr marL="228600" marR="0" lvl="0" indent="-228600" algn="l" defTabSz="914400" rtl="0" eaLnBrk="1" fontAlgn="base" latinLnBrk="0" hangingPunct="1">
              <a:lnSpc>
                <a:spcPct val="100000"/>
              </a:lnSpc>
              <a:spcBef>
                <a:spcPct val="20000"/>
              </a:spcBef>
              <a:spcAft>
                <a:spcPct val="0"/>
              </a:spcAft>
              <a:buClrTx/>
              <a:buSzTx/>
              <a:buFontTx/>
              <a:buChar char="•"/>
              <a:tabLst/>
              <a:defRPr/>
            </a:pPr>
            <a:r>
              <a:rPr kumimoji="0" lang="fr-CA" altLang="fr-FR"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la Tour Eiffel</a:t>
            </a:r>
            <a:endParaRPr kumimoji="0" lang="fr-FR" altLang="fr-FR"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6">
            <a:extLst>
              <a:ext uri="{FF2B5EF4-FFF2-40B4-BE49-F238E27FC236}">
                <a16:creationId xmlns:a16="http://schemas.microsoft.com/office/drawing/2014/main" id="{3E9AFCAE-CAD3-9207-215C-465DE9336C0D}"/>
              </a:ext>
            </a:extLst>
          </p:cNvPr>
          <p:cNvSpPr>
            <a:spLocks noChangeArrowheads="1"/>
          </p:cNvSpPr>
          <p:nvPr/>
        </p:nvSpPr>
        <p:spPr bwMode="auto">
          <a:xfrm>
            <a:off x="1460500" y="4394200"/>
            <a:ext cx="4038600" cy="2057400"/>
          </a:xfrm>
          <a:prstGeom prst="rect">
            <a:avLst/>
          </a:prstGeom>
          <a:noFill/>
          <a:ln w="9525">
            <a:noFill/>
            <a:miter lim="800000"/>
            <a:headEnd/>
            <a:tailEnd/>
          </a:ln>
        </p:spPr>
        <p:txBody>
          <a:bodyPr/>
          <a:lstStyle/>
          <a:p>
            <a:pPr marL="342900" indent="-228600">
              <a:spcBef>
                <a:spcPct val="20000"/>
              </a:spcBef>
              <a:defRPr/>
            </a:pPr>
            <a:r>
              <a:rPr lang="fr-CA"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Noms simples</a:t>
            </a:r>
            <a:r>
              <a:rPr lang="en-US"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 </a:t>
            </a:r>
          </a:p>
          <a:p>
            <a:pPr marL="520700" indent="-177800">
              <a:spcBef>
                <a:spcPct val="20000"/>
              </a:spcBef>
              <a:buFontTx/>
              <a:buChar char="•"/>
              <a:defRPr/>
            </a:pPr>
            <a:r>
              <a:rPr lang="fr-CA" sz="2800" dirty="0">
                <a:latin typeface="Open Sans" panose="020B0606030504020204" pitchFamily="34" charset="0"/>
                <a:ea typeface="Open Sans" panose="020B0606030504020204" pitchFamily="34" charset="0"/>
                <a:cs typeface="Open Sans" panose="020B0606030504020204" pitchFamily="34" charset="0"/>
              </a:rPr>
              <a:t>un cheval</a:t>
            </a:r>
          </a:p>
          <a:p>
            <a:pPr marL="520700" indent="-177800">
              <a:spcBef>
                <a:spcPct val="20000"/>
              </a:spcBef>
              <a:buFontTx/>
              <a:buChar char="•"/>
              <a:defRPr/>
            </a:pPr>
            <a:r>
              <a:rPr lang="fr-CA" sz="2800" dirty="0">
                <a:latin typeface="Open Sans" panose="020B0606030504020204" pitchFamily="34" charset="0"/>
                <a:ea typeface="Open Sans" panose="020B0606030504020204" pitchFamily="34" charset="0"/>
                <a:cs typeface="Open Sans" panose="020B0606030504020204" pitchFamily="34" charset="0"/>
              </a:rPr>
              <a:t>une fille </a:t>
            </a: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7">
            <a:extLst>
              <a:ext uri="{FF2B5EF4-FFF2-40B4-BE49-F238E27FC236}">
                <a16:creationId xmlns:a16="http://schemas.microsoft.com/office/drawing/2014/main" id="{CDC7D739-D930-E29A-4055-2853DA5A2C47}"/>
              </a:ext>
            </a:extLst>
          </p:cNvPr>
          <p:cNvSpPr>
            <a:spLocks noChangeArrowheads="1"/>
          </p:cNvSpPr>
          <p:nvPr/>
        </p:nvSpPr>
        <p:spPr bwMode="auto">
          <a:xfrm>
            <a:off x="6731000" y="4419600"/>
            <a:ext cx="4724400" cy="2057400"/>
          </a:xfrm>
          <a:prstGeom prst="rect">
            <a:avLst/>
          </a:prstGeom>
          <a:noFill/>
          <a:ln w="9525">
            <a:noFill/>
            <a:miter lim="800000"/>
            <a:headEnd/>
            <a:tailEnd/>
          </a:ln>
        </p:spPr>
        <p:txBody>
          <a:bodyPr/>
          <a:lstStyle/>
          <a:p>
            <a:pPr marL="177800" indent="-177800">
              <a:spcBef>
                <a:spcPct val="20000"/>
              </a:spcBef>
              <a:defRPr/>
            </a:pPr>
            <a:r>
              <a:rPr lang="fr-CA"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Noms composés</a:t>
            </a:r>
            <a:r>
              <a:rPr lang="en-US" sz="4000" b="1" kern="0" dirty="0">
                <a:solidFill>
                  <a:srgbClr val="627B9A"/>
                </a:solidFill>
                <a:latin typeface="Arial" panose="020B0604020202020204" pitchFamily="34" charset="0"/>
                <a:ea typeface="Open Sans" panose="020B0606030504020204" pitchFamily="34" charset="0"/>
                <a:cs typeface="Arial" panose="020B0604020202020204" pitchFamily="34" charset="0"/>
              </a:rPr>
              <a:t> </a:t>
            </a:r>
          </a:p>
          <a:p>
            <a:pPr marL="228600" indent="-228600">
              <a:spcBef>
                <a:spcPct val="20000"/>
              </a:spcBef>
              <a:buFontTx/>
              <a:buChar char="•"/>
              <a:defRPr/>
            </a:pPr>
            <a:r>
              <a:rPr lang="fr-FR" sz="2800" dirty="0">
                <a:latin typeface="Open Sans" panose="020B0606030504020204" pitchFamily="34" charset="0"/>
                <a:ea typeface="Open Sans" panose="020B0606030504020204" pitchFamily="34" charset="0"/>
                <a:cs typeface="Open Sans" panose="020B0606030504020204" pitchFamily="34" charset="0"/>
              </a:rPr>
              <a:t>une grand-mère</a:t>
            </a:r>
          </a:p>
          <a:p>
            <a:pPr marL="228600" indent="-228600">
              <a:spcBef>
                <a:spcPct val="20000"/>
              </a:spcBef>
              <a:buFontTx/>
              <a:buChar char="•"/>
              <a:defRPr/>
            </a:pPr>
            <a:r>
              <a:rPr lang="fr-FR" sz="2800" dirty="0">
                <a:latin typeface="Open Sans" panose="020B0606030504020204" pitchFamily="34" charset="0"/>
                <a:ea typeface="Open Sans" panose="020B0606030504020204" pitchFamily="34" charset="0"/>
                <a:cs typeface="Open Sans" panose="020B0606030504020204" pitchFamily="34" charset="0"/>
              </a:rPr>
              <a:t>une pomme de terre</a:t>
            </a:r>
          </a:p>
        </p:txBody>
      </p:sp>
    </p:spTree>
    <p:custDataLst>
      <p:tags r:id="rId1"/>
    </p:custDataLst>
    <p:extLst>
      <p:ext uri="{BB962C8B-B14F-4D97-AF65-F5344CB8AC3E}">
        <p14:creationId xmlns:p14="http://schemas.microsoft.com/office/powerpoint/2010/main" val="2782698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9FD0-D6EF-9515-BFFB-05F90C0BB8ED}"/>
              </a:ext>
            </a:extLst>
          </p:cNvPr>
          <p:cNvSpPr>
            <a:spLocks noGrp="1"/>
          </p:cNvSpPr>
          <p:nvPr>
            <p:ph type="title"/>
          </p:nvPr>
        </p:nvSpPr>
        <p:spPr/>
        <p:txBody>
          <a:bodyPr/>
          <a:lstStyle/>
          <a:p>
            <a:r>
              <a:rPr lang="fr-CA" dirty="0"/>
              <a:t>Observations sur le nom commun et le nom propre</a:t>
            </a:r>
          </a:p>
        </p:txBody>
      </p:sp>
      <p:grpSp>
        <p:nvGrpSpPr>
          <p:cNvPr id="9" name="Group 8">
            <a:extLst>
              <a:ext uri="{FF2B5EF4-FFF2-40B4-BE49-F238E27FC236}">
                <a16:creationId xmlns:a16="http://schemas.microsoft.com/office/drawing/2014/main" id="{7CDB67CA-B6B9-708E-69F8-29DDBAB391F1}"/>
              </a:ext>
            </a:extLst>
          </p:cNvPr>
          <p:cNvGrpSpPr/>
          <p:nvPr/>
        </p:nvGrpSpPr>
        <p:grpSpPr>
          <a:xfrm>
            <a:off x="1142999" y="-958845"/>
            <a:ext cx="9494681" cy="665045"/>
            <a:chOff x="-1" y="-801523"/>
            <a:chExt cx="9494681" cy="665045"/>
          </a:xfrm>
        </p:grpSpPr>
        <p:pic>
          <p:nvPicPr>
            <p:cNvPr id="10" name="Picture 9">
              <a:extLst>
                <a:ext uri="{FF2B5EF4-FFF2-40B4-BE49-F238E27FC236}">
                  <a16:creationId xmlns:a16="http://schemas.microsoft.com/office/drawing/2014/main" id="{3DD3DB97-C1D8-B4DF-E023-8BBE48C8EB27}"/>
                </a:ext>
              </a:extLst>
            </p:cNvPr>
            <p:cNvPicPr>
              <a:picLocks noChangeAspect="1"/>
            </p:cNvPicPr>
            <p:nvPr/>
          </p:nvPicPr>
          <p:blipFill rotWithShape="1">
            <a:blip r:embed="rId4"/>
            <a:srcRect t="11780" b="7603"/>
            <a:stretch/>
          </p:blipFill>
          <p:spPr>
            <a:xfrm>
              <a:off x="-1" y="-790784"/>
              <a:ext cx="3063240" cy="654306"/>
            </a:xfrm>
            <a:prstGeom prst="rect">
              <a:avLst/>
            </a:prstGeom>
          </p:spPr>
        </p:pic>
        <p:pic>
          <p:nvPicPr>
            <p:cNvPr id="11" name="Picture 10">
              <a:extLst>
                <a:ext uri="{FF2B5EF4-FFF2-40B4-BE49-F238E27FC236}">
                  <a16:creationId xmlns:a16="http://schemas.microsoft.com/office/drawing/2014/main" id="{E13684D0-87D3-814A-AC57-27E483AD8734}"/>
                </a:ext>
              </a:extLst>
            </p:cNvPr>
            <p:cNvPicPr>
              <a:picLocks noChangeAspect="1"/>
            </p:cNvPicPr>
            <p:nvPr/>
          </p:nvPicPr>
          <p:blipFill>
            <a:blip r:embed="rId5"/>
            <a:stretch>
              <a:fillRect/>
            </a:stretch>
          </p:blipFill>
          <p:spPr>
            <a:xfrm>
              <a:off x="3214616" y="-790784"/>
              <a:ext cx="3065448" cy="654306"/>
            </a:xfrm>
            <a:prstGeom prst="rect">
              <a:avLst/>
            </a:prstGeom>
          </p:spPr>
        </p:pic>
        <p:pic>
          <p:nvPicPr>
            <p:cNvPr id="12" name="Picture 11">
              <a:extLst>
                <a:ext uri="{FF2B5EF4-FFF2-40B4-BE49-F238E27FC236}">
                  <a16:creationId xmlns:a16="http://schemas.microsoft.com/office/drawing/2014/main" id="{B8E9825D-D8E0-31B6-CC40-4688AE9E49BB}"/>
                </a:ext>
              </a:extLst>
            </p:cNvPr>
            <p:cNvPicPr>
              <a:picLocks noChangeAspect="1"/>
            </p:cNvPicPr>
            <p:nvPr/>
          </p:nvPicPr>
          <p:blipFill>
            <a:blip r:embed="rId6"/>
            <a:stretch>
              <a:fillRect/>
            </a:stretch>
          </p:blipFill>
          <p:spPr>
            <a:xfrm>
              <a:off x="6431440" y="-801523"/>
              <a:ext cx="3063240" cy="665045"/>
            </a:xfrm>
            <a:prstGeom prst="rect">
              <a:avLst/>
            </a:prstGeom>
          </p:spPr>
        </p:pic>
      </p:grpSp>
      <p:sp>
        <p:nvSpPr>
          <p:cNvPr id="37" name="Rectangle 36">
            <a:extLst>
              <a:ext uri="{FF2B5EF4-FFF2-40B4-BE49-F238E27FC236}">
                <a16:creationId xmlns:a16="http://schemas.microsoft.com/office/drawing/2014/main" id="{8FC515A9-D5DF-4876-D3E4-59D2D55E86AD}"/>
              </a:ext>
            </a:extLst>
          </p:cNvPr>
          <p:cNvSpPr/>
          <p:nvPr/>
        </p:nvSpPr>
        <p:spPr>
          <a:xfrm>
            <a:off x="5326744" y="1705190"/>
            <a:ext cx="5152570" cy="584775"/>
          </a:xfrm>
          <a:prstGeom prst="rect">
            <a:avLst/>
          </a:prstGeom>
        </p:spPr>
        <p:txBody>
          <a:bodyPr wrap="square">
            <a:spAutoFit/>
          </a:bodyPr>
          <a:lstStyle/>
          <a:p>
            <a:pPr eaLnBrk="1" hangingPunct="1">
              <a:defRPr/>
            </a:pPr>
            <a:r>
              <a:rPr lang="fr-CA" sz="3200" dirty="0">
                <a:latin typeface="Open Sans" panose="020B0606030504020204" pitchFamily="34" charset="0"/>
                <a:ea typeface="Open Sans" panose="020B0606030504020204" pitchFamily="34" charset="0"/>
                <a:cs typeface="Open Sans" panose="020B0606030504020204" pitchFamily="34" charset="0"/>
              </a:rPr>
              <a:t>C’est un </a:t>
            </a:r>
            <a:r>
              <a:rPr lang="fr-CA" sz="3200" b="1" u="sng" dirty="0">
                <a:uFill>
                  <a:solidFill>
                    <a:srgbClr val="106588"/>
                  </a:solidFill>
                </a:uFill>
                <a:latin typeface="Open Sans" panose="020B0606030504020204" pitchFamily="34" charset="0"/>
                <a:ea typeface="Open Sans" panose="020B0606030504020204" pitchFamily="34" charset="0"/>
                <a:cs typeface="Open Sans" panose="020B0606030504020204" pitchFamily="34" charset="0"/>
              </a:rPr>
              <a:t>A</a:t>
            </a:r>
            <a:r>
              <a:rPr lang="fr-CA" sz="3200" u="sng" dirty="0">
                <a:uFill>
                  <a:solidFill>
                    <a:srgbClr val="106588"/>
                  </a:solidFill>
                </a:uFill>
                <a:latin typeface="Open Sans" panose="020B0606030504020204" pitchFamily="34" charset="0"/>
                <a:ea typeface="Open Sans" panose="020B0606030504020204" pitchFamily="34" charset="0"/>
                <a:cs typeface="Open Sans" panose="020B0606030504020204" pitchFamily="34" charset="0"/>
              </a:rPr>
              <a:t>cadien</a:t>
            </a:r>
            <a:r>
              <a:rPr lang="fr-CA" sz="32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8" name="Rectangle 37">
            <a:extLst>
              <a:ext uri="{FF2B5EF4-FFF2-40B4-BE49-F238E27FC236}">
                <a16:creationId xmlns:a16="http://schemas.microsoft.com/office/drawing/2014/main" id="{7E10FCE2-3DD9-781F-D5C0-87B051C43AF4}"/>
              </a:ext>
            </a:extLst>
          </p:cNvPr>
          <p:cNvSpPr/>
          <p:nvPr/>
        </p:nvSpPr>
        <p:spPr>
          <a:xfrm>
            <a:off x="5326743" y="3052698"/>
            <a:ext cx="6100241" cy="584775"/>
          </a:xfrm>
          <a:prstGeom prst="rect">
            <a:avLst/>
          </a:prstGeom>
        </p:spPr>
        <p:txBody>
          <a:bodyPr wrap="square">
            <a:spAutoFit/>
          </a:bodyPr>
          <a:lstStyle/>
          <a:p>
            <a:pPr eaLnBrk="1" hangingPunct="1">
              <a:defRPr/>
            </a:pPr>
            <a:r>
              <a:rPr lang="fr-CA" sz="3200" dirty="0">
                <a:latin typeface="Open Sans" panose="020B0606030504020204" pitchFamily="34" charset="0"/>
                <a:ea typeface="Open Sans" panose="020B0606030504020204" pitchFamily="34" charset="0"/>
                <a:cs typeface="Open Sans" panose="020B0606030504020204" pitchFamily="34" charset="0"/>
              </a:rPr>
              <a:t>C’est un chanteur </a:t>
            </a:r>
            <a:r>
              <a:rPr lang="fr-CA" sz="3200" b="1" u="sng" dirty="0">
                <a:uFill>
                  <a:solidFill>
                    <a:srgbClr val="036B50"/>
                  </a:solidFill>
                </a:uFill>
                <a:latin typeface="Open Sans" panose="020B0606030504020204" pitchFamily="34" charset="0"/>
                <a:ea typeface="Open Sans" panose="020B0606030504020204" pitchFamily="34" charset="0"/>
                <a:cs typeface="Open Sans" panose="020B0606030504020204" pitchFamily="34" charset="0"/>
              </a:rPr>
              <a:t>a</a:t>
            </a:r>
            <a:r>
              <a:rPr lang="fr-CA" sz="3200" u="sng" dirty="0">
                <a:uFill>
                  <a:solidFill>
                    <a:srgbClr val="036B50"/>
                  </a:solidFill>
                </a:uFill>
                <a:latin typeface="Open Sans" panose="020B0606030504020204" pitchFamily="34" charset="0"/>
                <a:ea typeface="Open Sans" panose="020B0606030504020204" pitchFamily="34" charset="0"/>
                <a:cs typeface="Open Sans" panose="020B0606030504020204" pitchFamily="34" charset="0"/>
              </a:rPr>
              <a:t>cadien</a:t>
            </a:r>
            <a:r>
              <a:rPr lang="fr-CA"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39" name="Rectangle 38">
            <a:extLst>
              <a:ext uri="{FF2B5EF4-FFF2-40B4-BE49-F238E27FC236}">
                <a16:creationId xmlns:a16="http://schemas.microsoft.com/office/drawing/2014/main" id="{7D28D463-6353-9575-93B7-039E0826C2F3}"/>
              </a:ext>
            </a:extLst>
          </p:cNvPr>
          <p:cNvSpPr/>
          <p:nvPr/>
        </p:nvSpPr>
        <p:spPr>
          <a:xfrm>
            <a:off x="6750309" y="2069801"/>
            <a:ext cx="2305439" cy="523220"/>
          </a:xfrm>
          <a:prstGeom prst="rect">
            <a:avLst/>
          </a:prstGeom>
        </p:spPr>
        <p:txBody>
          <a:bodyPr wrap="none">
            <a:spAutoFit/>
          </a:bodyPr>
          <a:lstStyle/>
          <a:p>
            <a:pPr eaLnBrk="1" hangingPunct="1">
              <a:defRPr/>
            </a:pPr>
            <a:r>
              <a:rPr lang="fr-CA" sz="2800" b="1" dirty="0">
                <a:solidFill>
                  <a:srgbClr val="106588"/>
                </a:solidFill>
                <a:latin typeface="Open Sans" panose="020B0606030504020204" pitchFamily="34" charset="0"/>
                <a:ea typeface="Open Sans" panose="020B0606030504020204" pitchFamily="34" charset="0"/>
                <a:cs typeface="Open Sans" panose="020B0606030504020204" pitchFamily="34" charset="0"/>
              </a:rPr>
              <a:t>nom propre</a:t>
            </a:r>
          </a:p>
        </p:txBody>
      </p:sp>
      <p:sp>
        <p:nvSpPr>
          <p:cNvPr id="40" name="Rectangle 39">
            <a:extLst>
              <a:ext uri="{FF2B5EF4-FFF2-40B4-BE49-F238E27FC236}">
                <a16:creationId xmlns:a16="http://schemas.microsoft.com/office/drawing/2014/main" id="{5D1AB8B2-4310-E7B1-A3D3-A837D11E943F}"/>
              </a:ext>
            </a:extLst>
          </p:cNvPr>
          <p:cNvSpPr/>
          <p:nvPr/>
        </p:nvSpPr>
        <p:spPr>
          <a:xfrm>
            <a:off x="8833191" y="3527984"/>
            <a:ext cx="1537600" cy="523220"/>
          </a:xfrm>
          <a:prstGeom prst="rect">
            <a:avLst/>
          </a:prstGeom>
        </p:spPr>
        <p:txBody>
          <a:bodyPr wrap="none">
            <a:spAutoFit/>
          </a:bodyPr>
          <a:lstStyle/>
          <a:p>
            <a:pPr eaLnBrk="1" hangingPunct="1">
              <a:defRPr/>
            </a:pPr>
            <a:r>
              <a:rPr lang="fr-CA" sz="2800" b="1" dirty="0">
                <a:solidFill>
                  <a:srgbClr val="036B50"/>
                </a:solidFill>
                <a:latin typeface="Open Sans" panose="020B0606030504020204" pitchFamily="34" charset="0"/>
                <a:ea typeface="Open Sans" panose="020B0606030504020204" pitchFamily="34" charset="0"/>
                <a:cs typeface="Open Sans" panose="020B0606030504020204" pitchFamily="34" charset="0"/>
              </a:rPr>
              <a:t>adjectif</a:t>
            </a:r>
          </a:p>
        </p:txBody>
      </p:sp>
      <p:pic>
        <p:nvPicPr>
          <p:cNvPr id="46" name="Picture 45" descr="A picture containing ground, tree, outdoor, stone&#10;&#10;Description automatically generated">
            <a:extLst>
              <a:ext uri="{FF2B5EF4-FFF2-40B4-BE49-F238E27FC236}">
                <a16:creationId xmlns:a16="http://schemas.microsoft.com/office/drawing/2014/main" id="{D8C2526C-0A28-7A50-F1F5-F1ACA42EB54F}"/>
              </a:ext>
            </a:extLst>
          </p:cNvPr>
          <p:cNvPicPr>
            <a:picLocks noChangeAspect="1"/>
          </p:cNvPicPr>
          <p:nvPr/>
        </p:nvPicPr>
        <p:blipFill rotWithShape="1">
          <a:blip r:embed="rId7">
            <a:extLst>
              <a:ext uri="{28A0092B-C50C-407E-A947-70E740481C1C}">
                <a14:useLocalDpi xmlns:a14="http://schemas.microsoft.com/office/drawing/2010/main" val="0"/>
              </a:ext>
            </a:extLst>
          </a:blip>
          <a:srcRect t="3986" b="3979"/>
          <a:stretch/>
        </p:blipFill>
        <p:spPr>
          <a:xfrm flipH="1">
            <a:off x="0" y="559277"/>
            <a:ext cx="4681009" cy="6462236"/>
          </a:xfrm>
          <a:prstGeom prst="rect">
            <a:avLst/>
          </a:prstGeom>
        </p:spPr>
      </p:pic>
      <p:sp>
        <p:nvSpPr>
          <p:cNvPr id="50" name="TextBox 49">
            <a:extLst>
              <a:ext uri="{FF2B5EF4-FFF2-40B4-BE49-F238E27FC236}">
                <a16:creationId xmlns:a16="http://schemas.microsoft.com/office/drawing/2014/main" id="{B2456D42-4F83-5418-1173-A5D60F0B5657}"/>
              </a:ext>
            </a:extLst>
          </p:cNvPr>
          <p:cNvSpPr txBox="1"/>
          <p:nvPr/>
        </p:nvSpPr>
        <p:spPr>
          <a:xfrm>
            <a:off x="5326743" y="4706101"/>
            <a:ext cx="7070952" cy="584775"/>
          </a:xfrm>
          <a:prstGeom prst="rect">
            <a:avLst/>
          </a:prstGeom>
          <a:noFill/>
        </p:spPr>
        <p:txBody>
          <a:bodyPr wrap="square">
            <a:spAutoFit/>
          </a:bodyPr>
          <a:lstStyle/>
          <a:p>
            <a:r>
              <a:rPr lang="fr-CA" sz="3200" dirty="0">
                <a:latin typeface="Open Sans" panose="020B0606030504020204" pitchFamily="34" charset="0"/>
                <a:ea typeface="Open Sans" panose="020B0606030504020204" pitchFamily="34" charset="0"/>
                <a:cs typeface="Open Sans" panose="020B0606030504020204" pitchFamily="34" charset="0"/>
              </a:rPr>
              <a:t>Il chante une chanson en </a:t>
            </a:r>
            <a:r>
              <a:rPr lang="fr-CA" sz="3200" b="1" u="sng" dirty="0">
                <a:uFill>
                  <a:solidFill>
                    <a:srgbClr val="1997CB"/>
                  </a:solidFill>
                </a:uFill>
                <a:latin typeface="Open Sans" panose="020B0606030504020204" pitchFamily="34" charset="0"/>
                <a:ea typeface="Open Sans" panose="020B0606030504020204" pitchFamily="34" charset="0"/>
                <a:cs typeface="Open Sans" panose="020B0606030504020204" pitchFamily="34" charset="0"/>
              </a:rPr>
              <a:t>a</a:t>
            </a:r>
            <a:r>
              <a:rPr lang="fr-CA" sz="3200" u="sng" dirty="0">
                <a:uFill>
                  <a:solidFill>
                    <a:srgbClr val="1997CB"/>
                  </a:solidFill>
                </a:uFill>
                <a:latin typeface="Open Sans" panose="020B0606030504020204" pitchFamily="34" charset="0"/>
                <a:ea typeface="Open Sans" panose="020B0606030504020204" pitchFamily="34" charset="0"/>
                <a:cs typeface="Open Sans" panose="020B0606030504020204" pitchFamily="34" charset="0"/>
              </a:rPr>
              <a:t>cadien</a:t>
            </a:r>
            <a:r>
              <a:rPr lang="fr-CA"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54" name="TextBox 53">
            <a:extLst>
              <a:ext uri="{FF2B5EF4-FFF2-40B4-BE49-F238E27FC236}">
                <a16:creationId xmlns:a16="http://schemas.microsoft.com/office/drawing/2014/main" id="{D246DBD5-5191-6EF7-C836-D3DAB2C1C512}"/>
              </a:ext>
            </a:extLst>
          </p:cNvPr>
          <p:cNvSpPr txBox="1"/>
          <p:nvPr/>
        </p:nvSpPr>
        <p:spPr>
          <a:xfrm>
            <a:off x="9743395" y="5114527"/>
            <a:ext cx="2654300" cy="830997"/>
          </a:xfrm>
          <a:prstGeom prst="rect">
            <a:avLst/>
          </a:prstGeom>
          <a:noFill/>
        </p:spPr>
        <p:txBody>
          <a:bodyPr wrap="square">
            <a:spAutoFit/>
          </a:bodyPr>
          <a:lstStyle/>
          <a:p>
            <a:pPr algn="ctr"/>
            <a:r>
              <a:rPr lang="fr-CA" sz="2400" b="1" dirty="0">
                <a:solidFill>
                  <a:srgbClr val="1997CB"/>
                </a:solidFill>
                <a:latin typeface="Open Sans" panose="020B0606030504020204" pitchFamily="34" charset="0"/>
                <a:ea typeface="Open Sans" panose="020B0606030504020204" pitchFamily="34" charset="0"/>
                <a:cs typeface="Open Sans" panose="020B0606030504020204" pitchFamily="34" charset="0"/>
              </a:rPr>
              <a:t>nom commun</a:t>
            </a:r>
          </a:p>
          <a:p>
            <a:pPr algn="ctr"/>
            <a:r>
              <a:rPr lang="fr-CA" sz="2400" dirty="0">
                <a:solidFill>
                  <a:srgbClr val="1997CB"/>
                </a:solidFill>
                <a:latin typeface="Open Sans" panose="020B0606030504020204" pitchFamily="34" charset="0"/>
                <a:ea typeface="Open Sans" panose="020B0606030504020204" pitchFamily="34" charset="0"/>
                <a:cs typeface="Open Sans" panose="020B0606030504020204" pitchFamily="34" charset="0"/>
              </a:rPr>
              <a:t>(= langue)</a:t>
            </a:r>
          </a:p>
        </p:txBody>
      </p:sp>
      <p:sp>
        <p:nvSpPr>
          <p:cNvPr id="60" name="TextBox 59">
            <a:extLst>
              <a:ext uri="{FF2B5EF4-FFF2-40B4-BE49-F238E27FC236}">
                <a16:creationId xmlns:a16="http://schemas.microsoft.com/office/drawing/2014/main" id="{2C703979-613E-5015-24FC-3D4C9550FFFD}"/>
              </a:ext>
            </a:extLst>
          </p:cNvPr>
          <p:cNvSpPr txBox="1"/>
          <p:nvPr/>
        </p:nvSpPr>
        <p:spPr>
          <a:xfrm rot="5400000">
            <a:off x="1667658" y="7699059"/>
            <a:ext cx="6262914" cy="276999"/>
          </a:xfrm>
          <a:prstGeom prst="rect">
            <a:avLst/>
          </a:prstGeom>
          <a:noFill/>
        </p:spPr>
        <p:txBody>
          <a:bodyPr wrap="square">
            <a:spAutoFit/>
          </a:bodyPr>
          <a:lstStyle/>
          <a:p>
            <a:r>
              <a:rPr lang="en-US" sz="1200" dirty="0">
                <a:solidFill>
                  <a:schemeClr val="bg1">
                    <a:lumMod val="75000"/>
                  </a:schemeClr>
                </a:solidFill>
              </a:rPr>
              <a:t>Photo de </a:t>
            </a:r>
            <a:r>
              <a:rPr lang="en-US" sz="1200" dirty="0">
                <a:solidFill>
                  <a:schemeClr val="bg1">
                    <a:lumMod val="75000"/>
                  </a:schemeClr>
                </a:solidFill>
                <a:hlinkClick r:id="rId8">
                  <a:extLst>
                    <a:ext uri="{A12FA001-AC4F-418D-AE19-62706E023703}">
                      <ahyp:hlinkClr xmlns:ahyp="http://schemas.microsoft.com/office/drawing/2018/hyperlinkcolor" val="tx"/>
                    </a:ext>
                  </a:extLst>
                </a:hlinkClick>
              </a:rPr>
              <a:t>Rosario </a:t>
            </a:r>
            <a:r>
              <a:rPr lang="en-US" sz="1200" dirty="0" err="1">
                <a:solidFill>
                  <a:schemeClr val="bg1">
                    <a:lumMod val="75000"/>
                  </a:schemeClr>
                </a:solidFill>
                <a:hlinkClick r:id="rId8">
                  <a:extLst>
                    <a:ext uri="{A12FA001-AC4F-418D-AE19-62706E023703}">
                      <ahyp:hlinkClr xmlns:ahyp="http://schemas.microsoft.com/office/drawing/2018/hyperlinkcolor" val="tx"/>
                    </a:ext>
                  </a:extLst>
                </a:hlinkClick>
              </a:rPr>
              <a:t>Gianní</a:t>
            </a:r>
            <a:r>
              <a:rPr lang="en-US" sz="1200" dirty="0">
                <a:solidFill>
                  <a:schemeClr val="bg1">
                    <a:lumMod val="75000"/>
                  </a:schemeClr>
                </a:solidFill>
              </a:rPr>
              <a:t>, </a:t>
            </a:r>
            <a:r>
              <a:rPr lang="en-US" sz="1200" dirty="0" err="1">
                <a:solidFill>
                  <a:schemeClr val="bg1">
                    <a:lumMod val="75000"/>
                  </a:schemeClr>
                </a:solidFill>
                <a:hlinkClick r:id="rId9">
                  <a:extLst>
                    <a:ext uri="{A12FA001-AC4F-418D-AE19-62706E023703}">
                      <ahyp:hlinkClr xmlns:ahyp="http://schemas.microsoft.com/office/drawing/2018/hyperlinkcolor" val="tx"/>
                    </a:ext>
                  </a:extLst>
                </a:hlinkClick>
              </a:rPr>
              <a:t>Unsplash</a:t>
            </a:r>
            <a:r>
              <a:rPr lang="en-US" sz="1200" dirty="0">
                <a:solidFill>
                  <a:schemeClr val="bg1">
                    <a:lumMod val="75000"/>
                  </a:schemeClr>
                </a:solidFill>
              </a:rPr>
              <a:t> </a:t>
            </a:r>
            <a:endParaRPr lang="fr-CA" sz="1200" dirty="0">
              <a:solidFill>
                <a:schemeClr val="bg1">
                  <a:lumMod val="75000"/>
                </a:schemeClr>
              </a:solidFill>
            </a:endParaRPr>
          </a:p>
        </p:txBody>
      </p:sp>
    </p:spTree>
    <p:custDataLst>
      <p:tags r:id="rId1"/>
    </p:custDataLst>
    <p:extLst>
      <p:ext uri="{BB962C8B-B14F-4D97-AF65-F5344CB8AC3E}">
        <p14:creationId xmlns:p14="http://schemas.microsoft.com/office/powerpoint/2010/main" val="2247090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5.1|1.6|1.1|1.1|1.5|1.5|1.3|6.8|1.5|1.3|6|1.1|0.9"/>
</p:tagLst>
</file>

<file path=ppt/tags/tag3.xml><?xml version="1.0" encoding="utf-8"?>
<p:tagLst xmlns:a="http://schemas.openxmlformats.org/drawingml/2006/main" xmlns:r="http://schemas.openxmlformats.org/officeDocument/2006/relationships" xmlns:p="http://schemas.openxmlformats.org/presentationml/2006/main">
  <p:tag name="TIMING" val="|0.6|7"/>
</p:tagLst>
</file>

<file path=ppt/tags/tag4.xml><?xml version="1.0" encoding="utf-8"?>
<p:tagLst xmlns:a="http://schemas.openxmlformats.org/drawingml/2006/main" xmlns:r="http://schemas.openxmlformats.org/officeDocument/2006/relationships" xmlns:p="http://schemas.openxmlformats.org/presentationml/2006/main">
  <p:tag name="TIMING" val="|3.2|0.8|4.8|6.1|13.3|2.4"/>
</p:tagLst>
</file>

<file path=ppt/tags/tag5.xml><?xml version="1.0" encoding="utf-8"?>
<p:tagLst xmlns:a="http://schemas.openxmlformats.org/drawingml/2006/main" xmlns:r="http://schemas.openxmlformats.org/officeDocument/2006/relationships" xmlns:p="http://schemas.openxmlformats.org/presentationml/2006/main">
  <p:tag name="TIMING" val="|9.2|13.6|1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2277</TotalTime>
  <Pages>0</Pages>
  <Words>601</Words>
  <Characters>0</Characters>
  <Application>Microsoft Office PowerPoint</Application>
  <PresentationFormat>Custom</PresentationFormat>
  <Lines>0</Lines>
  <Paragraphs>92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vt:lpstr>
      <vt:lpstr>Open Sans</vt:lpstr>
      <vt:lpstr>Title &amp; Bullets</vt:lpstr>
      <vt:lpstr>Le nom</vt:lpstr>
      <vt:lpstr>Qu’est-ce qu’un nom ?</vt:lpstr>
      <vt:lpstr>Définition </vt:lpstr>
      <vt:lpstr>Les différentes catégories de noms</vt:lpstr>
      <vt:lpstr>Observations sur le nom commun et le nom propre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 Le nom: Introduction</dc:title>
  <dc:creator>Tsedryk, Kanstantsin</dc:creator>
  <cp:keywords>FR251</cp:keywords>
  <cp:lastModifiedBy>KT</cp:lastModifiedBy>
  <cp:revision>499</cp:revision>
  <dcterms:modified xsi:type="dcterms:W3CDTF">2024-01-12T16:13:40Z</dcterms:modified>
</cp:coreProperties>
</file>