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347" r:id="rId2"/>
    <p:sldId id="348" r:id="rId3"/>
    <p:sldId id="349" r:id="rId4"/>
    <p:sldId id="350" r:id="rId5"/>
    <p:sldId id="351" r:id="rId6"/>
    <p:sldId id="352" r:id="rId7"/>
    <p:sldId id="353" r:id="rId8"/>
    <p:sldId id="354" r:id="rId9"/>
    <p:sldId id="355" r:id="rId10"/>
    <p:sldId id="356" r:id="rId11"/>
  </p:sldIdLst>
  <p:sldSz cx="12482513" cy="7021513"/>
  <p:notesSz cx="7023100" cy="9309100"/>
  <p:custDataLst>
    <p:tags r:id="rId14"/>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916" userDrawn="1">
          <p15:clr>
            <a:srgbClr val="A4A3A4"/>
          </p15:clr>
        </p15:guide>
        <p15:guide id="2" orient="horz" pos="3964" userDrawn="1">
          <p15:clr>
            <a:srgbClr val="A4A3A4"/>
          </p15:clr>
        </p15:guide>
        <p15:guide id="3" pos="788" userDrawn="1">
          <p15:clr>
            <a:srgbClr val="A4A3A4"/>
          </p15:clr>
        </p15:guide>
        <p15:guide id="4" pos="1196"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B1C750-940A-4EC8-96B6-63361EF88BBF}" v="124" dt="2023-01-25T17:50:17.4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85" autoAdjust="0"/>
    <p:restoredTop sz="69065" autoAdjust="0"/>
  </p:normalViewPr>
  <p:slideViewPr>
    <p:cSldViewPr snapToGrid="0" snapToObjects="1" showGuides="1">
      <p:cViewPr varScale="1">
        <p:scale>
          <a:sx n="72" d="100"/>
          <a:sy n="72" d="100"/>
        </p:scale>
        <p:origin x="792" y="60"/>
      </p:cViewPr>
      <p:guideLst>
        <p:guide orient="horz" pos="916"/>
        <p:guide orient="horz" pos="3964"/>
        <p:guide pos="788"/>
        <p:guide pos="1196"/>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10B1C750-940A-4EC8-96B6-63361EF88BBF}"/>
    <pc:docChg chg="undo redo custSel addSld modSld">
      <pc:chgData name="Kanstantsin Tsedryk" userId="708e2d0a-1804-4a88-8649-0d6086050429" providerId="ADAL" clId="{10B1C750-940A-4EC8-96B6-63361EF88BBF}" dt="2023-01-25T17:50:17.421" v="222" actId="113"/>
      <pc:docMkLst>
        <pc:docMk/>
      </pc:docMkLst>
      <pc:sldChg chg="addSp delSp modSp mod modAnim">
        <pc:chgData name="Kanstantsin Tsedryk" userId="708e2d0a-1804-4a88-8649-0d6086050429" providerId="ADAL" clId="{10B1C750-940A-4EC8-96B6-63361EF88BBF}" dt="2023-01-17T20:39:15.045" v="100" actId="478"/>
        <pc:sldMkLst>
          <pc:docMk/>
          <pc:sldMk cId="3768429598" sldId="355"/>
        </pc:sldMkLst>
        <pc:spChg chg="add del">
          <ac:chgData name="Kanstantsin Tsedryk" userId="708e2d0a-1804-4a88-8649-0d6086050429" providerId="ADAL" clId="{10B1C750-940A-4EC8-96B6-63361EF88BBF}" dt="2023-01-17T20:36:44.374" v="44" actId="22"/>
          <ac:spMkLst>
            <pc:docMk/>
            <pc:sldMk cId="3768429598" sldId="355"/>
            <ac:spMk id="4" creationId="{5C7B2068-133B-6AD9-48B1-E4A82FA6988E}"/>
          </ac:spMkLst>
        </pc:spChg>
        <pc:spChg chg="add del">
          <ac:chgData name="Kanstantsin Tsedryk" userId="708e2d0a-1804-4a88-8649-0d6086050429" providerId="ADAL" clId="{10B1C750-940A-4EC8-96B6-63361EF88BBF}" dt="2023-01-17T20:36:46.973" v="48" actId="22"/>
          <ac:spMkLst>
            <pc:docMk/>
            <pc:sldMk cId="3768429598" sldId="355"/>
            <ac:spMk id="6" creationId="{219B978E-22B4-9B03-0F1C-00457155BBBC}"/>
          </ac:spMkLst>
        </pc:spChg>
        <pc:spChg chg="add del">
          <ac:chgData name="Kanstantsin Tsedryk" userId="708e2d0a-1804-4a88-8649-0d6086050429" providerId="ADAL" clId="{10B1C750-940A-4EC8-96B6-63361EF88BBF}" dt="2023-01-17T20:36:49.506" v="52" actId="22"/>
          <ac:spMkLst>
            <pc:docMk/>
            <pc:sldMk cId="3768429598" sldId="355"/>
            <ac:spMk id="8" creationId="{13376BB2-9B09-00D7-7835-D48E077D5DBD}"/>
          </ac:spMkLst>
        </pc:spChg>
        <pc:spChg chg="mod">
          <ac:chgData name="Kanstantsin Tsedryk" userId="708e2d0a-1804-4a88-8649-0d6086050429" providerId="ADAL" clId="{10B1C750-940A-4EC8-96B6-63361EF88BBF}" dt="2023-01-17T20:36:38.547" v="42" actId="20577"/>
          <ac:spMkLst>
            <pc:docMk/>
            <pc:sldMk cId="3768429598" sldId="355"/>
            <ac:spMk id="11" creationId="{22EC43FA-4766-3F39-C745-56BEBE3CB3F1}"/>
          </ac:spMkLst>
        </pc:spChg>
        <pc:spChg chg="add del">
          <ac:chgData name="Kanstantsin Tsedryk" userId="708e2d0a-1804-4a88-8649-0d6086050429" providerId="ADAL" clId="{10B1C750-940A-4EC8-96B6-63361EF88BBF}" dt="2023-01-17T20:36:52.009" v="54" actId="22"/>
          <ac:spMkLst>
            <pc:docMk/>
            <pc:sldMk cId="3768429598" sldId="355"/>
            <ac:spMk id="12" creationId="{0C5E9B50-BA64-5DF3-2613-9DB83D25C48E}"/>
          </ac:spMkLst>
        </pc:spChg>
        <pc:spChg chg="add mod">
          <ac:chgData name="Kanstantsin Tsedryk" userId="708e2d0a-1804-4a88-8649-0d6086050429" providerId="ADAL" clId="{10B1C750-940A-4EC8-96B6-63361EF88BBF}" dt="2023-01-17T20:37:47.303" v="61" actId="14100"/>
          <ac:spMkLst>
            <pc:docMk/>
            <pc:sldMk cId="3768429598" sldId="355"/>
            <ac:spMk id="19" creationId="{57289506-CF54-BDF1-F94E-98A45DE08AA5}"/>
          </ac:spMkLst>
        </pc:spChg>
        <pc:spChg chg="add del mod">
          <ac:chgData name="Kanstantsin Tsedryk" userId="708e2d0a-1804-4a88-8649-0d6086050429" providerId="ADAL" clId="{10B1C750-940A-4EC8-96B6-63361EF88BBF}" dt="2023-01-17T20:39:15.045" v="100" actId="478"/>
          <ac:spMkLst>
            <pc:docMk/>
            <pc:sldMk cId="3768429598" sldId="355"/>
            <ac:spMk id="21" creationId="{024F2A54-4250-7928-235C-220E511996BC}"/>
          </ac:spMkLst>
        </pc:spChg>
        <pc:picChg chg="mod">
          <ac:chgData name="Kanstantsin Tsedryk" userId="708e2d0a-1804-4a88-8649-0d6086050429" providerId="ADAL" clId="{10B1C750-940A-4EC8-96B6-63361EF88BBF}" dt="2023-01-17T20:37:50.820" v="62" actId="1076"/>
          <ac:picMkLst>
            <pc:docMk/>
            <pc:sldMk cId="3768429598" sldId="355"/>
            <ac:picMk id="17" creationId="{38B678E7-0D88-1E98-CDF5-CEFAB839EFB6}"/>
          </ac:picMkLst>
        </pc:picChg>
      </pc:sldChg>
      <pc:sldChg chg="addSp delSp modSp new mod delAnim modAnim">
        <pc:chgData name="Kanstantsin Tsedryk" userId="708e2d0a-1804-4a88-8649-0d6086050429" providerId="ADAL" clId="{10B1C750-940A-4EC8-96B6-63361EF88BBF}" dt="2023-01-25T17:50:17.421" v="222" actId="113"/>
        <pc:sldMkLst>
          <pc:docMk/>
          <pc:sldMk cId="1794784802" sldId="356"/>
        </pc:sldMkLst>
        <pc:spChg chg="mod">
          <ac:chgData name="Kanstantsin Tsedryk" userId="708e2d0a-1804-4a88-8649-0d6086050429" providerId="ADAL" clId="{10B1C750-940A-4EC8-96B6-63361EF88BBF}" dt="2023-01-25T17:44:32.782" v="104"/>
          <ac:spMkLst>
            <pc:docMk/>
            <pc:sldMk cId="1794784802" sldId="356"/>
            <ac:spMk id="2" creationId="{9079C3F3-3D5C-ED5B-3324-44D6596A4F09}"/>
          </ac:spMkLst>
        </pc:spChg>
        <pc:spChg chg="add del mod">
          <ac:chgData name="Kanstantsin Tsedryk" userId="708e2d0a-1804-4a88-8649-0d6086050429" providerId="ADAL" clId="{10B1C750-940A-4EC8-96B6-63361EF88BBF}" dt="2023-01-25T17:44:44.439" v="106"/>
          <ac:spMkLst>
            <pc:docMk/>
            <pc:sldMk cId="1794784802" sldId="356"/>
            <ac:spMk id="3" creationId="{E48042A5-D8DC-D10F-FBBA-CB67710418E4}"/>
          </ac:spMkLst>
        </pc:spChg>
        <pc:spChg chg="add del mod">
          <ac:chgData name="Kanstantsin Tsedryk" userId="708e2d0a-1804-4a88-8649-0d6086050429" providerId="ADAL" clId="{10B1C750-940A-4EC8-96B6-63361EF88BBF}" dt="2023-01-25T17:44:44.439" v="106"/>
          <ac:spMkLst>
            <pc:docMk/>
            <pc:sldMk cId="1794784802" sldId="356"/>
            <ac:spMk id="4" creationId="{2E9BE59E-2F61-DD91-EBD2-E6CB2B8E0E64}"/>
          </ac:spMkLst>
        </pc:spChg>
        <pc:spChg chg="add del mod">
          <ac:chgData name="Kanstantsin Tsedryk" userId="708e2d0a-1804-4a88-8649-0d6086050429" providerId="ADAL" clId="{10B1C750-940A-4EC8-96B6-63361EF88BBF}" dt="2023-01-25T17:44:44.439" v="106"/>
          <ac:spMkLst>
            <pc:docMk/>
            <pc:sldMk cId="1794784802" sldId="356"/>
            <ac:spMk id="5" creationId="{B0B3EB3D-BE24-B4DB-7083-1EF3F62F0962}"/>
          </ac:spMkLst>
        </pc:spChg>
        <pc:spChg chg="add del mod">
          <ac:chgData name="Kanstantsin Tsedryk" userId="708e2d0a-1804-4a88-8649-0d6086050429" providerId="ADAL" clId="{10B1C750-940A-4EC8-96B6-63361EF88BBF}" dt="2023-01-25T17:44:44.439" v="106"/>
          <ac:spMkLst>
            <pc:docMk/>
            <pc:sldMk cId="1794784802" sldId="356"/>
            <ac:spMk id="6" creationId="{AF188D84-F7B5-46EB-03D8-3640A8723322}"/>
          </ac:spMkLst>
        </pc:spChg>
        <pc:spChg chg="add del mod">
          <ac:chgData name="Kanstantsin Tsedryk" userId="708e2d0a-1804-4a88-8649-0d6086050429" providerId="ADAL" clId="{10B1C750-940A-4EC8-96B6-63361EF88BBF}" dt="2023-01-25T17:44:44.439" v="106"/>
          <ac:spMkLst>
            <pc:docMk/>
            <pc:sldMk cId="1794784802" sldId="356"/>
            <ac:spMk id="7" creationId="{C193790D-6574-B59F-137E-A4BA9AD98CFD}"/>
          </ac:spMkLst>
        </pc:spChg>
        <pc:spChg chg="add del mod">
          <ac:chgData name="Kanstantsin Tsedryk" userId="708e2d0a-1804-4a88-8649-0d6086050429" providerId="ADAL" clId="{10B1C750-940A-4EC8-96B6-63361EF88BBF}" dt="2023-01-25T17:44:44.439" v="106"/>
          <ac:spMkLst>
            <pc:docMk/>
            <pc:sldMk cId="1794784802" sldId="356"/>
            <ac:spMk id="8" creationId="{7159EF8A-AB52-E686-D5E8-8873F94F9851}"/>
          </ac:spMkLst>
        </pc:spChg>
        <pc:spChg chg="add mod">
          <ac:chgData name="Kanstantsin Tsedryk" userId="708e2d0a-1804-4a88-8649-0d6086050429" providerId="ADAL" clId="{10B1C750-940A-4EC8-96B6-63361EF88BBF}" dt="2023-01-25T17:50:17.421" v="222" actId="113"/>
          <ac:spMkLst>
            <pc:docMk/>
            <pc:sldMk cId="1794784802" sldId="356"/>
            <ac:spMk id="9" creationId="{3F36C709-EF07-96F3-46C6-F6892C1F527E}"/>
          </ac:spMkLst>
        </pc:spChg>
        <pc:spChg chg="add mod">
          <ac:chgData name="Kanstantsin Tsedryk" userId="708e2d0a-1804-4a88-8649-0d6086050429" providerId="ADAL" clId="{10B1C750-940A-4EC8-96B6-63361EF88BBF}" dt="2023-01-25T17:49:51.474" v="215" actId="1037"/>
          <ac:spMkLst>
            <pc:docMk/>
            <pc:sldMk cId="1794784802" sldId="356"/>
            <ac:spMk id="10" creationId="{1D2DEBE6-FB1A-F1FD-D2D4-98755BFE55FD}"/>
          </ac:spMkLst>
        </pc:spChg>
        <pc:spChg chg="add del mod">
          <ac:chgData name="Kanstantsin Tsedryk" userId="708e2d0a-1804-4a88-8649-0d6086050429" providerId="ADAL" clId="{10B1C750-940A-4EC8-96B6-63361EF88BBF}" dt="2023-01-25T17:45:49.711" v="116" actId="478"/>
          <ac:spMkLst>
            <pc:docMk/>
            <pc:sldMk cId="1794784802" sldId="356"/>
            <ac:spMk id="11" creationId="{A14C2FA4-A014-67C2-9D47-1B15FC5A2167}"/>
          </ac:spMkLst>
        </pc:spChg>
        <pc:spChg chg="add mod">
          <ac:chgData name="Kanstantsin Tsedryk" userId="708e2d0a-1804-4a88-8649-0d6086050429" providerId="ADAL" clId="{10B1C750-940A-4EC8-96B6-63361EF88BBF}" dt="2023-01-25T17:49:51.474" v="215" actId="1037"/>
          <ac:spMkLst>
            <pc:docMk/>
            <pc:sldMk cId="1794784802" sldId="356"/>
            <ac:spMk id="12" creationId="{860E1E10-F593-BCB9-CAAD-167C9C86D8CA}"/>
          </ac:spMkLst>
        </pc:spChg>
        <pc:spChg chg="add mod">
          <ac:chgData name="Kanstantsin Tsedryk" userId="708e2d0a-1804-4a88-8649-0d6086050429" providerId="ADAL" clId="{10B1C750-940A-4EC8-96B6-63361EF88BBF}" dt="2023-01-25T17:49:51.474" v="215" actId="1037"/>
          <ac:spMkLst>
            <pc:docMk/>
            <pc:sldMk cId="1794784802" sldId="356"/>
            <ac:spMk id="13" creationId="{7DABAE8E-759F-613A-EAB8-2B97E17856E5}"/>
          </ac:spMkLst>
        </pc:spChg>
        <pc:spChg chg="add mod">
          <ac:chgData name="Kanstantsin Tsedryk" userId="708e2d0a-1804-4a88-8649-0d6086050429" providerId="ADAL" clId="{10B1C750-940A-4EC8-96B6-63361EF88BBF}" dt="2023-01-25T17:49:51.474" v="215" actId="1037"/>
          <ac:spMkLst>
            <pc:docMk/>
            <pc:sldMk cId="1794784802" sldId="356"/>
            <ac:spMk id="14" creationId="{E39C409D-0FA4-86FD-40DA-AD608262E9C4}"/>
          </ac:spMkLst>
        </pc:spChg>
        <pc:picChg chg="add mod">
          <ac:chgData name="Kanstantsin Tsedryk" userId="708e2d0a-1804-4a88-8649-0d6086050429" providerId="ADAL" clId="{10B1C750-940A-4EC8-96B6-63361EF88BBF}" dt="2023-01-25T17:49:51.474" v="215" actId="1037"/>
          <ac:picMkLst>
            <pc:docMk/>
            <pc:sldMk cId="1794784802" sldId="356"/>
            <ac:picMk id="15" creationId="{FA520DE2-A00E-5D2B-6C6E-342C20B0435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32A36970-4190-60B6-48BE-0D72425CAD5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adjectifs</a:t>
            </a:r>
          </a:p>
        </p:txBody>
      </p:sp>
      <p:sp>
        <p:nvSpPr>
          <p:cNvPr id="5" name="Footer Placeholder 4">
            <a:extLst>
              <a:ext uri="{FF2B5EF4-FFF2-40B4-BE49-F238E27FC236}">
                <a16:creationId xmlns:a16="http://schemas.microsoft.com/office/drawing/2014/main" id="{13E63581-20F0-FD4D-E90C-A42D5CECF968}"/>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fr-CA" dirty="0"/>
          </a:p>
        </p:txBody>
      </p:sp>
      <p:sp>
        <p:nvSpPr>
          <p:cNvPr id="8" name="Slide Number Placeholder 7">
            <a:extLst>
              <a:ext uri="{FF2B5EF4-FFF2-40B4-BE49-F238E27FC236}">
                <a16:creationId xmlns:a16="http://schemas.microsoft.com/office/drawing/2014/main" id="{635F61BF-7D56-1591-9936-11BD4806EE7C}"/>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347AED0B-6BBC-4601-98E2-10566B2DAC28}"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endParaRPr lang="en-CA"/>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sldNum="0" ftr="0"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commençons aujourd’hui notre premier sujet qui est « L’adjectif ». Dans cette présentation, nous allons aborder tout d'abord la notion de l’adjectif en français et nous allons réviser ensuite la formation du féminin et du pluriel des adjectifs en français.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3413681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Maintenant révisons la formation du pluriel des adjectifs: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D'après la règle générale, nous ajoutons un "s" à l'adjectif au singulier. 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fou – fous, bleu – bleus.</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-s, x  </a:t>
            </a:r>
            <a:r>
              <a:rPr lang="fr-CA" sz="1800" dirty="0">
                <a:effectLst/>
                <a:latin typeface="Open Sans" panose="020B0606030504020204" pitchFamily="34" charset="0"/>
                <a:ea typeface="Calibri" panose="020F0502020204030204" pitchFamily="34" charset="0"/>
                <a:cs typeface="Times New Roman" panose="02020603050405020304" pitchFamily="18" charset="0"/>
              </a:rPr>
              <a:t>étant des marques du pluriel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ne changent pas</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-s, x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gros – gros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ajoutons un "x" aux adjectifs qui se terminent en -eau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beau – beaux</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la plupart des adjectifs en -al forment leur pluriel avec un "aux"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amical – amicaux</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À l'exception des adjectifs suivants qui ont un "s" au pluriel:</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bancal - bancal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fatal – fatal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natal - natal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naval – naval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b="1"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26119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Premièrement, donnons une définition de l’adjectif. Alors l’adjectif est un mot qui sert à qualifier un 		    substantif ou un pronom.</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J’attire votre attention au fait que l’adjectif ne s’emploie qu’avec un substantif ou un pronom.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D’après sa nature, l’adjectif ne possède pas de genre ou de nombre, il reçoit le genre (masculin ou féminin) et le nombre (singulier ou pluriel) à partir du nom dont il dépend.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De cette façon, nous accordons toujours l’adjectif avec un nom ou pronom auquel il se rapporte.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Une grande maison. – l’adjectif « grand » s’accorde avec le nom « maison » qui est au singulier et du genre féminin.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 sont grands. – dans cet exemple l’adjectif « grand » se met au pluriel et au masculin, parce que le pronom « ils » est au pluriel et du genre masculin.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277522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voyons maintenant que les adjectifs changent en fonction des noms dont ils dépendent. Ainsi, il est important de connaitre la formation du féminin et du pluriel des adjectifs. Commençons par une règle générale de la formation du féminin.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former un adjectif féminin nous ajoutons un "e" à la fin de la forme masculine.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vert - verte, grand - grande, fatigué – fatiguée, aigu - aigüe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Faites attention dans le féminin des adjectifs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gu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(comme dans notre exemple « aigüe ») nous ajoutons un tréma (deux points au-dessus de u), pour ne pas perdre le son "u" au féminin.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l'adjectif se termine déjà par un -e au masculin, il ne change pas au féminin.</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rapide, facile, magnifique - la forme est la même pour les deux genres.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-er devient 			-ère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lég</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 lég</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ère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 se transforme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ve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neu</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f</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 neu</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ve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-eux change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heur</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eux</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 heur</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euse</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moqueur – moqu</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euse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se transforme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trice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au féminin</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protecteur – protec</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trice</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allez peut-être me demander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Pourquoi nous disons «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moqueur – moqu</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mais «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protecteur – protec</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trice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101387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Ou bien " menteur – menteuse" mais créa</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créa</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trice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allez me dire que dans les deux exemples nous avons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(men</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créa</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ce cas, nous allons appliquer la même règle qu'avec les substantifs. C'est-à-dire, dans le cas où nous avons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à la fin de l'adjectif, il faut regarder si le « t » fait partie de la racine du mot, si oui, alors la terminaison est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non pas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au féminin il faut dire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Sinon, la terminaison est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alors il faut dire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trice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au féminin.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Une question logique qui se pose est de savoir quand le « t » fait partie de la racine et quand il ne le fait pas.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le savoir je vous propose de former un verbe à partir de l'adjectif, si vous pouvez enlever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former le verbe avec ce qui reste, alors le féminin sera en «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car nous pouvons former le verbe avec le « t » qui reste dans la racine.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quelques exemples,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Prenons l'adjectif "menteur" – est-ce qu'il existe un verbe sans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Oui, c’est le verbe mentir. Le « t » fait partie du verbe, alors, au féminin nous allons dire menteuse.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créateur – il n’y a que le verbe « créer», le « t » n’y fait pas partie, alors  l'adjectif "créateur" au féminin sera "créatrice".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20547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les adjectifs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eur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il faut également distinguer quelques exceptions qui ne suivent pas les mêmes principes de la formation du féminin: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meilleur – meilleure, antérieur – antérieure, inférieur – inférieure, supérieur – supérieure, majeur - majeure, extérieur - extérieure, etc.</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tous ces adjectifs, nous suivons en fait la règle générale et nous y ajoutons tout simplement un "e" à la fin.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333529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les adjectifs qui se terminent en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et, –el,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eil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–on   nous allons redoubler la consonne finale.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cadet–cadette,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formel–formelle, pareil–pareille, européen– européenne, ancien–ancienne, bon–bonne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Mais ici, il faut retenir quelques exceptions: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complet – compl</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ète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secret – secr</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ète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inquiet - inqui</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ète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discret - discr</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ète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pour ces adjectifs nous ne redoublons pas la consonne, mais notez la présence d'un accent grave.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3038116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adjectifs en –al, –in,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ain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ein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–un  suivent la règle générale, c'est-à-dire que nous ajoutons un "e" à la fin sans redoubler la consonne finale.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national – nationale, voisin – voisine,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américain – américaine, plein – pleine, commun – commune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2997658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cinq adjectifs suivants : BEAU, NOUVEAU, VIEUX, MOU, FOU ont deux formes pour le masculin. C'est-à-dire, ils ont une forme spéciale quand ils se placent devant les substantifs masculins au singulier qui commencent par une voyelle ou par un h muet: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beau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garçon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bel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a</a:t>
            </a:r>
            <a:r>
              <a:rPr lang="fr-CA" sz="1800" dirty="0">
                <a:effectLst/>
                <a:latin typeface="Open Sans" panose="020B0606030504020204" pitchFamily="34" charset="0"/>
                <a:ea typeface="Calibri" panose="020F0502020204030204" pitchFamily="34" charset="0"/>
                <a:cs typeface="Times New Roman" panose="02020603050405020304" pitchFamily="18" charset="0"/>
              </a:rPr>
              <a:t>rbre (bel - 3 lettres – une forme spéciale du masculin)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belle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fille (belle 5 lettres - forme du féminin)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vieux</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monsieur 	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vieil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h</a:t>
            </a:r>
            <a:r>
              <a:rPr lang="fr-CA" sz="1800" dirty="0">
                <a:effectLst/>
                <a:latin typeface="Open Sans" panose="020B0606030504020204" pitchFamily="34" charset="0"/>
                <a:ea typeface="Calibri" panose="020F0502020204030204" pitchFamily="34" charset="0"/>
                <a:cs typeface="Times New Roman" panose="02020603050405020304" pitchFamily="18" charset="0"/>
              </a:rPr>
              <a:t>omme (une forme spéciale «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v.i.e.i.l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devant un h muet)	une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vieille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dame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nouveau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livre	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nouvel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h</a:t>
            </a:r>
            <a:r>
              <a:rPr lang="fr-CA" sz="1800" dirty="0">
                <a:effectLst/>
                <a:latin typeface="Open Sans" panose="020B0606030504020204" pitchFamily="34" charset="0"/>
                <a:ea typeface="Calibri" panose="020F0502020204030204" pitchFamily="34" charset="0"/>
                <a:cs typeface="Times New Roman" panose="02020603050405020304" pitchFamily="18" charset="0"/>
              </a:rPr>
              <a:t>ôtel 	une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nouvelle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auto</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les adjectifs suivants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fou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mou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se placent normalement après le nom (un caractère mou, un jour fou,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etc</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Mais, ils peuvent parfois s’employer devant un nom dans un contexte littéraire ou poétique. Dans ces contextes, ils ont aussi une forme spéciale au masculin singulier :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fol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mol </a:t>
            </a:r>
            <a:r>
              <a:rPr lang="fr-CA" sz="1800" dirty="0">
                <a:effectLst/>
                <a:latin typeface="Open Sans" panose="020B0606030504020204" pitchFamily="34" charset="0"/>
                <a:ea typeface="Calibri" panose="020F0502020204030204" pitchFamily="34" charset="0"/>
                <a:cs typeface="Times New Roman" panose="02020603050405020304" pitchFamily="18" charset="0"/>
              </a:rPr>
              <a:t>(un mol effort/un fol amour, par exemple).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caractère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mou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mol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ffort	une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molle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caresse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jour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fou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un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fol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a</a:t>
            </a:r>
            <a:r>
              <a:rPr lang="fr-CA" sz="1800" dirty="0">
                <a:effectLst/>
                <a:latin typeface="Open Sans" panose="020B0606030504020204" pitchFamily="34" charset="0"/>
                <a:ea typeface="Calibri" panose="020F0502020204030204" pitchFamily="34" charset="0"/>
                <a:cs typeface="Times New Roman" panose="02020603050405020304" pitchFamily="18" charset="0"/>
              </a:rPr>
              <a:t>mour 	une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folle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aventure</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3041793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Évidemment nous avons quelques cas irréguliers de formation du féminin des adjectifs:</a:t>
            </a:r>
          </a:p>
          <a:p>
            <a:pPr marL="0" marR="0">
              <a:lnSpc>
                <a:spcPct val="150000"/>
              </a:lnSpc>
              <a:spcBef>
                <a:spcPts val="0"/>
              </a:spcBef>
              <a:spcAft>
                <a:spcPts val="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long - longue, sec-sèche, doux-douce, blanc-blanche, favori-favorite, frais-fraîche, franc -franche, faux- fausse, grec - gre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a:t>
            </a:r>
            <a:r>
              <a:rPr lang="fr-CA" sz="1800" dirty="0">
                <a:effectLst/>
                <a:latin typeface="Open Sans" panose="020B0606030504020204" pitchFamily="34" charset="0"/>
                <a:ea typeface="Calibri" panose="020F0502020204030204" pitchFamily="34" charset="0"/>
                <a:cs typeface="Times New Roman" panose="02020603050405020304" pitchFamily="18" charset="0"/>
              </a:rPr>
              <a:t>que (faites attention au "c" qu'on garde au féminin), turc - turque,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public - publique, bas - basse, épais-épaisse, gros - grosse, roux - rousse, malin - maligne.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Notons aussi trois adjectifs qui restent invariables au masculin et au féminin: chic, bon marché, standard</a:t>
            </a:r>
          </a:p>
          <a:p>
            <a:endParaRPr lang="fr-CA" dirty="0"/>
          </a:p>
        </p:txBody>
      </p:sp>
      <p:sp>
        <p:nvSpPr>
          <p:cNvPr id="4" name="Header Placeholder 3"/>
          <p:cNvSpPr>
            <a:spLocks noGrp="1"/>
          </p:cNvSpPr>
          <p:nvPr>
            <p:ph type="hdr" sz="quarter"/>
          </p:nvPr>
        </p:nvSpPr>
        <p:spPr/>
        <p:txBody>
          <a:bodyPr/>
          <a:lstStyle/>
          <a:p>
            <a:pPr>
              <a:defRPr/>
            </a:pPr>
            <a:endParaRPr lang="en-CA"/>
          </a:p>
        </p:txBody>
      </p:sp>
    </p:spTree>
    <p:extLst>
      <p:ext uri="{BB962C8B-B14F-4D97-AF65-F5344CB8AC3E}">
        <p14:creationId xmlns:p14="http://schemas.microsoft.com/office/powerpoint/2010/main" val="1649613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accent6">
                    <a:lumMod val="75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6"/>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9ABD-D007-4454-9472-45008E8F0B36}"/>
              </a:ext>
            </a:extLst>
          </p:cNvPr>
          <p:cNvSpPr>
            <a:spLocks noGrp="1"/>
          </p:cNvSpPr>
          <p:nvPr>
            <p:ph type="title"/>
          </p:nvPr>
        </p:nvSpPr>
        <p:spPr>
          <a:xfrm>
            <a:off x="2373528" y="2757633"/>
            <a:ext cx="7772400" cy="1395413"/>
          </a:xfrm>
        </p:spPr>
        <p:txBody>
          <a:bodyPr/>
          <a:lstStyle/>
          <a:p>
            <a:pPr>
              <a:defRPr/>
            </a:pPr>
            <a:r>
              <a:rPr lang="fr-FR" sz="8000" b="1" dirty="0">
                <a:solidFill>
                  <a:srgbClr val="333766"/>
                </a:solidFill>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Les adjectifs</a:t>
            </a:r>
            <a:endParaRPr lang="fr-FR" sz="8000" dirty="0">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9C3F3-3D5C-ED5B-3324-44D6596A4F09}"/>
              </a:ext>
            </a:extLst>
          </p:cNvPr>
          <p:cNvSpPr>
            <a:spLocks noGrp="1"/>
          </p:cNvSpPr>
          <p:nvPr>
            <p:ph type="title"/>
          </p:nvPr>
        </p:nvSpPr>
        <p:spPr/>
        <p:txBody>
          <a:bodyPr/>
          <a:lstStyle/>
          <a:p>
            <a:r>
              <a:rPr lang="fr-CA" dirty="0"/>
              <a:t>Pluriel des adjectifs</a:t>
            </a:r>
          </a:p>
        </p:txBody>
      </p:sp>
      <p:sp>
        <p:nvSpPr>
          <p:cNvPr id="9" name="Content Placeholder 5">
            <a:extLst>
              <a:ext uri="{FF2B5EF4-FFF2-40B4-BE49-F238E27FC236}">
                <a16:creationId xmlns:a16="http://schemas.microsoft.com/office/drawing/2014/main" id="{3F36C709-EF07-96F3-46C6-F6892C1F527E}"/>
              </a:ext>
            </a:extLst>
          </p:cNvPr>
          <p:cNvSpPr txBox="1">
            <a:spLocks/>
          </p:cNvSpPr>
          <p:nvPr/>
        </p:nvSpPr>
        <p:spPr bwMode="auto">
          <a:xfrm>
            <a:off x="2122998" y="1425575"/>
            <a:ext cx="10280073"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68275" marR="0" lvl="0" indent="-1588" algn="l" defTabSz="914400" rtl="0" eaLnBrk="0" fontAlgn="base" latinLnBrk="0" hangingPunct="0">
              <a:lnSpc>
                <a:spcPct val="100000"/>
              </a:lnSpc>
              <a:spcBef>
                <a:spcPts val="575"/>
              </a:spcBef>
              <a:spcAft>
                <a:spcPct val="0"/>
              </a:spcAft>
              <a:buClrTx/>
              <a:buSzTx/>
              <a:buFontTx/>
              <a:buNone/>
              <a:tabLst/>
              <a:defRPr/>
            </a:pPr>
            <a:r>
              <a:rPr kumimoji="0" lang="fr-FR" sz="2400" b="0" i="0" u="none" strike="noStrike" kern="0" cap="none" spc="0" normalizeH="0" baseline="0" noProof="0" dirty="0">
                <a:ln>
                  <a:noFill/>
                </a:ln>
                <a:solidFill>
                  <a:srgbClr val="333766"/>
                </a:solidFill>
                <a:effectLst/>
                <a:uLnTx/>
                <a:uFillTx/>
                <a:latin typeface="Arial"/>
                <a:ea typeface="+mn-ea"/>
                <a:cs typeface="+mn-cs"/>
              </a:rPr>
              <a:t>ADJECTIF singulier + </a:t>
            </a:r>
            <a:r>
              <a:rPr kumimoji="0" lang="fr-FR" sz="2400" b="0" i="0" u="none" strike="noStrike" kern="0" cap="none" spc="0" normalizeH="0" baseline="0" noProof="0" dirty="0">
                <a:ln>
                  <a:noFill/>
                </a:ln>
                <a:solidFill>
                  <a:srgbClr val="C00000"/>
                </a:solidFill>
                <a:effectLst/>
                <a:uLnTx/>
                <a:uFillTx/>
                <a:latin typeface="Arial"/>
                <a:ea typeface="+mn-ea"/>
                <a:cs typeface="+mn-cs"/>
              </a:rPr>
              <a:t>-S</a:t>
            </a:r>
            <a:r>
              <a:rPr kumimoji="0" lang="fr-FR" sz="2400" b="0" i="0" u="none" strike="noStrike" kern="0" cap="none" spc="0" normalizeH="0" baseline="0" noProof="0" dirty="0">
                <a:ln>
                  <a:noFill/>
                </a:ln>
                <a:solidFill>
                  <a:srgbClr val="333766"/>
                </a:solidFill>
                <a:effectLst/>
                <a:uLnTx/>
                <a:uFillTx/>
                <a:latin typeface="Arial"/>
                <a:ea typeface="+mn-ea"/>
                <a:cs typeface="+mn-cs"/>
              </a:rPr>
              <a:t> = ADJECTIF pluriel  </a:t>
            </a:r>
            <a:r>
              <a:rPr kumimoji="0" lang="fr-FR" sz="2400" b="1" i="0" u="none" strike="noStrike" kern="0" cap="none" spc="0" normalizeH="0" baseline="0" noProof="0" dirty="0">
                <a:ln>
                  <a:noFill/>
                </a:ln>
                <a:solidFill>
                  <a:srgbClr val="000000"/>
                </a:solidFill>
                <a:effectLst/>
                <a:uLnTx/>
                <a:uFillTx/>
                <a:latin typeface="Arial"/>
                <a:ea typeface="+mn-ea"/>
                <a:cs typeface="+mn-cs"/>
              </a:rPr>
              <a:t>      </a:t>
            </a:r>
          </a:p>
          <a:p>
            <a:pPr marL="168275" marR="0" lvl="0" indent="-1588" algn="l" defTabSz="914400" rtl="0" eaLnBrk="0" fontAlgn="base" latinLnBrk="0" hangingPunct="0">
              <a:lnSpc>
                <a:spcPct val="100000"/>
              </a:lnSpc>
              <a:spcBef>
                <a:spcPts val="575"/>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a:t>
            </a:r>
            <a:r>
              <a:rPr kumimoji="0" lang="fr-FR" sz="2400" b="0" i="1" u="none" strike="noStrike" kern="0" cap="none" spc="0" normalizeH="0" baseline="0" noProof="0" dirty="0">
                <a:ln>
                  <a:noFill/>
                </a:ln>
                <a:solidFill>
                  <a:srgbClr val="000000"/>
                </a:solidFill>
                <a:effectLst/>
                <a:uLnTx/>
                <a:uFillTx/>
                <a:latin typeface="Arial"/>
                <a:ea typeface="+mn-ea"/>
                <a:cs typeface="+mn-cs"/>
              </a:rPr>
              <a:t>fou – fou</a:t>
            </a:r>
            <a:r>
              <a:rPr kumimoji="0" lang="fr-FR" sz="2400" b="1" i="1" u="none" strike="noStrike" kern="0" cap="none" spc="0" normalizeH="0" baseline="0" noProof="0" dirty="0">
                <a:ln>
                  <a:noFill/>
                </a:ln>
                <a:solidFill>
                  <a:srgbClr val="000000"/>
                </a:solidFill>
                <a:effectLst/>
                <a:uLnTx/>
                <a:uFillTx/>
                <a:latin typeface="Arial"/>
                <a:ea typeface="+mn-ea"/>
                <a:cs typeface="+mn-cs"/>
              </a:rPr>
              <a:t>s</a:t>
            </a:r>
            <a:r>
              <a:rPr kumimoji="0" lang="fr-FR" sz="2400" b="0" i="1" u="none" strike="noStrike" kern="0" cap="none" spc="0" normalizeH="0" baseline="0" noProof="0" dirty="0">
                <a:ln>
                  <a:noFill/>
                </a:ln>
                <a:solidFill>
                  <a:srgbClr val="000000"/>
                </a:solidFill>
                <a:effectLst/>
                <a:uLnTx/>
                <a:uFillTx/>
                <a:latin typeface="Arial"/>
                <a:ea typeface="+mn-ea"/>
                <a:cs typeface="+mn-cs"/>
              </a:rPr>
              <a:t>, bleu – bleu</a:t>
            </a:r>
            <a:r>
              <a:rPr kumimoji="0" lang="fr-FR" sz="2400" b="1" i="1" u="none" strike="noStrike" kern="0" cap="none" spc="0" normalizeH="0" baseline="0" noProof="0" dirty="0">
                <a:ln>
                  <a:noFill/>
                </a:ln>
                <a:solidFill>
                  <a:srgbClr val="000000"/>
                </a:solidFill>
                <a:effectLst/>
                <a:uLnTx/>
                <a:uFillTx/>
                <a:latin typeface="Arial"/>
                <a:ea typeface="+mn-ea"/>
                <a:cs typeface="+mn-cs"/>
              </a:rPr>
              <a:t>s</a:t>
            </a:r>
            <a:br>
              <a:rPr kumimoji="0" lang="fr-FR" sz="2400" b="0" i="1" u="none" strike="noStrike" kern="0" cap="none" spc="0" normalizeH="0" baseline="0" noProof="0" dirty="0">
                <a:ln>
                  <a:noFill/>
                </a:ln>
                <a:solidFill>
                  <a:srgbClr val="000000"/>
                </a:solidFill>
                <a:effectLst/>
                <a:uLnTx/>
                <a:uFillTx/>
                <a:latin typeface="Arial"/>
                <a:ea typeface="+mn-ea"/>
                <a:cs typeface="+mn-cs"/>
              </a:rPr>
            </a:br>
            <a:endParaRPr kumimoji="0" lang="fr-FR" sz="2400" b="0" i="1"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-s, x		-s, x			</a:t>
            </a:r>
            <a:r>
              <a:rPr kumimoji="0" lang="fr-FR" sz="2400" b="0" i="1" u="none" strike="noStrike" kern="0" cap="none" spc="0" normalizeH="0" baseline="0" noProof="0" dirty="0">
                <a:ln>
                  <a:noFill/>
                </a:ln>
                <a:solidFill>
                  <a:srgbClr val="000000"/>
                </a:solidFill>
                <a:effectLst/>
                <a:uLnTx/>
                <a:uFillTx/>
                <a:latin typeface="Arial"/>
                <a:ea typeface="+mn-ea"/>
                <a:cs typeface="+mn-cs"/>
              </a:rPr>
              <a:t>gro</a:t>
            </a:r>
            <a:r>
              <a:rPr kumimoji="0" lang="fr-FR" sz="2400" b="1" i="1" u="none" strike="noStrike" kern="0" cap="none" spc="0" normalizeH="0" baseline="0" noProof="0" dirty="0">
                <a:ln>
                  <a:noFill/>
                </a:ln>
                <a:solidFill>
                  <a:srgbClr val="000000"/>
                </a:solidFill>
                <a:effectLst/>
                <a:uLnTx/>
                <a:uFillTx/>
                <a:latin typeface="Arial"/>
                <a:ea typeface="+mn-ea"/>
                <a:cs typeface="+mn-cs"/>
              </a:rPr>
              <a:t>s</a:t>
            </a:r>
            <a:r>
              <a:rPr kumimoji="0" lang="fr-FR" sz="2400" b="0" i="1" u="none" strike="noStrike" kern="0" cap="none" spc="0" normalizeH="0" baseline="0" noProof="0" dirty="0">
                <a:ln>
                  <a:noFill/>
                </a:ln>
                <a:solidFill>
                  <a:srgbClr val="000000"/>
                </a:solidFill>
                <a:effectLst/>
                <a:uLnTx/>
                <a:uFillTx/>
                <a:latin typeface="Arial"/>
                <a:ea typeface="+mn-ea"/>
                <a:cs typeface="+mn-cs"/>
              </a:rPr>
              <a:t> – gro</a:t>
            </a:r>
            <a:r>
              <a:rPr kumimoji="0" lang="fr-FR" sz="2400" b="1" i="1" u="none" strike="noStrike" kern="0" cap="none" spc="0" normalizeH="0" baseline="0" noProof="0" dirty="0">
                <a:ln>
                  <a:noFill/>
                </a:ln>
                <a:solidFill>
                  <a:srgbClr val="000000"/>
                </a:solidFill>
                <a:effectLst/>
                <a:uLnTx/>
                <a:uFillTx/>
                <a:latin typeface="Arial"/>
                <a:ea typeface="+mn-ea"/>
                <a:cs typeface="+mn-cs"/>
              </a:rPr>
              <a:t>s</a:t>
            </a:r>
            <a:endParaRPr kumimoji="0" lang="fr-FR" sz="2400" b="1"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0" i="1" u="none" strike="noStrike" kern="0" cap="none" spc="0" normalizeH="0" baseline="0" noProof="0" dirty="0">
                <a:ln>
                  <a:noFill/>
                </a:ln>
                <a:solidFill>
                  <a:srgbClr val="000000"/>
                </a:solidFill>
                <a:effectLst/>
                <a:uLnTx/>
                <a:uFillTx/>
                <a:latin typeface="Arial"/>
                <a:ea typeface="+mn-ea"/>
                <a:cs typeface="+mn-cs"/>
              </a:rPr>
              <a:t> </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-eau		-eaux			</a:t>
            </a:r>
            <a:r>
              <a:rPr kumimoji="0" lang="fr-FR" sz="2400" b="0" i="1" u="none" strike="noStrike" kern="0" cap="none" spc="0" normalizeH="0" baseline="0" noProof="0" dirty="0">
                <a:ln>
                  <a:noFill/>
                </a:ln>
                <a:solidFill>
                  <a:srgbClr val="000000"/>
                </a:solidFill>
                <a:effectLst/>
                <a:uLnTx/>
                <a:uFillTx/>
                <a:latin typeface="Arial"/>
                <a:ea typeface="+mn-ea"/>
                <a:cs typeface="+mn-cs"/>
              </a:rPr>
              <a:t>beau – beau</a:t>
            </a:r>
            <a:r>
              <a:rPr kumimoji="0" lang="fr-FR" sz="2400" b="1" i="1" u="none" strike="noStrike" kern="0" cap="none" spc="0" normalizeH="0" baseline="0" noProof="0" dirty="0">
                <a:ln>
                  <a:noFill/>
                </a:ln>
                <a:solidFill>
                  <a:srgbClr val="000000"/>
                </a:solidFill>
                <a:effectLst/>
                <a:uLnTx/>
                <a:uFillTx/>
                <a:latin typeface="Arial"/>
                <a:ea typeface="+mn-ea"/>
                <a:cs typeface="+mn-cs"/>
              </a:rPr>
              <a:t>x</a:t>
            </a:r>
            <a:endParaRPr kumimoji="0" lang="fr-FR" sz="2400" b="1"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-al		-aux			</a:t>
            </a:r>
            <a:r>
              <a:rPr kumimoji="0" lang="fr-FR" sz="2400" b="0" i="1" u="none" strike="noStrike" kern="0" cap="none" spc="0" normalizeH="0" baseline="0" noProof="0" dirty="0">
                <a:ln>
                  <a:noFill/>
                </a:ln>
                <a:solidFill>
                  <a:srgbClr val="000000"/>
                </a:solidFill>
                <a:effectLst/>
                <a:uLnTx/>
                <a:uFillTx/>
                <a:latin typeface="Arial"/>
                <a:ea typeface="+mn-ea"/>
                <a:cs typeface="+mn-cs"/>
              </a:rPr>
              <a:t>amical – amicau</a:t>
            </a:r>
            <a:r>
              <a:rPr kumimoji="0" lang="fr-FR" sz="2400" b="1" i="1" u="none" strike="noStrike" kern="0" cap="none" spc="0" normalizeH="0" baseline="0" noProof="0" dirty="0">
                <a:ln>
                  <a:noFill/>
                </a:ln>
                <a:solidFill>
                  <a:srgbClr val="000000"/>
                </a:solidFill>
                <a:effectLst/>
                <a:uLnTx/>
                <a:uFillTx/>
                <a:latin typeface="Arial"/>
                <a:ea typeface="+mn-ea"/>
                <a:cs typeface="+mn-cs"/>
              </a:rPr>
              <a:t>x</a:t>
            </a:r>
            <a:endParaRPr kumimoji="0" lang="fr-FR" sz="2400" b="1"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333766"/>
                </a:solidFill>
                <a:effectLst/>
                <a:uLnTx/>
                <a:uFillTx/>
                <a:latin typeface="Arial"/>
                <a:ea typeface="+mn-ea"/>
                <a:cs typeface="+mn-cs"/>
              </a:rPr>
              <a:t>MAIS!</a:t>
            </a:r>
            <a:r>
              <a:rPr kumimoji="0" lang="fr-FR" sz="2400" b="0" i="0" u="none" strike="noStrike" kern="0" cap="none" spc="0" normalizeH="0" baseline="0" noProof="0" dirty="0">
                <a:ln>
                  <a:noFill/>
                </a:ln>
                <a:solidFill>
                  <a:srgbClr val="333766"/>
                </a:solidFill>
                <a:effectLst/>
                <a:uLnTx/>
                <a:uFillTx/>
                <a:latin typeface="Arial"/>
                <a:ea typeface="+mn-ea"/>
                <a:cs typeface="+mn-cs"/>
              </a:rPr>
              <a:t> </a:t>
            </a: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bancal - bancal</a:t>
            </a:r>
            <a:r>
              <a:rPr kumimoji="0" lang="fr-FR" sz="2400" b="1" i="0" u="sng" strike="noStrike" kern="0" cap="none" spc="0" normalizeH="0" baseline="0" noProof="0" dirty="0">
                <a:ln>
                  <a:noFill/>
                </a:ln>
                <a:solidFill>
                  <a:srgbClr val="000000"/>
                </a:solidFill>
                <a:effectLst/>
                <a:uLnTx/>
                <a:uFill>
                  <a:solidFill>
                    <a:srgbClr val="C00000"/>
                  </a:solidFill>
                </a:uFill>
                <a:latin typeface="Arial"/>
                <a:ea typeface="+mn-ea"/>
                <a:cs typeface="+mn-cs"/>
              </a:rPr>
              <a:t>s</a:t>
            </a:r>
            <a:r>
              <a:rPr kumimoji="0" lang="fr-FR" sz="2400" b="0" i="0" u="none" strike="noStrike" kern="0" cap="none" spc="0" normalizeH="0" baseline="0" noProof="0" dirty="0">
                <a:ln>
                  <a:noFill/>
                </a:ln>
                <a:solidFill>
                  <a:srgbClr val="000000"/>
                </a:solidFill>
                <a:effectLst/>
                <a:uLnTx/>
                <a:uFillTx/>
                <a:latin typeface="Arial"/>
                <a:ea typeface="+mn-ea"/>
                <a:cs typeface="+mn-cs"/>
              </a:rPr>
              <a:t>, fatal – fatal</a:t>
            </a:r>
            <a:r>
              <a:rPr kumimoji="0" lang="fr-FR" sz="2400" b="1" i="0" u="sng" strike="noStrike" kern="0" cap="none" spc="0" normalizeH="0" baseline="0" noProof="0" dirty="0">
                <a:ln>
                  <a:noFill/>
                </a:ln>
                <a:solidFill>
                  <a:srgbClr val="000000"/>
                </a:solidFill>
                <a:effectLst/>
                <a:uLnTx/>
                <a:uFill>
                  <a:solidFill>
                    <a:srgbClr val="C00000"/>
                  </a:solidFill>
                </a:uFill>
                <a:latin typeface="Arial"/>
                <a:ea typeface="+mn-ea"/>
                <a:cs typeface="+mn-cs"/>
              </a:rPr>
              <a:t>s</a:t>
            </a: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168275" marR="0" lvl="0" indent="-1588"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natal - natal</a:t>
            </a:r>
            <a:r>
              <a:rPr kumimoji="0" lang="fr-FR" sz="2400" b="1" i="0" u="sng" strike="noStrike" kern="0" cap="none" spc="0" normalizeH="0" baseline="0" noProof="0" dirty="0">
                <a:ln>
                  <a:noFill/>
                </a:ln>
                <a:solidFill>
                  <a:srgbClr val="000000"/>
                </a:solidFill>
                <a:effectLst/>
                <a:uLnTx/>
                <a:uFill>
                  <a:solidFill>
                    <a:srgbClr val="C00000"/>
                  </a:solidFill>
                </a:uFill>
                <a:latin typeface="Arial"/>
                <a:ea typeface="+mn-ea"/>
                <a:cs typeface="+mn-cs"/>
              </a:rPr>
              <a:t>s</a:t>
            </a:r>
            <a:r>
              <a:rPr kumimoji="0" lang="fr-FR" sz="2400" b="0" i="0" u="none" strike="noStrike" kern="0" cap="none" spc="0" normalizeH="0" baseline="0" noProof="0" dirty="0">
                <a:ln>
                  <a:noFill/>
                </a:ln>
                <a:solidFill>
                  <a:srgbClr val="000000"/>
                </a:solidFill>
                <a:effectLst/>
                <a:uLnTx/>
                <a:uFillTx/>
                <a:latin typeface="Arial"/>
                <a:ea typeface="+mn-ea"/>
                <a:cs typeface="+mn-cs"/>
              </a:rPr>
              <a:t>, naval - naval</a:t>
            </a:r>
            <a:r>
              <a:rPr kumimoji="0" lang="fr-FR" sz="2400" b="1" i="0" u="sng" strike="noStrike" kern="0" cap="none" spc="0" normalizeH="0" baseline="0" noProof="0" dirty="0">
                <a:ln>
                  <a:noFill/>
                </a:ln>
                <a:solidFill>
                  <a:srgbClr val="000000"/>
                </a:solidFill>
                <a:effectLst/>
                <a:uLnTx/>
                <a:uFill>
                  <a:solidFill>
                    <a:srgbClr val="C00000"/>
                  </a:solidFill>
                </a:uFill>
                <a:latin typeface="Arial"/>
                <a:ea typeface="+mn-ea"/>
                <a:cs typeface="+mn-cs"/>
              </a:rPr>
              <a:t>s</a:t>
            </a:r>
            <a:r>
              <a:rPr kumimoji="0" lang="fr-FR" sz="2400" b="0" i="0" u="none" strike="noStrike" kern="0" cap="none" spc="0" normalizeH="0" baseline="0" noProof="0" dirty="0">
                <a:ln>
                  <a:noFill/>
                </a:ln>
                <a:solidFill>
                  <a:srgbClr val="000000"/>
                </a:solidFill>
                <a:effectLst/>
                <a:uLnTx/>
                <a:uFillTx/>
                <a:latin typeface="Arial"/>
                <a:ea typeface="+mn-ea"/>
                <a:cs typeface="+mn-cs"/>
              </a:rPr>
              <a:t>.</a:t>
            </a:r>
          </a:p>
          <a:p>
            <a:pPr marL="168275" marR="0" lvl="0" indent="-1588" algn="l" defTabSz="914400" rtl="0" eaLnBrk="0" fontAlgn="base" latinLnBrk="0" hangingPunct="0">
              <a:lnSpc>
                <a:spcPct val="100000"/>
              </a:lnSpc>
              <a:spcBef>
                <a:spcPts val="575"/>
              </a:spcBef>
              <a:spcAft>
                <a:spcPct val="0"/>
              </a:spcAft>
              <a:buClrTx/>
              <a:buSzTx/>
              <a:buFontTx/>
              <a:buNone/>
              <a:tabLst/>
              <a:defRPr/>
            </a:pPr>
            <a:endParaRPr kumimoji="0" lang="fr-CA" sz="2400" b="0" i="0" u="none" strike="noStrike" kern="0" cap="none" spc="0" normalizeH="0" baseline="0" noProof="0" dirty="0">
              <a:ln>
                <a:noFill/>
              </a:ln>
              <a:solidFill>
                <a:srgbClr val="000000"/>
              </a:solidFill>
              <a:effectLst/>
              <a:uLnTx/>
              <a:uFillTx/>
              <a:latin typeface="Arial"/>
              <a:ea typeface="+mn-ea"/>
              <a:cs typeface="+mn-cs"/>
            </a:endParaRPr>
          </a:p>
          <a:p>
            <a:pPr marL="168275" marR="0" lvl="0" indent="-1588" algn="l" defTabSz="914400" rtl="0" eaLnBrk="0" fontAlgn="base" latinLnBrk="0" hangingPunct="0">
              <a:lnSpc>
                <a:spcPct val="100000"/>
              </a:lnSpc>
              <a:spcBef>
                <a:spcPts val="575"/>
              </a:spcBef>
              <a:spcAft>
                <a:spcPct val="0"/>
              </a:spcAft>
              <a:buClrTx/>
              <a:buSzTx/>
              <a:buFontTx/>
              <a:buNone/>
              <a:tabLst/>
              <a:defRPr/>
            </a:pPr>
            <a:endParaRPr kumimoji="0" lang="fr-FR" sz="2400" b="0" i="0" u="none" strike="noStrike" kern="0" cap="none" spc="0" normalizeH="0" baseline="0" noProof="0" dirty="0">
              <a:ln>
                <a:noFill/>
              </a:ln>
              <a:solidFill>
                <a:srgbClr val="000000"/>
              </a:solidFill>
              <a:effectLst/>
              <a:uLnTx/>
              <a:uFillTx/>
              <a:latin typeface="Arial"/>
              <a:ea typeface="+mn-ea"/>
              <a:cs typeface="+mn-cs"/>
            </a:endParaRPr>
          </a:p>
        </p:txBody>
      </p:sp>
      <p:sp>
        <p:nvSpPr>
          <p:cNvPr id="10" name="Rectangle 9">
            <a:extLst>
              <a:ext uri="{FF2B5EF4-FFF2-40B4-BE49-F238E27FC236}">
                <a16:creationId xmlns:a16="http://schemas.microsoft.com/office/drawing/2014/main" id="{1D2DEBE6-FB1A-F1FD-D2D4-98755BFE55FD}"/>
              </a:ext>
            </a:extLst>
          </p:cNvPr>
          <p:cNvSpPr>
            <a:spLocks noChangeArrowheads="1"/>
          </p:cNvSpPr>
          <p:nvPr/>
        </p:nvSpPr>
        <p:spPr bwMode="auto">
          <a:xfrm>
            <a:off x="6251870" y="1660813"/>
            <a:ext cx="3657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5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1588" marR="0" lvl="0" indent="0" defTabSz="914400" eaLnBrk="1" fontAlgn="auto" latinLnBrk="0" hangingPunct="1">
              <a:lnSpc>
                <a:spcPct val="100000"/>
              </a:lnSpc>
              <a:spcBef>
                <a:spcPct val="0"/>
              </a:spcBef>
              <a:spcAft>
                <a:spcPts val="0"/>
              </a:spcAft>
              <a:buClrTx/>
              <a:buSzTx/>
              <a:buFontTx/>
              <a:buNone/>
              <a:tabLst/>
              <a:defRPr/>
            </a:pPr>
            <a:endParaRPr kumimoji="0" lang="fr-FR"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a:p>
            <a:pPr marL="1588" marR="0" lvl="0" indent="0" defTabSz="914400" eaLnBrk="1" fontAlgn="auto" latinLnBrk="0" hangingPunct="1">
              <a:lnSpc>
                <a:spcPct val="100000"/>
              </a:lnSpc>
              <a:spcBef>
                <a:spcPct val="0"/>
              </a:spcBef>
              <a:spcAft>
                <a:spcPts val="0"/>
              </a:spcAft>
              <a:buClrTx/>
              <a:buSzTx/>
              <a:buFontTx/>
              <a:buNone/>
              <a:tabLst/>
              <a:defRPr/>
            </a:pPr>
            <a:endParaRPr kumimoji="0" lang="fr-FR"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12" name="Right Arrow 9">
            <a:extLst>
              <a:ext uri="{FF2B5EF4-FFF2-40B4-BE49-F238E27FC236}">
                <a16:creationId xmlns:a16="http://schemas.microsoft.com/office/drawing/2014/main" id="{860E1E10-F593-BCB9-CAAD-167C9C86D8CA}"/>
              </a:ext>
            </a:extLst>
          </p:cNvPr>
          <p:cNvSpPr/>
          <p:nvPr/>
        </p:nvSpPr>
        <p:spPr>
          <a:xfrm>
            <a:off x="3416595" y="2857788"/>
            <a:ext cx="228600" cy="152400"/>
          </a:xfrm>
          <a:prstGeom prst="rightArrow">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3" name="Right Arrow 10">
            <a:extLst>
              <a:ext uri="{FF2B5EF4-FFF2-40B4-BE49-F238E27FC236}">
                <a16:creationId xmlns:a16="http://schemas.microsoft.com/office/drawing/2014/main" id="{7DABAE8E-759F-613A-EAB8-2B97E17856E5}"/>
              </a:ext>
            </a:extLst>
          </p:cNvPr>
          <p:cNvSpPr/>
          <p:nvPr/>
        </p:nvSpPr>
        <p:spPr>
          <a:xfrm>
            <a:off x="3416595" y="3745490"/>
            <a:ext cx="228600" cy="152400"/>
          </a:xfrm>
          <a:prstGeom prst="rightArrow">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4" name="Right Arrow 11">
            <a:extLst>
              <a:ext uri="{FF2B5EF4-FFF2-40B4-BE49-F238E27FC236}">
                <a16:creationId xmlns:a16="http://schemas.microsoft.com/office/drawing/2014/main" id="{E39C409D-0FA4-86FD-40DA-AD608262E9C4}"/>
              </a:ext>
            </a:extLst>
          </p:cNvPr>
          <p:cNvSpPr/>
          <p:nvPr/>
        </p:nvSpPr>
        <p:spPr>
          <a:xfrm>
            <a:off x="3416595" y="4590618"/>
            <a:ext cx="228600" cy="152400"/>
          </a:xfrm>
          <a:prstGeom prst="rightArrow">
            <a:avLst/>
          </a:prstGeom>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pic>
        <p:nvPicPr>
          <p:cNvPr id="15" name="Picture 14" descr="Shape&#10;&#10;Description automatically generated with low confidence">
            <a:extLst>
              <a:ext uri="{FF2B5EF4-FFF2-40B4-BE49-F238E27FC236}">
                <a16:creationId xmlns:a16="http://schemas.microsoft.com/office/drawing/2014/main" id="{FA520DE2-A00E-5D2B-6C6E-342C20B0435D}"/>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88240" y="5207155"/>
            <a:ext cx="400942" cy="1574068"/>
          </a:xfrm>
          <a:prstGeom prst="rect">
            <a:avLst/>
          </a:prstGeom>
        </p:spPr>
      </p:pic>
    </p:spTree>
    <p:custDataLst>
      <p:tags r:id="rId1"/>
    </p:custDataLst>
    <p:extLst>
      <p:ext uri="{BB962C8B-B14F-4D97-AF65-F5344CB8AC3E}">
        <p14:creationId xmlns:p14="http://schemas.microsoft.com/office/powerpoint/2010/main" val="17947848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22" presetClass="entr" presetSubtype="8"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childTnLst>
                                </p:cTn>
                              </p:par>
                              <p:par>
                                <p:cTn id="22" presetID="22" presetClass="entr" presetSubtype="8"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par>
                                <p:cTn id="29" presetID="22" presetClass="entr" presetSubtype="8"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 calcmode="lin" valueType="num">
                                      <p:cBhvr>
                                        <p:cTn id="38" dur="500" fill="hold"/>
                                        <p:tgtEl>
                                          <p:spTgt spid="15"/>
                                        </p:tgtEl>
                                        <p:attrNameLst>
                                          <p:attrName>style.rotation</p:attrName>
                                        </p:attrNameLst>
                                      </p:cBhvr>
                                      <p:tavLst>
                                        <p:tav tm="0">
                                          <p:val>
                                            <p:fltVal val="90"/>
                                          </p:val>
                                        </p:tav>
                                        <p:tav tm="100000">
                                          <p:val>
                                            <p:fltVal val="0"/>
                                          </p:val>
                                        </p:tav>
                                      </p:tavLst>
                                    </p:anim>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9">
                                            <p:txEl>
                                              <p:pRg st="8" end="8"/>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9">
                                            <p:txEl>
                                              <p:pRg st="9" end="9"/>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b="1" dirty="0">
                <a:solidFill>
                  <a:schemeClr val="bg1"/>
                </a:solidFill>
                <a:latin typeface="Open Sans" panose="020B0606030504020204" pitchFamily="34" charset="0"/>
                <a:ea typeface="Open Sans" panose="020B0606030504020204" pitchFamily="34" charset="0"/>
                <a:cs typeface="Open Sans" panose="020B0606030504020204" pitchFamily="34" charset="0"/>
              </a:rPr>
              <a:t>Définition</a:t>
            </a:r>
          </a:p>
        </p:txBody>
      </p:sp>
      <p:sp>
        <p:nvSpPr>
          <p:cNvPr id="12" name="Content Placeholder 5">
            <a:extLst>
              <a:ext uri="{FF2B5EF4-FFF2-40B4-BE49-F238E27FC236}">
                <a16:creationId xmlns:a16="http://schemas.microsoft.com/office/drawing/2014/main" id="{9D83CDBD-C243-3CEE-0496-85F45493A458}"/>
              </a:ext>
            </a:extLst>
          </p:cNvPr>
          <p:cNvSpPr txBox="1">
            <a:spLocks noChangeArrowheads="1"/>
          </p:cNvSpPr>
          <p:nvPr/>
        </p:nvSpPr>
        <p:spPr bwMode="auto">
          <a:xfrm>
            <a:off x="2181225" y="1408113"/>
            <a:ext cx="83185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None/>
              <a:tabLst/>
              <a:defRPr/>
            </a:pPr>
            <a:r>
              <a:rPr kumimoji="0" lang="fr-CA" altLang="fr-FR" sz="3200" b="0" i="0" u="none" strike="noStrike" kern="0" cap="none" spc="0" normalizeH="0" baseline="0" noProof="0" dirty="0">
                <a:ln>
                  <a:noFill/>
                </a:ln>
                <a:solidFill>
                  <a:srgbClr val="333766"/>
                </a:solidFill>
                <a:effectLst/>
                <a:uLnTx/>
                <a:uFillTx/>
                <a:latin typeface="Arial"/>
                <a:ea typeface="+mn-ea"/>
                <a:cs typeface="+mn-cs"/>
              </a:rPr>
              <a:t>Un adjectif - </a:t>
            </a:r>
          </a:p>
          <a:p>
            <a:pPr marL="457200" marR="0" lvl="0" indent="-457200" algn="l" defTabSz="914400" rtl="0" eaLnBrk="0" fontAlgn="base" latinLnBrk="0" hangingPunct="0">
              <a:lnSpc>
                <a:spcPct val="100000"/>
              </a:lnSpc>
              <a:spcBef>
                <a:spcPct val="20000"/>
              </a:spcBef>
              <a:spcAft>
                <a:spcPct val="0"/>
              </a:spcAft>
              <a:buClrTx/>
              <a:buSzTx/>
              <a:buFontTx/>
              <a:buNone/>
              <a:tabLst/>
              <a:defRPr/>
            </a:pPr>
            <a:r>
              <a:rPr kumimoji="0" lang="fr-CA" altLang="fr-FR" sz="3200" b="0" i="0" u="none" strike="noStrike" kern="0" cap="none" spc="0" normalizeH="0" baseline="0" noProof="0" dirty="0">
                <a:ln>
                  <a:noFill/>
                </a:ln>
                <a:solidFill>
                  <a:srgbClr val="333766"/>
                </a:solidFill>
                <a:effectLst/>
                <a:uLnTx/>
                <a:uFillTx/>
                <a:latin typeface="Arial"/>
                <a:ea typeface="+mn-ea"/>
                <a:cs typeface="+mn-cs"/>
              </a:rPr>
              <a:t>			    un mot qui sert à qualifier un 		    substantif ou un pronom. </a:t>
            </a:r>
          </a:p>
          <a:p>
            <a:pPr marL="457200" marR="0" lvl="0" indent="-457200" algn="l" defTabSz="914400" rtl="0" eaLnBrk="0" fontAlgn="base" latinLnBrk="0" hangingPunct="0">
              <a:lnSpc>
                <a:spcPct val="100000"/>
              </a:lnSpc>
              <a:spcBef>
                <a:spcPct val="20000"/>
              </a:spcBef>
              <a:spcAft>
                <a:spcPct val="0"/>
              </a:spcAft>
              <a:buClrTx/>
              <a:buSzTx/>
              <a:buFontTx/>
              <a:buNone/>
              <a:tabLst/>
              <a:defRPr/>
            </a:pPr>
            <a:endParaRPr kumimoji="0" lang="fr-CA" altLang="fr-FR" sz="3200"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fr-CA" altLang="fr-FR" sz="2400" b="0" i="0" u="none" strike="noStrike" kern="0" cap="none" spc="0" normalizeH="0" baseline="0" noProof="0" dirty="0">
                <a:ln>
                  <a:noFill/>
                </a:ln>
                <a:solidFill>
                  <a:srgbClr val="000000"/>
                </a:solidFill>
                <a:effectLst/>
                <a:uLnTx/>
                <a:uFillTx/>
                <a:latin typeface="Arial"/>
                <a:ea typeface="+mn-ea"/>
                <a:cs typeface="+mn-cs"/>
              </a:rPr>
              <a:t>Une </a:t>
            </a:r>
            <a:r>
              <a:rPr kumimoji="0" lang="fr-CA" altLang="fr-FR" sz="2400" b="0" i="0" u="none" strike="noStrike" kern="0" cap="none" spc="0" normalizeH="0" baseline="0" noProof="0" dirty="0">
                <a:ln>
                  <a:noFill/>
                </a:ln>
                <a:solidFill>
                  <a:srgbClr val="C00000"/>
                </a:solidFill>
                <a:effectLst/>
                <a:uLnTx/>
                <a:uFillTx/>
                <a:latin typeface="Arial"/>
                <a:ea typeface="+mn-ea"/>
                <a:cs typeface="+mn-cs"/>
              </a:rPr>
              <a:t>grand</a:t>
            </a:r>
            <a:r>
              <a:rPr kumimoji="0" lang="fr-CA" altLang="fr-FR" sz="2400" b="1" i="0" u="none" strike="noStrike" kern="0" cap="none" spc="0" normalizeH="0" baseline="0" noProof="0" dirty="0">
                <a:ln>
                  <a:noFill/>
                </a:ln>
                <a:solidFill>
                  <a:srgbClr val="C00000"/>
                </a:solidFill>
                <a:effectLst/>
                <a:uLnTx/>
                <a:uFillTx/>
                <a:latin typeface="Arial"/>
                <a:ea typeface="+mn-ea"/>
                <a:cs typeface="+mn-cs"/>
              </a:rPr>
              <a:t>e</a:t>
            </a:r>
            <a:r>
              <a:rPr kumimoji="0" lang="fr-CA" altLang="fr-FR" sz="2400" b="0" i="0" u="none" strike="noStrike" kern="0" cap="none" spc="0" normalizeH="0" baseline="0" noProof="0" dirty="0">
                <a:ln>
                  <a:noFill/>
                </a:ln>
                <a:solidFill>
                  <a:srgbClr val="000000"/>
                </a:solidFill>
                <a:effectLst/>
                <a:uLnTx/>
                <a:uFillTx/>
                <a:latin typeface="Arial"/>
                <a:ea typeface="+mn-ea"/>
                <a:cs typeface="+mn-cs"/>
              </a:rPr>
              <a:t> maison </a:t>
            </a:r>
          </a:p>
          <a:p>
            <a:pPr marL="457200" marR="0" lvl="0" indent="-45720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fr-CA" altLang="fr-FR" sz="2400" b="0" i="0" u="none" strike="noStrike" kern="0" cap="none" spc="0" normalizeH="0" baseline="0" noProof="0" dirty="0">
                <a:ln>
                  <a:noFill/>
                </a:ln>
                <a:solidFill>
                  <a:srgbClr val="000000"/>
                </a:solidFill>
                <a:effectLst/>
                <a:uLnTx/>
                <a:uFillTx/>
                <a:latin typeface="Arial"/>
                <a:ea typeface="+mn-ea"/>
                <a:cs typeface="+mn-cs"/>
              </a:rPr>
              <a:t>Ils sont </a:t>
            </a:r>
            <a:r>
              <a:rPr kumimoji="0" lang="fr-CA" altLang="fr-FR" sz="2400" b="0" i="0" u="none" strike="noStrike" kern="0" cap="none" spc="0" normalizeH="0" baseline="0" noProof="0" dirty="0">
                <a:ln>
                  <a:noFill/>
                </a:ln>
                <a:solidFill>
                  <a:srgbClr val="C00000"/>
                </a:solidFill>
                <a:effectLst/>
                <a:uLnTx/>
                <a:uFillTx/>
                <a:latin typeface="Arial"/>
                <a:ea typeface="+mn-ea"/>
                <a:cs typeface="+mn-cs"/>
              </a:rPr>
              <a:t>grand</a:t>
            </a:r>
            <a:r>
              <a:rPr kumimoji="0" lang="fr-CA" altLang="fr-FR" sz="2400" b="1" i="0" u="none" strike="noStrike" kern="0" cap="none" spc="0" normalizeH="0" baseline="0" noProof="0" dirty="0">
                <a:ln>
                  <a:noFill/>
                </a:ln>
                <a:solidFill>
                  <a:srgbClr val="C00000"/>
                </a:solidFill>
                <a:effectLst/>
                <a:uLnTx/>
                <a:uFillTx/>
                <a:latin typeface="Arial"/>
                <a:ea typeface="+mn-ea"/>
                <a:cs typeface="+mn-cs"/>
              </a:rPr>
              <a:t>s</a:t>
            </a:r>
            <a:r>
              <a:rPr kumimoji="0" lang="fr-CA" altLang="fr-FR" sz="2400" b="0" i="0" u="none" strike="noStrike" kern="0" cap="none" spc="0" normalizeH="0" baseline="0" noProof="0" dirty="0">
                <a:ln>
                  <a:noFill/>
                </a:ln>
                <a:solidFill>
                  <a:srgbClr val="000000"/>
                </a:solidFill>
                <a:effectLst/>
                <a:uLnTx/>
                <a:uFillTx/>
                <a:latin typeface="Arial"/>
                <a:ea typeface="+mn-ea"/>
                <a:cs typeface="+mn-cs"/>
              </a:rPr>
              <a:t>. </a:t>
            </a:r>
          </a:p>
          <a:p>
            <a:pPr marL="457200" marR="0" lvl="0" indent="-457200" algn="l" defTabSz="914400" rtl="0" eaLnBrk="0" fontAlgn="base" latinLnBrk="0" hangingPunct="0">
              <a:lnSpc>
                <a:spcPct val="100000"/>
              </a:lnSpc>
              <a:spcBef>
                <a:spcPct val="20000"/>
              </a:spcBef>
              <a:spcAft>
                <a:spcPct val="0"/>
              </a:spcAft>
              <a:buClrTx/>
              <a:buSzTx/>
              <a:buFontTx/>
              <a:buNone/>
              <a:tabLst/>
              <a:defRPr/>
            </a:pPr>
            <a:endParaRPr kumimoji="0" lang="fr-CA" altLang="fr-FR" sz="3200"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333766"/>
              </a:solidFill>
              <a:effectLst/>
              <a:uLnTx/>
              <a:uFillTx/>
              <a:latin typeface="Arial"/>
              <a:ea typeface="+mn-ea"/>
              <a:cs typeface="+mn-cs"/>
            </a:endParaRPr>
          </a:p>
        </p:txBody>
      </p:sp>
      <p:sp>
        <p:nvSpPr>
          <p:cNvPr id="14" name="Right Brace 13">
            <a:extLst>
              <a:ext uri="{FF2B5EF4-FFF2-40B4-BE49-F238E27FC236}">
                <a16:creationId xmlns:a16="http://schemas.microsoft.com/office/drawing/2014/main" id="{CB5A74B6-FD6F-F669-045B-4C8B77EB4031}"/>
              </a:ext>
            </a:extLst>
          </p:cNvPr>
          <p:cNvSpPr/>
          <p:nvPr/>
        </p:nvSpPr>
        <p:spPr>
          <a:xfrm>
            <a:off x="5746751" y="3733801"/>
            <a:ext cx="384175" cy="1038225"/>
          </a:xfrm>
          <a:prstGeom prst="rightBrace">
            <a:avLst/>
          </a:prstGeom>
          <a:noFill/>
          <a:ln w="28575" cap="flat" cmpd="sng" algn="ctr">
            <a:solidFill>
              <a:srgbClr val="99CC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1" i="0" u="none" strike="noStrike" kern="0" cap="none" spc="0" normalizeH="0" baseline="0" noProof="0" dirty="0">
              <a:ln w="1905"/>
              <a:gradFill>
                <a:gsLst>
                  <a:gs pos="0">
                    <a:srgbClr val="B9B9E7">
                      <a:shade val="20000"/>
                      <a:satMod val="200000"/>
                    </a:srgbClr>
                  </a:gs>
                  <a:gs pos="78000">
                    <a:srgbClr val="B9B9E7">
                      <a:tint val="90000"/>
                      <a:shade val="89000"/>
                      <a:satMod val="220000"/>
                    </a:srgbClr>
                  </a:gs>
                  <a:gs pos="100000">
                    <a:srgbClr val="B9B9E7">
                      <a:tint val="12000"/>
                      <a:satMod val="255000"/>
                    </a:srgbClr>
                  </a:gs>
                </a:gsLst>
                <a:lin ang="5400000"/>
              </a:gradFill>
              <a:effectLst>
                <a:innerShdw blurRad="69850" dist="43180" dir="5400000">
                  <a:srgbClr val="000000">
                    <a:alpha val="65000"/>
                  </a:srgbClr>
                </a:innerShdw>
              </a:effectLst>
              <a:uLnTx/>
              <a:uFillTx/>
              <a:latin typeface="Arial"/>
              <a:ea typeface="+mn-ea"/>
              <a:cs typeface="+mn-cs"/>
            </a:endParaRPr>
          </a:p>
        </p:txBody>
      </p:sp>
      <p:sp>
        <p:nvSpPr>
          <p:cNvPr id="15" name="Rectangle 14">
            <a:extLst>
              <a:ext uri="{FF2B5EF4-FFF2-40B4-BE49-F238E27FC236}">
                <a16:creationId xmlns:a16="http://schemas.microsoft.com/office/drawing/2014/main" id="{7429F087-8A8E-8679-E854-B422FE6178B0}"/>
              </a:ext>
            </a:extLst>
          </p:cNvPr>
          <p:cNvSpPr/>
          <p:nvPr/>
        </p:nvSpPr>
        <p:spPr>
          <a:xfrm>
            <a:off x="2047875" y="5330825"/>
            <a:ext cx="3543300" cy="69215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800" b="0" i="0" u="none" strike="noStrike" kern="0" cap="none" spc="0" normalizeH="0" baseline="0" noProof="0" dirty="0">
                <a:ln>
                  <a:noFill/>
                </a:ln>
                <a:solidFill>
                  <a:srgbClr val="000000"/>
                </a:solidFill>
                <a:effectLst/>
                <a:uLnTx/>
                <a:uFillTx/>
                <a:latin typeface="Arial"/>
                <a:ea typeface="+mn-ea"/>
                <a:cs typeface="+mn-cs"/>
              </a:rPr>
              <a:t>Adjectif n’a pas de genre ou </a:t>
            </a:r>
            <a:br>
              <a:rPr kumimoji="0" lang="fr-CA" sz="1800" b="0" i="0" u="none" strike="noStrike" kern="0" cap="none" spc="0" normalizeH="0" baseline="0" noProof="0" dirty="0">
                <a:ln>
                  <a:noFill/>
                </a:ln>
                <a:solidFill>
                  <a:srgbClr val="000000"/>
                </a:solidFill>
                <a:effectLst/>
                <a:uLnTx/>
                <a:uFillTx/>
                <a:latin typeface="Arial"/>
                <a:ea typeface="+mn-ea"/>
                <a:cs typeface="+mn-cs"/>
              </a:rPr>
            </a:br>
            <a:r>
              <a:rPr kumimoji="0" lang="fr-CA" sz="1800" b="0" i="0" u="none" strike="noStrike" kern="0" cap="none" spc="0" normalizeH="0" baseline="0" noProof="0" dirty="0">
                <a:ln>
                  <a:noFill/>
                </a:ln>
                <a:solidFill>
                  <a:srgbClr val="000000"/>
                </a:solidFill>
                <a:effectLst/>
                <a:uLnTx/>
                <a:uFillTx/>
                <a:latin typeface="Arial"/>
                <a:ea typeface="+mn-ea"/>
                <a:cs typeface="+mn-cs"/>
              </a:rPr>
              <a:t>de nombre</a:t>
            </a:r>
          </a:p>
        </p:txBody>
      </p:sp>
      <p:sp>
        <p:nvSpPr>
          <p:cNvPr id="16" name="Rectangle 15">
            <a:extLst>
              <a:ext uri="{FF2B5EF4-FFF2-40B4-BE49-F238E27FC236}">
                <a16:creationId xmlns:a16="http://schemas.microsoft.com/office/drawing/2014/main" id="{DC0259E1-D3BA-EA89-EC77-B74C8DA4D76F}"/>
              </a:ext>
            </a:extLst>
          </p:cNvPr>
          <p:cNvSpPr/>
          <p:nvPr/>
        </p:nvSpPr>
        <p:spPr>
          <a:xfrm>
            <a:off x="6315075" y="3906838"/>
            <a:ext cx="3543300" cy="692150"/>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800" b="0" i="0" u="none" strike="noStrike" kern="0" cap="none" spc="0" normalizeH="0" baseline="0" noProof="0" dirty="0">
                <a:ln>
                  <a:noFill/>
                </a:ln>
                <a:solidFill>
                  <a:srgbClr val="000000"/>
                </a:solidFill>
                <a:effectLst/>
                <a:uLnTx/>
                <a:uFillTx/>
                <a:latin typeface="Arial"/>
                <a:ea typeface="+mn-ea"/>
                <a:cs typeface="+mn-cs"/>
              </a:rPr>
              <a:t>Accord avec un </a:t>
            </a:r>
            <a:r>
              <a:rPr kumimoji="0" lang="fr-CA" sz="1800" b="1" i="0" u="none" strike="noStrike" kern="0" cap="none" spc="0" normalizeH="0" baseline="0" noProof="0" dirty="0">
                <a:ln>
                  <a:noFill/>
                </a:ln>
                <a:solidFill>
                  <a:srgbClr val="000000"/>
                </a:solidFill>
                <a:effectLst/>
                <a:uLnTx/>
                <a:uFillTx/>
                <a:latin typeface="Arial"/>
                <a:ea typeface="+mn-ea"/>
                <a:cs typeface="+mn-cs"/>
              </a:rPr>
              <a:t>nom</a:t>
            </a:r>
            <a:r>
              <a:rPr kumimoji="0" lang="fr-CA" sz="1800" b="0" i="0" u="none" strike="noStrike" kern="0" cap="none" spc="0" normalizeH="0" baseline="0" noProof="0" dirty="0">
                <a:ln>
                  <a:noFill/>
                </a:ln>
                <a:solidFill>
                  <a:srgbClr val="000000"/>
                </a:solidFill>
                <a:effectLst/>
                <a:uLnTx/>
                <a:uFillTx/>
                <a:latin typeface="Arial"/>
                <a:ea typeface="+mn-ea"/>
                <a:cs typeface="+mn-cs"/>
              </a:rPr>
              <a:t> ou </a:t>
            </a:r>
            <a:br>
              <a:rPr kumimoji="0" lang="fr-CA" sz="1800" b="0" i="0" u="none" strike="noStrike" kern="0" cap="none" spc="0" normalizeH="0" baseline="0" noProof="0" dirty="0">
                <a:ln>
                  <a:noFill/>
                </a:ln>
                <a:solidFill>
                  <a:srgbClr val="000000"/>
                </a:solidFill>
                <a:effectLst/>
                <a:uLnTx/>
                <a:uFillTx/>
                <a:latin typeface="Arial"/>
                <a:ea typeface="+mn-ea"/>
                <a:cs typeface="+mn-cs"/>
              </a:rPr>
            </a:br>
            <a:r>
              <a:rPr kumimoji="0" lang="fr-CA" sz="1800" b="0" i="0" u="none" strike="noStrike" kern="0" cap="none" spc="0" normalizeH="0" baseline="0" noProof="0" dirty="0">
                <a:ln>
                  <a:noFill/>
                </a:ln>
                <a:solidFill>
                  <a:srgbClr val="000000"/>
                </a:solidFill>
                <a:effectLst/>
                <a:uLnTx/>
                <a:uFillTx/>
                <a:latin typeface="Arial"/>
                <a:ea typeface="+mn-ea"/>
                <a:cs typeface="+mn-cs"/>
              </a:rPr>
              <a:t>un </a:t>
            </a:r>
            <a:r>
              <a:rPr kumimoji="0" lang="fr-CA" sz="1800" b="1" i="0" u="none" strike="noStrike" kern="0" cap="none" spc="0" normalizeH="0" baseline="0" noProof="0" dirty="0">
                <a:ln>
                  <a:noFill/>
                </a:ln>
                <a:solidFill>
                  <a:srgbClr val="000000"/>
                </a:solidFill>
                <a:effectLst/>
                <a:uLnTx/>
                <a:uFillTx/>
                <a:latin typeface="Arial"/>
                <a:ea typeface="+mn-ea"/>
                <a:cs typeface="+mn-cs"/>
              </a:rPr>
              <a:t>pronom</a:t>
            </a:r>
            <a:r>
              <a:rPr kumimoji="0" lang="fr-CA" sz="1800" b="0" i="0" u="none" strike="noStrike" kern="0" cap="none" spc="0" normalizeH="0" baseline="0" noProof="0" dirty="0">
                <a:ln>
                  <a:noFill/>
                </a:ln>
                <a:solidFill>
                  <a:srgbClr val="000000"/>
                </a:solidFill>
                <a:effectLst/>
                <a:uLnTx/>
                <a:uFillTx/>
                <a:latin typeface="Arial"/>
                <a:ea typeface="+mn-ea"/>
                <a:cs typeface="+mn-cs"/>
              </a:rPr>
              <a:t> </a:t>
            </a:r>
          </a:p>
        </p:txBody>
      </p:sp>
      <p:sp>
        <p:nvSpPr>
          <p:cNvPr id="17" name="Curved Up Arrow 11">
            <a:extLst>
              <a:ext uri="{FF2B5EF4-FFF2-40B4-BE49-F238E27FC236}">
                <a16:creationId xmlns:a16="http://schemas.microsoft.com/office/drawing/2014/main" id="{6EF589A0-356F-B7E8-5B3E-550ED5851CFF}"/>
              </a:ext>
            </a:extLst>
          </p:cNvPr>
          <p:cNvSpPr/>
          <p:nvPr/>
        </p:nvSpPr>
        <p:spPr>
          <a:xfrm rot="10800000">
            <a:off x="3659188" y="3302000"/>
            <a:ext cx="1463675" cy="431800"/>
          </a:xfrm>
          <a:prstGeom prst="curvedUpArrow">
            <a:avLst/>
          </a:prstGeom>
          <a:solidFill>
            <a:srgbClr val="99CCFF"/>
          </a:solidFill>
          <a:ln w="12700" cap="flat" cmpd="sng" algn="ctr">
            <a:solidFill>
              <a:srgbClr val="99CCFF">
                <a:shade val="5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000000"/>
              </a:solidFill>
              <a:effectLst/>
              <a:uLnTx/>
              <a:uFillTx/>
              <a:latin typeface="Arial"/>
              <a:ea typeface="+mn-ea"/>
              <a:cs typeface="+mn-cs"/>
            </a:endParaRPr>
          </a:p>
        </p:txBody>
      </p:sp>
      <p:sp>
        <p:nvSpPr>
          <p:cNvPr id="18" name="Curved Up Arrow 12">
            <a:extLst>
              <a:ext uri="{FF2B5EF4-FFF2-40B4-BE49-F238E27FC236}">
                <a16:creationId xmlns:a16="http://schemas.microsoft.com/office/drawing/2014/main" id="{6B6E71CF-70C7-FFE4-2D6B-1C4255CB9B69}"/>
              </a:ext>
            </a:extLst>
          </p:cNvPr>
          <p:cNvSpPr/>
          <p:nvPr/>
        </p:nvSpPr>
        <p:spPr>
          <a:xfrm>
            <a:off x="2859088" y="4518342"/>
            <a:ext cx="1616075" cy="468313"/>
          </a:xfrm>
          <a:prstGeom prst="curvedUpArrow">
            <a:avLst/>
          </a:prstGeom>
          <a:solidFill>
            <a:srgbClr val="99CCFF"/>
          </a:solidFill>
          <a:ln w="12700" cap="flat" cmpd="sng" algn="ctr">
            <a:solidFill>
              <a:srgbClr val="99CCFF">
                <a:shade val="5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000000"/>
              </a:solidFill>
              <a:effectLst/>
              <a:uLnTx/>
              <a:uFillTx/>
              <a:latin typeface="Arial"/>
              <a:ea typeface="+mn-ea"/>
              <a:cs typeface="+mn-cs"/>
            </a:endParaRPr>
          </a:p>
        </p:txBody>
      </p:sp>
      <p:sp>
        <p:nvSpPr>
          <p:cNvPr id="19" name="TextBox 18">
            <a:extLst>
              <a:ext uri="{FF2B5EF4-FFF2-40B4-BE49-F238E27FC236}">
                <a16:creationId xmlns:a16="http://schemas.microsoft.com/office/drawing/2014/main" id="{300FC717-D6DB-9604-9287-8FDAB299C7A2}"/>
              </a:ext>
            </a:extLst>
          </p:cNvPr>
          <p:cNvSpPr txBox="1">
            <a:spLocks noChangeArrowheads="1"/>
          </p:cNvSpPr>
          <p:nvPr/>
        </p:nvSpPr>
        <p:spPr bwMode="auto">
          <a:xfrm>
            <a:off x="4041775" y="3338513"/>
            <a:ext cx="12319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100" b="0" i="0" u="none" strike="noStrike" kern="0" cap="none" spc="0" normalizeH="0" baseline="0" noProof="0">
                <a:ln>
                  <a:noFill/>
                </a:ln>
                <a:solidFill>
                  <a:srgbClr val="000000"/>
                </a:solidFill>
                <a:effectLst/>
                <a:uLnTx/>
                <a:uFillTx/>
                <a:latin typeface="Arial" panose="020B0604020202020204" pitchFamily="34" charset="0"/>
                <a:cs typeface="+mn-cs"/>
              </a:rPr>
              <a:t>féminin, singulier</a:t>
            </a:r>
          </a:p>
        </p:txBody>
      </p:sp>
      <p:sp>
        <p:nvSpPr>
          <p:cNvPr id="20" name="TextBox 19">
            <a:extLst>
              <a:ext uri="{FF2B5EF4-FFF2-40B4-BE49-F238E27FC236}">
                <a16:creationId xmlns:a16="http://schemas.microsoft.com/office/drawing/2014/main" id="{372DA980-61A4-968E-85C8-25B75C1F660A}"/>
              </a:ext>
            </a:extLst>
          </p:cNvPr>
          <p:cNvSpPr txBox="1">
            <a:spLocks noChangeArrowheads="1"/>
          </p:cNvSpPr>
          <p:nvPr/>
        </p:nvSpPr>
        <p:spPr bwMode="auto">
          <a:xfrm>
            <a:off x="3243263" y="4518342"/>
            <a:ext cx="8096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CA" altLang="fr-FR" sz="1100" b="0" i="0" u="none" strike="noStrike" kern="0" cap="none" spc="0" normalizeH="0" baseline="0" noProof="0" dirty="0">
                <a:ln>
                  <a:noFill/>
                </a:ln>
                <a:solidFill>
                  <a:srgbClr val="000000"/>
                </a:solidFill>
                <a:effectLst/>
                <a:uLnTx/>
                <a:uFillTx/>
                <a:latin typeface="Arial" panose="020B0604020202020204" pitchFamily="34" charset="0"/>
                <a:cs typeface="+mn-cs"/>
              </a:rPr>
              <a:t>masculin,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fr-CA" altLang="fr-FR" sz="1100" b="0" i="0" u="none" strike="noStrike" kern="0" cap="none" spc="0" normalizeH="0" baseline="0" noProof="0" dirty="0">
                <a:ln>
                  <a:noFill/>
                </a:ln>
                <a:solidFill>
                  <a:srgbClr val="000000"/>
                </a:solidFill>
                <a:effectLst/>
                <a:uLnTx/>
                <a:uFillTx/>
                <a:latin typeface="Arial" panose="020B0604020202020204" pitchFamily="34" charset="0"/>
                <a:cs typeface="+mn-cs"/>
              </a:rPr>
              <a:t>pluriel</a:t>
            </a: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10"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animBg="1"/>
      <p:bldP spid="15" grpId="0" animBg="1"/>
      <p:bldP spid="16" grpId="0" animBg="1"/>
      <p:bldP spid="17" grpId="0" animBg="1"/>
      <p:bldP spid="18" grpId="0" animBg="1"/>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sz="2800" b="1" dirty="0">
                <a:solidFill>
                  <a:schemeClr val="bg1"/>
                </a:solidFill>
                <a:effectLst/>
                <a:latin typeface="Open Sans" panose="020B0606030504020204" pitchFamily="34" charset="0"/>
                <a:ea typeface="Calibri" panose="020F0502020204030204" pitchFamily="34" charset="0"/>
                <a:cs typeface="Times New Roman" panose="02020603050405020304" pitchFamily="18" charset="0"/>
              </a:rPr>
              <a:t>Féminin des adjectifs (règle générale)</a:t>
            </a:r>
            <a:endParaRPr lang="fr-CA" b="1" dirty="0">
              <a:solidFill>
                <a:schemeClr val="bg1"/>
              </a:solidFill>
            </a:endParaRPr>
          </a:p>
        </p:txBody>
      </p:sp>
      <p:sp>
        <p:nvSpPr>
          <p:cNvPr id="12" name="Rectangle 11">
            <a:extLst>
              <a:ext uri="{FF2B5EF4-FFF2-40B4-BE49-F238E27FC236}">
                <a16:creationId xmlns:a16="http://schemas.microsoft.com/office/drawing/2014/main" id="{E192826E-EBD6-36DB-11D2-0915CEB1A374}"/>
              </a:ext>
            </a:extLst>
          </p:cNvPr>
          <p:cNvSpPr/>
          <p:nvPr/>
        </p:nvSpPr>
        <p:spPr>
          <a:xfrm>
            <a:off x="2138680" y="4622005"/>
            <a:ext cx="7467600" cy="914400"/>
          </a:xfrm>
          <a:prstGeom prst="rect">
            <a:avLst/>
          </a:prstGeom>
          <a:solidFill>
            <a:srgbClr val="99CCFF">
              <a:alpha val="49000"/>
            </a:srgb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3" name="Content Placeholder 5">
            <a:extLst>
              <a:ext uri="{FF2B5EF4-FFF2-40B4-BE49-F238E27FC236}">
                <a16:creationId xmlns:a16="http://schemas.microsoft.com/office/drawing/2014/main" id="{B9C877F6-83FC-F26D-13D8-4CD144A3B701}"/>
              </a:ext>
            </a:extLst>
          </p:cNvPr>
          <p:cNvSpPr txBox="1">
            <a:spLocks/>
          </p:cNvSpPr>
          <p:nvPr/>
        </p:nvSpPr>
        <p:spPr bwMode="auto">
          <a:xfrm>
            <a:off x="2138680" y="1426368"/>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333766"/>
                </a:solidFill>
                <a:effectLst/>
                <a:uLnTx/>
                <a:uFillTx/>
                <a:latin typeface="Arial"/>
                <a:ea typeface="+mn-ea"/>
                <a:cs typeface="+mn-cs"/>
              </a:rPr>
              <a:t>ADJECTIF masculin + </a:t>
            </a:r>
            <a:r>
              <a:rPr kumimoji="0" lang="fr-FR" sz="4000" b="0" i="0" u="none" strike="noStrike" kern="0" cap="none" spc="0" normalizeH="0" baseline="0" noProof="0" dirty="0">
                <a:ln>
                  <a:noFill/>
                </a:ln>
                <a:solidFill>
                  <a:srgbClr val="C00000"/>
                </a:solidFill>
                <a:effectLst/>
                <a:uLnTx/>
                <a:uFillTx/>
                <a:latin typeface="Arial"/>
                <a:ea typeface="+mn-ea"/>
                <a:cs typeface="+mn-cs"/>
              </a:rPr>
              <a:t>-e</a:t>
            </a:r>
            <a:r>
              <a:rPr kumimoji="0" lang="fr-FR" sz="2800" b="0" i="0" u="none" strike="noStrike" kern="0" cap="none" spc="0" normalizeH="0" baseline="0" noProof="0" dirty="0">
                <a:ln>
                  <a:noFill/>
                </a:ln>
                <a:solidFill>
                  <a:srgbClr val="333766"/>
                </a:solidFill>
                <a:effectLst/>
                <a:uLnTx/>
                <a:uFillTx/>
                <a:latin typeface="Arial"/>
                <a:ea typeface="+mn-ea"/>
                <a:cs typeface="+mn-cs"/>
              </a:rPr>
              <a:t> = ADJECTIF féminin</a:t>
            </a:r>
            <a:r>
              <a:rPr kumimoji="0" lang="fr-FR" sz="2000" b="1" i="0" u="none" strike="noStrike" kern="0" cap="none" spc="0" normalizeH="0" baseline="0" noProof="0" dirty="0">
                <a:ln>
                  <a:noFill/>
                </a:ln>
                <a:solidFill>
                  <a:srgbClr val="000000"/>
                </a:solidFill>
                <a:effectLst/>
                <a:uLnTx/>
                <a:uFillTx/>
                <a:latin typeface="Arial"/>
                <a:ea typeface="+mn-ea"/>
                <a:cs typeface="+mn-cs"/>
              </a:rPr>
              <a:t> </a:t>
            </a:r>
          </a:p>
          <a:p>
            <a:pPr marL="457200" lvl="0" indent="-457200" eaLnBrk="1" hangingPunct="1">
              <a:buNone/>
              <a:defRPr/>
            </a:pPr>
            <a:r>
              <a:rPr kumimoji="0" lang="fr-CA" sz="2000" b="0" i="0" u="none" strike="noStrike" kern="0" cap="none" spc="0" normalizeH="0" baseline="0" noProof="0" dirty="0">
                <a:ln>
                  <a:noFill/>
                </a:ln>
                <a:solidFill>
                  <a:srgbClr val="333766"/>
                </a:solidFill>
                <a:effectLst/>
                <a:uLnTx/>
                <a:uFillTx/>
                <a:latin typeface="Arial"/>
                <a:ea typeface="+mn-ea"/>
                <a:cs typeface="+mn-cs"/>
              </a:rPr>
              <a:t>						</a:t>
            </a:r>
            <a:r>
              <a:rPr kumimoji="0" lang="fr-CA" sz="2000" b="0" i="0" u="none" strike="noStrike" kern="0" cap="none" spc="0" normalizeH="0" baseline="0" noProof="0" dirty="0">
                <a:ln>
                  <a:noFill/>
                </a:ln>
                <a:solidFill>
                  <a:srgbClr val="000000"/>
                </a:solidFill>
                <a:effectLst/>
                <a:uLnTx/>
                <a:uFillTx/>
                <a:latin typeface="Arial"/>
                <a:ea typeface="+mn-ea"/>
                <a:cs typeface="+mn-cs"/>
              </a:rPr>
              <a:t>vert </a:t>
            </a:r>
            <a:r>
              <a:rPr lang="fr-FR" sz="2000" i="1" kern="0" dirty="0">
                <a:solidFill>
                  <a:srgbClr val="000000"/>
                </a:solidFill>
                <a:latin typeface="Arial"/>
              </a:rPr>
              <a:t>–</a:t>
            </a:r>
            <a:r>
              <a:rPr kumimoji="0" lang="fr-CA" sz="2000" b="0" i="0" u="none" strike="noStrike" kern="0" cap="none" spc="0" normalizeH="0" baseline="0" noProof="0" dirty="0">
                <a:ln>
                  <a:noFill/>
                </a:ln>
                <a:solidFill>
                  <a:srgbClr val="000000"/>
                </a:solidFill>
                <a:effectLst/>
                <a:uLnTx/>
                <a:uFillTx/>
                <a:latin typeface="Arial"/>
                <a:ea typeface="+mn-ea"/>
                <a:cs typeface="+mn-cs"/>
              </a:rPr>
              <a:t> verte, grand </a:t>
            </a:r>
            <a:r>
              <a:rPr lang="fr-FR" sz="2000" i="1" kern="0" dirty="0">
                <a:solidFill>
                  <a:srgbClr val="000000"/>
                </a:solidFill>
                <a:latin typeface="Arial"/>
              </a:rPr>
              <a:t>–</a:t>
            </a:r>
            <a:r>
              <a:rPr kumimoji="0" lang="fr-CA" sz="2000" b="0" i="0" u="none" strike="noStrike" kern="0" cap="none" spc="0" normalizeH="0" baseline="0" noProof="0" dirty="0">
                <a:ln>
                  <a:noFill/>
                </a:ln>
                <a:solidFill>
                  <a:srgbClr val="000000"/>
                </a:solidFill>
                <a:effectLst/>
                <a:uLnTx/>
                <a:uFillTx/>
                <a:latin typeface="Arial"/>
                <a:ea typeface="+mn-ea"/>
                <a:cs typeface="+mn-cs"/>
              </a:rPr>
              <a:t> grande,</a:t>
            </a:r>
          </a:p>
          <a:p>
            <a:pPr marL="457200" lvl="0" indent="-457200" eaLnBrk="1" hangingPunct="1">
              <a:buNone/>
              <a:defRPr/>
            </a:pPr>
            <a:r>
              <a:rPr kumimoji="0" lang="fr-CA" sz="2000" b="0" i="0" u="none" strike="noStrike" kern="0" cap="none" spc="0" normalizeH="0" baseline="0" noProof="0" dirty="0">
                <a:ln>
                  <a:noFill/>
                </a:ln>
                <a:solidFill>
                  <a:srgbClr val="000000"/>
                </a:solidFill>
                <a:effectLst/>
                <a:uLnTx/>
                <a:uFillTx/>
                <a:latin typeface="Arial"/>
                <a:ea typeface="+mn-ea"/>
                <a:cs typeface="+mn-cs"/>
              </a:rPr>
              <a:t>					</a:t>
            </a:r>
            <a:r>
              <a:rPr lang="fr-CA" sz="2000" kern="0" dirty="0">
                <a:solidFill>
                  <a:srgbClr val="000000"/>
                </a:solidFill>
                <a:latin typeface="Arial"/>
              </a:rPr>
              <a:t>	fatigué – fatiguée, aigu </a:t>
            </a:r>
            <a:r>
              <a:rPr kumimoji="0" lang="fr-CA" sz="2000" b="0" i="0" u="none" strike="noStrike" kern="0" cap="none" spc="0" normalizeH="0" baseline="0" noProof="0" dirty="0">
                <a:ln>
                  <a:noFill/>
                </a:ln>
                <a:solidFill>
                  <a:srgbClr val="000000"/>
                </a:solidFill>
                <a:effectLst/>
                <a:uLnTx/>
                <a:uFillTx/>
                <a:latin typeface="Arial"/>
                <a:ea typeface="+mn-ea"/>
                <a:cs typeface="+mn-cs"/>
              </a:rPr>
              <a:t>- aig</a:t>
            </a:r>
            <a:r>
              <a:rPr kumimoji="0" lang="fr-CA" sz="2000" b="1" i="0" u="none" strike="noStrike" kern="0" cap="none" spc="0" normalizeH="0" baseline="0" noProof="0" dirty="0">
                <a:ln>
                  <a:noFill/>
                </a:ln>
                <a:solidFill>
                  <a:srgbClr val="C00000"/>
                </a:solidFill>
                <a:effectLst/>
                <a:uLnTx/>
                <a:uFillTx/>
                <a:latin typeface="Arial"/>
                <a:ea typeface="+mn-ea"/>
                <a:cs typeface="+mn-cs"/>
              </a:rPr>
              <a:t>ü</a:t>
            </a:r>
            <a:r>
              <a:rPr kumimoji="0" lang="fr-CA" sz="2000" b="0" i="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 	-e    </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rapid</a:t>
            </a:r>
            <a:r>
              <a:rPr kumimoji="0" lang="fr-FR" sz="2000" b="1" i="1" u="none" strike="noStrike" kern="0" cap="none" spc="0" normalizeH="0" baseline="0" noProof="0" dirty="0">
                <a:ln>
                  <a:noFill/>
                </a:ln>
                <a:solidFill>
                  <a:srgbClr val="000000"/>
                </a:solidFill>
                <a:effectLst/>
                <a:uLnTx/>
                <a:uFillTx/>
                <a:latin typeface="Arial"/>
                <a:ea typeface="+mn-ea"/>
                <a:cs typeface="+mn-cs"/>
              </a:rPr>
              <a:t>e</a:t>
            </a:r>
            <a:r>
              <a:rPr kumimoji="0" lang="fr-FR" sz="2000" b="0" i="1" u="none" strike="noStrike" kern="0" cap="none" spc="0" normalizeH="0" baseline="0" noProof="0" dirty="0">
                <a:ln>
                  <a:noFill/>
                </a:ln>
                <a:solidFill>
                  <a:srgbClr val="000000"/>
                </a:solidFill>
                <a:effectLst/>
                <a:uLnTx/>
                <a:uFillTx/>
                <a:latin typeface="Arial"/>
                <a:ea typeface="+mn-ea"/>
                <a:cs typeface="+mn-cs"/>
              </a:rPr>
              <a:t>, facil</a:t>
            </a:r>
            <a:r>
              <a:rPr kumimoji="0" lang="fr-FR" sz="2000" b="1" i="1" u="none" strike="noStrike" kern="0" cap="none" spc="0" normalizeH="0" baseline="0" noProof="0" dirty="0">
                <a:ln>
                  <a:noFill/>
                </a:ln>
                <a:solidFill>
                  <a:srgbClr val="000000"/>
                </a:solidFill>
                <a:effectLst/>
                <a:uLnTx/>
                <a:uFillTx/>
                <a:latin typeface="Arial"/>
                <a:ea typeface="+mn-ea"/>
                <a:cs typeface="+mn-cs"/>
              </a:rPr>
              <a:t>e</a:t>
            </a:r>
            <a:r>
              <a:rPr kumimoji="0" lang="fr-FR" sz="2000" b="0" i="1" u="none" strike="noStrike" kern="0" cap="none" spc="0" normalizeH="0" baseline="0" noProof="0" dirty="0">
                <a:ln>
                  <a:noFill/>
                </a:ln>
                <a:solidFill>
                  <a:srgbClr val="000000"/>
                </a:solidFill>
                <a:effectLst/>
                <a:uLnTx/>
                <a:uFillTx/>
                <a:latin typeface="Arial"/>
                <a:ea typeface="+mn-ea"/>
                <a:cs typeface="+mn-cs"/>
              </a:rPr>
              <a:t>, magnifiqu</a:t>
            </a:r>
            <a:r>
              <a:rPr kumimoji="0" lang="fr-FR" sz="2000" b="1" i="1" u="none" strike="noStrike" kern="0" cap="none" spc="0" normalizeH="0" baseline="0" noProof="0" dirty="0">
                <a:ln>
                  <a:noFill/>
                </a:ln>
                <a:solidFill>
                  <a:srgbClr val="000000"/>
                </a:solidFill>
                <a:effectLst/>
                <a:uLnTx/>
                <a:uFillTx/>
                <a:latin typeface="Arial"/>
                <a:ea typeface="+mn-ea"/>
                <a:cs typeface="+mn-cs"/>
              </a:rPr>
              <a:t>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-er 	-ère</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lég</a:t>
            </a:r>
            <a:r>
              <a:rPr kumimoji="0" lang="fr-FR" sz="2000" b="1" i="1" u="none" strike="noStrike" kern="0" cap="none" spc="0" normalizeH="0" baseline="0" noProof="0" dirty="0">
                <a:ln>
                  <a:noFill/>
                </a:ln>
                <a:solidFill>
                  <a:srgbClr val="000000"/>
                </a:solidFill>
                <a:effectLst/>
                <a:uLnTx/>
                <a:uFillTx/>
                <a:latin typeface="Arial"/>
                <a:ea typeface="+mn-ea"/>
                <a:cs typeface="+mn-cs"/>
              </a:rPr>
              <a:t>er</a:t>
            </a:r>
            <a:r>
              <a:rPr kumimoji="0" lang="fr-FR" sz="2000" b="0" i="1" u="none" strike="noStrike" kern="0" cap="none" spc="0" normalizeH="0" baseline="0" noProof="0" dirty="0">
                <a:ln>
                  <a:noFill/>
                </a:ln>
                <a:solidFill>
                  <a:srgbClr val="000000"/>
                </a:solidFill>
                <a:effectLst/>
                <a:uLnTx/>
                <a:uFillTx/>
                <a:latin typeface="Arial"/>
                <a:ea typeface="+mn-ea"/>
                <a:cs typeface="+mn-cs"/>
              </a:rPr>
              <a:t> – lég</a:t>
            </a:r>
            <a:r>
              <a:rPr kumimoji="0" lang="fr-FR" sz="2000" b="1" i="1" u="none" strike="noStrike" kern="0" cap="none" spc="0" normalizeH="0" baseline="0" noProof="0" dirty="0">
                <a:ln>
                  <a:noFill/>
                </a:ln>
                <a:solidFill>
                  <a:srgbClr val="000000"/>
                </a:solidFill>
                <a:effectLst/>
                <a:uLnTx/>
                <a:uFillTx/>
                <a:latin typeface="Arial"/>
                <a:ea typeface="+mn-ea"/>
                <a:cs typeface="+mn-cs"/>
              </a:rPr>
              <a:t>ère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-f		-</a:t>
            </a:r>
            <a:r>
              <a:rPr kumimoji="0" lang="fr-FR" sz="2400" b="0" i="0" u="none" strike="noStrike" kern="0" cap="none" spc="0" normalizeH="0" baseline="0" noProof="0" dirty="0" err="1">
                <a:ln>
                  <a:noFill/>
                </a:ln>
                <a:solidFill>
                  <a:srgbClr val="000000"/>
                </a:solidFill>
                <a:effectLst/>
                <a:uLnTx/>
                <a:uFillTx/>
                <a:latin typeface="Arial"/>
                <a:ea typeface="+mn-ea"/>
                <a:cs typeface="+mn-cs"/>
              </a:rPr>
              <a:t>ve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neu</a:t>
            </a:r>
            <a:r>
              <a:rPr kumimoji="0" lang="fr-FR" sz="2000" b="1" i="1" u="none" strike="noStrike" kern="0" cap="none" spc="0" normalizeH="0" baseline="0" noProof="0" dirty="0">
                <a:ln>
                  <a:noFill/>
                </a:ln>
                <a:solidFill>
                  <a:srgbClr val="000000"/>
                </a:solidFill>
                <a:effectLst/>
                <a:uLnTx/>
                <a:uFillTx/>
                <a:latin typeface="Arial"/>
                <a:ea typeface="+mn-ea"/>
                <a:cs typeface="+mn-cs"/>
              </a:rPr>
              <a:t>f</a:t>
            </a:r>
            <a:r>
              <a:rPr kumimoji="0" lang="fr-FR" sz="2000" b="0" i="1" u="none" strike="noStrike" kern="0" cap="none" spc="0" normalizeH="0" baseline="0" noProof="0" dirty="0">
                <a:ln>
                  <a:noFill/>
                </a:ln>
                <a:solidFill>
                  <a:srgbClr val="000000"/>
                </a:solidFill>
                <a:effectLst/>
                <a:uLnTx/>
                <a:uFillTx/>
                <a:latin typeface="Arial"/>
                <a:ea typeface="+mn-ea"/>
                <a:cs typeface="+mn-cs"/>
              </a:rPr>
              <a:t> – neu</a:t>
            </a:r>
            <a:r>
              <a:rPr kumimoji="0" lang="fr-FR" sz="2000" b="1" i="1" u="none" strike="noStrike" kern="0" cap="none" spc="0" normalizeH="0" baseline="0" noProof="0" dirty="0">
                <a:ln>
                  <a:noFill/>
                </a:ln>
                <a:solidFill>
                  <a:srgbClr val="000000"/>
                </a:solidFill>
                <a:effectLst/>
                <a:uLnTx/>
                <a:uFillTx/>
                <a:latin typeface="Arial"/>
                <a:ea typeface="+mn-ea"/>
                <a:cs typeface="+mn-cs"/>
              </a:rPr>
              <a:t>ve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-eux	 -</a:t>
            </a:r>
            <a:r>
              <a:rPr kumimoji="0" lang="fr-FR" sz="2400" b="0" i="0" u="none" strike="noStrike" kern="0" cap="none" spc="0" normalizeH="0" baseline="0" noProof="0" dirty="0" err="1">
                <a:ln>
                  <a:noFill/>
                </a:ln>
                <a:solidFill>
                  <a:srgbClr val="000000"/>
                </a:solidFill>
                <a:effectLst/>
                <a:uLnTx/>
                <a:uFillTx/>
                <a:latin typeface="Arial"/>
                <a:ea typeface="+mn-ea"/>
                <a:cs typeface="+mn-cs"/>
              </a:rPr>
              <a:t>euse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heur</a:t>
            </a:r>
            <a:r>
              <a:rPr kumimoji="0" lang="fr-FR" sz="2000" b="1" i="1" u="none" strike="noStrike" kern="0" cap="none" spc="0" normalizeH="0" baseline="0" noProof="0" dirty="0">
                <a:ln>
                  <a:noFill/>
                </a:ln>
                <a:solidFill>
                  <a:srgbClr val="000000"/>
                </a:solidFill>
                <a:effectLst/>
                <a:uLnTx/>
                <a:uFillTx/>
                <a:latin typeface="Arial"/>
                <a:ea typeface="+mn-ea"/>
                <a:cs typeface="+mn-cs"/>
              </a:rPr>
              <a:t>eux</a:t>
            </a:r>
            <a:r>
              <a:rPr kumimoji="0" lang="fr-FR" sz="2000" b="0" i="1" u="none" strike="noStrike" kern="0" cap="none" spc="0" normalizeH="0" baseline="0" noProof="0" dirty="0">
                <a:ln>
                  <a:noFill/>
                </a:ln>
                <a:solidFill>
                  <a:srgbClr val="000000"/>
                </a:solidFill>
                <a:effectLst/>
                <a:uLnTx/>
                <a:uFillTx/>
                <a:latin typeface="Arial"/>
                <a:ea typeface="+mn-ea"/>
                <a:cs typeface="+mn-cs"/>
              </a:rPr>
              <a:t> – heur</a:t>
            </a:r>
            <a:r>
              <a:rPr kumimoji="0" lang="fr-FR" sz="2000" b="1" i="1" u="none" strike="noStrike" kern="0" cap="none" spc="0" normalizeH="0" baseline="0" noProof="0" dirty="0">
                <a:ln>
                  <a:noFill/>
                </a:ln>
                <a:solidFill>
                  <a:srgbClr val="000000"/>
                </a:solidFill>
                <a:effectLst/>
                <a:uLnTx/>
                <a:uFillTx/>
                <a:latin typeface="Arial"/>
                <a:ea typeface="+mn-ea"/>
                <a:cs typeface="+mn-cs"/>
              </a:rPr>
              <a:t>euse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a:t>
            </a:r>
            <a:r>
              <a:rPr kumimoji="0" lang="fr-FR" sz="2400" b="0" i="0" u="none" strike="noStrike" kern="0" cap="none" spc="0" normalizeH="0" baseline="0" noProof="0" dirty="0" err="1">
                <a:ln>
                  <a:noFill/>
                </a:ln>
                <a:solidFill>
                  <a:srgbClr val="000000"/>
                </a:solidFill>
                <a:effectLst/>
                <a:uLnTx/>
                <a:uFillTx/>
                <a:latin typeface="Arial"/>
                <a:ea typeface="+mn-ea"/>
                <a:cs typeface="+mn-cs"/>
              </a:rPr>
              <a:t>eur</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err="1">
                <a:ln>
                  <a:noFill/>
                </a:ln>
                <a:solidFill>
                  <a:srgbClr val="000000"/>
                </a:solidFill>
                <a:effectLst/>
                <a:uLnTx/>
                <a:uFillTx/>
                <a:latin typeface="Arial"/>
                <a:ea typeface="+mn-ea"/>
                <a:cs typeface="+mn-cs"/>
              </a:rPr>
              <a:t>euse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moqueur – moqu</a:t>
            </a:r>
            <a:r>
              <a:rPr kumimoji="0" lang="fr-FR" sz="2000" b="1" i="1" u="none" strike="noStrike" kern="0" cap="none" spc="0" normalizeH="0" baseline="0" noProof="0" dirty="0">
                <a:ln>
                  <a:noFill/>
                </a:ln>
                <a:solidFill>
                  <a:srgbClr val="000000"/>
                </a:solidFill>
                <a:effectLst/>
                <a:uLnTx/>
                <a:uFillTx/>
                <a:latin typeface="Arial"/>
                <a:ea typeface="+mn-ea"/>
                <a:cs typeface="+mn-cs"/>
              </a:rPr>
              <a:t>euse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a:t>
            </a:r>
            <a:r>
              <a:rPr kumimoji="0" lang="fr-FR" sz="2400" b="0" i="0" u="none" strike="noStrike" kern="0" cap="none" spc="0" normalizeH="0" baseline="0" noProof="0" dirty="0" err="1">
                <a:ln>
                  <a:noFill/>
                </a:ln>
                <a:solidFill>
                  <a:srgbClr val="000000"/>
                </a:solidFill>
                <a:effectLst/>
                <a:uLnTx/>
                <a:uFillTx/>
                <a:latin typeface="Arial"/>
                <a:ea typeface="+mn-ea"/>
                <a:cs typeface="+mn-cs"/>
              </a:rPr>
              <a:t>teur</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err="1">
                <a:ln>
                  <a:noFill/>
                </a:ln>
                <a:solidFill>
                  <a:srgbClr val="000000"/>
                </a:solidFill>
                <a:effectLst/>
                <a:uLnTx/>
                <a:uFillTx/>
                <a:latin typeface="Arial"/>
                <a:ea typeface="+mn-ea"/>
                <a:cs typeface="+mn-cs"/>
              </a:rPr>
              <a:t>trice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protecteur – protec</a:t>
            </a:r>
            <a:r>
              <a:rPr kumimoji="0" lang="fr-FR" sz="2000" b="1" i="1" u="none" strike="noStrike" kern="0" cap="none" spc="0" normalizeH="0" baseline="0" noProof="0" dirty="0">
                <a:ln>
                  <a:noFill/>
                </a:ln>
                <a:solidFill>
                  <a:srgbClr val="000000"/>
                </a:solidFill>
                <a:effectLst/>
                <a:uLnTx/>
                <a:uFillTx/>
                <a:latin typeface="Arial"/>
                <a:ea typeface="+mn-ea"/>
                <a:cs typeface="+mn-cs"/>
              </a:rPr>
              <a:t>trice</a:t>
            </a:r>
            <a:r>
              <a:rPr kumimoji="0" lang="fr-FR" sz="2000" b="1" i="0" u="none" strike="noStrike" kern="0" cap="none" spc="0" normalizeH="0" baseline="0" noProof="0" dirty="0">
                <a:ln>
                  <a:noFill/>
                </a:ln>
                <a:solidFill>
                  <a:srgbClr val="000000"/>
                </a:solidFill>
                <a:effectLst/>
                <a:uLnTx/>
                <a:uFillTx/>
                <a:latin typeface="Arial"/>
                <a:ea typeface="+mn-ea"/>
                <a:cs typeface="+mn-cs"/>
              </a:rPr>
              <a:t>      </a:t>
            </a: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333766"/>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102D32AB-8C97-FC17-3AC4-14C3AFACDE00}"/>
              </a:ext>
            </a:extLst>
          </p:cNvPr>
          <p:cNvCxnSpPr/>
          <p:nvPr/>
        </p:nvCxnSpPr>
        <p:spPr>
          <a:xfrm>
            <a:off x="2214880" y="2888455"/>
            <a:ext cx="8001000" cy="1588"/>
          </a:xfrm>
          <a:prstGeom prst="line">
            <a:avLst/>
          </a:prstGeom>
          <a:noFill/>
          <a:ln w="12700" cap="rnd" cmpd="sng" algn="ctr">
            <a:solidFill>
              <a:srgbClr val="FFFFFF">
                <a:lumMod val="65000"/>
              </a:srgbClr>
            </a:solidFill>
            <a:prstDash val="sysDot"/>
            <a:miter lim="800000"/>
          </a:ln>
          <a:effectLst/>
        </p:spPr>
      </p:cxnSp>
      <p:sp>
        <p:nvSpPr>
          <p:cNvPr id="15" name="Right Arrow 10">
            <a:extLst>
              <a:ext uri="{FF2B5EF4-FFF2-40B4-BE49-F238E27FC236}">
                <a16:creationId xmlns:a16="http://schemas.microsoft.com/office/drawing/2014/main" id="{CBE690A0-E0E9-CE43-4A6B-A10006FCD2D8}"/>
              </a:ext>
            </a:extLst>
          </p:cNvPr>
          <p:cNvSpPr/>
          <p:nvPr/>
        </p:nvSpPr>
        <p:spPr>
          <a:xfrm>
            <a:off x="2757806" y="3031330"/>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6" name="Right Arrow 11">
            <a:extLst>
              <a:ext uri="{FF2B5EF4-FFF2-40B4-BE49-F238E27FC236}">
                <a16:creationId xmlns:a16="http://schemas.microsoft.com/office/drawing/2014/main" id="{BE8F559B-CBAC-31B6-8753-D0C3E8850199}"/>
              </a:ext>
            </a:extLst>
          </p:cNvPr>
          <p:cNvSpPr/>
          <p:nvPr/>
        </p:nvSpPr>
        <p:spPr>
          <a:xfrm>
            <a:off x="2757806" y="3474241"/>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7" name="Right Arrow 12">
            <a:extLst>
              <a:ext uri="{FF2B5EF4-FFF2-40B4-BE49-F238E27FC236}">
                <a16:creationId xmlns:a16="http://schemas.microsoft.com/office/drawing/2014/main" id="{DBF94398-D76A-93EA-2BBF-865B1F777D7A}"/>
              </a:ext>
            </a:extLst>
          </p:cNvPr>
          <p:cNvSpPr/>
          <p:nvPr/>
        </p:nvSpPr>
        <p:spPr>
          <a:xfrm>
            <a:off x="2757806" y="3898108"/>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8" name="Right Arrow 13">
            <a:extLst>
              <a:ext uri="{FF2B5EF4-FFF2-40B4-BE49-F238E27FC236}">
                <a16:creationId xmlns:a16="http://schemas.microsoft.com/office/drawing/2014/main" id="{6588D835-D284-DAAF-C2FA-F2D6D6837696}"/>
              </a:ext>
            </a:extLst>
          </p:cNvPr>
          <p:cNvSpPr/>
          <p:nvPr/>
        </p:nvSpPr>
        <p:spPr>
          <a:xfrm>
            <a:off x="2935607" y="4345782"/>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9" name="Right Arrow 14">
            <a:extLst>
              <a:ext uri="{FF2B5EF4-FFF2-40B4-BE49-F238E27FC236}">
                <a16:creationId xmlns:a16="http://schemas.microsoft.com/office/drawing/2014/main" id="{1F6434F5-CBDE-C4BA-1F29-844F52140BEC}"/>
              </a:ext>
            </a:extLst>
          </p:cNvPr>
          <p:cNvSpPr/>
          <p:nvPr/>
        </p:nvSpPr>
        <p:spPr>
          <a:xfrm>
            <a:off x="2935607" y="4788693"/>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0" name="Right Arrow 16">
            <a:extLst>
              <a:ext uri="{FF2B5EF4-FFF2-40B4-BE49-F238E27FC236}">
                <a16:creationId xmlns:a16="http://schemas.microsoft.com/office/drawing/2014/main" id="{8182AAAE-8C1F-C210-88B5-B334FAEC4420}"/>
              </a:ext>
            </a:extLst>
          </p:cNvPr>
          <p:cNvSpPr/>
          <p:nvPr/>
        </p:nvSpPr>
        <p:spPr>
          <a:xfrm>
            <a:off x="2935607" y="5226841"/>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xEl>
                                              <p:pRg st="8" end="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0ACA1-1203-E32A-B8A5-33FE9679ECA9}"/>
              </a:ext>
            </a:extLst>
          </p:cNvPr>
          <p:cNvSpPr>
            <a:spLocks noGrp="1"/>
          </p:cNvSpPr>
          <p:nvPr>
            <p:ph type="title"/>
          </p:nvPr>
        </p:nvSpPr>
        <p:spPr/>
        <p:txBody>
          <a:bodyPr/>
          <a:lstStyle/>
          <a:p>
            <a:r>
              <a:rPr lang="fr-CA" dirty="0"/>
              <a:t>Féminin des adjectifs (-</a:t>
            </a:r>
            <a:r>
              <a:rPr lang="fr-CA" dirty="0" err="1"/>
              <a:t>eur</a:t>
            </a:r>
            <a:r>
              <a:rPr lang="fr-CA" dirty="0"/>
              <a:t> vs. -</a:t>
            </a:r>
            <a:r>
              <a:rPr lang="fr-CA" dirty="0" err="1"/>
              <a:t>teur</a:t>
            </a:r>
            <a:r>
              <a:rPr lang="fr-CA" dirty="0"/>
              <a:t>)</a:t>
            </a:r>
          </a:p>
        </p:txBody>
      </p:sp>
      <p:sp>
        <p:nvSpPr>
          <p:cNvPr id="3" name="Rectangle 2">
            <a:extLst>
              <a:ext uri="{FF2B5EF4-FFF2-40B4-BE49-F238E27FC236}">
                <a16:creationId xmlns:a16="http://schemas.microsoft.com/office/drawing/2014/main" id="{B3DBEFF2-F4AF-007F-4EA6-622DFC2FE92F}"/>
              </a:ext>
            </a:extLst>
          </p:cNvPr>
          <p:cNvSpPr>
            <a:spLocks noChangeArrowheads="1"/>
          </p:cNvSpPr>
          <p:nvPr/>
        </p:nvSpPr>
        <p:spPr bwMode="auto">
          <a:xfrm>
            <a:off x="6503988" y="2709863"/>
            <a:ext cx="36242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a:t> -</a:t>
            </a:r>
            <a:r>
              <a:rPr lang="fr-CA" altLang="fr-FR" b="1"/>
              <a:t>eur </a:t>
            </a:r>
            <a:r>
              <a:rPr lang="fr-CA" altLang="fr-FR"/>
              <a:t>	   -</a:t>
            </a:r>
            <a:r>
              <a:rPr lang="fr-CA" altLang="fr-FR" b="1"/>
              <a:t>euse</a:t>
            </a:r>
            <a:r>
              <a:rPr lang="fr-CA" altLang="fr-FR"/>
              <a:t> </a:t>
            </a:r>
          </a:p>
        </p:txBody>
      </p:sp>
      <p:sp>
        <p:nvSpPr>
          <p:cNvPr id="4" name="Right Arrow 33">
            <a:extLst>
              <a:ext uri="{FF2B5EF4-FFF2-40B4-BE49-F238E27FC236}">
                <a16:creationId xmlns:a16="http://schemas.microsoft.com/office/drawing/2014/main" id="{A8EB04F7-2EEE-119E-633F-66157C45F82C}"/>
              </a:ext>
            </a:extLst>
          </p:cNvPr>
          <p:cNvSpPr/>
          <p:nvPr/>
        </p:nvSpPr>
        <p:spPr>
          <a:xfrm>
            <a:off x="7886700" y="2981325"/>
            <a:ext cx="495300" cy="19685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CA"/>
          </a:p>
        </p:txBody>
      </p:sp>
      <p:sp>
        <p:nvSpPr>
          <p:cNvPr id="5" name="Rectangle 4">
            <a:extLst>
              <a:ext uri="{FF2B5EF4-FFF2-40B4-BE49-F238E27FC236}">
                <a16:creationId xmlns:a16="http://schemas.microsoft.com/office/drawing/2014/main" id="{8A6CC330-4025-F38F-B26A-69EFC53059E9}"/>
              </a:ext>
            </a:extLst>
          </p:cNvPr>
          <p:cNvSpPr/>
          <p:nvPr/>
        </p:nvSpPr>
        <p:spPr>
          <a:xfrm>
            <a:off x="638175" y="1122363"/>
            <a:ext cx="11210925" cy="1077218"/>
          </a:xfrm>
          <a:prstGeom prst="rect">
            <a:avLst/>
          </a:prstGeom>
        </p:spPr>
        <p:txBody>
          <a:bodyPr wrap="square">
            <a:spAutoFit/>
          </a:bodyPr>
          <a:lstStyle/>
          <a:p>
            <a:pPr algn="ctr" eaLnBrk="1" hangingPunct="1">
              <a:defRPr/>
            </a:pPr>
            <a:r>
              <a:rPr lang="fr-CA" sz="3200" dirty="0">
                <a:solidFill>
                  <a:schemeClr val="accent5">
                    <a:lumMod val="50000"/>
                  </a:schemeClr>
                </a:solidFill>
                <a:latin typeface="Arial" charset="0"/>
              </a:rPr>
              <a:t>Pourquoi est-ce que nous disons « men</a:t>
            </a:r>
            <a:r>
              <a:rPr lang="fr-CA" sz="3200" b="1" dirty="0">
                <a:solidFill>
                  <a:schemeClr val="accent5">
                    <a:lumMod val="50000"/>
                  </a:schemeClr>
                </a:solidFill>
                <a:latin typeface="Arial" charset="0"/>
              </a:rPr>
              <a:t>teur</a:t>
            </a:r>
            <a:r>
              <a:rPr lang="fr-CA" sz="3200" dirty="0">
                <a:solidFill>
                  <a:schemeClr val="accent5">
                    <a:lumMod val="50000"/>
                  </a:schemeClr>
                </a:solidFill>
                <a:latin typeface="Arial" charset="0"/>
              </a:rPr>
              <a:t> – ment</a:t>
            </a:r>
            <a:r>
              <a:rPr lang="fr-CA" sz="3200" b="1" u="sng" dirty="0">
                <a:solidFill>
                  <a:schemeClr val="accent5">
                    <a:lumMod val="50000"/>
                  </a:schemeClr>
                </a:solidFill>
                <a:uFill>
                  <a:solidFill>
                    <a:srgbClr val="C00000"/>
                  </a:solidFill>
                </a:uFill>
                <a:latin typeface="Arial" charset="0"/>
              </a:rPr>
              <a:t>euse</a:t>
            </a:r>
            <a:r>
              <a:rPr lang="fr-CA" sz="3200" dirty="0">
                <a:solidFill>
                  <a:schemeClr val="accent5">
                    <a:lumMod val="50000"/>
                  </a:schemeClr>
                </a:solidFill>
                <a:latin typeface="Arial" charset="0"/>
              </a:rPr>
              <a:t> », mais « créa</a:t>
            </a:r>
            <a:r>
              <a:rPr lang="fr-CA" sz="3200" b="1" dirty="0">
                <a:solidFill>
                  <a:schemeClr val="accent5">
                    <a:lumMod val="50000"/>
                  </a:schemeClr>
                </a:solidFill>
                <a:latin typeface="Arial" charset="0"/>
              </a:rPr>
              <a:t>teur</a:t>
            </a:r>
            <a:r>
              <a:rPr lang="fr-CA" sz="3200" dirty="0">
                <a:solidFill>
                  <a:schemeClr val="accent5">
                    <a:lumMod val="50000"/>
                  </a:schemeClr>
                </a:solidFill>
                <a:latin typeface="Arial" charset="0"/>
              </a:rPr>
              <a:t> – créa</a:t>
            </a:r>
            <a:r>
              <a:rPr lang="fr-CA" sz="3200" b="1" u="sng" dirty="0">
                <a:solidFill>
                  <a:schemeClr val="accent5">
                    <a:lumMod val="50000"/>
                  </a:schemeClr>
                </a:solidFill>
                <a:uFill>
                  <a:solidFill>
                    <a:srgbClr val="C00000"/>
                  </a:solidFill>
                </a:uFill>
                <a:latin typeface="Arial" charset="0"/>
              </a:rPr>
              <a:t>trice</a:t>
            </a:r>
            <a:r>
              <a:rPr lang="fr-CA" sz="3200" dirty="0">
                <a:solidFill>
                  <a:schemeClr val="accent5">
                    <a:lumMod val="50000"/>
                  </a:schemeClr>
                </a:solidFill>
                <a:latin typeface="Arial" charset="0"/>
              </a:rPr>
              <a:t> » ? </a:t>
            </a:r>
            <a:endParaRPr lang="en-US" sz="3200" dirty="0">
              <a:solidFill>
                <a:schemeClr val="accent5">
                  <a:lumMod val="50000"/>
                </a:schemeClr>
              </a:solidFill>
              <a:latin typeface="Arial" charset="0"/>
            </a:endParaRPr>
          </a:p>
        </p:txBody>
      </p:sp>
      <p:sp>
        <p:nvSpPr>
          <p:cNvPr id="6" name="Rectangle 5">
            <a:extLst>
              <a:ext uri="{FF2B5EF4-FFF2-40B4-BE49-F238E27FC236}">
                <a16:creationId xmlns:a16="http://schemas.microsoft.com/office/drawing/2014/main" id="{DAE6FA88-5D31-EF49-62D2-3D3D97E1B3A5}"/>
              </a:ext>
            </a:extLst>
          </p:cNvPr>
          <p:cNvSpPr>
            <a:spLocks noChangeArrowheads="1"/>
          </p:cNvSpPr>
          <p:nvPr/>
        </p:nvSpPr>
        <p:spPr bwMode="auto">
          <a:xfrm>
            <a:off x="1860550" y="3014663"/>
            <a:ext cx="1409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sz="4800" b="1"/>
              <a:t>« t » </a:t>
            </a:r>
          </a:p>
        </p:txBody>
      </p:sp>
      <p:sp>
        <p:nvSpPr>
          <p:cNvPr id="7" name="Right Arrow 29">
            <a:extLst>
              <a:ext uri="{FF2B5EF4-FFF2-40B4-BE49-F238E27FC236}">
                <a16:creationId xmlns:a16="http://schemas.microsoft.com/office/drawing/2014/main" id="{4177444D-A2AB-14FC-08E0-E6BB2231DB79}"/>
              </a:ext>
            </a:extLst>
          </p:cNvPr>
          <p:cNvSpPr/>
          <p:nvPr/>
        </p:nvSpPr>
        <p:spPr>
          <a:xfrm rot="1588542">
            <a:off x="5322284" y="3699702"/>
            <a:ext cx="1216025" cy="506412"/>
          </a:xfrm>
          <a:prstGeom prst="rightArrow">
            <a:avLst>
              <a:gd name="adj1" fmla="val 50000"/>
              <a:gd name="adj2" fmla="val 50271"/>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A" sz="2400" b="1" dirty="0"/>
              <a:t>NON</a:t>
            </a:r>
            <a:endParaRPr lang="fr-CA" b="1" dirty="0"/>
          </a:p>
        </p:txBody>
      </p:sp>
      <p:sp>
        <p:nvSpPr>
          <p:cNvPr id="8" name="Rectangle 7">
            <a:extLst>
              <a:ext uri="{FF2B5EF4-FFF2-40B4-BE49-F238E27FC236}">
                <a16:creationId xmlns:a16="http://schemas.microsoft.com/office/drawing/2014/main" id="{6338AAF2-589E-ED70-E136-DA84DC3CD356}"/>
              </a:ext>
            </a:extLst>
          </p:cNvPr>
          <p:cNvSpPr/>
          <p:nvPr/>
        </p:nvSpPr>
        <p:spPr>
          <a:xfrm>
            <a:off x="3270250" y="3079750"/>
            <a:ext cx="1866900" cy="750888"/>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CA" sz="3200" b="1" dirty="0"/>
              <a:t>racine</a:t>
            </a:r>
            <a:r>
              <a:rPr lang="fr-CA" sz="3200" b="1" dirty="0">
                <a:solidFill>
                  <a:srgbClr val="627B9A"/>
                </a:solidFill>
              </a:rPr>
              <a:t> </a:t>
            </a:r>
            <a:r>
              <a:rPr lang="fr-CA" sz="3200" b="1" dirty="0">
                <a:solidFill>
                  <a:schemeClr val="bg1"/>
                </a:solidFill>
              </a:rPr>
              <a:t>?</a:t>
            </a:r>
            <a:endParaRPr lang="fr-CA" dirty="0">
              <a:solidFill>
                <a:schemeClr val="bg1"/>
              </a:solidFill>
            </a:endParaRPr>
          </a:p>
        </p:txBody>
      </p:sp>
      <p:sp>
        <p:nvSpPr>
          <p:cNvPr id="9" name="Right Arrow 31">
            <a:extLst>
              <a:ext uri="{FF2B5EF4-FFF2-40B4-BE49-F238E27FC236}">
                <a16:creationId xmlns:a16="http://schemas.microsoft.com/office/drawing/2014/main" id="{4D5CDB2B-D73B-D409-63C4-D9C2E409BB97}"/>
              </a:ext>
            </a:extLst>
          </p:cNvPr>
          <p:cNvSpPr/>
          <p:nvPr/>
        </p:nvSpPr>
        <p:spPr>
          <a:xfrm rot="20501163">
            <a:off x="5348288" y="2809875"/>
            <a:ext cx="1104900" cy="506413"/>
          </a:xfrm>
          <a:prstGeom prst="rightArrow">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A" sz="2400" b="1" dirty="0"/>
              <a:t>OUI</a:t>
            </a:r>
            <a:endParaRPr lang="fr-CA" b="1" dirty="0"/>
          </a:p>
        </p:txBody>
      </p:sp>
      <p:sp>
        <p:nvSpPr>
          <p:cNvPr id="10" name="Rectangle 9">
            <a:extLst>
              <a:ext uri="{FF2B5EF4-FFF2-40B4-BE49-F238E27FC236}">
                <a16:creationId xmlns:a16="http://schemas.microsoft.com/office/drawing/2014/main" id="{04E7265B-5FB3-B8F1-9DA0-F04F9A40F0B4}"/>
              </a:ext>
            </a:extLst>
          </p:cNvPr>
          <p:cNvSpPr>
            <a:spLocks noChangeArrowheads="1"/>
          </p:cNvSpPr>
          <p:nvPr/>
        </p:nvSpPr>
        <p:spPr bwMode="auto">
          <a:xfrm>
            <a:off x="6602413" y="3836988"/>
            <a:ext cx="39449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a:t>-</a:t>
            </a:r>
            <a:r>
              <a:rPr lang="fr-CA" altLang="fr-FR" b="1"/>
              <a:t>teur </a:t>
            </a:r>
            <a:r>
              <a:rPr lang="fr-CA" altLang="fr-FR"/>
              <a:t>	  -</a:t>
            </a:r>
            <a:r>
              <a:rPr lang="fr-CA" altLang="fr-FR" b="1"/>
              <a:t>trice</a:t>
            </a:r>
            <a:r>
              <a:rPr lang="fr-CA" altLang="fr-FR"/>
              <a:t> </a:t>
            </a:r>
          </a:p>
        </p:txBody>
      </p:sp>
      <p:sp>
        <p:nvSpPr>
          <p:cNvPr id="11" name="Right Arrow 35">
            <a:extLst>
              <a:ext uri="{FF2B5EF4-FFF2-40B4-BE49-F238E27FC236}">
                <a16:creationId xmlns:a16="http://schemas.microsoft.com/office/drawing/2014/main" id="{B0645F05-72FC-46F1-3835-C7EB32382D44}"/>
              </a:ext>
            </a:extLst>
          </p:cNvPr>
          <p:cNvSpPr/>
          <p:nvPr/>
        </p:nvSpPr>
        <p:spPr>
          <a:xfrm>
            <a:off x="7886700" y="4037013"/>
            <a:ext cx="495300" cy="244475"/>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CA"/>
          </a:p>
        </p:txBody>
      </p:sp>
      <p:sp>
        <p:nvSpPr>
          <p:cNvPr id="12" name="Rectangle 11">
            <a:extLst>
              <a:ext uri="{FF2B5EF4-FFF2-40B4-BE49-F238E27FC236}">
                <a16:creationId xmlns:a16="http://schemas.microsoft.com/office/drawing/2014/main" id="{81D902FF-225B-AFF9-A0AB-96FD102213E6}"/>
              </a:ext>
            </a:extLst>
          </p:cNvPr>
          <p:cNvSpPr>
            <a:spLocks noChangeArrowheads="1"/>
          </p:cNvSpPr>
          <p:nvPr/>
        </p:nvSpPr>
        <p:spPr bwMode="auto">
          <a:xfrm>
            <a:off x="2108200" y="4968875"/>
            <a:ext cx="1400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sz="2400"/>
              <a:t>menteur </a:t>
            </a:r>
          </a:p>
        </p:txBody>
      </p:sp>
      <p:sp>
        <p:nvSpPr>
          <p:cNvPr id="13" name="Right Arrow 39">
            <a:extLst>
              <a:ext uri="{FF2B5EF4-FFF2-40B4-BE49-F238E27FC236}">
                <a16:creationId xmlns:a16="http://schemas.microsoft.com/office/drawing/2014/main" id="{CFDA71D3-511A-47E1-DC9E-15F6E95FBF58}"/>
              </a:ext>
            </a:extLst>
          </p:cNvPr>
          <p:cNvSpPr/>
          <p:nvPr/>
        </p:nvSpPr>
        <p:spPr>
          <a:xfrm>
            <a:off x="3968750" y="4730750"/>
            <a:ext cx="1663700" cy="8286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A" sz="2800" b="1" dirty="0"/>
              <a:t>verbe </a:t>
            </a:r>
            <a:r>
              <a:rPr lang="fr-CA" sz="2800" b="1" dirty="0">
                <a:solidFill>
                  <a:schemeClr val="bg1"/>
                </a:solidFill>
              </a:rPr>
              <a:t>?</a:t>
            </a:r>
          </a:p>
        </p:txBody>
      </p:sp>
      <p:sp>
        <p:nvSpPr>
          <p:cNvPr id="14" name="Rectangle 13">
            <a:extLst>
              <a:ext uri="{FF2B5EF4-FFF2-40B4-BE49-F238E27FC236}">
                <a16:creationId xmlns:a16="http://schemas.microsoft.com/office/drawing/2014/main" id="{B4D250B9-F17C-9A9C-279D-35A68F544A6B}"/>
              </a:ext>
            </a:extLst>
          </p:cNvPr>
          <p:cNvSpPr/>
          <p:nvPr/>
        </p:nvSpPr>
        <p:spPr>
          <a:xfrm>
            <a:off x="5632450" y="4906963"/>
            <a:ext cx="1300163" cy="523875"/>
          </a:xfrm>
          <a:prstGeom prst="rect">
            <a:avLst/>
          </a:prstGeom>
        </p:spPr>
        <p:txBody>
          <a:bodyPr wrap="none">
            <a:spAutoFit/>
          </a:bodyPr>
          <a:lstStyle/>
          <a:p>
            <a:pPr eaLnBrk="1" hangingPunct="1">
              <a:defRPr/>
            </a:pPr>
            <a:r>
              <a:rPr lang="fr-CA" sz="2800" spc="150" dirty="0">
                <a:latin typeface="Arial" charset="0"/>
              </a:rPr>
              <a:t>mentir</a:t>
            </a:r>
          </a:p>
        </p:txBody>
      </p:sp>
      <p:cxnSp>
        <p:nvCxnSpPr>
          <p:cNvPr id="15" name="Straight Connector 14">
            <a:extLst>
              <a:ext uri="{FF2B5EF4-FFF2-40B4-BE49-F238E27FC236}">
                <a16:creationId xmlns:a16="http://schemas.microsoft.com/office/drawing/2014/main" id="{99344696-6DC9-ED44-B704-0280D2DEAEBD}"/>
              </a:ext>
            </a:extLst>
          </p:cNvPr>
          <p:cNvCxnSpPr/>
          <p:nvPr/>
        </p:nvCxnSpPr>
        <p:spPr>
          <a:xfrm rot="10800000">
            <a:off x="6377623" y="5380038"/>
            <a:ext cx="274637" cy="158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175164C-1856-E76D-30D7-B105D644F85F}"/>
              </a:ext>
            </a:extLst>
          </p:cNvPr>
          <p:cNvSpPr>
            <a:spLocks noChangeArrowheads="1"/>
          </p:cNvSpPr>
          <p:nvPr/>
        </p:nvSpPr>
        <p:spPr bwMode="auto">
          <a:xfrm>
            <a:off x="8134350" y="4906963"/>
            <a:ext cx="1804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sz="2800"/>
              <a:t>ment</a:t>
            </a:r>
            <a:r>
              <a:rPr lang="fr-CA" altLang="fr-FR" sz="2800" b="1"/>
              <a:t>euse</a:t>
            </a:r>
          </a:p>
        </p:txBody>
      </p:sp>
      <p:sp>
        <p:nvSpPr>
          <p:cNvPr id="17" name="Right Arrow 59">
            <a:extLst>
              <a:ext uri="{FF2B5EF4-FFF2-40B4-BE49-F238E27FC236}">
                <a16:creationId xmlns:a16="http://schemas.microsoft.com/office/drawing/2014/main" id="{FFC6D59D-1D9D-B2C6-F378-99243984126D}"/>
              </a:ext>
            </a:extLst>
          </p:cNvPr>
          <p:cNvSpPr/>
          <p:nvPr/>
        </p:nvSpPr>
        <p:spPr>
          <a:xfrm>
            <a:off x="7400925" y="5106988"/>
            <a:ext cx="495300" cy="238125"/>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CA"/>
          </a:p>
        </p:txBody>
      </p:sp>
      <p:cxnSp>
        <p:nvCxnSpPr>
          <p:cNvPr id="18" name="Straight Connector 17">
            <a:extLst>
              <a:ext uri="{FF2B5EF4-FFF2-40B4-BE49-F238E27FC236}">
                <a16:creationId xmlns:a16="http://schemas.microsoft.com/office/drawing/2014/main" id="{D239E741-A8C5-128E-5F36-69FCB4FB273C}"/>
              </a:ext>
            </a:extLst>
          </p:cNvPr>
          <p:cNvCxnSpPr/>
          <p:nvPr/>
        </p:nvCxnSpPr>
        <p:spPr>
          <a:xfrm>
            <a:off x="2265363" y="4578350"/>
            <a:ext cx="8572500" cy="1588"/>
          </a:xfrm>
          <a:prstGeom prst="line">
            <a:avLst/>
          </a:prstGeom>
          <a:ln w="31750">
            <a:solidFill>
              <a:schemeClr val="bg1">
                <a:lumMod val="85000"/>
              </a:schemeClr>
            </a:solidFill>
            <a:prstDash val="sysDot"/>
            <a:beve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1D6B77E-DF7C-CB6A-1B1D-9596267F9BC4}"/>
              </a:ext>
            </a:extLst>
          </p:cNvPr>
          <p:cNvSpPr>
            <a:spLocks noChangeArrowheads="1"/>
          </p:cNvSpPr>
          <p:nvPr/>
        </p:nvSpPr>
        <p:spPr bwMode="auto">
          <a:xfrm>
            <a:off x="2108200" y="5757863"/>
            <a:ext cx="1314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sz="2400"/>
              <a:t>créateur</a:t>
            </a:r>
          </a:p>
        </p:txBody>
      </p:sp>
      <p:sp>
        <p:nvSpPr>
          <p:cNvPr id="20" name="Right Arrow 63">
            <a:extLst>
              <a:ext uri="{FF2B5EF4-FFF2-40B4-BE49-F238E27FC236}">
                <a16:creationId xmlns:a16="http://schemas.microsoft.com/office/drawing/2014/main" id="{FCEE832D-5159-593D-150A-78F91D3C584E}"/>
              </a:ext>
            </a:extLst>
          </p:cNvPr>
          <p:cNvSpPr/>
          <p:nvPr/>
        </p:nvSpPr>
        <p:spPr>
          <a:xfrm>
            <a:off x="3968750" y="5559425"/>
            <a:ext cx="1663700" cy="8286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A" sz="2800" b="1" dirty="0"/>
              <a:t>verbe </a:t>
            </a:r>
            <a:r>
              <a:rPr lang="fr-CA" sz="2800" b="1" dirty="0">
                <a:solidFill>
                  <a:schemeClr val="bg1"/>
                </a:solidFill>
              </a:rPr>
              <a:t>?</a:t>
            </a:r>
          </a:p>
        </p:txBody>
      </p:sp>
      <p:sp>
        <p:nvSpPr>
          <p:cNvPr id="21" name="Rectangle 20">
            <a:extLst>
              <a:ext uri="{FF2B5EF4-FFF2-40B4-BE49-F238E27FC236}">
                <a16:creationId xmlns:a16="http://schemas.microsoft.com/office/drawing/2014/main" id="{CC98DC1D-32BC-7C07-AC14-A5F43D5EFA96}"/>
              </a:ext>
            </a:extLst>
          </p:cNvPr>
          <p:cNvSpPr/>
          <p:nvPr/>
        </p:nvSpPr>
        <p:spPr>
          <a:xfrm>
            <a:off x="5816600" y="5756275"/>
            <a:ext cx="1101725" cy="523875"/>
          </a:xfrm>
          <a:prstGeom prst="rect">
            <a:avLst/>
          </a:prstGeom>
        </p:spPr>
        <p:txBody>
          <a:bodyPr wrap="none">
            <a:spAutoFit/>
          </a:bodyPr>
          <a:lstStyle/>
          <a:p>
            <a:pPr eaLnBrk="1" hangingPunct="1">
              <a:defRPr/>
            </a:pPr>
            <a:r>
              <a:rPr lang="fr-CA" sz="2800" spc="150" dirty="0">
                <a:latin typeface="Arial" charset="0"/>
              </a:rPr>
              <a:t>créer</a:t>
            </a:r>
          </a:p>
        </p:txBody>
      </p:sp>
      <p:sp>
        <p:nvSpPr>
          <p:cNvPr id="22" name="Right Arrow 65">
            <a:extLst>
              <a:ext uri="{FF2B5EF4-FFF2-40B4-BE49-F238E27FC236}">
                <a16:creationId xmlns:a16="http://schemas.microsoft.com/office/drawing/2014/main" id="{D0A18FA3-8525-345E-7677-40E8BF0CCD42}"/>
              </a:ext>
            </a:extLst>
          </p:cNvPr>
          <p:cNvSpPr/>
          <p:nvPr/>
        </p:nvSpPr>
        <p:spPr>
          <a:xfrm>
            <a:off x="7439025" y="5927725"/>
            <a:ext cx="495300" cy="236538"/>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CA"/>
          </a:p>
        </p:txBody>
      </p:sp>
      <p:sp>
        <p:nvSpPr>
          <p:cNvPr id="23" name="Rectangle 22">
            <a:extLst>
              <a:ext uri="{FF2B5EF4-FFF2-40B4-BE49-F238E27FC236}">
                <a16:creationId xmlns:a16="http://schemas.microsoft.com/office/drawing/2014/main" id="{1FBF31A8-A678-7A19-FD6B-56434FC9BDD1}"/>
              </a:ext>
            </a:extLst>
          </p:cNvPr>
          <p:cNvSpPr>
            <a:spLocks noChangeArrowheads="1"/>
          </p:cNvSpPr>
          <p:nvPr/>
        </p:nvSpPr>
        <p:spPr bwMode="auto">
          <a:xfrm>
            <a:off x="8134350" y="5757863"/>
            <a:ext cx="1644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CA" altLang="fr-FR" sz="2800"/>
              <a:t>créa</a:t>
            </a:r>
            <a:r>
              <a:rPr lang="fr-CA" altLang="fr-FR" sz="2800" b="1"/>
              <a:t>trice</a:t>
            </a:r>
          </a:p>
        </p:txBody>
      </p:sp>
      <p:cxnSp>
        <p:nvCxnSpPr>
          <p:cNvPr id="24" name="Straight Connector 23">
            <a:extLst>
              <a:ext uri="{FF2B5EF4-FFF2-40B4-BE49-F238E27FC236}">
                <a16:creationId xmlns:a16="http://schemas.microsoft.com/office/drawing/2014/main" id="{E487DD48-3CCD-AC4C-C957-77A947C6E1CB}"/>
              </a:ext>
            </a:extLst>
          </p:cNvPr>
          <p:cNvCxnSpPr/>
          <p:nvPr/>
        </p:nvCxnSpPr>
        <p:spPr>
          <a:xfrm rot="10800000">
            <a:off x="6227763" y="6164263"/>
            <a:ext cx="554037" cy="158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5010422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par>
                                <p:cTn id="30" presetID="22" presetClass="entr" presetSubtype="8"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left)">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wipe(left)">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wipe(left)">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wipe(left)">
                                      <p:cBhvr>
                                        <p:cTn id="102" dur="500"/>
                                        <p:tgtEl>
                                          <p:spTgt spid="2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wipe(left)">
                                      <p:cBhvr>
                                        <p:cTn id="10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9" grpId="0" animBg="1"/>
      <p:bldP spid="10" grpId="0"/>
      <p:bldP spid="12" grpId="0"/>
      <p:bldP spid="13" grpId="0" animBg="1"/>
      <p:bldP spid="14" grpId="0"/>
      <p:bldP spid="16" grpId="0"/>
      <p:bldP spid="19" grpId="0"/>
      <p:bldP spid="20" grpId="0" animBg="1"/>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sz="2800" b="1" dirty="0">
                <a:solidFill>
                  <a:schemeClr val="bg1"/>
                </a:solidFill>
                <a:effectLst/>
                <a:latin typeface="Open Sans" panose="020B0606030504020204" pitchFamily="34" charset="0"/>
                <a:ea typeface="Calibri" panose="020F0502020204030204" pitchFamily="34" charset="0"/>
                <a:cs typeface="Times New Roman" panose="02020603050405020304" pitchFamily="18" charset="0"/>
              </a:rPr>
              <a:t>Féminin des adjectifs (règle générale)</a:t>
            </a:r>
            <a:endParaRPr lang="fr-CA" b="1" dirty="0">
              <a:solidFill>
                <a:schemeClr val="bg1"/>
              </a:solidFill>
            </a:endParaRPr>
          </a:p>
        </p:txBody>
      </p:sp>
      <p:sp>
        <p:nvSpPr>
          <p:cNvPr id="12" name="Rectangle 11">
            <a:extLst>
              <a:ext uri="{FF2B5EF4-FFF2-40B4-BE49-F238E27FC236}">
                <a16:creationId xmlns:a16="http://schemas.microsoft.com/office/drawing/2014/main" id="{E192826E-EBD6-36DB-11D2-0915CEB1A374}"/>
              </a:ext>
            </a:extLst>
          </p:cNvPr>
          <p:cNvSpPr/>
          <p:nvPr/>
        </p:nvSpPr>
        <p:spPr>
          <a:xfrm>
            <a:off x="2138680" y="4088605"/>
            <a:ext cx="7467600" cy="914400"/>
          </a:xfrm>
          <a:prstGeom prst="rect">
            <a:avLst/>
          </a:prstGeom>
          <a:solidFill>
            <a:srgbClr val="99CCFF">
              <a:alpha val="49000"/>
            </a:srgb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3" name="Content Placeholder 5">
            <a:extLst>
              <a:ext uri="{FF2B5EF4-FFF2-40B4-BE49-F238E27FC236}">
                <a16:creationId xmlns:a16="http://schemas.microsoft.com/office/drawing/2014/main" id="{B9C877F6-83FC-F26D-13D8-4CD144A3B701}"/>
              </a:ext>
            </a:extLst>
          </p:cNvPr>
          <p:cNvSpPr txBox="1">
            <a:spLocks/>
          </p:cNvSpPr>
          <p:nvPr/>
        </p:nvSpPr>
        <p:spPr bwMode="auto">
          <a:xfrm>
            <a:off x="2138680" y="892968"/>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333766"/>
                </a:solidFill>
                <a:effectLst/>
                <a:uLnTx/>
                <a:uFillTx/>
                <a:latin typeface="Arial"/>
                <a:ea typeface="+mn-ea"/>
                <a:cs typeface="+mn-cs"/>
              </a:rPr>
              <a:t>ADJECTIF masculin + </a:t>
            </a:r>
            <a:r>
              <a:rPr kumimoji="0" lang="fr-FR" sz="4000" b="0" i="0" u="none" strike="noStrike" kern="0" cap="none" spc="0" normalizeH="0" baseline="0" noProof="0" dirty="0">
                <a:ln>
                  <a:noFill/>
                </a:ln>
                <a:solidFill>
                  <a:srgbClr val="C00000"/>
                </a:solidFill>
                <a:effectLst/>
                <a:uLnTx/>
                <a:uFillTx/>
                <a:latin typeface="Arial"/>
                <a:ea typeface="+mn-ea"/>
                <a:cs typeface="+mn-cs"/>
              </a:rPr>
              <a:t>-e</a:t>
            </a:r>
            <a:r>
              <a:rPr kumimoji="0" lang="fr-FR" sz="2800" b="0" i="0" u="none" strike="noStrike" kern="0" cap="none" spc="0" normalizeH="0" baseline="0" noProof="0" dirty="0">
                <a:ln>
                  <a:noFill/>
                </a:ln>
                <a:solidFill>
                  <a:srgbClr val="333766"/>
                </a:solidFill>
                <a:effectLst/>
                <a:uLnTx/>
                <a:uFillTx/>
                <a:latin typeface="Arial"/>
                <a:ea typeface="+mn-ea"/>
                <a:cs typeface="+mn-cs"/>
              </a:rPr>
              <a:t> = ADJECTIF féminin</a:t>
            </a:r>
            <a:r>
              <a:rPr kumimoji="0" lang="fr-FR" sz="2000" b="1" i="0" u="none" strike="noStrike" kern="0" cap="none" spc="0" normalizeH="0" baseline="0" noProof="0" dirty="0">
                <a:ln>
                  <a:noFill/>
                </a:ln>
                <a:solidFill>
                  <a:srgbClr val="000000"/>
                </a:solidFill>
                <a:effectLst/>
                <a:uLnTx/>
                <a:uFillTx/>
                <a:latin typeface="Arial"/>
                <a:ea typeface="+mn-ea"/>
                <a:cs typeface="+mn-cs"/>
              </a:rPr>
              <a:t> </a:t>
            </a:r>
          </a:p>
          <a:p>
            <a:pPr marL="457200" lvl="0" indent="-457200" eaLnBrk="1" hangingPunct="1">
              <a:buNone/>
              <a:defRPr/>
            </a:pPr>
            <a:r>
              <a:rPr kumimoji="0" lang="fr-CA" sz="2000" b="0" i="0" u="none" strike="noStrike" kern="0" cap="none" spc="0" normalizeH="0" baseline="0" noProof="0" dirty="0">
                <a:ln>
                  <a:noFill/>
                </a:ln>
                <a:solidFill>
                  <a:srgbClr val="333766"/>
                </a:solidFill>
                <a:effectLst/>
                <a:uLnTx/>
                <a:uFillTx/>
                <a:latin typeface="Arial"/>
                <a:ea typeface="+mn-ea"/>
                <a:cs typeface="+mn-cs"/>
              </a:rPr>
              <a:t>						</a:t>
            </a:r>
            <a:r>
              <a:rPr kumimoji="0" lang="fr-CA" sz="2000" b="0" i="0" u="none" strike="noStrike" kern="0" cap="none" spc="0" normalizeH="0" baseline="0" noProof="0" dirty="0">
                <a:ln>
                  <a:noFill/>
                </a:ln>
                <a:solidFill>
                  <a:srgbClr val="000000"/>
                </a:solidFill>
                <a:effectLst/>
                <a:uLnTx/>
                <a:uFillTx/>
                <a:latin typeface="Arial"/>
                <a:ea typeface="+mn-ea"/>
                <a:cs typeface="+mn-cs"/>
              </a:rPr>
              <a:t>vert </a:t>
            </a:r>
            <a:r>
              <a:rPr lang="fr-FR" sz="2000" i="1" kern="0" dirty="0">
                <a:solidFill>
                  <a:srgbClr val="000000"/>
                </a:solidFill>
                <a:latin typeface="Arial"/>
              </a:rPr>
              <a:t>–</a:t>
            </a:r>
            <a:r>
              <a:rPr kumimoji="0" lang="fr-CA" sz="2000" b="0" i="0" u="none" strike="noStrike" kern="0" cap="none" spc="0" normalizeH="0" baseline="0" noProof="0" dirty="0">
                <a:ln>
                  <a:noFill/>
                </a:ln>
                <a:solidFill>
                  <a:srgbClr val="000000"/>
                </a:solidFill>
                <a:effectLst/>
                <a:uLnTx/>
                <a:uFillTx/>
                <a:latin typeface="Arial"/>
                <a:ea typeface="+mn-ea"/>
                <a:cs typeface="+mn-cs"/>
              </a:rPr>
              <a:t> verte, grand </a:t>
            </a:r>
            <a:r>
              <a:rPr lang="fr-FR" sz="2000" i="1" kern="0" dirty="0">
                <a:solidFill>
                  <a:srgbClr val="000000"/>
                </a:solidFill>
                <a:latin typeface="Arial"/>
              </a:rPr>
              <a:t>–</a:t>
            </a:r>
            <a:r>
              <a:rPr kumimoji="0" lang="fr-CA" sz="2000" b="0" i="0" u="none" strike="noStrike" kern="0" cap="none" spc="0" normalizeH="0" baseline="0" noProof="0" dirty="0">
                <a:ln>
                  <a:noFill/>
                </a:ln>
                <a:solidFill>
                  <a:srgbClr val="000000"/>
                </a:solidFill>
                <a:effectLst/>
                <a:uLnTx/>
                <a:uFillTx/>
                <a:latin typeface="Arial"/>
                <a:ea typeface="+mn-ea"/>
                <a:cs typeface="+mn-cs"/>
              </a:rPr>
              <a:t> grande,</a:t>
            </a:r>
          </a:p>
          <a:p>
            <a:pPr marL="457200" lvl="0" indent="-457200" eaLnBrk="1" hangingPunct="1">
              <a:buNone/>
              <a:defRPr/>
            </a:pPr>
            <a:r>
              <a:rPr kumimoji="0" lang="fr-CA" sz="2000" b="0" i="0" u="none" strike="noStrike" kern="0" cap="none" spc="0" normalizeH="0" baseline="0" noProof="0" dirty="0">
                <a:ln>
                  <a:noFill/>
                </a:ln>
                <a:solidFill>
                  <a:srgbClr val="000000"/>
                </a:solidFill>
                <a:effectLst/>
                <a:uLnTx/>
                <a:uFillTx/>
                <a:latin typeface="Arial"/>
                <a:ea typeface="+mn-ea"/>
                <a:cs typeface="+mn-cs"/>
              </a:rPr>
              <a:t>					</a:t>
            </a:r>
            <a:r>
              <a:rPr lang="fr-CA" sz="2000" kern="0" dirty="0">
                <a:solidFill>
                  <a:srgbClr val="000000"/>
                </a:solidFill>
                <a:latin typeface="Arial"/>
              </a:rPr>
              <a:t>	fatigué – fatiguée, aigu </a:t>
            </a:r>
            <a:r>
              <a:rPr kumimoji="0" lang="fr-CA" sz="2000" b="0" i="0" u="none" strike="noStrike" kern="0" cap="none" spc="0" normalizeH="0" baseline="0" noProof="0" dirty="0">
                <a:ln>
                  <a:noFill/>
                </a:ln>
                <a:solidFill>
                  <a:srgbClr val="000000"/>
                </a:solidFill>
                <a:effectLst/>
                <a:uLnTx/>
                <a:uFillTx/>
                <a:latin typeface="Arial"/>
                <a:ea typeface="+mn-ea"/>
                <a:cs typeface="+mn-cs"/>
              </a:rPr>
              <a:t>- aig</a:t>
            </a:r>
            <a:r>
              <a:rPr kumimoji="0" lang="fr-CA" sz="2000" b="1" i="0" u="none" strike="noStrike" kern="0" cap="none" spc="0" normalizeH="0" baseline="0" noProof="0" dirty="0">
                <a:ln>
                  <a:noFill/>
                </a:ln>
                <a:solidFill>
                  <a:srgbClr val="C00000"/>
                </a:solidFill>
                <a:effectLst/>
                <a:uLnTx/>
                <a:uFillTx/>
                <a:latin typeface="Arial"/>
                <a:ea typeface="+mn-ea"/>
                <a:cs typeface="+mn-cs"/>
              </a:rPr>
              <a:t>ü</a:t>
            </a:r>
            <a:r>
              <a:rPr kumimoji="0" lang="fr-CA" sz="2000" b="0" i="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 	-e    </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rapid</a:t>
            </a:r>
            <a:r>
              <a:rPr kumimoji="0" lang="fr-FR" sz="2000" b="1" i="1" u="none" strike="noStrike" kern="0" cap="none" spc="0" normalizeH="0" baseline="0" noProof="0" dirty="0">
                <a:ln>
                  <a:noFill/>
                </a:ln>
                <a:solidFill>
                  <a:srgbClr val="000000"/>
                </a:solidFill>
                <a:effectLst/>
                <a:uLnTx/>
                <a:uFillTx/>
                <a:latin typeface="Arial"/>
                <a:ea typeface="+mn-ea"/>
                <a:cs typeface="+mn-cs"/>
              </a:rPr>
              <a:t>e</a:t>
            </a:r>
            <a:r>
              <a:rPr kumimoji="0" lang="fr-FR" sz="2000" b="0" i="1" u="none" strike="noStrike" kern="0" cap="none" spc="0" normalizeH="0" baseline="0" noProof="0" dirty="0">
                <a:ln>
                  <a:noFill/>
                </a:ln>
                <a:solidFill>
                  <a:srgbClr val="000000"/>
                </a:solidFill>
                <a:effectLst/>
                <a:uLnTx/>
                <a:uFillTx/>
                <a:latin typeface="Arial"/>
                <a:ea typeface="+mn-ea"/>
                <a:cs typeface="+mn-cs"/>
              </a:rPr>
              <a:t>, facil</a:t>
            </a:r>
            <a:r>
              <a:rPr kumimoji="0" lang="fr-FR" sz="2000" b="1" i="1" u="none" strike="noStrike" kern="0" cap="none" spc="0" normalizeH="0" baseline="0" noProof="0" dirty="0">
                <a:ln>
                  <a:noFill/>
                </a:ln>
                <a:solidFill>
                  <a:srgbClr val="000000"/>
                </a:solidFill>
                <a:effectLst/>
                <a:uLnTx/>
                <a:uFillTx/>
                <a:latin typeface="Arial"/>
                <a:ea typeface="+mn-ea"/>
                <a:cs typeface="+mn-cs"/>
              </a:rPr>
              <a:t>e</a:t>
            </a:r>
            <a:r>
              <a:rPr kumimoji="0" lang="fr-FR" sz="2000" b="0" i="1" u="none" strike="noStrike" kern="0" cap="none" spc="0" normalizeH="0" baseline="0" noProof="0" dirty="0">
                <a:ln>
                  <a:noFill/>
                </a:ln>
                <a:solidFill>
                  <a:srgbClr val="000000"/>
                </a:solidFill>
                <a:effectLst/>
                <a:uLnTx/>
                <a:uFillTx/>
                <a:latin typeface="Arial"/>
                <a:ea typeface="+mn-ea"/>
                <a:cs typeface="+mn-cs"/>
              </a:rPr>
              <a:t>, magnifiqu</a:t>
            </a:r>
            <a:r>
              <a:rPr kumimoji="0" lang="fr-FR" sz="2000" b="1" i="1" u="none" strike="noStrike" kern="0" cap="none" spc="0" normalizeH="0" baseline="0" noProof="0" dirty="0">
                <a:ln>
                  <a:noFill/>
                </a:ln>
                <a:solidFill>
                  <a:srgbClr val="000000"/>
                </a:solidFill>
                <a:effectLst/>
                <a:uLnTx/>
                <a:uFillTx/>
                <a:latin typeface="Arial"/>
                <a:ea typeface="+mn-ea"/>
                <a:cs typeface="+mn-cs"/>
              </a:rPr>
              <a:t>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-er 	-ère</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lég</a:t>
            </a:r>
            <a:r>
              <a:rPr kumimoji="0" lang="fr-FR" sz="2000" b="1" i="1" u="none" strike="noStrike" kern="0" cap="none" spc="0" normalizeH="0" baseline="0" noProof="0" dirty="0">
                <a:ln>
                  <a:noFill/>
                </a:ln>
                <a:solidFill>
                  <a:srgbClr val="000000"/>
                </a:solidFill>
                <a:effectLst/>
                <a:uLnTx/>
                <a:uFillTx/>
                <a:latin typeface="Arial"/>
                <a:ea typeface="+mn-ea"/>
                <a:cs typeface="+mn-cs"/>
              </a:rPr>
              <a:t>er</a:t>
            </a:r>
            <a:r>
              <a:rPr kumimoji="0" lang="fr-FR" sz="2000" b="0" i="1" u="none" strike="noStrike" kern="0" cap="none" spc="0" normalizeH="0" baseline="0" noProof="0" dirty="0">
                <a:ln>
                  <a:noFill/>
                </a:ln>
                <a:solidFill>
                  <a:srgbClr val="000000"/>
                </a:solidFill>
                <a:effectLst/>
                <a:uLnTx/>
                <a:uFillTx/>
                <a:latin typeface="Arial"/>
                <a:ea typeface="+mn-ea"/>
                <a:cs typeface="+mn-cs"/>
              </a:rPr>
              <a:t> – lég</a:t>
            </a:r>
            <a:r>
              <a:rPr kumimoji="0" lang="fr-FR" sz="2000" b="1" i="1" u="none" strike="noStrike" kern="0" cap="none" spc="0" normalizeH="0" baseline="0" noProof="0" dirty="0">
                <a:ln>
                  <a:noFill/>
                </a:ln>
                <a:solidFill>
                  <a:srgbClr val="000000"/>
                </a:solidFill>
                <a:effectLst/>
                <a:uLnTx/>
                <a:uFillTx/>
                <a:latin typeface="Arial"/>
                <a:ea typeface="+mn-ea"/>
                <a:cs typeface="+mn-cs"/>
              </a:rPr>
              <a:t>ère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-f		-</a:t>
            </a:r>
            <a:r>
              <a:rPr kumimoji="0" lang="fr-FR" sz="2400" b="0" i="0" u="none" strike="noStrike" kern="0" cap="none" spc="0" normalizeH="0" baseline="0" noProof="0" dirty="0" err="1">
                <a:ln>
                  <a:noFill/>
                </a:ln>
                <a:solidFill>
                  <a:srgbClr val="000000"/>
                </a:solidFill>
                <a:effectLst/>
                <a:uLnTx/>
                <a:uFillTx/>
                <a:latin typeface="Arial"/>
                <a:ea typeface="+mn-ea"/>
                <a:cs typeface="+mn-cs"/>
              </a:rPr>
              <a:t>ve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neu</a:t>
            </a:r>
            <a:r>
              <a:rPr kumimoji="0" lang="fr-FR" sz="2000" b="1" i="1" u="none" strike="noStrike" kern="0" cap="none" spc="0" normalizeH="0" baseline="0" noProof="0" dirty="0">
                <a:ln>
                  <a:noFill/>
                </a:ln>
                <a:solidFill>
                  <a:srgbClr val="000000"/>
                </a:solidFill>
                <a:effectLst/>
                <a:uLnTx/>
                <a:uFillTx/>
                <a:latin typeface="Arial"/>
                <a:ea typeface="+mn-ea"/>
                <a:cs typeface="+mn-cs"/>
              </a:rPr>
              <a:t>f</a:t>
            </a:r>
            <a:r>
              <a:rPr kumimoji="0" lang="fr-FR" sz="2000" b="0" i="1" u="none" strike="noStrike" kern="0" cap="none" spc="0" normalizeH="0" baseline="0" noProof="0" dirty="0">
                <a:ln>
                  <a:noFill/>
                </a:ln>
                <a:solidFill>
                  <a:srgbClr val="000000"/>
                </a:solidFill>
                <a:effectLst/>
                <a:uLnTx/>
                <a:uFillTx/>
                <a:latin typeface="Arial"/>
                <a:ea typeface="+mn-ea"/>
                <a:cs typeface="+mn-cs"/>
              </a:rPr>
              <a:t> – neu</a:t>
            </a:r>
            <a:r>
              <a:rPr kumimoji="0" lang="fr-FR" sz="2000" b="1" i="1" u="none" strike="noStrike" kern="0" cap="none" spc="0" normalizeH="0" baseline="0" noProof="0" dirty="0">
                <a:ln>
                  <a:noFill/>
                </a:ln>
                <a:solidFill>
                  <a:srgbClr val="000000"/>
                </a:solidFill>
                <a:effectLst/>
                <a:uLnTx/>
                <a:uFillTx/>
                <a:latin typeface="Arial"/>
                <a:ea typeface="+mn-ea"/>
                <a:cs typeface="+mn-cs"/>
              </a:rPr>
              <a:t>ve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-eux	 -</a:t>
            </a:r>
            <a:r>
              <a:rPr kumimoji="0" lang="fr-FR" sz="2400" b="0" i="0" u="none" strike="noStrike" kern="0" cap="none" spc="0" normalizeH="0" baseline="0" noProof="0" dirty="0" err="1">
                <a:ln>
                  <a:noFill/>
                </a:ln>
                <a:solidFill>
                  <a:srgbClr val="000000"/>
                </a:solidFill>
                <a:effectLst/>
                <a:uLnTx/>
                <a:uFillTx/>
                <a:latin typeface="Arial"/>
                <a:ea typeface="+mn-ea"/>
                <a:cs typeface="+mn-cs"/>
              </a:rPr>
              <a:t>euse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heur</a:t>
            </a:r>
            <a:r>
              <a:rPr kumimoji="0" lang="fr-FR" sz="2000" b="1" i="1" u="none" strike="noStrike" kern="0" cap="none" spc="0" normalizeH="0" baseline="0" noProof="0" dirty="0">
                <a:ln>
                  <a:noFill/>
                </a:ln>
                <a:solidFill>
                  <a:srgbClr val="000000"/>
                </a:solidFill>
                <a:effectLst/>
                <a:uLnTx/>
                <a:uFillTx/>
                <a:latin typeface="Arial"/>
                <a:ea typeface="+mn-ea"/>
                <a:cs typeface="+mn-cs"/>
              </a:rPr>
              <a:t>eux</a:t>
            </a:r>
            <a:r>
              <a:rPr kumimoji="0" lang="fr-FR" sz="2000" b="0" i="1" u="none" strike="noStrike" kern="0" cap="none" spc="0" normalizeH="0" baseline="0" noProof="0" dirty="0">
                <a:ln>
                  <a:noFill/>
                </a:ln>
                <a:solidFill>
                  <a:srgbClr val="000000"/>
                </a:solidFill>
                <a:effectLst/>
                <a:uLnTx/>
                <a:uFillTx/>
                <a:latin typeface="Arial"/>
                <a:ea typeface="+mn-ea"/>
                <a:cs typeface="+mn-cs"/>
              </a:rPr>
              <a:t> – heur</a:t>
            </a:r>
            <a:r>
              <a:rPr kumimoji="0" lang="fr-FR" sz="2000" b="1" i="1" u="none" strike="noStrike" kern="0" cap="none" spc="0" normalizeH="0" baseline="0" noProof="0" dirty="0">
                <a:ln>
                  <a:noFill/>
                </a:ln>
                <a:solidFill>
                  <a:srgbClr val="000000"/>
                </a:solidFill>
                <a:effectLst/>
                <a:uLnTx/>
                <a:uFillTx/>
                <a:latin typeface="Arial"/>
                <a:ea typeface="+mn-ea"/>
                <a:cs typeface="+mn-cs"/>
              </a:rPr>
              <a:t>euse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a:t>
            </a:r>
            <a:r>
              <a:rPr kumimoji="0" lang="fr-FR" sz="2400" b="0" i="0" u="none" strike="noStrike" kern="0" cap="none" spc="0" normalizeH="0" baseline="0" noProof="0" dirty="0" err="1">
                <a:ln>
                  <a:noFill/>
                </a:ln>
                <a:solidFill>
                  <a:srgbClr val="000000"/>
                </a:solidFill>
                <a:effectLst/>
                <a:uLnTx/>
                <a:uFillTx/>
                <a:latin typeface="Arial"/>
                <a:ea typeface="+mn-ea"/>
                <a:cs typeface="+mn-cs"/>
              </a:rPr>
              <a:t>eur</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err="1">
                <a:ln>
                  <a:noFill/>
                </a:ln>
                <a:solidFill>
                  <a:srgbClr val="000000"/>
                </a:solidFill>
                <a:effectLst/>
                <a:uLnTx/>
                <a:uFillTx/>
                <a:latin typeface="Arial"/>
                <a:ea typeface="+mn-ea"/>
                <a:cs typeface="+mn-cs"/>
              </a:rPr>
              <a:t>euse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moqueur – moqu</a:t>
            </a:r>
            <a:r>
              <a:rPr kumimoji="0" lang="fr-FR" sz="2000" b="1" i="1" u="none" strike="noStrike" kern="0" cap="none" spc="0" normalizeH="0" baseline="0" noProof="0" dirty="0">
                <a:ln>
                  <a:noFill/>
                </a:ln>
                <a:solidFill>
                  <a:srgbClr val="000000"/>
                </a:solidFill>
                <a:effectLst/>
                <a:uLnTx/>
                <a:uFillTx/>
                <a:latin typeface="Arial"/>
                <a:ea typeface="+mn-ea"/>
                <a:cs typeface="+mn-cs"/>
              </a:rPr>
              <a:t>euse</a:t>
            </a: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a:t>
            </a:r>
            <a:r>
              <a:rPr kumimoji="0" lang="fr-FR" sz="2400" b="0" i="0" u="none" strike="noStrike" kern="0" cap="none" spc="0" normalizeH="0" baseline="0" noProof="0" dirty="0" err="1">
                <a:ln>
                  <a:noFill/>
                </a:ln>
                <a:solidFill>
                  <a:srgbClr val="000000"/>
                </a:solidFill>
                <a:effectLst/>
                <a:uLnTx/>
                <a:uFillTx/>
                <a:latin typeface="Arial"/>
                <a:ea typeface="+mn-ea"/>
                <a:cs typeface="+mn-cs"/>
              </a:rPr>
              <a:t>teur</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err="1">
                <a:ln>
                  <a:noFill/>
                </a:ln>
                <a:solidFill>
                  <a:srgbClr val="000000"/>
                </a:solidFill>
                <a:effectLst/>
                <a:uLnTx/>
                <a:uFillTx/>
                <a:latin typeface="Arial"/>
                <a:ea typeface="+mn-ea"/>
                <a:cs typeface="+mn-cs"/>
              </a:rPr>
              <a:t>trice</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 </a:t>
            </a:r>
            <a:r>
              <a:rPr kumimoji="0" lang="fr-FR" sz="2000" b="1" i="0" u="none" strike="noStrike" kern="0" cap="none" spc="0" normalizeH="0" baseline="0" noProof="0" dirty="0">
                <a:ln>
                  <a:noFill/>
                </a:ln>
                <a:solidFill>
                  <a:srgbClr val="000000"/>
                </a:solidFill>
                <a:effectLst/>
                <a:uLnTx/>
                <a:uFillTx/>
                <a:latin typeface="Arial"/>
                <a:ea typeface="+mn-ea"/>
                <a:cs typeface="+mn-cs"/>
              </a:rPr>
              <a:t>                                 	</a:t>
            </a:r>
            <a:r>
              <a:rPr kumimoji="0" lang="fr-FR" sz="2000" b="0" i="1" u="none" strike="noStrike" kern="0" cap="none" spc="0" normalizeH="0" baseline="0" noProof="0" dirty="0">
                <a:ln>
                  <a:noFill/>
                </a:ln>
                <a:solidFill>
                  <a:srgbClr val="000000"/>
                </a:solidFill>
                <a:effectLst/>
                <a:uLnTx/>
                <a:uFillTx/>
                <a:latin typeface="Arial"/>
                <a:ea typeface="+mn-ea"/>
                <a:cs typeface="+mn-cs"/>
              </a:rPr>
              <a:t>protecteur – protec</a:t>
            </a:r>
            <a:r>
              <a:rPr kumimoji="0" lang="fr-FR" sz="2000" b="1" i="1" u="none" strike="noStrike" kern="0" cap="none" spc="0" normalizeH="0" baseline="0" noProof="0" dirty="0">
                <a:ln>
                  <a:noFill/>
                </a:ln>
                <a:solidFill>
                  <a:srgbClr val="000000"/>
                </a:solidFill>
                <a:effectLst/>
                <a:uLnTx/>
                <a:uFillTx/>
                <a:latin typeface="Arial"/>
                <a:ea typeface="+mn-ea"/>
                <a:cs typeface="+mn-cs"/>
              </a:rPr>
              <a:t>trice</a:t>
            </a:r>
            <a:r>
              <a:rPr kumimoji="0" lang="fr-FR" sz="2000" b="1" i="0" u="none" strike="noStrike" kern="0" cap="none" spc="0" normalizeH="0" baseline="0" noProof="0" dirty="0">
                <a:ln>
                  <a:noFill/>
                </a:ln>
                <a:solidFill>
                  <a:srgbClr val="000000"/>
                </a:solidFill>
                <a:effectLst/>
                <a:uLnTx/>
                <a:uFillTx/>
                <a:latin typeface="Arial"/>
                <a:ea typeface="+mn-ea"/>
                <a:cs typeface="+mn-cs"/>
              </a:rPr>
              <a:t>      </a:t>
            </a: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333766"/>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102D32AB-8C97-FC17-3AC4-14C3AFACDE00}"/>
              </a:ext>
            </a:extLst>
          </p:cNvPr>
          <p:cNvCxnSpPr/>
          <p:nvPr/>
        </p:nvCxnSpPr>
        <p:spPr>
          <a:xfrm>
            <a:off x="2214880" y="2355055"/>
            <a:ext cx="8001000" cy="1588"/>
          </a:xfrm>
          <a:prstGeom prst="line">
            <a:avLst/>
          </a:prstGeom>
          <a:noFill/>
          <a:ln w="12700" cap="rnd" cmpd="sng" algn="ctr">
            <a:solidFill>
              <a:srgbClr val="FFFFFF">
                <a:lumMod val="65000"/>
              </a:srgbClr>
            </a:solidFill>
            <a:prstDash val="sysDot"/>
            <a:miter lim="800000"/>
          </a:ln>
          <a:effectLst/>
        </p:spPr>
      </p:cxnSp>
      <p:sp>
        <p:nvSpPr>
          <p:cNvPr id="15" name="Right Arrow 10">
            <a:extLst>
              <a:ext uri="{FF2B5EF4-FFF2-40B4-BE49-F238E27FC236}">
                <a16:creationId xmlns:a16="http://schemas.microsoft.com/office/drawing/2014/main" id="{CBE690A0-E0E9-CE43-4A6B-A10006FCD2D8}"/>
              </a:ext>
            </a:extLst>
          </p:cNvPr>
          <p:cNvSpPr/>
          <p:nvPr/>
        </p:nvSpPr>
        <p:spPr>
          <a:xfrm>
            <a:off x="2757806" y="2497930"/>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6" name="Right Arrow 11">
            <a:extLst>
              <a:ext uri="{FF2B5EF4-FFF2-40B4-BE49-F238E27FC236}">
                <a16:creationId xmlns:a16="http://schemas.microsoft.com/office/drawing/2014/main" id="{BE8F559B-CBAC-31B6-8753-D0C3E8850199}"/>
              </a:ext>
            </a:extLst>
          </p:cNvPr>
          <p:cNvSpPr/>
          <p:nvPr/>
        </p:nvSpPr>
        <p:spPr>
          <a:xfrm>
            <a:off x="2757806" y="2940841"/>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7" name="Right Arrow 12">
            <a:extLst>
              <a:ext uri="{FF2B5EF4-FFF2-40B4-BE49-F238E27FC236}">
                <a16:creationId xmlns:a16="http://schemas.microsoft.com/office/drawing/2014/main" id="{DBF94398-D76A-93EA-2BBF-865B1F777D7A}"/>
              </a:ext>
            </a:extLst>
          </p:cNvPr>
          <p:cNvSpPr/>
          <p:nvPr/>
        </p:nvSpPr>
        <p:spPr>
          <a:xfrm>
            <a:off x="2757806" y="3364708"/>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8" name="Right Arrow 13">
            <a:extLst>
              <a:ext uri="{FF2B5EF4-FFF2-40B4-BE49-F238E27FC236}">
                <a16:creationId xmlns:a16="http://schemas.microsoft.com/office/drawing/2014/main" id="{6588D835-D284-DAAF-C2FA-F2D6D6837696}"/>
              </a:ext>
            </a:extLst>
          </p:cNvPr>
          <p:cNvSpPr/>
          <p:nvPr/>
        </p:nvSpPr>
        <p:spPr>
          <a:xfrm>
            <a:off x="2935607" y="3812382"/>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9" name="Right Arrow 14">
            <a:extLst>
              <a:ext uri="{FF2B5EF4-FFF2-40B4-BE49-F238E27FC236}">
                <a16:creationId xmlns:a16="http://schemas.microsoft.com/office/drawing/2014/main" id="{1F6434F5-CBDE-C4BA-1F29-844F52140BEC}"/>
              </a:ext>
            </a:extLst>
          </p:cNvPr>
          <p:cNvSpPr/>
          <p:nvPr/>
        </p:nvSpPr>
        <p:spPr>
          <a:xfrm>
            <a:off x="2935607" y="4255293"/>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0" name="Right Arrow 16">
            <a:extLst>
              <a:ext uri="{FF2B5EF4-FFF2-40B4-BE49-F238E27FC236}">
                <a16:creationId xmlns:a16="http://schemas.microsoft.com/office/drawing/2014/main" id="{8182AAAE-8C1F-C210-88B5-B334FAEC4420}"/>
              </a:ext>
            </a:extLst>
          </p:cNvPr>
          <p:cNvSpPr/>
          <p:nvPr/>
        </p:nvSpPr>
        <p:spPr>
          <a:xfrm>
            <a:off x="2935607" y="4693441"/>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81B4A518-9BDF-AE51-1EB7-8FDEBD85B2E8}"/>
              </a:ext>
            </a:extLst>
          </p:cNvPr>
          <p:cNvSpPr txBox="1"/>
          <p:nvPr/>
        </p:nvSpPr>
        <p:spPr>
          <a:xfrm>
            <a:off x="2291080" y="5239543"/>
            <a:ext cx="8405493" cy="1138773"/>
          </a:xfrm>
          <a:prstGeom prst="rect">
            <a:avLst/>
          </a:prstGeom>
          <a:noFill/>
        </p:spPr>
        <p:txBody>
          <a:bodyPr wrap="square">
            <a:spAutoFit/>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333766"/>
                </a:solidFill>
                <a:effectLst/>
                <a:uLnTx/>
                <a:uFillTx/>
                <a:latin typeface="Arial"/>
                <a:ea typeface="+mn-ea"/>
                <a:cs typeface="+mn-cs"/>
              </a:rPr>
              <a:t>Mais!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meilleur – meilleur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b="0" i="0" u="none" strike="noStrike" kern="0" cap="none" spc="0" normalizeH="0" baseline="0" noProof="0" dirty="0">
                <a:ln>
                  <a:noFill/>
                </a:ln>
                <a:solidFill>
                  <a:srgbClr val="000000"/>
                </a:solidFill>
                <a:effectLst/>
                <a:uLnTx/>
                <a:uFillTx/>
                <a:latin typeface="Arial"/>
                <a:ea typeface="+mn-ea"/>
                <a:cs typeface="+mn-cs"/>
              </a:rPr>
              <a:t>, antérieur – antérieur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b="0" i="0" u="none" strike="noStrike" kern="0" cap="none" spc="0" normalizeH="0" baseline="0" noProof="0" dirty="0">
                <a:ln>
                  <a:noFill/>
                </a:ln>
                <a:solidFill>
                  <a:srgbClr val="000000"/>
                </a:solidFill>
                <a:effectLst/>
                <a:uLnTx/>
                <a:uFillTx/>
                <a:latin typeface="Arial"/>
                <a:ea typeface="+mn-ea"/>
                <a:cs typeface="+mn-cs"/>
              </a:rPr>
              <a:t>, inférieur – inférieur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i="0" u="none" strike="noStrike" kern="0" cap="none" spc="0" normalizeH="0" baseline="0" noProof="0" dirty="0">
                <a:ln>
                  <a:noFill/>
                </a:ln>
                <a:solidFill>
                  <a:srgbClr val="000000"/>
                </a:solidFill>
                <a:effectLst/>
                <a:uLnTx/>
                <a:uFillTx/>
                <a:latin typeface="Arial"/>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supérieur – supérieur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b="0" i="0" u="none" strike="noStrike" kern="0" cap="none" spc="0" normalizeH="0" baseline="0" noProof="0" dirty="0">
                <a:ln>
                  <a:noFill/>
                </a:ln>
                <a:solidFill>
                  <a:srgbClr val="000000"/>
                </a:solidFill>
                <a:effectLst/>
                <a:uLnTx/>
                <a:uFillTx/>
                <a:latin typeface="Arial"/>
                <a:ea typeface="+mn-ea"/>
                <a:cs typeface="+mn-cs"/>
              </a:rPr>
              <a:t>, majeur - majeur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b="0" i="0" u="none" strike="noStrike" kern="0" cap="none" spc="0" normalizeH="0" baseline="0" noProof="0" dirty="0">
                <a:ln>
                  <a:noFill/>
                </a:ln>
                <a:solidFill>
                  <a:srgbClr val="000000"/>
                </a:solidFill>
                <a:effectLst/>
                <a:uLnTx/>
                <a:uFillTx/>
                <a:latin typeface="Arial"/>
                <a:ea typeface="+mn-ea"/>
                <a:cs typeface="+mn-cs"/>
              </a:rPr>
              <a:t>, extérieur - extérieur</a:t>
            </a:r>
            <a:r>
              <a:rPr kumimoji="0" lang="fr-FR" sz="2000" b="1" i="0" u="none" strike="noStrike" kern="0" cap="none" spc="0" normalizeH="0" baseline="0" noProof="0" dirty="0">
                <a:ln>
                  <a:noFill/>
                </a:ln>
                <a:solidFill>
                  <a:srgbClr val="000000"/>
                </a:solidFill>
                <a:effectLst/>
                <a:uLnTx/>
                <a:uFillTx/>
                <a:latin typeface="Arial"/>
                <a:ea typeface="+mn-ea"/>
                <a:cs typeface="+mn-cs"/>
              </a:rPr>
              <a:t>e</a:t>
            </a:r>
            <a:r>
              <a:rPr kumimoji="0" lang="fr-FR" sz="2000" b="0" i="0" u="none" strike="noStrike" kern="0" cap="none" spc="0" normalizeH="0" baseline="0" noProof="0" dirty="0">
                <a:ln>
                  <a:noFill/>
                </a:ln>
                <a:solidFill>
                  <a:srgbClr val="000000"/>
                </a:solidFill>
                <a:effectLst/>
                <a:uLnTx/>
                <a:uFillTx/>
                <a:latin typeface="Arial"/>
                <a:ea typeface="+mn-ea"/>
                <a:cs typeface="+mn-cs"/>
              </a:rPr>
              <a:t>, etc.</a:t>
            </a:r>
            <a:endParaRPr lang="fr-CA" dirty="0"/>
          </a:p>
        </p:txBody>
      </p:sp>
      <p:pic>
        <p:nvPicPr>
          <p:cNvPr id="9" name="Picture 8" descr="Shape&#10;&#10;Description automatically generated with low confidence">
            <a:extLst>
              <a:ext uri="{FF2B5EF4-FFF2-40B4-BE49-F238E27FC236}">
                <a16:creationId xmlns:a16="http://schemas.microsoft.com/office/drawing/2014/main" id="{6309CB84-B253-8294-A623-C8B3F2067B70}"/>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0864072">
            <a:off x="1821878" y="5003005"/>
            <a:ext cx="400942" cy="1574068"/>
          </a:xfrm>
          <a:prstGeom prst="rect">
            <a:avLst/>
          </a:prstGeom>
        </p:spPr>
      </p:pic>
    </p:spTree>
    <p:custDataLst>
      <p:tags r:id="rId1"/>
    </p:custDataLst>
    <p:extLst>
      <p:ext uri="{BB962C8B-B14F-4D97-AF65-F5344CB8AC3E}">
        <p14:creationId xmlns:p14="http://schemas.microsoft.com/office/powerpoint/2010/main" val="7947140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2E438-C0AA-139E-AF55-558E96EF906A}"/>
              </a:ext>
            </a:extLst>
          </p:cNvPr>
          <p:cNvSpPr>
            <a:spLocks noGrp="1"/>
          </p:cNvSpPr>
          <p:nvPr>
            <p:ph type="title"/>
          </p:nvPr>
        </p:nvSpPr>
        <p:spPr/>
        <p:txBody>
          <a:bodyPr/>
          <a:lstStyle/>
          <a:p>
            <a:r>
              <a:rPr lang="fr-CA" dirty="0"/>
              <a:t>Féminin des adjectifs II</a:t>
            </a:r>
          </a:p>
        </p:txBody>
      </p:sp>
      <p:sp>
        <p:nvSpPr>
          <p:cNvPr id="6" name="TextBox 5">
            <a:extLst>
              <a:ext uri="{FF2B5EF4-FFF2-40B4-BE49-F238E27FC236}">
                <a16:creationId xmlns:a16="http://schemas.microsoft.com/office/drawing/2014/main" id="{E2C355DD-9C36-8F39-8338-C4DDD901D007}"/>
              </a:ext>
            </a:extLst>
          </p:cNvPr>
          <p:cNvSpPr txBox="1"/>
          <p:nvPr/>
        </p:nvSpPr>
        <p:spPr>
          <a:xfrm>
            <a:off x="945040" y="1176050"/>
            <a:ext cx="10972800" cy="5927777"/>
          </a:xfrm>
          <a:prstGeom prst="rect">
            <a:avLst/>
          </a:prstGeom>
          <a:noFill/>
        </p:spPr>
        <p:txBody>
          <a:bodyPr wrap="square">
            <a:spAutoFit/>
          </a:bodyPr>
          <a:lstStyle/>
          <a:p>
            <a:pPr marL="342900" lvl="0" indent="-342900" algn="ctr" eaLnBrk="0" hangingPunct="0">
              <a:spcBef>
                <a:spcPct val="20000"/>
              </a:spcBef>
              <a:defRPr/>
            </a:pPr>
            <a:r>
              <a:rPr kumimoji="0" lang="fr-FR" sz="2400" b="0" i="0" u="none" strike="noStrike" kern="0" cap="none" spc="0" normalizeH="0" baseline="0" noProof="0" dirty="0">
                <a:ln>
                  <a:noFill/>
                </a:ln>
                <a:solidFill>
                  <a:srgbClr val="333766"/>
                </a:solidFill>
                <a:effectLst/>
                <a:uLnTx/>
                <a:uFillTx/>
                <a:latin typeface="Arial"/>
                <a:cs typeface="+mn-cs"/>
              </a:rPr>
              <a:t>- et, </a:t>
            </a:r>
            <a:r>
              <a:rPr lang="fr-FR" sz="2400" kern="0" noProof="0" dirty="0">
                <a:solidFill>
                  <a:srgbClr val="333766"/>
                </a:solidFill>
                <a:latin typeface="Arial"/>
                <a:cs typeface="+mn-cs"/>
              </a:rPr>
              <a:t>-</a:t>
            </a:r>
            <a:r>
              <a:rPr kumimoji="0" lang="fr-FR" sz="2400" b="0" i="0" u="none" strike="noStrike" kern="0" cap="none" spc="0" normalizeH="0" baseline="0" noProof="0" dirty="0">
                <a:ln>
                  <a:noFill/>
                </a:ln>
                <a:solidFill>
                  <a:srgbClr val="333766"/>
                </a:solidFill>
                <a:effectLst/>
                <a:uLnTx/>
                <a:uFillTx/>
                <a:latin typeface="Arial"/>
                <a:cs typeface="+mn-cs"/>
              </a:rPr>
              <a:t>el, -</a:t>
            </a:r>
            <a:r>
              <a:rPr kumimoji="0" lang="fr-FR" sz="2400" b="0" i="0" u="none" strike="noStrike" kern="0" cap="none" spc="0" normalizeH="0" baseline="0" noProof="0" dirty="0" err="1">
                <a:ln>
                  <a:noFill/>
                </a:ln>
                <a:solidFill>
                  <a:srgbClr val="333766"/>
                </a:solidFill>
                <a:effectLst/>
                <a:uLnTx/>
                <a:uFillTx/>
                <a:latin typeface="Arial"/>
                <a:cs typeface="+mn-cs"/>
              </a:rPr>
              <a:t>eil</a:t>
            </a:r>
            <a:r>
              <a:rPr kumimoji="0" lang="fr-FR" sz="2400" b="0" i="0" u="none" strike="noStrike" kern="0" cap="none" spc="0" normalizeH="0" baseline="0" noProof="0" dirty="0">
                <a:ln>
                  <a:noFill/>
                </a:ln>
                <a:solidFill>
                  <a:srgbClr val="333766"/>
                </a:solidFill>
                <a:effectLst/>
                <a:uLnTx/>
                <a:uFillTx/>
                <a:latin typeface="Arial"/>
                <a:cs typeface="+mn-cs"/>
              </a:rPr>
              <a:t>, -en, -</a:t>
            </a:r>
            <a:r>
              <a:rPr kumimoji="0" lang="fr-FR" sz="2400" b="0" i="0" u="none" strike="noStrike" kern="0" cap="none" spc="0" normalizeH="0" baseline="0" noProof="0" dirty="0" err="1">
                <a:ln>
                  <a:noFill/>
                </a:ln>
                <a:solidFill>
                  <a:srgbClr val="333766"/>
                </a:solidFill>
                <a:effectLst/>
                <a:uLnTx/>
                <a:uFillTx/>
                <a:latin typeface="Arial"/>
                <a:cs typeface="+mn-cs"/>
              </a:rPr>
              <a:t>ien</a:t>
            </a:r>
            <a:r>
              <a:rPr kumimoji="0" lang="fr-FR" sz="2400" b="0" i="0" u="none" strike="noStrike" kern="0" cap="none" spc="0" normalizeH="0" baseline="0" noProof="0" dirty="0">
                <a:ln>
                  <a:noFill/>
                </a:ln>
                <a:solidFill>
                  <a:srgbClr val="333766"/>
                </a:solidFill>
                <a:effectLst/>
                <a:uLnTx/>
                <a:uFillTx/>
                <a:latin typeface="Arial"/>
                <a:cs typeface="+mn-cs"/>
              </a:rPr>
              <a:t>, -on       	-</a:t>
            </a:r>
            <a:r>
              <a:rPr kumimoji="0" lang="fr-FR" sz="2400" b="0" i="0" u="none" strike="noStrike" kern="0" cap="none" spc="0" normalizeH="0" baseline="0" noProof="0" dirty="0" err="1">
                <a:ln>
                  <a:noFill/>
                </a:ln>
                <a:solidFill>
                  <a:srgbClr val="333766"/>
                </a:solidFill>
                <a:effectLst/>
                <a:uLnTx/>
                <a:uFillTx/>
                <a:latin typeface="Arial"/>
                <a:cs typeface="+mn-cs"/>
              </a:rPr>
              <a:t>e</a:t>
            </a:r>
            <a:r>
              <a:rPr kumimoji="0" lang="fr-FR" sz="2400" b="1" i="0" u="none" strike="noStrike" kern="0" cap="none" spc="0" normalizeH="0" baseline="0" noProof="0" dirty="0" err="1">
                <a:ln>
                  <a:noFill/>
                </a:ln>
                <a:solidFill>
                  <a:srgbClr val="333766"/>
                </a:solidFill>
                <a:effectLst/>
                <a:uLnTx/>
                <a:uFillTx/>
                <a:latin typeface="Arial"/>
                <a:cs typeface="+mn-cs"/>
              </a:rPr>
              <a:t>tt</a:t>
            </a:r>
            <a:r>
              <a:rPr kumimoji="0" lang="fr-FR" sz="2400" b="0" i="0" u="none" strike="noStrike" kern="0" cap="none" spc="0" normalizeH="0" baseline="0" noProof="0" dirty="0" err="1">
                <a:ln>
                  <a:noFill/>
                </a:ln>
                <a:solidFill>
                  <a:srgbClr val="333766"/>
                </a:solidFill>
                <a:effectLst/>
                <a:uLnTx/>
                <a:uFillTx/>
                <a:latin typeface="Arial"/>
                <a:cs typeface="+mn-cs"/>
              </a:rPr>
              <a:t>e</a:t>
            </a:r>
            <a:r>
              <a:rPr kumimoji="0" lang="fr-FR" sz="2400" b="0" i="0" u="none" strike="noStrike" kern="0" cap="none" spc="0" normalizeH="0" baseline="0" noProof="0" dirty="0">
                <a:ln>
                  <a:noFill/>
                </a:ln>
                <a:solidFill>
                  <a:srgbClr val="333766"/>
                </a:solidFill>
                <a:effectLst/>
                <a:uLnTx/>
                <a:uFillTx/>
                <a:latin typeface="Arial"/>
                <a:cs typeface="+mn-cs"/>
              </a:rPr>
              <a:t>, -e</a:t>
            </a:r>
            <a:r>
              <a:rPr kumimoji="0" lang="fr-FR" sz="2400" b="1" i="0" u="none" strike="noStrike" kern="0" cap="none" spc="0" normalizeH="0" baseline="0" noProof="0" dirty="0">
                <a:ln>
                  <a:noFill/>
                </a:ln>
                <a:solidFill>
                  <a:srgbClr val="333766"/>
                </a:solidFill>
                <a:effectLst/>
                <a:uLnTx/>
                <a:uFillTx/>
                <a:latin typeface="Arial"/>
                <a:cs typeface="+mn-cs"/>
              </a:rPr>
              <a:t>ll</a:t>
            </a:r>
            <a:r>
              <a:rPr kumimoji="0" lang="fr-FR" sz="2400" b="0" i="0" u="none" strike="noStrike" kern="0" cap="none" spc="0" normalizeH="0" baseline="0" noProof="0" dirty="0">
                <a:ln>
                  <a:noFill/>
                </a:ln>
                <a:solidFill>
                  <a:srgbClr val="333766"/>
                </a:solidFill>
                <a:effectLst/>
                <a:uLnTx/>
                <a:uFillTx/>
                <a:latin typeface="Arial"/>
                <a:cs typeface="+mn-cs"/>
              </a:rPr>
              <a:t>e, -</a:t>
            </a:r>
            <a:r>
              <a:rPr kumimoji="0" lang="fr-FR" sz="2400" b="0" i="0" u="none" strike="noStrike" kern="0" cap="none" spc="0" normalizeH="0" baseline="0" noProof="0" dirty="0" err="1">
                <a:ln>
                  <a:noFill/>
                </a:ln>
                <a:solidFill>
                  <a:srgbClr val="333766"/>
                </a:solidFill>
                <a:effectLst/>
                <a:uLnTx/>
                <a:uFillTx/>
                <a:latin typeface="Arial"/>
                <a:cs typeface="+mn-cs"/>
              </a:rPr>
              <a:t>e</a:t>
            </a:r>
            <a:r>
              <a:rPr kumimoji="0" lang="fr-FR" sz="2400" b="1" i="0" u="none" strike="noStrike" kern="0" cap="none" spc="0" normalizeH="0" baseline="0" noProof="0" dirty="0" err="1">
                <a:ln>
                  <a:noFill/>
                </a:ln>
                <a:solidFill>
                  <a:srgbClr val="333766"/>
                </a:solidFill>
                <a:effectLst/>
                <a:uLnTx/>
                <a:uFillTx/>
                <a:latin typeface="Arial"/>
                <a:cs typeface="+mn-cs"/>
              </a:rPr>
              <a:t>ill</a:t>
            </a:r>
            <a:r>
              <a:rPr kumimoji="0" lang="fr-FR" sz="2400" b="0" i="0" u="none" strike="noStrike" kern="0" cap="none" spc="0" normalizeH="0" baseline="0" noProof="0" dirty="0" err="1">
                <a:ln>
                  <a:noFill/>
                </a:ln>
                <a:solidFill>
                  <a:srgbClr val="333766"/>
                </a:solidFill>
                <a:effectLst/>
                <a:uLnTx/>
                <a:uFillTx/>
                <a:latin typeface="Arial"/>
                <a:cs typeface="+mn-cs"/>
              </a:rPr>
              <a:t>e</a:t>
            </a:r>
            <a:r>
              <a:rPr kumimoji="0" lang="fr-FR" sz="2400" b="0" i="0" u="none" strike="noStrike" kern="0" cap="none" spc="0" normalizeH="0" baseline="0" noProof="0" dirty="0">
                <a:ln>
                  <a:noFill/>
                </a:ln>
                <a:solidFill>
                  <a:srgbClr val="333766"/>
                </a:solidFill>
                <a:effectLst/>
                <a:uLnTx/>
                <a:uFillTx/>
                <a:latin typeface="Arial"/>
                <a:cs typeface="+mn-cs"/>
              </a:rPr>
              <a:t>, -e</a:t>
            </a:r>
            <a:r>
              <a:rPr kumimoji="0" lang="fr-FR" sz="2400" b="1" i="0" u="none" strike="noStrike" kern="0" cap="none" spc="0" normalizeH="0" baseline="0" noProof="0" dirty="0">
                <a:ln>
                  <a:noFill/>
                </a:ln>
                <a:solidFill>
                  <a:srgbClr val="333766"/>
                </a:solidFill>
                <a:effectLst/>
                <a:uLnTx/>
                <a:uFillTx/>
                <a:latin typeface="Arial"/>
                <a:cs typeface="+mn-cs"/>
              </a:rPr>
              <a:t>nn</a:t>
            </a:r>
            <a:r>
              <a:rPr kumimoji="0" lang="fr-FR" sz="2400" b="0" i="0" u="none" strike="noStrike" kern="0" cap="none" spc="0" normalizeH="0" baseline="0" noProof="0" dirty="0">
                <a:ln>
                  <a:noFill/>
                </a:ln>
                <a:solidFill>
                  <a:srgbClr val="333766"/>
                </a:solidFill>
                <a:effectLst/>
                <a:uLnTx/>
                <a:uFillTx/>
                <a:latin typeface="Arial"/>
                <a:cs typeface="+mn-cs"/>
              </a:rPr>
              <a:t>e, -</a:t>
            </a:r>
            <a:r>
              <a:rPr kumimoji="0" lang="fr-FR" sz="2400" b="0" i="0" u="none" strike="noStrike" kern="0" cap="none" spc="0" normalizeH="0" baseline="0" noProof="0" dirty="0" err="1">
                <a:ln>
                  <a:noFill/>
                </a:ln>
                <a:solidFill>
                  <a:srgbClr val="333766"/>
                </a:solidFill>
                <a:effectLst/>
                <a:uLnTx/>
                <a:uFillTx/>
                <a:latin typeface="Arial"/>
                <a:cs typeface="+mn-cs"/>
              </a:rPr>
              <a:t>ie</a:t>
            </a:r>
            <a:r>
              <a:rPr kumimoji="0" lang="fr-FR" sz="2400" b="1" i="0" u="none" strike="noStrike" kern="0" cap="none" spc="0" normalizeH="0" baseline="0" noProof="0" dirty="0" err="1">
                <a:ln>
                  <a:noFill/>
                </a:ln>
                <a:solidFill>
                  <a:srgbClr val="333766"/>
                </a:solidFill>
                <a:effectLst/>
                <a:uLnTx/>
                <a:uFillTx/>
                <a:latin typeface="Arial"/>
                <a:cs typeface="+mn-cs"/>
              </a:rPr>
              <a:t>nn</a:t>
            </a:r>
            <a:r>
              <a:rPr kumimoji="0" lang="fr-FR" sz="2400" b="0" i="0" u="none" strike="noStrike" kern="0" cap="none" spc="0" normalizeH="0" baseline="0" noProof="0" dirty="0" err="1">
                <a:ln>
                  <a:noFill/>
                </a:ln>
                <a:solidFill>
                  <a:srgbClr val="333766"/>
                </a:solidFill>
                <a:effectLst/>
                <a:uLnTx/>
                <a:uFillTx/>
                <a:latin typeface="Arial"/>
                <a:cs typeface="+mn-cs"/>
              </a:rPr>
              <a:t>e</a:t>
            </a:r>
            <a:r>
              <a:rPr kumimoji="0" lang="fr-FR" sz="2400" b="0" i="0" u="none" strike="noStrike" kern="0" cap="none" spc="0" normalizeH="0" baseline="0" noProof="0" dirty="0">
                <a:ln>
                  <a:noFill/>
                </a:ln>
                <a:solidFill>
                  <a:srgbClr val="333766"/>
                </a:solidFill>
                <a:effectLst/>
                <a:uLnTx/>
                <a:uFillTx/>
                <a:latin typeface="Arial"/>
                <a:cs typeface="+mn-cs"/>
              </a:rPr>
              <a:t>, -</a:t>
            </a:r>
            <a:r>
              <a:rPr kumimoji="0" lang="fr-FR" sz="2400" b="0" i="0" u="none" strike="noStrike" kern="0" cap="none" spc="0" normalizeH="0" baseline="0" noProof="0" dirty="0" err="1">
                <a:ln>
                  <a:noFill/>
                </a:ln>
                <a:solidFill>
                  <a:srgbClr val="333766"/>
                </a:solidFill>
                <a:effectLst/>
                <a:uLnTx/>
                <a:uFillTx/>
                <a:latin typeface="Arial"/>
                <a:cs typeface="+mn-cs"/>
              </a:rPr>
              <a:t>o</a:t>
            </a:r>
            <a:r>
              <a:rPr kumimoji="0" lang="fr-FR" sz="2400" b="1" i="0" u="none" strike="noStrike" kern="0" cap="none" spc="0" normalizeH="0" baseline="0" noProof="0" dirty="0" err="1">
                <a:ln>
                  <a:noFill/>
                </a:ln>
                <a:solidFill>
                  <a:srgbClr val="333766"/>
                </a:solidFill>
                <a:effectLst/>
                <a:uLnTx/>
                <a:uFillTx/>
                <a:latin typeface="Arial"/>
                <a:cs typeface="+mn-cs"/>
              </a:rPr>
              <a:t>nn</a:t>
            </a:r>
            <a:r>
              <a:rPr kumimoji="0" lang="fr-FR" sz="2400" b="0" i="0" u="none" strike="noStrike" kern="0" cap="none" spc="0" normalizeH="0" baseline="0" noProof="0" dirty="0" err="1">
                <a:ln>
                  <a:noFill/>
                </a:ln>
                <a:solidFill>
                  <a:srgbClr val="333766"/>
                </a:solidFill>
                <a:effectLst/>
                <a:uLnTx/>
                <a:uFillTx/>
                <a:latin typeface="Arial"/>
                <a:cs typeface="+mn-cs"/>
              </a:rPr>
              <a:t>e</a:t>
            </a:r>
            <a:endParaRPr kumimoji="0" lang="fr-FR" sz="2400" b="0" i="0" u="none" strike="noStrike" kern="0" cap="none" spc="0" normalizeH="0" baseline="0" noProof="0" dirty="0">
              <a:ln>
                <a:noFill/>
              </a:ln>
              <a:solidFill>
                <a:srgbClr val="333766"/>
              </a:solidFill>
              <a:effectLst/>
              <a:uLnTx/>
              <a:uFillTx/>
              <a:latin typeface="Arial"/>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cadet – cade</a:t>
            </a:r>
            <a:r>
              <a:rPr kumimoji="0" lang="fr-FR" sz="2400" b="1" u="sng" strike="noStrike" kern="0" cap="none" spc="0" normalizeH="0" noProof="0" dirty="0">
                <a:ln>
                  <a:noFill/>
                </a:ln>
                <a:solidFill>
                  <a:srgbClr val="000000"/>
                </a:solidFill>
                <a:effectLst/>
                <a:uLnTx/>
                <a:uFill>
                  <a:solidFill>
                    <a:schemeClr val="accent1"/>
                  </a:solidFill>
                </a:uFill>
                <a:latin typeface="Arial"/>
                <a:ea typeface="+mn-ea"/>
                <a:cs typeface="+mn-cs"/>
              </a:rPr>
              <a:t>tt</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formel – forme</a:t>
            </a:r>
            <a:r>
              <a:rPr lang="fr-FR" sz="2400" b="1" u="sng" kern="0" dirty="0">
                <a:uFill>
                  <a:solidFill>
                    <a:schemeClr val="accent1"/>
                  </a:solidFill>
                </a:uFill>
                <a:latin typeface="Arial"/>
                <a:cs typeface="+mn-cs"/>
              </a:rPr>
              <a:t>ll</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pareil – parei</a:t>
            </a:r>
            <a:r>
              <a:rPr lang="fr-FR" sz="2400" b="1" u="sng" kern="0" dirty="0">
                <a:uFill>
                  <a:solidFill>
                    <a:schemeClr val="accent1"/>
                  </a:solidFill>
                </a:uFill>
                <a:latin typeface="Arial"/>
                <a:cs typeface="+mn-cs"/>
              </a:rPr>
              <a:t>ll</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européen – europée</a:t>
            </a:r>
            <a:r>
              <a:rPr lang="fr-FR" sz="2400" b="1" u="sng" kern="0" dirty="0">
                <a:uFill>
                  <a:solidFill>
                    <a:schemeClr val="accent1"/>
                  </a:solidFill>
                </a:uFill>
                <a:latin typeface="Arial"/>
                <a:cs typeface="+mn-cs"/>
              </a:rPr>
              <a:t>nn</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ancien – ancie</a:t>
            </a:r>
            <a:r>
              <a:rPr lang="fr-FR" sz="2400" b="1" u="sng" kern="0" dirty="0">
                <a:uFill>
                  <a:solidFill>
                    <a:schemeClr val="accent1"/>
                  </a:solidFill>
                </a:uFill>
                <a:latin typeface="Arial"/>
                <a:cs typeface="+mn-cs"/>
              </a:rPr>
              <a:t>nn</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u="none" strike="noStrike" kern="0" cap="none" spc="0" normalizeH="0" baseline="0" noProof="0" dirty="0">
                <a:ln>
                  <a:noFill/>
                </a:ln>
                <a:solidFill>
                  <a:srgbClr val="000000"/>
                </a:solidFill>
                <a:effectLst/>
                <a:uLnTx/>
                <a:uFillTx/>
                <a:latin typeface="Arial"/>
                <a:ea typeface="+mn-ea"/>
                <a:cs typeface="+mn-cs"/>
              </a:rPr>
              <a:t>		bon – bo</a:t>
            </a:r>
            <a:r>
              <a:rPr lang="fr-FR" sz="2400" b="1" u="sng" kern="0" dirty="0">
                <a:uFill>
                  <a:solidFill>
                    <a:schemeClr val="accent1"/>
                  </a:solidFill>
                </a:uFill>
                <a:latin typeface="Arial"/>
                <a:cs typeface="+mn-cs"/>
              </a:rPr>
              <a:t>nn</a:t>
            </a:r>
            <a:r>
              <a:rPr kumimoji="0" 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16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333766"/>
                </a:solidFill>
                <a:effectLst/>
                <a:uLnTx/>
                <a:uFillTx/>
                <a:latin typeface="Arial"/>
                <a:ea typeface="+mn-ea"/>
                <a:cs typeface="+mn-cs"/>
              </a:rPr>
              <a:t>Mais!</a:t>
            </a:r>
            <a:r>
              <a:rPr kumimoji="0" lang="fr-FR" sz="1800" b="1" i="0" u="none" strike="noStrike" kern="0" cap="none" spc="0" normalizeH="0" baseline="0" noProof="0" dirty="0">
                <a:ln>
                  <a:noFill/>
                </a:ln>
                <a:solidFill>
                  <a:srgbClr val="000000"/>
                </a:solidFill>
                <a:effectLst/>
                <a:uLnTx/>
                <a:uFillTx/>
                <a:latin typeface="Arial"/>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1800" b="1"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complet – compl</a:t>
            </a:r>
            <a:r>
              <a:rPr kumimoji="0" lang="fr-FR" sz="2400" b="1" i="0" u="sng" strike="noStrike" kern="0" cap="none" spc="0" normalizeH="0" baseline="0" noProof="0" dirty="0">
                <a:ln>
                  <a:noFill/>
                </a:ln>
                <a:solidFill>
                  <a:srgbClr val="000000"/>
                </a:solidFill>
                <a:effectLst/>
                <a:uLnTx/>
                <a:uFill>
                  <a:solidFill>
                    <a:srgbClr val="627B9A"/>
                  </a:solidFill>
                </a:uFill>
                <a:latin typeface="Arial"/>
                <a:ea typeface="+mn-ea"/>
                <a:cs typeface="+mn-cs"/>
              </a:rPr>
              <a:t>è</a:t>
            </a:r>
            <a:r>
              <a:rPr kumimoji="0" lang="fr-FR" sz="2400" b="1" i="0" u="none" strike="noStrike" kern="0" cap="none" spc="0" normalizeH="0" baseline="0" noProof="0" dirty="0">
                <a:ln>
                  <a:noFill/>
                </a:ln>
                <a:solidFill>
                  <a:srgbClr val="000000"/>
                </a:solidFill>
                <a:effectLst/>
                <a:uLnTx/>
                <a:uFillTx/>
                <a:latin typeface="Arial"/>
                <a:ea typeface="+mn-ea"/>
                <a:cs typeface="+mn-cs"/>
              </a:rPr>
              <a:t>te</a:t>
            </a:r>
            <a:r>
              <a:rPr kumimoji="0" lang="fr-FR" sz="2400" b="0" i="0" u="none" strike="noStrike" kern="0" cap="none" spc="0" normalizeH="0" baseline="0" noProof="0" dirty="0">
                <a:ln>
                  <a:noFill/>
                </a:ln>
                <a:solidFill>
                  <a:srgbClr val="000000"/>
                </a:solidFill>
                <a:effectLst/>
                <a:uLnTx/>
                <a:uFillTx/>
                <a:latin typeface="Arial"/>
                <a:ea typeface="+mn-ea"/>
                <a:cs typeface="+mn-cs"/>
              </a:rPr>
              <a:t>, </a:t>
            </a:r>
            <a:br>
              <a:rPr kumimoji="0" lang="fr-FR" sz="2400" b="0" i="0" u="none" strike="noStrike" kern="0" cap="none" spc="0" normalizeH="0" baseline="0" noProof="0" dirty="0">
                <a:ln>
                  <a:noFill/>
                </a:ln>
                <a:solidFill>
                  <a:srgbClr val="000000"/>
                </a:solidFill>
                <a:effectLst/>
                <a:uLnTx/>
                <a:uFillTx/>
                <a:latin typeface="Arial"/>
                <a:ea typeface="+mn-ea"/>
                <a:cs typeface="+mn-cs"/>
              </a:rPr>
            </a:br>
            <a:r>
              <a:rPr kumimoji="0" lang="fr-FR" sz="2400" b="0" i="0" u="none" strike="noStrike" kern="0" cap="none" spc="0" normalizeH="0" baseline="0" noProof="0" dirty="0">
                <a:ln>
                  <a:noFill/>
                </a:ln>
                <a:solidFill>
                  <a:srgbClr val="000000"/>
                </a:solidFill>
                <a:effectLst/>
                <a:uLnTx/>
                <a:uFillTx/>
                <a:latin typeface="Arial"/>
                <a:ea typeface="+mn-ea"/>
                <a:cs typeface="+mn-cs"/>
              </a:rPr>
              <a:t>	secret – secr</a:t>
            </a:r>
            <a:r>
              <a:rPr kumimoji="0" lang="fr-FR" sz="2400" b="1" i="0" u="sng" strike="noStrike" kern="0" cap="none" spc="0" normalizeH="0" baseline="0" noProof="0" dirty="0">
                <a:ln>
                  <a:noFill/>
                </a:ln>
                <a:solidFill>
                  <a:srgbClr val="000000"/>
                </a:solidFill>
                <a:effectLst/>
                <a:uLnTx/>
                <a:uFill>
                  <a:solidFill>
                    <a:srgbClr val="627B9A"/>
                  </a:solidFill>
                </a:uFill>
                <a:latin typeface="Arial"/>
                <a:ea typeface="+mn-ea"/>
                <a:cs typeface="+mn-cs"/>
              </a:rPr>
              <a:t>è</a:t>
            </a:r>
            <a:r>
              <a:rPr kumimoji="0" lang="fr-FR" sz="2400" b="1" i="0" u="none" strike="noStrike" kern="0" cap="none" spc="0" normalizeH="0" baseline="0" noProof="0" dirty="0">
                <a:ln>
                  <a:noFill/>
                </a:ln>
                <a:solidFill>
                  <a:srgbClr val="000000"/>
                </a:solidFill>
                <a:effectLst/>
                <a:uLnTx/>
                <a:uFillTx/>
                <a:latin typeface="Arial"/>
                <a:ea typeface="+mn-ea"/>
                <a:cs typeface="+mn-cs"/>
              </a:rPr>
              <a:t>te</a:t>
            </a:r>
            <a:r>
              <a:rPr kumimoji="0" lang="fr-FR" sz="2400" b="0" i="0" u="none" strike="noStrike" kern="0" cap="none" spc="0" normalizeH="0" baseline="0" noProof="0" dirty="0">
                <a:ln>
                  <a:noFill/>
                </a:ln>
                <a:solidFill>
                  <a:srgbClr val="000000"/>
                </a:solidFill>
                <a:effectLst/>
                <a:uLnTx/>
                <a:uFillTx/>
                <a:latin typeface="Arial"/>
                <a:ea typeface="+mn-ea"/>
                <a:cs typeface="+mn-cs"/>
              </a:rPr>
              <a:t>, </a:t>
            </a:r>
            <a:br>
              <a:rPr kumimoji="0" lang="fr-FR" sz="2400" b="0" i="0" u="none" strike="noStrike" kern="0" cap="none" spc="0" normalizeH="0" baseline="0" noProof="0" dirty="0">
                <a:ln>
                  <a:noFill/>
                </a:ln>
                <a:solidFill>
                  <a:srgbClr val="000000"/>
                </a:solidFill>
                <a:effectLst/>
                <a:uLnTx/>
                <a:uFillTx/>
                <a:latin typeface="Arial"/>
                <a:ea typeface="+mn-ea"/>
                <a:cs typeface="+mn-cs"/>
              </a:rPr>
            </a:br>
            <a:r>
              <a:rPr kumimoji="0" lang="fr-FR" sz="2400" b="0" i="0" u="none" strike="noStrike" kern="0" cap="none" spc="0" normalizeH="0" baseline="0" noProof="0" dirty="0">
                <a:ln>
                  <a:noFill/>
                </a:ln>
                <a:solidFill>
                  <a:srgbClr val="000000"/>
                </a:solidFill>
                <a:effectLst/>
                <a:uLnTx/>
                <a:uFillTx/>
                <a:latin typeface="Arial"/>
                <a:ea typeface="+mn-ea"/>
                <a:cs typeface="+mn-cs"/>
              </a:rPr>
              <a:t>	inquiet - inqui</a:t>
            </a:r>
            <a:r>
              <a:rPr kumimoji="0" lang="fr-FR" sz="2400" b="1" i="0" u="sng" strike="noStrike" kern="0" cap="none" spc="0" normalizeH="0" baseline="0" noProof="0" dirty="0">
                <a:ln>
                  <a:noFill/>
                </a:ln>
                <a:solidFill>
                  <a:srgbClr val="000000"/>
                </a:solidFill>
                <a:effectLst/>
                <a:uLnTx/>
                <a:uFill>
                  <a:solidFill>
                    <a:srgbClr val="627B9A"/>
                  </a:solidFill>
                </a:uFill>
                <a:latin typeface="Arial"/>
                <a:ea typeface="+mn-ea"/>
                <a:cs typeface="+mn-cs"/>
              </a:rPr>
              <a:t>è</a:t>
            </a:r>
            <a:r>
              <a:rPr kumimoji="0" lang="fr-FR" sz="2400" b="1" i="0" u="none" strike="noStrike" kern="0" cap="none" spc="0" normalizeH="0" baseline="0" noProof="0" dirty="0">
                <a:ln>
                  <a:noFill/>
                </a:ln>
                <a:solidFill>
                  <a:srgbClr val="000000"/>
                </a:solidFill>
                <a:effectLst/>
                <a:uLnTx/>
                <a:uFillTx/>
                <a:latin typeface="Arial"/>
                <a:ea typeface="+mn-ea"/>
                <a:cs typeface="+mn-cs"/>
              </a:rPr>
              <a:t>te</a:t>
            </a:r>
            <a:r>
              <a:rPr kumimoji="0" lang="fr-FR" sz="2400" b="0" i="0" u="none" strike="noStrike" kern="0" cap="none" spc="0" normalizeH="0" baseline="0" noProof="0" dirty="0">
                <a:ln>
                  <a:noFill/>
                </a:ln>
                <a:solidFill>
                  <a:srgbClr val="000000"/>
                </a:solidFill>
                <a:effectLst/>
                <a:uLnTx/>
                <a:uFillTx/>
                <a:latin typeface="Arial"/>
                <a:ea typeface="+mn-ea"/>
                <a:cs typeface="+mn-cs"/>
              </a:rPr>
              <a:t>, </a:t>
            </a:r>
            <a:br>
              <a:rPr kumimoji="0" lang="fr-FR" sz="2400" b="0" i="0" u="none" strike="noStrike" kern="0" cap="none" spc="0" normalizeH="0" baseline="0" noProof="0" dirty="0">
                <a:ln>
                  <a:noFill/>
                </a:ln>
                <a:solidFill>
                  <a:srgbClr val="000000"/>
                </a:solidFill>
                <a:effectLst/>
                <a:uLnTx/>
                <a:uFillTx/>
                <a:latin typeface="Arial"/>
                <a:ea typeface="+mn-ea"/>
                <a:cs typeface="+mn-cs"/>
              </a:rPr>
            </a:br>
            <a:r>
              <a:rPr kumimoji="0" lang="fr-FR" sz="2400" b="0" i="0" u="none" strike="noStrike" kern="0" cap="none" spc="0" normalizeH="0" baseline="0" noProof="0" dirty="0">
                <a:ln>
                  <a:noFill/>
                </a:ln>
                <a:solidFill>
                  <a:srgbClr val="000000"/>
                </a:solidFill>
                <a:effectLst/>
                <a:uLnTx/>
                <a:uFillTx/>
                <a:latin typeface="Arial"/>
                <a:ea typeface="+mn-ea"/>
                <a:cs typeface="+mn-cs"/>
              </a:rPr>
              <a:t>	discret - discr</a:t>
            </a:r>
            <a:r>
              <a:rPr kumimoji="0" lang="fr-FR" sz="2400" b="1" i="0" u="sng" strike="noStrike" kern="0" cap="none" spc="0" normalizeH="0" baseline="0" noProof="0" dirty="0">
                <a:ln>
                  <a:noFill/>
                </a:ln>
                <a:solidFill>
                  <a:srgbClr val="000000"/>
                </a:solidFill>
                <a:effectLst/>
                <a:uLnTx/>
                <a:uFill>
                  <a:solidFill>
                    <a:srgbClr val="627B9A"/>
                  </a:solidFill>
                </a:uFill>
                <a:latin typeface="Arial"/>
                <a:ea typeface="+mn-ea"/>
                <a:cs typeface="+mn-cs"/>
              </a:rPr>
              <a:t>è</a:t>
            </a:r>
            <a:r>
              <a:rPr kumimoji="0" lang="fr-FR" sz="2400" b="1" i="0" u="none" strike="noStrike" kern="0" cap="none" spc="0" normalizeH="0" baseline="0" noProof="0" dirty="0">
                <a:ln>
                  <a:noFill/>
                </a:ln>
                <a:solidFill>
                  <a:srgbClr val="000000"/>
                </a:solidFill>
                <a:effectLst/>
                <a:uLnTx/>
                <a:uFillTx/>
                <a:latin typeface="Arial"/>
                <a:ea typeface="+mn-ea"/>
                <a:cs typeface="+mn-cs"/>
              </a:rPr>
              <a:t>te</a:t>
            </a:r>
            <a:r>
              <a:rPr kumimoji="0" lang="fr-FR" sz="2400" b="0" i="0" u="none" strike="noStrike" kern="0" cap="none" spc="0" normalizeH="0" baseline="0" noProof="0" dirty="0">
                <a:ln>
                  <a:noFill/>
                </a:ln>
                <a:solidFill>
                  <a:srgbClr val="000000"/>
                </a:solidFill>
                <a:effectLst/>
                <a:uLnTx/>
                <a:uFillTx/>
                <a:latin typeface="Arial"/>
                <a:ea typeface="+mn-ea"/>
                <a:cs typeface="+mn-cs"/>
              </a:rPr>
              <a:t>  </a:t>
            </a:r>
            <a:endParaRPr kumimoji="0" 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 </a:t>
            </a:r>
          </a:p>
        </p:txBody>
      </p:sp>
      <p:sp>
        <p:nvSpPr>
          <p:cNvPr id="9" name="TextBox 8">
            <a:extLst>
              <a:ext uri="{FF2B5EF4-FFF2-40B4-BE49-F238E27FC236}">
                <a16:creationId xmlns:a16="http://schemas.microsoft.com/office/drawing/2014/main" id="{6C36E08A-1903-A41F-5982-6CC0571E396F}"/>
              </a:ext>
            </a:extLst>
          </p:cNvPr>
          <p:cNvSpPr txBox="1"/>
          <p:nvPr/>
        </p:nvSpPr>
        <p:spPr>
          <a:xfrm>
            <a:off x="10272713" y="6766714"/>
            <a:ext cx="2209800" cy="254000"/>
          </a:xfrm>
          <a:prstGeom prst="rect">
            <a:avLst/>
          </a:prstGeom>
          <a:noFill/>
        </p:spPr>
        <p:txBody>
          <a:bodyPr>
            <a:spAutoFit/>
          </a:bodyPr>
          <a:lstStyle/>
          <a:p>
            <a:pPr algn="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
        <p:nvSpPr>
          <p:cNvPr id="10" name="Right Arrow 10">
            <a:extLst>
              <a:ext uri="{FF2B5EF4-FFF2-40B4-BE49-F238E27FC236}">
                <a16:creationId xmlns:a16="http://schemas.microsoft.com/office/drawing/2014/main" id="{1FDAAF35-0DF0-ED6C-809D-53C0B81DB389}"/>
              </a:ext>
            </a:extLst>
          </p:cNvPr>
          <p:cNvSpPr/>
          <p:nvPr/>
        </p:nvSpPr>
        <p:spPr>
          <a:xfrm>
            <a:off x="5551806" y="1376364"/>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pSp>
        <p:nvGrpSpPr>
          <p:cNvPr id="12" name="Group 11">
            <a:extLst>
              <a:ext uri="{FF2B5EF4-FFF2-40B4-BE49-F238E27FC236}">
                <a16:creationId xmlns:a16="http://schemas.microsoft.com/office/drawing/2014/main" id="{9B831940-EC8B-3E0B-36A6-7EC2AFB6CB3C}"/>
              </a:ext>
            </a:extLst>
          </p:cNvPr>
          <p:cNvGrpSpPr/>
          <p:nvPr/>
        </p:nvGrpSpPr>
        <p:grpSpPr>
          <a:xfrm>
            <a:off x="8061325" y="1871761"/>
            <a:ext cx="3175000" cy="4230476"/>
            <a:chOff x="8061325" y="1871761"/>
            <a:chExt cx="3175000" cy="4230476"/>
          </a:xfrm>
        </p:grpSpPr>
        <p:pic>
          <p:nvPicPr>
            <p:cNvPr id="7" name="Picture 2">
              <a:extLst>
                <a:ext uri="{FF2B5EF4-FFF2-40B4-BE49-F238E27FC236}">
                  <a16:creationId xmlns:a16="http://schemas.microsoft.com/office/drawing/2014/main" id="{962E0B5F-076B-1705-5B4F-8BD64981D0CC}"/>
                </a:ext>
              </a:extLst>
            </p:cNvPr>
            <p:cNvPicPr>
              <a:picLocks noChangeAspect="1" noChangeArrowheads="1"/>
            </p:cNvPicPr>
            <p:nvPr/>
          </p:nvPicPr>
          <p:blipFill rotWithShape="1">
            <a:blip r:embed="rId4">
              <a:duotone>
                <a:schemeClr val="accent5">
                  <a:shade val="45000"/>
                  <a:satMod val="135000"/>
                </a:schemeClr>
                <a:prstClr val="white"/>
              </a:duotone>
              <a:extLst>
                <a:ext uri="{28A0092B-C50C-407E-A947-70E740481C1C}">
                  <a14:useLocalDpi xmlns:a14="http://schemas.microsoft.com/office/drawing/2010/main" val="0"/>
                </a:ext>
              </a:extLst>
            </a:blip>
            <a:srcRect b="28784"/>
            <a:stretch/>
          </p:blipFill>
          <p:spPr bwMode="auto">
            <a:xfrm>
              <a:off x="8061325" y="1871761"/>
              <a:ext cx="3175000" cy="333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F1B427AA-DCA0-E020-FC9B-AAED2B690F65}"/>
                </a:ext>
              </a:extLst>
            </p:cNvPr>
            <p:cNvSpPr txBox="1"/>
            <p:nvPr/>
          </p:nvSpPr>
          <p:spPr>
            <a:xfrm>
              <a:off x="8586156" y="4994241"/>
              <a:ext cx="2165978" cy="1107996"/>
            </a:xfrm>
            <a:prstGeom prst="rect">
              <a:avLst/>
            </a:prstGeom>
            <a:noFill/>
          </p:spPr>
          <p:txBody>
            <a:bodyPr wrap="none" rtlCol="0">
              <a:spAutoFit/>
            </a:bodyPr>
            <a:lstStyle/>
            <a:p>
              <a:r>
                <a:rPr lang="fr-CA" sz="6600" dirty="0">
                  <a:solidFill>
                    <a:schemeClr val="accent5">
                      <a:lumMod val="75000"/>
                    </a:schemeClr>
                  </a:solidFill>
                  <a:latin typeface="Cubano" panose="00000500000000000000" pitchFamily="50" charset="0"/>
                </a:rPr>
                <a:t>DEUX</a:t>
              </a:r>
            </a:p>
          </p:txBody>
        </p:sp>
      </p:grpSp>
      <p:pic>
        <p:nvPicPr>
          <p:cNvPr id="13" name="Picture 12" descr="Shape&#10;&#10;Description automatically generated with low confidence">
            <a:extLst>
              <a:ext uri="{FF2B5EF4-FFF2-40B4-BE49-F238E27FC236}">
                <a16:creationId xmlns:a16="http://schemas.microsoft.com/office/drawing/2014/main" id="{A320F8F0-4FD4-6E1D-7A67-D62E7B9546EC}"/>
              </a:ext>
            </a:extLst>
          </p:cNvPr>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0864072">
            <a:off x="1335086" y="5086742"/>
            <a:ext cx="400942" cy="1574068"/>
          </a:xfrm>
          <a:prstGeom prst="rect">
            <a:avLst/>
          </a:prstGeom>
        </p:spPr>
      </p:pic>
    </p:spTree>
    <p:custDataLst>
      <p:tags r:id="rId1"/>
    </p:custDataLst>
    <p:extLst>
      <p:ext uri="{BB962C8B-B14F-4D97-AF65-F5344CB8AC3E}">
        <p14:creationId xmlns:p14="http://schemas.microsoft.com/office/powerpoint/2010/main" val="10012237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fade">
                                      <p:cBhvr>
                                        <p:cTn id="35" dur="500"/>
                                        <p:tgtEl>
                                          <p:spTgt spid="6">
                                            <p:txEl>
                                              <p:pRg st="8" end="8"/>
                                            </p:txEl>
                                          </p:spTgt>
                                        </p:tgtEl>
                                      </p:cBhvr>
                                    </p:animEffect>
                                  </p:childTnLst>
                                </p:cTn>
                              </p:par>
                            </p:childTnLst>
                          </p:cTn>
                        </p:par>
                        <p:par>
                          <p:cTn id="36" fill="hold">
                            <p:stCondLst>
                              <p:cond delay="500"/>
                            </p:stCondLst>
                            <p:childTnLst>
                              <p:par>
                                <p:cTn id="37" presetID="31" presetClass="entr" presetSubtype="0"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 calcmode="lin" valueType="num">
                                      <p:cBhvr>
                                        <p:cTn id="41" dur="500" fill="hold"/>
                                        <p:tgtEl>
                                          <p:spTgt spid="13"/>
                                        </p:tgtEl>
                                        <p:attrNameLst>
                                          <p:attrName>style.rotation</p:attrName>
                                        </p:attrNameLst>
                                      </p:cBhvr>
                                      <p:tavLst>
                                        <p:tav tm="0">
                                          <p:val>
                                            <p:fltVal val="90"/>
                                          </p:val>
                                        </p:tav>
                                        <p:tav tm="100000">
                                          <p:val>
                                            <p:fltVal val="0"/>
                                          </p:val>
                                        </p:tav>
                                      </p:tavLst>
                                    </p:anim>
                                    <p:animEffect transition="in" filter="fade">
                                      <p:cBhvr>
                                        <p:cTn id="42" dur="500"/>
                                        <p:tgtEl>
                                          <p:spTgt spid="13"/>
                                        </p:tgtEl>
                                      </p:cBhvr>
                                    </p:animEffect>
                                  </p:childTnLst>
                                </p:cTn>
                              </p:par>
                            </p:childTnLst>
                          </p:cTn>
                        </p:par>
                        <p:par>
                          <p:cTn id="43" fill="hold">
                            <p:stCondLst>
                              <p:cond delay="1000"/>
                            </p:stCondLst>
                            <p:childTnLst>
                              <p:par>
                                <p:cTn id="44" presetID="1" presetClass="entr" presetSubtype="0" fill="hold" nodeType="afterEffect">
                                  <p:stCondLst>
                                    <p:cond delay="0"/>
                                  </p:stCondLst>
                                  <p:childTnLst>
                                    <p:set>
                                      <p:cBhvr>
                                        <p:cTn id="45"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16B89-999A-D35D-8EF9-CCEC28C6DE97}"/>
              </a:ext>
            </a:extLst>
          </p:cNvPr>
          <p:cNvSpPr>
            <a:spLocks noGrp="1"/>
          </p:cNvSpPr>
          <p:nvPr>
            <p:ph type="title"/>
          </p:nvPr>
        </p:nvSpPr>
        <p:spPr/>
        <p:txBody>
          <a:bodyPr/>
          <a:lstStyle/>
          <a:p>
            <a:r>
              <a:rPr lang="fr-CA" dirty="0"/>
              <a:t>Féminin des adjectifs III</a:t>
            </a:r>
          </a:p>
        </p:txBody>
      </p:sp>
      <p:sp>
        <p:nvSpPr>
          <p:cNvPr id="6" name="TextBox 5">
            <a:extLst>
              <a:ext uri="{FF2B5EF4-FFF2-40B4-BE49-F238E27FC236}">
                <a16:creationId xmlns:a16="http://schemas.microsoft.com/office/drawing/2014/main" id="{2E0B7BE7-C219-3550-2F4C-4E15B7475FE1}"/>
              </a:ext>
            </a:extLst>
          </p:cNvPr>
          <p:cNvSpPr txBox="1"/>
          <p:nvPr/>
        </p:nvSpPr>
        <p:spPr>
          <a:xfrm>
            <a:off x="660400" y="1182400"/>
            <a:ext cx="11226799" cy="4007251"/>
          </a:xfrm>
          <a:prstGeom prst="rect">
            <a:avLst/>
          </a:prstGeom>
          <a:noFill/>
        </p:spPr>
        <p:txBody>
          <a:bodyPr wrap="square">
            <a:spAutoFit/>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333766"/>
                </a:solidFill>
                <a:effectLst/>
                <a:uLnTx/>
                <a:uFillTx/>
                <a:latin typeface="Arial"/>
                <a:ea typeface="+mn-ea"/>
                <a:cs typeface="+mn-cs"/>
              </a:rPr>
              <a:t>-al, -in, -</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ain</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ein</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-un  	    -a</a:t>
            </a:r>
            <a:r>
              <a:rPr kumimoji="0" lang="fr-FR" altLang="fr-FR" sz="2400" b="1" i="0" u="none" strike="noStrike" kern="0" cap="none" spc="0" normalizeH="0" baseline="0" noProof="0" dirty="0">
                <a:ln>
                  <a:noFill/>
                </a:ln>
                <a:solidFill>
                  <a:srgbClr val="333766"/>
                </a:solidFill>
                <a:effectLst/>
                <a:uLnTx/>
                <a:uFillTx/>
                <a:latin typeface="Arial"/>
                <a:ea typeface="+mn-ea"/>
                <a:cs typeface="+mn-cs"/>
              </a:rPr>
              <a:t>l</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e, -</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i</a:t>
            </a:r>
            <a:r>
              <a:rPr kumimoji="0" lang="fr-FR" altLang="fr-FR" sz="2400" b="1" i="0" u="none" strike="noStrike" kern="0" cap="none" spc="0" normalizeH="0" baseline="0" noProof="0" dirty="0" err="1">
                <a:ln>
                  <a:noFill/>
                </a:ln>
                <a:solidFill>
                  <a:srgbClr val="333766"/>
                </a:solidFill>
                <a:effectLst/>
                <a:uLnTx/>
                <a:uFillTx/>
                <a:latin typeface="Arial"/>
                <a:ea typeface="+mn-ea"/>
                <a:cs typeface="+mn-cs"/>
              </a:rPr>
              <a:t>n</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e</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-ai</a:t>
            </a:r>
            <a:r>
              <a:rPr kumimoji="0" lang="fr-FR" altLang="fr-FR" sz="2400" b="1" i="0" u="none" strike="noStrike" kern="0" cap="none" spc="0" normalizeH="0" baseline="0" noProof="0" dirty="0">
                <a:ln>
                  <a:noFill/>
                </a:ln>
                <a:solidFill>
                  <a:srgbClr val="333766"/>
                </a:solidFill>
                <a:effectLst/>
                <a:uLnTx/>
                <a:uFillTx/>
                <a:latin typeface="Arial"/>
                <a:ea typeface="+mn-ea"/>
                <a:cs typeface="+mn-cs"/>
              </a:rPr>
              <a:t>n</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e, -</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ei</a:t>
            </a:r>
            <a:r>
              <a:rPr kumimoji="0" lang="fr-FR" altLang="fr-FR" sz="2400" b="1" i="0" u="none" strike="noStrike" kern="0" cap="none" spc="0" normalizeH="0" baseline="0" noProof="0" dirty="0" err="1">
                <a:ln>
                  <a:noFill/>
                </a:ln>
                <a:solidFill>
                  <a:srgbClr val="333766"/>
                </a:solidFill>
                <a:effectLst/>
                <a:uLnTx/>
                <a:uFillTx/>
                <a:latin typeface="Arial"/>
                <a:ea typeface="+mn-ea"/>
                <a:cs typeface="+mn-cs"/>
              </a:rPr>
              <a:t>n</a:t>
            </a:r>
            <a:r>
              <a:rPr kumimoji="0" lang="fr-FR" altLang="fr-FR" sz="2400" b="0" i="0" u="none" strike="noStrike" kern="0" cap="none" spc="0" normalizeH="0" baseline="0" noProof="0" dirty="0" err="1">
                <a:ln>
                  <a:noFill/>
                </a:ln>
                <a:solidFill>
                  <a:srgbClr val="333766"/>
                </a:solidFill>
                <a:effectLst/>
                <a:uLnTx/>
                <a:uFillTx/>
                <a:latin typeface="Arial"/>
                <a:ea typeface="+mn-ea"/>
                <a:cs typeface="+mn-cs"/>
              </a:rPr>
              <a:t>e</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-u</a:t>
            </a:r>
            <a:r>
              <a:rPr kumimoji="0" lang="fr-FR" altLang="fr-FR" sz="2400" b="1" i="0" u="none" strike="noStrike" kern="0" cap="none" spc="0" normalizeH="0" baseline="0" noProof="0" dirty="0">
                <a:ln>
                  <a:noFill/>
                </a:ln>
                <a:solidFill>
                  <a:srgbClr val="333766"/>
                </a:solidFill>
                <a:effectLst/>
                <a:uLnTx/>
                <a:uFillTx/>
                <a:latin typeface="Arial"/>
                <a:ea typeface="+mn-ea"/>
                <a:cs typeface="+mn-cs"/>
              </a:rPr>
              <a:t>n</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altLang="fr-FR" sz="2400" b="0" i="1"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altLang="fr-FR" sz="2400" b="0" i="1" u="none" strike="noStrike" kern="0" cap="none" spc="0" normalizeH="0" baseline="0" noProof="0" dirty="0">
              <a:ln>
                <a:noFill/>
              </a:ln>
              <a:solidFill>
                <a:srgbClr val="000000"/>
              </a:solidFill>
              <a:effectLst/>
              <a:uLnTx/>
              <a:uFillTx/>
              <a:latin typeface="Arial"/>
              <a:ea typeface="+mn-ea"/>
              <a:cs typeface="+mn-cs"/>
            </a:endParaRPr>
          </a:p>
          <a:p>
            <a:pPr marL="1639888" lvl="4" indent="-342900" eaLnBrk="0" hangingPunct="0">
              <a:spcBef>
                <a:spcPct val="20000"/>
              </a:spcBef>
              <a:defRPr/>
            </a:pPr>
            <a:r>
              <a:rPr kumimoji="0" lang="fr-FR" altLang="fr-FR" sz="2400" b="0" u="none" strike="noStrike" kern="0" cap="none" spc="0" normalizeH="0" baseline="0" noProof="0" dirty="0">
                <a:ln>
                  <a:noFill/>
                </a:ln>
                <a:solidFill>
                  <a:srgbClr val="000000"/>
                </a:solidFill>
                <a:effectLst/>
                <a:uLnTx/>
                <a:uFillTx/>
                <a:latin typeface="Arial"/>
                <a:ea typeface="+mn-ea"/>
                <a:cs typeface="+mn-cs"/>
              </a:rPr>
              <a:t>national – nationa</a:t>
            </a:r>
            <a:r>
              <a:rPr lang="fr-FR" altLang="fr-FR" sz="2400" b="1" u="sng" kern="0" dirty="0">
                <a:uFill>
                  <a:solidFill>
                    <a:schemeClr val="accent1"/>
                  </a:solidFill>
                </a:uFill>
                <a:latin typeface="Arial"/>
                <a:cs typeface="+mn-cs"/>
              </a:rPr>
              <a:t>l</a:t>
            </a:r>
            <a:r>
              <a:rPr kumimoji="0" lang="fr-FR" altLang="fr-FR" sz="2400" b="0" u="none" strike="noStrike" kern="0" cap="none" spc="0" normalizeH="0" baseline="0" noProof="0" dirty="0">
                <a:ln>
                  <a:noFill/>
                </a:ln>
                <a:solidFill>
                  <a:srgbClr val="000000"/>
                </a:solidFill>
                <a:effectLst/>
                <a:uLnTx/>
                <a:uFillTx/>
                <a:latin typeface="Arial"/>
                <a:ea typeface="+mn-ea"/>
                <a:cs typeface="+mn-cs"/>
              </a:rPr>
              <a:t>e</a:t>
            </a:r>
          </a:p>
          <a:p>
            <a:pPr marL="1639888" lvl="4" indent="-342900" eaLnBrk="0" hangingPunct="0">
              <a:spcBef>
                <a:spcPct val="20000"/>
              </a:spcBef>
              <a:defRPr/>
            </a:pPr>
            <a:r>
              <a:rPr kumimoji="0" lang="fr-FR" altLang="fr-FR" sz="2400" b="0" u="none" strike="noStrike" kern="0" cap="none" spc="0" normalizeH="0" baseline="0" noProof="0" dirty="0">
                <a:ln>
                  <a:noFill/>
                </a:ln>
                <a:solidFill>
                  <a:srgbClr val="000000"/>
                </a:solidFill>
                <a:effectLst/>
                <a:uLnTx/>
                <a:uFillTx/>
                <a:latin typeface="Arial"/>
                <a:ea typeface="+mn-ea"/>
                <a:cs typeface="+mn-cs"/>
              </a:rPr>
              <a:t>voisin – voisi</a:t>
            </a:r>
            <a:r>
              <a:rPr lang="fr-FR" altLang="fr-FR" sz="2400" b="1" u="sng" kern="0" dirty="0">
                <a:uFill>
                  <a:solidFill>
                    <a:schemeClr val="accent1"/>
                  </a:solidFill>
                </a:uFill>
                <a:latin typeface="Arial"/>
                <a:cs typeface="+mn-cs"/>
              </a:rPr>
              <a:t>n</a:t>
            </a:r>
            <a:r>
              <a:rPr kumimoji="0" lang="fr-FR" altLang="fr-FR" sz="2400" b="0" u="none" strike="noStrike" kern="0" cap="none" spc="0" normalizeH="0" baseline="0" noProof="0" dirty="0">
                <a:ln>
                  <a:noFill/>
                </a:ln>
                <a:solidFill>
                  <a:srgbClr val="000000"/>
                </a:solidFill>
                <a:effectLst/>
                <a:uLnTx/>
                <a:uFillTx/>
                <a:latin typeface="Arial"/>
                <a:ea typeface="+mn-ea"/>
                <a:cs typeface="+mn-cs"/>
              </a:rPr>
              <a:t>e</a:t>
            </a:r>
          </a:p>
          <a:p>
            <a:pPr marL="1639888" lvl="4" indent="-342900" eaLnBrk="0" hangingPunct="0">
              <a:spcBef>
                <a:spcPct val="20000"/>
              </a:spcBef>
              <a:defRPr/>
            </a:pPr>
            <a:r>
              <a:rPr kumimoji="0" lang="fr-FR" altLang="fr-FR" sz="2400" b="0" u="none" strike="noStrike" kern="0" cap="none" spc="0" normalizeH="0" baseline="0" noProof="0" dirty="0">
                <a:ln>
                  <a:noFill/>
                </a:ln>
                <a:solidFill>
                  <a:srgbClr val="000000"/>
                </a:solidFill>
                <a:effectLst/>
                <a:uLnTx/>
                <a:uFillTx/>
                <a:latin typeface="Arial"/>
                <a:ea typeface="+mn-ea"/>
                <a:cs typeface="+mn-cs"/>
              </a:rPr>
              <a:t>américain – américai</a:t>
            </a:r>
            <a:r>
              <a:rPr lang="fr-FR" altLang="fr-FR" sz="2400" b="1" u="sng" kern="0" dirty="0">
                <a:uFill>
                  <a:solidFill>
                    <a:schemeClr val="accent1"/>
                  </a:solidFill>
                </a:uFill>
                <a:latin typeface="Arial"/>
                <a:cs typeface="+mn-cs"/>
              </a:rPr>
              <a:t>n</a:t>
            </a:r>
            <a:r>
              <a:rPr kumimoji="0" lang="fr-FR" altLang="fr-FR" sz="2400" b="0" u="none" strike="noStrike" kern="0" cap="none" spc="0" normalizeH="0" baseline="0" noProof="0" dirty="0">
                <a:ln>
                  <a:noFill/>
                </a:ln>
                <a:solidFill>
                  <a:srgbClr val="000000"/>
                </a:solidFill>
                <a:effectLst/>
                <a:uLnTx/>
                <a:uFillTx/>
                <a:latin typeface="Arial"/>
                <a:ea typeface="+mn-ea"/>
                <a:cs typeface="+mn-cs"/>
              </a:rPr>
              <a:t>e</a:t>
            </a:r>
          </a:p>
          <a:p>
            <a:pPr marL="1639888" lvl="4" indent="-342900" eaLnBrk="0" hangingPunct="0">
              <a:spcBef>
                <a:spcPct val="20000"/>
              </a:spcBef>
              <a:defRPr/>
            </a:pPr>
            <a:r>
              <a:rPr kumimoji="0" lang="fr-FR" altLang="fr-FR" sz="2400" b="0" u="none" strike="noStrike" kern="0" cap="none" spc="0" normalizeH="0" baseline="0" noProof="0" dirty="0">
                <a:ln>
                  <a:noFill/>
                </a:ln>
                <a:solidFill>
                  <a:srgbClr val="000000"/>
                </a:solidFill>
                <a:effectLst/>
                <a:uLnTx/>
                <a:uFillTx/>
                <a:latin typeface="Arial"/>
                <a:ea typeface="+mn-ea"/>
                <a:cs typeface="+mn-cs"/>
              </a:rPr>
              <a:t>plein – plei</a:t>
            </a:r>
            <a:r>
              <a:rPr lang="fr-FR" altLang="fr-FR" sz="2400" b="1" u="sng" kern="0" dirty="0">
                <a:uFill>
                  <a:solidFill>
                    <a:schemeClr val="accent1"/>
                  </a:solidFill>
                </a:uFill>
                <a:latin typeface="Arial"/>
                <a:cs typeface="+mn-cs"/>
              </a:rPr>
              <a:t>n</a:t>
            </a:r>
            <a:r>
              <a:rPr kumimoji="0" lang="fr-FR" altLang="fr-FR" sz="2400" b="0" u="none" strike="noStrike" kern="0" cap="none" spc="0" normalizeH="0" baseline="0" noProof="0" dirty="0">
                <a:ln>
                  <a:noFill/>
                </a:ln>
                <a:solidFill>
                  <a:srgbClr val="000000"/>
                </a:solidFill>
                <a:effectLst/>
                <a:uLnTx/>
                <a:uFillTx/>
                <a:latin typeface="Arial"/>
                <a:ea typeface="+mn-ea"/>
                <a:cs typeface="+mn-cs"/>
              </a:rPr>
              <a:t>e</a:t>
            </a:r>
          </a:p>
          <a:p>
            <a:pPr marL="1639888" lvl="4" indent="-342900" eaLnBrk="0" hangingPunct="0">
              <a:spcBef>
                <a:spcPct val="20000"/>
              </a:spcBef>
              <a:defRPr/>
            </a:pPr>
            <a:r>
              <a:rPr kumimoji="0" lang="fr-FR" altLang="fr-FR" sz="2400" b="0" u="none" strike="noStrike" kern="0" cap="none" spc="0" normalizeH="0" baseline="0" noProof="0" dirty="0">
                <a:ln>
                  <a:noFill/>
                </a:ln>
                <a:solidFill>
                  <a:srgbClr val="000000"/>
                </a:solidFill>
                <a:effectLst/>
                <a:uLnTx/>
                <a:uFillTx/>
                <a:latin typeface="Arial"/>
                <a:ea typeface="+mn-ea"/>
                <a:cs typeface="+mn-cs"/>
              </a:rPr>
              <a:t>commun – commu</a:t>
            </a:r>
            <a:r>
              <a:rPr lang="fr-FR" altLang="fr-FR" sz="2400" b="1" u="sng" kern="0" dirty="0">
                <a:uFill>
                  <a:solidFill>
                    <a:schemeClr val="accent1"/>
                  </a:solidFill>
                </a:uFill>
                <a:latin typeface="Arial"/>
                <a:cs typeface="+mn-cs"/>
              </a:rPr>
              <a:t>n</a:t>
            </a:r>
            <a:r>
              <a:rPr kumimoji="0" lang="fr-FR" altLang="fr-FR" sz="2400" b="0" u="none" strike="noStrike" kern="0" cap="none" spc="0" normalizeH="0" baseline="0" noProof="0" dirty="0">
                <a:ln>
                  <a:noFill/>
                </a:ln>
                <a:solidFill>
                  <a:srgbClr val="000000"/>
                </a:solidFill>
                <a:effectLst/>
                <a:uLnTx/>
                <a:uFillTx/>
                <a:latin typeface="Arial"/>
                <a:ea typeface="+mn-ea"/>
                <a:cs typeface="+mn-cs"/>
              </a:rPr>
              <a:t>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p>
        </p:txBody>
      </p:sp>
      <p:sp>
        <p:nvSpPr>
          <p:cNvPr id="7" name="Right Arrow 10">
            <a:extLst>
              <a:ext uri="{FF2B5EF4-FFF2-40B4-BE49-F238E27FC236}">
                <a16:creationId xmlns:a16="http://schemas.microsoft.com/office/drawing/2014/main" id="{48E24127-EA8D-51ED-F48E-FA6E4E9AF19C}"/>
              </a:ext>
            </a:extLst>
          </p:cNvPr>
          <p:cNvSpPr/>
          <p:nvPr/>
        </p:nvSpPr>
        <p:spPr>
          <a:xfrm>
            <a:off x="5701841" y="1375569"/>
            <a:ext cx="228600" cy="1524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9" name="Rectangle 9">
            <a:extLst>
              <a:ext uri="{FF2B5EF4-FFF2-40B4-BE49-F238E27FC236}">
                <a16:creationId xmlns:a16="http://schemas.microsoft.com/office/drawing/2014/main" id="{8CD20571-77C0-F0ED-B81C-7A40427BFAFE}"/>
              </a:ext>
            </a:extLst>
          </p:cNvPr>
          <p:cNvSpPr>
            <a:spLocks noChangeArrowheads="1"/>
          </p:cNvSpPr>
          <p:nvPr/>
        </p:nvSpPr>
        <p:spPr bwMode="auto">
          <a:xfrm>
            <a:off x="4454066" y="1721138"/>
            <a:ext cx="272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d’après la règle générale</a:t>
            </a:r>
            <a:endPar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1" name="TextBox 10">
            <a:extLst>
              <a:ext uri="{FF2B5EF4-FFF2-40B4-BE49-F238E27FC236}">
                <a16:creationId xmlns:a16="http://schemas.microsoft.com/office/drawing/2014/main" id="{7BBB8D49-BAA0-3CFD-E2E9-FFAFDC67245B}"/>
              </a:ext>
            </a:extLst>
          </p:cNvPr>
          <p:cNvSpPr txBox="1"/>
          <p:nvPr/>
        </p:nvSpPr>
        <p:spPr>
          <a:xfrm>
            <a:off x="10272713" y="6766714"/>
            <a:ext cx="2209800" cy="254000"/>
          </a:xfrm>
          <a:prstGeom prst="rect">
            <a:avLst/>
          </a:prstGeom>
          <a:noFill/>
        </p:spPr>
        <p:txBody>
          <a:bodyPr>
            <a:spAutoFit/>
          </a:bodyPr>
          <a:lstStyle/>
          <a:p>
            <a:pPr algn="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grpSp>
        <p:nvGrpSpPr>
          <p:cNvPr id="14" name="Group 13">
            <a:extLst>
              <a:ext uri="{FF2B5EF4-FFF2-40B4-BE49-F238E27FC236}">
                <a16:creationId xmlns:a16="http://schemas.microsoft.com/office/drawing/2014/main" id="{014CCCB3-AC22-E814-F5B7-AFB7C803991F}"/>
              </a:ext>
            </a:extLst>
          </p:cNvPr>
          <p:cNvGrpSpPr/>
          <p:nvPr/>
        </p:nvGrpSpPr>
        <p:grpSpPr>
          <a:xfrm>
            <a:off x="8164533" y="2098240"/>
            <a:ext cx="3213080" cy="4795474"/>
            <a:chOff x="8164533" y="2098240"/>
            <a:chExt cx="3213080" cy="4795474"/>
          </a:xfrm>
        </p:grpSpPr>
        <p:sp>
          <p:nvSpPr>
            <p:cNvPr id="12" name="TextBox 11">
              <a:extLst>
                <a:ext uri="{FF2B5EF4-FFF2-40B4-BE49-F238E27FC236}">
                  <a16:creationId xmlns:a16="http://schemas.microsoft.com/office/drawing/2014/main" id="{BB6A34DA-676F-7AEE-DF4B-8E005EA8F440}"/>
                </a:ext>
              </a:extLst>
            </p:cNvPr>
            <p:cNvSpPr txBox="1"/>
            <p:nvPr/>
          </p:nvSpPr>
          <p:spPr>
            <a:xfrm>
              <a:off x="8911985" y="5031666"/>
              <a:ext cx="1986441" cy="1862048"/>
            </a:xfrm>
            <a:prstGeom prst="rect">
              <a:avLst/>
            </a:prstGeom>
            <a:noFill/>
          </p:spPr>
          <p:txBody>
            <a:bodyPr wrap="none" rtlCol="0">
              <a:spAutoFit/>
            </a:bodyPr>
            <a:lstStyle/>
            <a:p>
              <a:r>
                <a:rPr lang="fr-CA" sz="11500" dirty="0">
                  <a:solidFill>
                    <a:schemeClr val="accent5">
                      <a:lumMod val="75000"/>
                    </a:schemeClr>
                  </a:solidFill>
                  <a:latin typeface="Cubano" panose="00000500000000000000" pitchFamily="50" charset="0"/>
                </a:rPr>
                <a:t>UN</a:t>
              </a:r>
            </a:p>
          </p:txBody>
        </p:sp>
        <p:pic>
          <p:nvPicPr>
            <p:cNvPr id="13" name="Picture 1">
              <a:extLst>
                <a:ext uri="{FF2B5EF4-FFF2-40B4-BE49-F238E27FC236}">
                  <a16:creationId xmlns:a16="http://schemas.microsoft.com/office/drawing/2014/main" id="{70C22DF8-7655-4E49-4B0B-F49D477FC6B8}"/>
                </a:ext>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b="29740"/>
            <a:stretch/>
          </p:blipFill>
          <p:spPr bwMode="auto">
            <a:xfrm>
              <a:off x="8164533" y="2098240"/>
              <a:ext cx="3213080" cy="3317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val="16485406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fade">
                                      <p:cBhvr>
                                        <p:cTn id="30" dur="500"/>
                                        <p:tgtEl>
                                          <p:spTgt spid="6">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fade">
                                      <p:cBhvr>
                                        <p:cTn id="3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AF1E-0241-6320-3D3A-2633AD77BC71}"/>
              </a:ext>
            </a:extLst>
          </p:cNvPr>
          <p:cNvSpPr>
            <a:spLocks noGrp="1"/>
          </p:cNvSpPr>
          <p:nvPr>
            <p:ph type="title"/>
          </p:nvPr>
        </p:nvSpPr>
        <p:spPr/>
        <p:txBody>
          <a:bodyPr/>
          <a:lstStyle/>
          <a:p>
            <a:r>
              <a:rPr lang="fr-CA" dirty="0"/>
              <a:t>BEAU, NOUVEAU, VIEUX, MOU, FOU</a:t>
            </a:r>
          </a:p>
        </p:txBody>
      </p:sp>
      <p:sp>
        <p:nvSpPr>
          <p:cNvPr id="9" name="Rectangle 8">
            <a:extLst>
              <a:ext uri="{FF2B5EF4-FFF2-40B4-BE49-F238E27FC236}">
                <a16:creationId xmlns:a16="http://schemas.microsoft.com/office/drawing/2014/main" id="{79572369-72BA-6111-A07E-1F90456274B9}"/>
              </a:ext>
            </a:extLst>
          </p:cNvPr>
          <p:cNvSpPr/>
          <p:nvPr/>
        </p:nvSpPr>
        <p:spPr>
          <a:xfrm>
            <a:off x="4323896" y="2870199"/>
            <a:ext cx="3639312" cy="3255963"/>
          </a:xfrm>
          <a:prstGeom prst="rect">
            <a:avLst/>
          </a:prstGeom>
          <a:solidFill>
            <a:srgbClr val="99CC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5AFD958E-8D3E-B155-9BC7-80D0F5DA9477}"/>
              </a:ext>
            </a:extLst>
          </p:cNvPr>
          <p:cNvSpPr/>
          <p:nvPr/>
        </p:nvSpPr>
        <p:spPr>
          <a:xfrm>
            <a:off x="684213" y="2870199"/>
            <a:ext cx="3639683" cy="3255963"/>
          </a:xfrm>
          <a:prstGeom prst="rect">
            <a:avLst/>
          </a:prstGeom>
          <a:solidFill>
            <a:srgbClr val="FFFFCC"/>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5350F3D7-BCA3-E939-311A-330B26BA64FF}"/>
              </a:ext>
            </a:extLst>
          </p:cNvPr>
          <p:cNvSpPr/>
          <p:nvPr/>
        </p:nvSpPr>
        <p:spPr>
          <a:xfrm>
            <a:off x="7964795" y="2870200"/>
            <a:ext cx="3639312" cy="3255962"/>
          </a:xfrm>
          <a:prstGeom prst="rect">
            <a:avLst/>
          </a:prstGeom>
          <a:solidFill>
            <a:srgbClr val="CCCC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A5802CC9-C1F4-7457-F787-FFC6D7009835}"/>
              </a:ext>
            </a:extLst>
          </p:cNvPr>
          <p:cNvSpPr/>
          <p:nvPr/>
        </p:nvSpPr>
        <p:spPr bwMode="auto">
          <a:xfrm>
            <a:off x="684212" y="4802723"/>
            <a:ext cx="10919895" cy="1323439"/>
          </a:xfrm>
          <a:prstGeom prst="rect">
            <a:avLst/>
          </a:prstGeom>
          <a:noFill/>
          <a:ln w="571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CA"/>
          </a:p>
        </p:txBody>
      </p:sp>
      <p:sp>
        <p:nvSpPr>
          <p:cNvPr id="12" name="Content Placeholder 5">
            <a:extLst>
              <a:ext uri="{FF2B5EF4-FFF2-40B4-BE49-F238E27FC236}">
                <a16:creationId xmlns:a16="http://schemas.microsoft.com/office/drawing/2014/main" id="{FA9BE17B-5566-8BF7-C276-29DDB846089D}"/>
              </a:ext>
            </a:extLst>
          </p:cNvPr>
          <p:cNvSpPr txBox="1">
            <a:spLocks/>
          </p:cNvSpPr>
          <p:nvPr/>
        </p:nvSpPr>
        <p:spPr bwMode="auto">
          <a:xfrm>
            <a:off x="723900" y="1957388"/>
            <a:ext cx="116078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un </a:t>
            </a:r>
            <a:r>
              <a:rPr kumimoji="0" lang="fr-FR" sz="2800" b="0" i="0" u="sng" strike="noStrike" kern="0" cap="none" spc="0" normalizeH="0" baseline="0" noProof="0" dirty="0">
                <a:ln>
                  <a:noFill/>
                </a:ln>
                <a:solidFill>
                  <a:srgbClr val="000000"/>
                </a:solidFill>
                <a:effectLst/>
                <a:uLnTx/>
                <a:uFillTx/>
                <a:latin typeface="Arial"/>
                <a:ea typeface="+mn-ea"/>
                <a:cs typeface="+mn-cs"/>
              </a:rPr>
              <a:t>beau</a:t>
            </a:r>
            <a:r>
              <a:rPr kumimoji="0" lang="fr-FR" sz="2800" b="0" i="0" u="none" strike="noStrike" kern="0" cap="none" spc="0" normalizeH="0" baseline="0" noProof="0" dirty="0">
                <a:ln>
                  <a:noFill/>
                </a:ln>
                <a:solidFill>
                  <a:srgbClr val="000000"/>
                </a:solidFill>
                <a:effectLst/>
                <a:uLnTx/>
                <a:uFillTx/>
                <a:latin typeface="Arial"/>
                <a:ea typeface="+mn-ea"/>
                <a:cs typeface="+mn-cs"/>
              </a:rPr>
              <a:t> garçon 		un </a:t>
            </a:r>
            <a:r>
              <a:rPr kumimoji="0" lang="fr-FR" sz="2800" b="0" i="0" u="sng" strike="noStrike" kern="0" cap="none" spc="0" normalizeH="0" baseline="0" noProof="0" dirty="0">
                <a:ln>
                  <a:noFill/>
                </a:ln>
                <a:solidFill>
                  <a:srgbClr val="000000"/>
                </a:solidFill>
                <a:effectLst/>
                <a:uLnTx/>
                <a:uFillTx/>
                <a:latin typeface="Arial"/>
                <a:ea typeface="+mn-ea"/>
                <a:cs typeface="+mn-cs"/>
              </a:rPr>
              <a:t>bel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800" b="0" i="0" u="sng" strike="noStrike" kern="0" cap="none" spc="0" normalizeH="0" baseline="0" noProof="0" dirty="0">
                <a:ln>
                  <a:noFill/>
                </a:ln>
                <a:solidFill>
                  <a:srgbClr val="000000"/>
                </a:solidFill>
                <a:effectLst/>
                <a:uLnTx/>
                <a:uFill>
                  <a:solidFill>
                    <a:srgbClr val="C00000"/>
                  </a:solidFill>
                </a:uFill>
                <a:latin typeface="Arial"/>
                <a:ea typeface="+mn-ea"/>
                <a:cs typeface="+mn-cs"/>
              </a:rPr>
              <a:t>a</a:t>
            </a:r>
            <a:r>
              <a:rPr kumimoji="0" lang="fr-FR" sz="2800" b="0" i="0" u="none" strike="noStrike" kern="0" cap="none" spc="0" normalizeH="0" baseline="0" noProof="0" dirty="0">
                <a:ln>
                  <a:noFill/>
                </a:ln>
                <a:solidFill>
                  <a:srgbClr val="000000"/>
                </a:solidFill>
                <a:effectLst/>
                <a:uLnTx/>
                <a:uFillTx/>
                <a:latin typeface="Arial"/>
                <a:ea typeface="+mn-ea"/>
                <a:cs typeface="+mn-cs"/>
              </a:rPr>
              <a:t>rbre		une </a:t>
            </a:r>
            <a:r>
              <a:rPr kumimoji="0" lang="fr-FR" sz="2800" b="0" i="0" u="sng" strike="noStrike" kern="0" cap="none" spc="0" normalizeH="0" baseline="0" noProof="0" dirty="0">
                <a:ln>
                  <a:noFill/>
                </a:ln>
                <a:solidFill>
                  <a:srgbClr val="000000"/>
                </a:solidFill>
                <a:effectLst/>
                <a:uLnTx/>
                <a:uFillTx/>
                <a:latin typeface="Arial"/>
                <a:ea typeface="+mn-ea"/>
                <a:cs typeface="+mn-cs"/>
              </a:rPr>
              <a:t>belle</a:t>
            </a:r>
            <a:r>
              <a:rPr kumimoji="0" lang="fr-FR" sz="2800" b="0" i="0" u="none" strike="noStrike" kern="0" cap="none" spc="0" normalizeH="0" baseline="0" noProof="0" dirty="0">
                <a:ln>
                  <a:noFill/>
                </a:ln>
                <a:solidFill>
                  <a:srgbClr val="000000"/>
                </a:solidFill>
                <a:effectLst/>
                <a:uLnTx/>
                <a:uFillTx/>
                <a:latin typeface="Arial"/>
                <a:ea typeface="+mn-ea"/>
                <a:cs typeface="+mn-cs"/>
              </a:rPr>
              <a:t> fille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un </a:t>
            </a:r>
            <a:r>
              <a:rPr kumimoji="0" lang="fr-FR" sz="2800" b="0" i="0" u="sng" strike="noStrike" kern="0" cap="none" spc="0" normalizeH="0" baseline="0" noProof="0" dirty="0">
                <a:ln>
                  <a:noFill/>
                </a:ln>
                <a:solidFill>
                  <a:srgbClr val="000000"/>
                </a:solidFill>
                <a:effectLst/>
                <a:uLnTx/>
                <a:uFillTx/>
                <a:latin typeface="Arial"/>
                <a:ea typeface="+mn-ea"/>
                <a:cs typeface="+mn-cs"/>
              </a:rPr>
              <a:t>vieux</a:t>
            </a:r>
            <a:r>
              <a:rPr kumimoji="0" lang="fr-FR" sz="2800" b="0" i="0" u="none" strike="noStrike" kern="0" cap="none" spc="0" normalizeH="0" baseline="0" noProof="0" dirty="0">
                <a:ln>
                  <a:noFill/>
                </a:ln>
                <a:solidFill>
                  <a:srgbClr val="000000"/>
                </a:solidFill>
                <a:effectLst/>
                <a:uLnTx/>
                <a:uFillTx/>
                <a:latin typeface="Arial"/>
                <a:ea typeface="+mn-ea"/>
                <a:cs typeface="+mn-cs"/>
              </a:rPr>
              <a:t> monsieur	un </a:t>
            </a:r>
            <a:r>
              <a:rPr kumimoji="0" lang="fr-FR" sz="2800" b="0" i="0" u="sng" strike="noStrike" kern="0" cap="none" spc="0" normalizeH="0" baseline="0" noProof="0" dirty="0">
                <a:ln>
                  <a:noFill/>
                </a:ln>
                <a:solidFill>
                  <a:srgbClr val="000000"/>
                </a:solidFill>
                <a:effectLst/>
                <a:uLnTx/>
                <a:uFillTx/>
                <a:latin typeface="Arial"/>
                <a:ea typeface="+mn-ea"/>
                <a:cs typeface="+mn-cs"/>
              </a:rPr>
              <a:t>vieil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800" b="0" i="0" u="sng" strike="noStrike" kern="0" cap="none" spc="0" normalizeH="0" baseline="0" noProof="0" dirty="0">
                <a:ln>
                  <a:noFill/>
                </a:ln>
                <a:solidFill>
                  <a:srgbClr val="000000"/>
                </a:solidFill>
                <a:effectLst/>
                <a:uLnTx/>
                <a:uFill>
                  <a:solidFill>
                    <a:srgbClr val="C00000"/>
                  </a:solidFill>
                </a:uFill>
                <a:latin typeface="Arial"/>
                <a:ea typeface="+mn-ea"/>
                <a:cs typeface="+mn-cs"/>
              </a:rPr>
              <a:t>h</a:t>
            </a:r>
            <a:r>
              <a:rPr kumimoji="0" lang="fr-FR" sz="2800" b="0" i="0" u="none" strike="noStrike" kern="0" cap="none" spc="0" normalizeH="0" baseline="0" noProof="0" dirty="0">
                <a:ln>
                  <a:noFill/>
                </a:ln>
                <a:solidFill>
                  <a:srgbClr val="000000"/>
                </a:solidFill>
                <a:effectLst/>
                <a:uLnTx/>
                <a:uFillTx/>
                <a:latin typeface="Arial"/>
                <a:ea typeface="+mn-ea"/>
                <a:cs typeface="+mn-cs"/>
              </a:rPr>
              <a:t>omme		une </a:t>
            </a:r>
            <a:r>
              <a:rPr kumimoji="0" lang="fr-FR" sz="2800" b="0" i="0" u="sng" strike="noStrike" kern="0" cap="none" spc="0" normalizeH="0" baseline="0" noProof="0" dirty="0">
                <a:ln>
                  <a:noFill/>
                </a:ln>
                <a:solidFill>
                  <a:srgbClr val="000000"/>
                </a:solidFill>
                <a:effectLst/>
                <a:uLnTx/>
                <a:uFillTx/>
                <a:latin typeface="Arial"/>
                <a:ea typeface="+mn-ea"/>
                <a:cs typeface="+mn-cs"/>
              </a:rPr>
              <a:t>vieille</a:t>
            </a:r>
            <a:r>
              <a:rPr kumimoji="0" lang="fr-FR" sz="2800" b="0" i="0" u="none" strike="noStrike" kern="0" cap="none" spc="0" normalizeH="0" baseline="0" noProof="0" dirty="0">
                <a:ln>
                  <a:noFill/>
                </a:ln>
                <a:solidFill>
                  <a:srgbClr val="000000"/>
                </a:solidFill>
                <a:effectLst/>
                <a:uLnTx/>
                <a:uFillTx/>
                <a:latin typeface="Arial"/>
                <a:ea typeface="+mn-ea"/>
                <a:cs typeface="+mn-cs"/>
              </a:rPr>
              <a:t> dame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un </a:t>
            </a:r>
            <a:r>
              <a:rPr kumimoji="0" lang="fr-FR" sz="2800" b="0" i="0" u="sng" strike="noStrike" kern="0" cap="none" spc="0" normalizeH="0" baseline="0" noProof="0" dirty="0">
                <a:ln>
                  <a:noFill/>
                </a:ln>
                <a:solidFill>
                  <a:srgbClr val="000000"/>
                </a:solidFill>
                <a:effectLst/>
                <a:uLnTx/>
                <a:uFillTx/>
                <a:latin typeface="Arial"/>
                <a:ea typeface="+mn-ea"/>
                <a:cs typeface="+mn-cs"/>
              </a:rPr>
              <a:t>nouveau</a:t>
            </a:r>
            <a:r>
              <a:rPr kumimoji="0" lang="fr-FR" sz="2800" b="0" i="0" u="none" strike="noStrike" kern="0" cap="none" spc="0" normalizeH="0" baseline="0" noProof="0" dirty="0">
                <a:ln>
                  <a:noFill/>
                </a:ln>
                <a:solidFill>
                  <a:srgbClr val="000000"/>
                </a:solidFill>
                <a:effectLst/>
                <a:uLnTx/>
                <a:uFillTx/>
                <a:latin typeface="Arial"/>
                <a:ea typeface="+mn-ea"/>
                <a:cs typeface="+mn-cs"/>
              </a:rPr>
              <a:t> livre		un </a:t>
            </a:r>
            <a:r>
              <a:rPr kumimoji="0" lang="fr-FR" sz="2800" b="0" i="0" u="sng" strike="noStrike" kern="0" cap="none" spc="0" normalizeH="0" baseline="0" noProof="0" dirty="0">
                <a:ln>
                  <a:noFill/>
                </a:ln>
                <a:solidFill>
                  <a:srgbClr val="000000"/>
                </a:solidFill>
                <a:effectLst/>
                <a:uLnTx/>
                <a:uFillTx/>
                <a:latin typeface="Arial"/>
                <a:ea typeface="+mn-ea"/>
                <a:cs typeface="+mn-cs"/>
              </a:rPr>
              <a:t>nouvel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800" b="0" i="0" u="sng" strike="noStrike" kern="0" cap="none" spc="0" normalizeH="0" baseline="0" noProof="0" dirty="0">
                <a:ln>
                  <a:noFill/>
                </a:ln>
                <a:solidFill>
                  <a:srgbClr val="000000"/>
                </a:solidFill>
                <a:effectLst/>
                <a:uLnTx/>
                <a:uFill>
                  <a:solidFill>
                    <a:srgbClr val="C00000"/>
                  </a:solidFill>
                </a:uFill>
                <a:latin typeface="Arial"/>
                <a:ea typeface="+mn-ea"/>
                <a:cs typeface="+mn-cs"/>
              </a:rPr>
              <a:t>h</a:t>
            </a:r>
            <a:r>
              <a:rPr kumimoji="0" lang="fr-FR" sz="2800" b="0" i="0" u="none" strike="noStrike" kern="0" cap="none" spc="0" normalizeH="0" baseline="0" noProof="0" dirty="0">
                <a:ln>
                  <a:noFill/>
                </a:ln>
                <a:solidFill>
                  <a:srgbClr val="000000"/>
                </a:solidFill>
                <a:effectLst/>
                <a:uLnTx/>
                <a:uFillTx/>
                <a:latin typeface="Arial"/>
                <a:ea typeface="+mn-ea"/>
                <a:cs typeface="+mn-cs"/>
              </a:rPr>
              <a:t>ôtel 		une </a:t>
            </a:r>
            <a:r>
              <a:rPr kumimoji="0" lang="fr-FR" sz="2800" b="0" i="0" u="sng" strike="noStrike" kern="0" cap="none" spc="0" normalizeH="0" baseline="0" noProof="0" dirty="0">
                <a:ln>
                  <a:noFill/>
                </a:ln>
                <a:solidFill>
                  <a:srgbClr val="000000"/>
                </a:solidFill>
                <a:effectLst/>
                <a:uLnTx/>
                <a:uFillTx/>
                <a:latin typeface="Arial"/>
                <a:ea typeface="+mn-ea"/>
                <a:cs typeface="+mn-cs"/>
              </a:rPr>
              <a:t>nouvelle</a:t>
            </a:r>
            <a:r>
              <a:rPr kumimoji="0" lang="fr-FR" sz="2800" b="0" i="0" u="none" strike="noStrike" kern="0" cap="none" spc="0" normalizeH="0" baseline="0" noProof="0" dirty="0">
                <a:ln>
                  <a:noFill/>
                </a:ln>
                <a:solidFill>
                  <a:srgbClr val="000000"/>
                </a:solidFill>
                <a:effectLst/>
                <a:uLnTx/>
                <a:uFillTx/>
                <a:latin typeface="Arial"/>
                <a:ea typeface="+mn-ea"/>
                <a:cs typeface="+mn-cs"/>
              </a:rPr>
              <a:t> auto</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2800" b="0" i="0" u="none" strike="noStrike" kern="0" cap="none" spc="0" normalizeH="0" baseline="0" noProof="0" dirty="0">
              <a:ln>
                <a:noFill/>
              </a:ln>
              <a:solidFill>
                <a:srgbClr val="000000"/>
              </a:solidFill>
              <a:effectLst/>
              <a:uLnTx/>
              <a:uFillTx/>
              <a:latin typeface="Arial"/>
              <a:ea typeface="+mn-ea"/>
              <a:cs typeface="+mn-cs"/>
            </a:endParaRPr>
          </a:p>
          <a:p>
            <a:pPr lvl="0">
              <a:buNone/>
              <a:defRPr/>
            </a:pPr>
            <a:r>
              <a:rPr kumimoji="0" lang="fr-FR" sz="2800" b="0" i="0" u="none" strike="noStrike" kern="0" cap="none" spc="0" normalizeH="0" baseline="0" noProof="0" dirty="0">
                <a:ln>
                  <a:noFill/>
                </a:ln>
                <a:solidFill>
                  <a:srgbClr val="000000"/>
                </a:solidFill>
                <a:effectLst/>
                <a:uLnTx/>
                <a:uFillTx/>
                <a:latin typeface="Arial"/>
                <a:ea typeface="+mn-ea"/>
                <a:cs typeface="+mn-cs"/>
              </a:rPr>
              <a:t>un caractère </a:t>
            </a:r>
            <a:r>
              <a:rPr lang="fr-FR" sz="2800" u="sng" kern="0" dirty="0">
                <a:solidFill>
                  <a:srgbClr val="000000"/>
                </a:solidFill>
                <a:latin typeface="Arial"/>
              </a:rPr>
              <a:t>mou</a:t>
            </a:r>
            <a:r>
              <a:rPr lang="fr-FR" sz="2800" kern="0" dirty="0">
                <a:solidFill>
                  <a:srgbClr val="000000"/>
                </a:solidFill>
                <a:latin typeface="Arial"/>
              </a:rPr>
              <a:t> </a:t>
            </a:r>
            <a:r>
              <a:rPr kumimoji="0" lang="fr-FR" sz="2800" b="0" i="0" u="none" strike="noStrike" kern="0" cap="none" spc="0" normalizeH="0" baseline="0" noProof="0" dirty="0">
                <a:ln>
                  <a:noFill/>
                </a:ln>
                <a:solidFill>
                  <a:srgbClr val="000000"/>
                </a:solidFill>
                <a:effectLst/>
                <a:uLnTx/>
                <a:uFillTx/>
                <a:latin typeface="Arial"/>
                <a:ea typeface="+mn-ea"/>
                <a:cs typeface="+mn-cs"/>
              </a:rPr>
              <a:t>	un </a:t>
            </a:r>
            <a:r>
              <a:rPr kumimoji="0" lang="fr-FR" sz="2800" b="0" i="0" u="sng" strike="noStrike" kern="0" cap="none" spc="0" normalizeH="0" baseline="0" noProof="0" dirty="0">
                <a:ln>
                  <a:noFill/>
                </a:ln>
                <a:solidFill>
                  <a:srgbClr val="000000"/>
                </a:solidFill>
                <a:effectLst/>
                <a:uLnTx/>
                <a:uFillTx/>
                <a:latin typeface="Arial"/>
                <a:ea typeface="+mn-ea"/>
                <a:cs typeface="+mn-cs"/>
              </a:rPr>
              <a:t>mol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lang="fr-FR" sz="2800" u="sng" kern="0" dirty="0">
                <a:solidFill>
                  <a:srgbClr val="000000"/>
                </a:solidFill>
                <a:uFill>
                  <a:solidFill>
                    <a:srgbClr val="C00000"/>
                  </a:solidFill>
                </a:uFill>
                <a:latin typeface="Arial"/>
              </a:rPr>
              <a:t>e</a:t>
            </a:r>
            <a:r>
              <a:rPr lang="fr-FR" sz="2800" kern="0" dirty="0">
                <a:solidFill>
                  <a:srgbClr val="000000"/>
                </a:solidFill>
                <a:latin typeface="Arial"/>
              </a:rPr>
              <a:t>ffort </a:t>
            </a:r>
            <a:r>
              <a:rPr kumimoji="0" lang="fr-FR" sz="2800" b="0" i="0" u="none" strike="noStrike" kern="0" cap="none" spc="0" normalizeH="0" baseline="0" noProof="0" dirty="0">
                <a:ln>
                  <a:noFill/>
                </a:ln>
                <a:solidFill>
                  <a:srgbClr val="000000"/>
                </a:solidFill>
                <a:effectLst/>
                <a:uLnTx/>
                <a:uFillTx/>
                <a:latin typeface="Arial"/>
                <a:ea typeface="+mn-ea"/>
                <a:cs typeface="+mn-cs"/>
              </a:rPr>
              <a:t>		une </a:t>
            </a:r>
            <a:r>
              <a:rPr kumimoji="0" lang="fr-FR" sz="2800" b="0" i="0" u="sng" strike="noStrike" kern="0" cap="none" spc="0" normalizeH="0" baseline="0" noProof="0" dirty="0">
                <a:ln>
                  <a:noFill/>
                </a:ln>
                <a:solidFill>
                  <a:srgbClr val="000000"/>
                </a:solidFill>
                <a:effectLst/>
                <a:uLnTx/>
                <a:uFillTx/>
                <a:latin typeface="Arial"/>
                <a:ea typeface="+mn-ea"/>
                <a:cs typeface="+mn-cs"/>
              </a:rPr>
              <a:t>molle</a:t>
            </a:r>
            <a:r>
              <a:rPr kumimoji="0" lang="fr-FR" sz="2800" b="0" i="0" u="none" strike="noStrike" kern="0" cap="none" spc="0" normalizeH="0" baseline="0" noProof="0" dirty="0">
                <a:ln>
                  <a:noFill/>
                </a:ln>
                <a:solidFill>
                  <a:srgbClr val="000000"/>
                </a:solidFill>
                <a:effectLst/>
                <a:uLnTx/>
                <a:uFillTx/>
                <a:latin typeface="Arial"/>
                <a:ea typeface="+mn-ea"/>
                <a:cs typeface="+mn-cs"/>
              </a:rPr>
              <a:t> neige </a:t>
            </a:r>
          </a:p>
          <a:p>
            <a:pPr lvl="0">
              <a:buNone/>
              <a:defRPr/>
            </a:pPr>
            <a:r>
              <a:rPr kumimoji="0" lang="fr-FR" sz="2800" b="0" i="0" u="none" strike="noStrike" kern="0" cap="none" spc="0" normalizeH="0" baseline="0" noProof="0" dirty="0">
                <a:ln>
                  <a:noFill/>
                </a:ln>
                <a:solidFill>
                  <a:srgbClr val="000000"/>
                </a:solidFill>
                <a:effectLst/>
                <a:uLnTx/>
                <a:uFillTx/>
                <a:latin typeface="Arial"/>
                <a:ea typeface="+mn-ea"/>
                <a:cs typeface="+mn-cs"/>
              </a:rPr>
              <a:t>un jour </a:t>
            </a:r>
            <a:r>
              <a:rPr kumimoji="0" lang="fr-FR" sz="2800" b="0" i="0" u="sng" strike="noStrike" kern="0" cap="none" spc="0" normalizeH="0" baseline="0" noProof="0" dirty="0">
                <a:ln>
                  <a:noFill/>
                </a:ln>
                <a:solidFill>
                  <a:srgbClr val="000000"/>
                </a:solidFill>
                <a:effectLst/>
                <a:uLnTx/>
                <a:uFillTx/>
                <a:latin typeface="Arial"/>
                <a:ea typeface="+mn-ea"/>
                <a:cs typeface="+mn-cs"/>
              </a:rPr>
              <a:t>fou</a:t>
            </a:r>
            <a:r>
              <a:rPr kumimoji="0" lang="fr-FR" sz="2800" b="0" i="0" u="none" strike="noStrike" kern="0" cap="none" spc="0" normalizeH="0" baseline="0" noProof="0" dirty="0">
                <a:ln>
                  <a:noFill/>
                </a:ln>
                <a:solidFill>
                  <a:srgbClr val="000000"/>
                </a:solidFill>
                <a:effectLst/>
                <a:uLnTx/>
                <a:uFillTx/>
                <a:latin typeface="Arial"/>
                <a:ea typeface="+mn-ea"/>
                <a:cs typeface="+mn-cs"/>
              </a:rPr>
              <a:t>			un </a:t>
            </a:r>
            <a:r>
              <a:rPr kumimoji="0" lang="fr-FR" sz="2800" b="0" i="0" u="sng" strike="noStrike" kern="0" cap="none" spc="0" normalizeH="0" baseline="0" noProof="0" dirty="0">
                <a:ln>
                  <a:noFill/>
                </a:ln>
                <a:solidFill>
                  <a:srgbClr val="000000"/>
                </a:solidFill>
                <a:effectLst/>
                <a:uLnTx/>
                <a:uFillTx/>
                <a:latin typeface="Arial"/>
                <a:ea typeface="+mn-ea"/>
                <a:cs typeface="+mn-cs"/>
              </a:rPr>
              <a:t>fol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lang="fr-FR" sz="2800" u="sng" kern="0" dirty="0">
                <a:solidFill>
                  <a:srgbClr val="000000"/>
                </a:solidFill>
                <a:uFill>
                  <a:solidFill>
                    <a:srgbClr val="C00000"/>
                  </a:solidFill>
                </a:uFill>
                <a:latin typeface="Arial"/>
              </a:rPr>
              <a:t>a</a:t>
            </a:r>
            <a:r>
              <a:rPr kumimoji="0" lang="fr-FR" sz="2800" b="0" i="0" u="none" strike="noStrike" kern="0" cap="none" spc="0" normalizeH="0" baseline="0" noProof="0" dirty="0">
                <a:ln>
                  <a:noFill/>
                </a:ln>
                <a:solidFill>
                  <a:srgbClr val="000000"/>
                </a:solidFill>
                <a:effectLst/>
                <a:uLnTx/>
                <a:uFillTx/>
                <a:latin typeface="Arial"/>
                <a:ea typeface="+mn-ea"/>
                <a:cs typeface="+mn-cs"/>
              </a:rPr>
              <a:t>mour		une </a:t>
            </a:r>
            <a:r>
              <a:rPr lang="fr-FR" sz="2800" u="sng" kern="0" dirty="0">
                <a:solidFill>
                  <a:srgbClr val="000000"/>
                </a:solidFill>
                <a:latin typeface="Arial"/>
              </a:rPr>
              <a:t>folle</a:t>
            </a:r>
            <a:r>
              <a:rPr lang="fr-FR" sz="2800" kern="0" dirty="0">
                <a:solidFill>
                  <a:srgbClr val="000000"/>
                </a:solidFill>
                <a:latin typeface="Arial"/>
              </a:rPr>
              <a:t> </a:t>
            </a:r>
            <a:r>
              <a:rPr kumimoji="0" lang="fr-FR" sz="2800" b="0" i="0" u="none" strike="noStrike" kern="0" cap="none" spc="0" normalizeH="0" baseline="0" noProof="0" dirty="0">
                <a:ln>
                  <a:noFill/>
                </a:ln>
                <a:solidFill>
                  <a:srgbClr val="000000"/>
                </a:solidFill>
                <a:effectLst/>
                <a:uLnTx/>
                <a:uFillTx/>
                <a:latin typeface="Arial"/>
                <a:ea typeface="+mn-ea"/>
                <a:cs typeface="+mn-cs"/>
              </a:rPr>
              <a:t>aventure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2400" b="0" i="0" u="none" strike="noStrike" kern="0" cap="none" spc="0" normalizeH="0" baseline="0" noProof="0" dirty="0">
              <a:ln>
                <a:noFill/>
              </a:ln>
              <a:solidFill>
                <a:srgbClr val="000000"/>
              </a:solidFill>
              <a:effectLst/>
              <a:uLnTx/>
              <a:uFillTx/>
              <a:latin typeface="Arial"/>
              <a:ea typeface="+mn-ea"/>
              <a:cs typeface="+mn-cs"/>
            </a:endParaRPr>
          </a:p>
        </p:txBody>
      </p:sp>
      <p:sp>
        <p:nvSpPr>
          <p:cNvPr id="14" name="TextBox 13">
            <a:extLst>
              <a:ext uri="{FF2B5EF4-FFF2-40B4-BE49-F238E27FC236}">
                <a16:creationId xmlns:a16="http://schemas.microsoft.com/office/drawing/2014/main" id="{FC2F5748-0D09-3C99-72A4-57F574D4A6C9}"/>
              </a:ext>
            </a:extLst>
          </p:cNvPr>
          <p:cNvSpPr txBox="1"/>
          <p:nvPr/>
        </p:nvSpPr>
        <p:spPr>
          <a:xfrm>
            <a:off x="5064719" y="6182857"/>
            <a:ext cx="2733441" cy="461665"/>
          </a:xfrm>
          <a:prstGeom prst="rect">
            <a:avLst/>
          </a:prstGeom>
          <a:noFill/>
        </p:spPr>
        <p:txBody>
          <a:bodyPr wrap="none" rtlCol="0">
            <a:spAutoFit/>
          </a:bodyPr>
          <a:lstStyle/>
          <a:p>
            <a:r>
              <a:rPr lang="fr-CA" sz="2400" dirty="0">
                <a:solidFill>
                  <a:schemeClr val="accent2"/>
                </a:solidFill>
                <a:effectLst/>
                <a:latin typeface="Open Sans" panose="020B0606030504020204" pitchFamily="34" charset="0"/>
                <a:ea typeface="Calibri" panose="020F0502020204030204" pitchFamily="34" charset="0"/>
                <a:cs typeface="Times New Roman" panose="02020603050405020304" pitchFamily="18" charset="0"/>
              </a:rPr>
              <a:t>contexte littéraire</a:t>
            </a:r>
            <a:endParaRPr lang="fr-CA" sz="3600" dirty="0">
              <a:solidFill>
                <a:schemeClr val="accent2"/>
              </a:solidFill>
            </a:endParaRPr>
          </a:p>
        </p:txBody>
      </p:sp>
      <p:sp>
        <p:nvSpPr>
          <p:cNvPr id="18" name="TextBox 17">
            <a:extLst>
              <a:ext uri="{FF2B5EF4-FFF2-40B4-BE49-F238E27FC236}">
                <a16:creationId xmlns:a16="http://schemas.microsoft.com/office/drawing/2014/main" id="{4AF4C1B3-99A2-2FEC-087E-5BC68F984FF4}"/>
              </a:ext>
            </a:extLst>
          </p:cNvPr>
          <p:cNvSpPr txBox="1"/>
          <p:nvPr/>
        </p:nvSpPr>
        <p:spPr>
          <a:xfrm>
            <a:off x="2720003" y="1090354"/>
            <a:ext cx="7064448" cy="1323439"/>
          </a:xfrm>
          <a:prstGeom prst="rect">
            <a:avLst/>
          </a:prstGeom>
          <a:noFill/>
        </p:spPr>
        <p:txBody>
          <a:bodyPr wrap="square">
            <a:spAutoFit/>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fr-FR" sz="4000" b="1" i="0" u="none" strike="noStrike" kern="0" cap="none" spc="0" normalizeH="0" baseline="0" noProof="0" dirty="0">
                <a:ln>
                  <a:noFill/>
                </a:ln>
                <a:solidFill>
                  <a:srgbClr val="333766"/>
                </a:solidFill>
                <a:effectLst/>
                <a:uLnTx/>
                <a:uFillTx/>
                <a:latin typeface="Arial"/>
                <a:ea typeface="+mn-ea"/>
                <a:cs typeface="+mn-cs"/>
                <a:sym typeface="Gill Sans" charset="0"/>
              </a:rPr>
              <a:t>BEAU, NOUVEAU, VIEUX, </a:t>
            </a:r>
            <a:r>
              <a:rPr kumimoji="0" lang="fr-FR" sz="4000" b="1" i="0" u="none" strike="noStrike" kern="0" cap="none" spc="0" normalizeH="0" baseline="0" noProof="0" dirty="0">
                <a:ln>
                  <a:noFill/>
                </a:ln>
                <a:solidFill>
                  <a:srgbClr val="E7E6E6">
                    <a:lumMod val="50000"/>
                  </a:srgbClr>
                </a:solidFill>
                <a:effectLst/>
                <a:uLnTx/>
                <a:uFillTx/>
                <a:latin typeface="Arial"/>
                <a:ea typeface="+mn-ea"/>
                <a:cs typeface="+mn-cs"/>
                <a:sym typeface="Gill Sans" charset="0"/>
              </a:rPr>
              <a:t>MOU</a:t>
            </a:r>
            <a:r>
              <a:rPr kumimoji="0" lang="fr-FR" sz="4000" b="1" i="0" u="none" strike="noStrike" kern="0" cap="none" spc="0" normalizeH="0" baseline="0" noProof="0" dirty="0">
                <a:ln>
                  <a:noFill/>
                </a:ln>
                <a:solidFill>
                  <a:srgbClr val="333766"/>
                </a:solidFill>
                <a:effectLst/>
                <a:uLnTx/>
                <a:uFillTx/>
                <a:latin typeface="Arial"/>
                <a:ea typeface="+mn-ea"/>
                <a:cs typeface="+mn-cs"/>
                <a:sym typeface="Gill Sans" charset="0"/>
              </a:rPr>
              <a:t>, </a:t>
            </a:r>
            <a:r>
              <a:rPr kumimoji="0" lang="fr-FR" sz="4000" b="1" i="0" u="none" strike="noStrike" kern="0" cap="none" spc="0" normalizeH="0" baseline="0" noProof="0" dirty="0">
                <a:ln>
                  <a:noFill/>
                </a:ln>
                <a:solidFill>
                  <a:srgbClr val="E7E6E6">
                    <a:lumMod val="50000"/>
                  </a:srgbClr>
                </a:solidFill>
                <a:effectLst/>
                <a:uLnTx/>
                <a:uFillTx/>
                <a:latin typeface="Arial"/>
                <a:ea typeface="+mn-ea"/>
                <a:cs typeface="+mn-cs"/>
                <a:sym typeface="Gill Sans" charset="0"/>
              </a:rPr>
              <a:t>FOU</a:t>
            </a:r>
          </a:p>
        </p:txBody>
      </p:sp>
    </p:spTree>
    <p:custDataLst>
      <p:tags r:id="rId1"/>
    </p:custDataLst>
    <p:extLst>
      <p:ext uri="{BB962C8B-B14F-4D97-AF65-F5344CB8AC3E}">
        <p14:creationId xmlns:p14="http://schemas.microsoft.com/office/powerpoint/2010/main" val="2677854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anim calcmode="lin" valueType="num">
                                      <p:cBhvr>
                                        <p:cTn id="12" dur="500" fill="hold"/>
                                        <p:tgtEl>
                                          <p:spTgt spid="14"/>
                                        </p:tgtEl>
                                        <p:attrNameLst>
                                          <p:attrName>ppt_x</p:attrName>
                                        </p:attrNameLst>
                                      </p:cBhvr>
                                      <p:tavLst>
                                        <p:tav tm="0">
                                          <p:val>
                                            <p:strVal val="#ppt_x"/>
                                          </p:val>
                                        </p:tav>
                                        <p:tav tm="100000">
                                          <p:val>
                                            <p:strVal val="#ppt_x"/>
                                          </p:val>
                                        </p:tav>
                                      </p:tavLst>
                                    </p:anim>
                                    <p:anim calcmode="lin" valueType="num">
                                      <p:cBhvr>
                                        <p:cTn id="13"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FAA3-8305-4A1D-D946-BF0D4A8696AC}"/>
              </a:ext>
            </a:extLst>
          </p:cNvPr>
          <p:cNvSpPr>
            <a:spLocks noGrp="1"/>
          </p:cNvSpPr>
          <p:nvPr>
            <p:ph type="title"/>
          </p:nvPr>
        </p:nvSpPr>
        <p:spPr/>
        <p:txBody>
          <a:bodyPr/>
          <a:lstStyle/>
          <a:p>
            <a:r>
              <a:rPr lang="fr-CA" dirty="0"/>
              <a:t>Féminins irréguliers</a:t>
            </a:r>
          </a:p>
        </p:txBody>
      </p:sp>
      <p:sp>
        <p:nvSpPr>
          <p:cNvPr id="10" name="Content Placeholder 5">
            <a:extLst>
              <a:ext uri="{FF2B5EF4-FFF2-40B4-BE49-F238E27FC236}">
                <a16:creationId xmlns:a16="http://schemas.microsoft.com/office/drawing/2014/main" id="{7DB8D6A3-1985-929A-312D-BB0F5C87B6DB}"/>
              </a:ext>
            </a:extLst>
          </p:cNvPr>
          <p:cNvSpPr txBox="1">
            <a:spLocks/>
          </p:cNvSpPr>
          <p:nvPr/>
        </p:nvSpPr>
        <p:spPr bwMode="auto">
          <a:xfrm>
            <a:off x="685800" y="1618797"/>
            <a:ext cx="3620742"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588" marR="0" lvl="0" indent="-342900" algn="l" defTabSz="914400" rtl="0" eaLnBrk="0" fontAlgn="base" latinLnBrk="0" hangingPunct="0">
              <a:lnSpc>
                <a:spcPct val="100000"/>
              </a:lnSpc>
              <a:spcBef>
                <a:spcPts val="576"/>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long 		longue </a:t>
            </a:r>
          </a:p>
          <a:p>
            <a:pPr marL="1588"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sec 		sèche</a:t>
            </a:r>
          </a:p>
          <a:p>
            <a:pPr marL="1588" marR="0" lvl="0" indent="-342900" algn="l" defTabSz="914400" rtl="0" eaLnBrk="0" fontAlgn="base" latinLnBrk="0" hangingPunct="0">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doux 		douce</a:t>
            </a: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blanc 	blanche</a:t>
            </a: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favori 	favorite</a:t>
            </a: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frais 		fraîche</a:t>
            </a: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franc 		franche</a:t>
            </a: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faux 		fausse</a:t>
            </a:r>
          </a:p>
          <a:p>
            <a:pPr marL="569913" marR="0" lvl="0" indent="-1588" algn="l" defTabSz="914400" rtl="0" eaLnBrk="0" fontAlgn="base" latinLnBrk="0" hangingPunct="0">
              <a:lnSpc>
                <a:spcPct val="100000"/>
              </a:lnSpc>
              <a:spcBef>
                <a:spcPts val="575"/>
              </a:spcBef>
              <a:spcAft>
                <a:spcPct val="0"/>
              </a:spcAft>
              <a:buClrTx/>
              <a:buSzTx/>
              <a:buFontTx/>
              <a:buNone/>
              <a:tabLst/>
              <a:defRPr/>
            </a:pP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1588" marR="0" lvl="0" indent="-342900" algn="l" defTabSz="914400" rtl="0" eaLnBrk="0" fontAlgn="base" latinLnBrk="0" hangingPunct="0">
              <a:lnSpc>
                <a:spcPct val="100000"/>
              </a:lnSpc>
              <a:spcBef>
                <a:spcPts val="575"/>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 </a:t>
            </a:r>
          </a:p>
          <a:p>
            <a:pPr marL="1588" marR="0" lvl="0" indent="-342900" algn="l" defTabSz="914400" rtl="0" eaLnBrk="0" fontAlgn="base" latinLnBrk="0" hangingPunct="0">
              <a:lnSpc>
                <a:spcPct val="100000"/>
              </a:lnSpc>
              <a:spcBef>
                <a:spcPts val="575"/>
              </a:spcBef>
              <a:spcAft>
                <a:spcPct val="0"/>
              </a:spcAft>
              <a:buClrTx/>
              <a:buSzTx/>
              <a:buFontTx/>
              <a:buNone/>
              <a:tabLst/>
              <a:defRPr/>
            </a:pPr>
            <a:endParaRPr kumimoji="0" lang="fr-FR" sz="2000" b="0" i="0" u="none" strike="noStrike" kern="0" cap="none" spc="0" normalizeH="0" baseline="0" noProof="0" dirty="0">
              <a:ln>
                <a:noFill/>
              </a:ln>
              <a:solidFill>
                <a:srgbClr val="000000"/>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22EC43FA-4766-3F39-C745-56BEBE3CB3F1}"/>
              </a:ext>
            </a:extLst>
          </p:cNvPr>
          <p:cNvSpPr>
            <a:spLocks noChangeArrowheads="1"/>
          </p:cNvSpPr>
          <p:nvPr/>
        </p:nvSpPr>
        <p:spPr bwMode="auto">
          <a:xfrm>
            <a:off x="5506022" y="1620385"/>
            <a:ext cx="5104828" cy="392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5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1588" marR="0" lvl="0" indent="0" defTabSz="914400" eaLnBrk="1" fontAlgn="auto" latinLnBrk="0" hangingPunct="1">
              <a:lnSpc>
                <a:spcPct val="100000"/>
              </a:lnSpc>
              <a:spcBef>
                <a:spcPts val="575"/>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grec 		gre</a:t>
            </a:r>
            <a:r>
              <a:rPr kumimoji="0" lang="fr-FR" altLang="fr-FR" sz="2800" b="1" i="0" u="none" strike="noStrike" kern="0" cap="none" spc="0" normalizeH="0" baseline="0" noProof="0" dirty="0">
                <a:ln>
                  <a:noFill/>
                </a:ln>
                <a:solidFill>
                  <a:srgbClr val="000000"/>
                </a:solidFill>
                <a:effectLst/>
                <a:uLnTx/>
                <a:uFillTx/>
                <a:latin typeface="Arial" panose="020B0604020202020204" pitchFamily="34" charset="0"/>
                <a:cs typeface="+mn-cs"/>
              </a:rPr>
              <a:t>c</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que</a:t>
            </a:r>
          </a:p>
          <a:p>
            <a:pPr marL="1588" marR="0" lvl="0" indent="0" defTabSz="914400" eaLnBrk="1" fontAlgn="auto" latinLnBrk="0" hangingPunct="1">
              <a:lnSpc>
                <a:spcPct val="100000"/>
              </a:lnSpc>
              <a:spcBef>
                <a:spcPts val="575"/>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turc 		turque</a:t>
            </a:r>
          </a:p>
          <a:p>
            <a:pPr marL="1588" marR="0" lvl="0" indent="0" defTabSz="914400" eaLnBrk="1" fontAlgn="auto" latinLnBrk="0" hangingPunct="1">
              <a:lnSpc>
                <a:spcPct val="100000"/>
              </a:lnSpc>
              <a:spcBef>
                <a:spcPts val="575"/>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public	publique</a:t>
            </a:r>
          </a:p>
          <a:p>
            <a:pPr marL="1588" marR="0" lvl="0" indent="0" defTabSz="914400" eaLnBrk="1" fontAlgn="auto" latinLnBrk="0" hangingPunct="1">
              <a:lnSpc>
                <a:spcPct val="100000"/>
              </a:lnSpc>
              <a:spcBef>
                <a:spcPts val="575"/>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bas		basse</a:t>
            </a:r>
          </a:p>
          <a:p>
            <a:pPr lvl="0" fontAlgn="auto">
              <a:spcBef>
                <a:spcPts val="575"/>
              </a:spcBef>
              <a:spcAft>
                <a:spcPts val="0"/>
              </a:spcAft>
              <a:buNone/>
              <a:defRPr/>
            </a:pPr>
            <a:r>
              <a:rPr lang="fr-FR" altLang="fr-FR" sz="2800" kern="0" dirty="0">
                <a:solidFill>
                  <a:srgbClr val="000000"/>
                </a:solidFill>
                <a:cs typeface="+mn-cs"/>
              </a:rPr>
              <a:t>épais		épaisse </a:t>
            </a:r>
          </a:p>
          <a:p>
            <a:pPr marL="1588" marR="0" lvl="0" indent="0" defTabSz="914400" eaLnBrk="1" fontAlgn="auto" latinLnBrk="0" hangingPunct="1">
              <a:lnSpc>
                <a:spcPct val="100000"/>
              </a:lnSpc>
              <a:spcBef>
                <a:spcPts val="575"/>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gros		grosse</a:t>
            </a:r>
          </a:p>
          <a:p>
            <a:pPr marL="1588"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roux 		rousse</a:t>
            </a:r>
          </a:p>
          <a:p>
            <a:pPr marL="1588"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malin		maligne</a:t>
            </a:r>
          </a:p>
        </p:txBody>
      </p:sp>
      <p:sp>
        <p:nvSpPr>
          <p:cNvPr id="13" name="Rectangle 12">
            <a:extLst>
              <a:ext uri="{FF2B5EF4-FFF2-40B4-BE49-F238E27FC236}">
                <a16:creationId xmlns:a16="http://schemas.microsoft.com/office/drawing/2014/main" id="{0D736EFE-3E52-4880-0ED6-AF66E1BAF45A}"/>
              </a:ext>
            </a:extLst>
          </p:cNvPr>
          <p:cNvSpPr>
            <a:spLocks noChangeArrowheads="1"/>
          </p:cNvSpPr>
          <p:nvPr/>
        </p:nvSpPr>
        <p:spPr bwMode="auto">
          <a:xfrm>
            <a:off x="838200" y="1238805"/>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m</a:t>
            </a:r>
          </a:p>
        </p:txBody>
      </p:sp>
      <p:sp>
        <p:nvSpPr>
          <p:cNvPr id="15" name="Rectangle 14">
            <a:extLst>
              <a:ext uri="{FF2B5EF4-FFF2-40B4-BE49-F238E27FC236}">
                <a16:creationId xmlns:a16="http://schemas.microsoft.com/office/drawing/2014/main" id="{ED957173-69F2-428A-CC19-3DD390A3A327}"/>
              </a:ext>
            </a:extLst>
          </p:cNvPr>
          <p:cNvSpPr>
            <a:spLocks noChangeArrowheads="1"/>
          </p:cNvSpPr>
          <p:nvPr/>
        </p:nvSpPr>
        <p:spPr bwMode="auto">
          <a:xfrm>
            <a:off x="5730993" y="1302885"/>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m</a:t>
            </a:r>
          </a:p>
        </p:txBody>
      </p:sp>
      <p:sp>
        <p:nvSpPr>
          <p:cNvPr id="16" name="Rectangle 15">
            <a:extLst>
              <a:ext uri="{FF2B5EF4-FFF2-40B4-BE49-F238E27FC236}">
                <a16:creationId xmlns:a16="http://schemas.microsoft.com/office/drawing/2014/main" id="{6B207267-226C-5FB5-BF51-0C142841D5A9}"/>
              </a:ext>
            </a:extLst>
          </p:cNvPr>
          <p:cNvSpPr>
            <a:spLocks noChangeArrowheads="1"/>
          </p:cNvSpPr>
          <p:nvPr/>
        </p:nvSpPr>
        <p:spPr bwMode="auto">
          <a:xfrm>
            <a:off x="7776659" y="1302884"/>
            <a:ext cx="287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f</a:t>
            </a:r>
          </a:p>
        </p:txBody>
      </p:sp>
      <p:pic>
        <p:nvPicPr>
          <p:cNvPr id="17" name="Picture 16" descr="Shape&#10;&#10;Description automatically generated with low confidence">
            <a:extLst>
              <a:ext uri="{FF2B5EF4-FFF2-40B4-BE49-F238E27FC236}">
                <a16:creationId xmlns:a16="http://schemas.microsoft.com/office/drawing/2014/main" id="{38B678E7-0D88-1E98-CDF5-CEFAB839EFB6}"/>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0864072">
            <a:off x="9333324" y="5162842"/>
            <a:ext cx="400942" cy="1574068"/>
          </a:xfrm>
          <a:prstGeom prst="rect">
            <a:avLst/>
          </a:prstGeom>
        </p:spPr>
      </p:pic>
      <p:sp>
        <p:nvSpPr>
          <p:cNvPr id="18" name="Rectangle 17">
            <a:extLst>
              <a:ext uri="{FF2B5EF4-FFF2-40B4-BE49-F238E27FC236}">
                <a16:creationId xmlns:a16="http://schemas.microsoft.com/office/drawing/2014/main" id="{49BFD194-9DAC-188E-48A3-AB1CACF7C4F7}"/>
              </a:ext>
            </a:extLst>
          </p:cNvPr>
          <p:cNvSpPr>
            <a:spLocks noChangeArrowheads="1"/>
          </p:cNvSpPr>
          <p:nvPr/>
        </p:nvSpPr>
        <p:spPr bwMode="auto">
          <a:xfrm>
            <a:off x="2954443" y="1238805"/>
            <a:ext cx="287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f</a:t>
            </a:r>
          </a:p>
        </p:txBody>
      </p:sp>
      <p:sp>
        <p:nvSpPr>
          <p:cNvPr id="19" name="TextBox 18">
            <a:extLst>
              <a:ext uri="{FF2B5EF4-FFF2-40B4-BE49-F238E27FC236}">
                <a16:creationId xmlns:a16="http://schemas.microsoft.com/office/drawing/2014/main" id="{57289506-CF54-BDF1-F94E-98A45DE08AA5}"/>
              </a:ext>
            </a:extLst>
          </p:cNvPr>
          <p:cNvSpPr txBox="1"/>
          <p:nvPr/>
        </p:nvSpPr>
        <p:spPr>
          <a:xfrm>
            <a:off x="9896889" y="5077206"/>
            <a:ext cx="3400011" cy="1569660"/>
          </a:xfrm>
          <a:prstGeom prst="rect">
            <a:avLst/>
          </a:prstGeom>
          <a:noFill/>
        </p:spPr>
        <p:txBody>
          <a:bodyPr wrap="square">
            <a:spAutoFit/>
          </a:bodyPr>
          <a:lstStyle/>
          <a:p>
            <a:pPr marL="1588" marR="0" lvl="0" indent="0" defTabSz="914400" eaLnBrk="1" fontAlgn="auto" latinLnBrk="0" hangingPunct="1">
              <a:lnSpc>
                <a:spcPct val="100000"/>
              </a:lnSpc>
              <a:spcBef>
                <a:spcPct val="0"/>
              </a:spcBef>
              <a:spcAft>
                <a:spcPts val="0"/>
              </a:spcAft>
              <a:buClrTx/>
              <a:buSzTx/>
              <a:buFontTx/>
              <a:buNone/>
              <a:tabLst/>
              <a:defRPr/>
            </a:pPr>
            <a:r>
              <a:rPr kumimoji="0" lang="fr-FR" altLang="fr-FR" sz="3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chic			</a:t>
            </a:r>
          </a:p>
          <a:p>
            <a:pPr marL="1588" marR="0" lvl="0" indent="0" defTabSz="914400" eaLnBrk="1" fontAlgn="auto" latinLnBrk="0" hangingPunct="1">
              <a:lnSpc>
                <a:spcPct val="100000"/>
              </a:lnSpc>
              <a:spcBef>
                <a:spcPct val="0"/>
              </a:spcBef>
              <a:spcAft>
                <a:spcPts val="0"/>
              </a:spcAft>
              <a:buClrTx/>
              <a:buSzTx/>
              <a:buFontTx/>
              <a:buNone/>
              <a:tabLst/>
              <a:defRPr/>
            </a:pPr>
            <a:r>
              <a:rPr kumimoji="0" lang="fr-FR" altLang="fr-FR" sz="3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bon marché	</a:t>
            </a:r>
          </a:p>
          <a:p>
            <a:pPr marL="1588" marR="0" lvl="0" indent="0" defTabSz="914400" eaLnBrk="1" fontAlgn="auto" latinLnBrk="0" hangingPunct="1">
              <a:lnSpc>
                <a:spcPct val="100000"/>
              </a:lnSpc>
              <a:spcBef>
                <a:spcPct val="0"/>
              </a:spcBef>
              <a:spcAft>
                <a:spcPts val="0"/>
              </a:spcAft>
              <a:buClrTx/>
              <a:buSzTx/>
              <a:buFontTx/>
              <a:buNone/>
              <a:tabLst/>
              <a:defRPr/>
            </a:pPr>
            <a:r>
              <a:rPr lang="fr-FR" altLang="fr-FR" sz="3200" kern="0" dirty="0">
                <a:solidFill>
                  <a:srgbClr val="000000"/>
                </a:solidFill>
                <a:latin typeface="Arial" panose="020B0604020202020204" pitchFamily="34" charset="0"/>
                <a:cs typeface="Arial" panose="020B0604020202020204" pitchFamily="34" charset="0"/>
              </a:rPr>
              <a:t>standard</a:t>
            </a:r>
            <a:endParaRPr kumimoji="0" lang="fr-FR" altLang="fr-FR" sz="3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684295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childTnLst>
                                </p:cTn>
                              </p:par>
                              <p:par>
                                <p:cTn id="48" presetID="10" presetClass="entr" presetSubtype="0"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childTnLst>
                                </p:cTn>
                              </p:par>
                            </p:childTnLst>
                          </p:cTn>
                        </p:par>
                        <p:par>
                          <p:cTn id="51" fill="hold">
                            <p:stCondLst>
                              <p:cond delay="1000"/>
                            </p:stCondLst>
                            <p:childTnLst>
                              <p:par>
                                <p:cTn id="52" presetID="1" presetClass="entr" presetSubtype="0" fill="hold" nodeType="after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 calcmode="lin" valueType="num">
                                      <p:cBhvr>
                                        <p:cTn id="88" dur="500" fill="hold"/>
                                        <p:tgtEl>
                                          <p:spTgt spid="17"/>
                                        </p:tgtEl>
                                        <p:attrNameLst>
                                          <p:attrName>style.rotation</p:attrName>
                                        </p:attrNameLst>
                                      </p:cBhvr>
                                      <p:tavLst>
                                        <p:tav tm="0">
                                          <p:val>
                                            <p:fltVal val="90"/>
                                          </p:val>
                                        </p:tav>
                                        <p:tav tm="100000">
                                          <p:val>
                                            <p:fltVal val="0"/>
                                          </p:val>
                                        </p:tav>
                                      </p:tavLst>
                                    </p:anim>
                                    <p:animEffect transition="in" filter="fade">
                                      <p:cBhvr>
                                        <p:cTn id="89" dur="500"/>
                                        <p:tgtEl>
                                          <p:spTgt spid="17"/>
                                        </p:tgtEl>
                                      </p:cBhvr>
                                    </p:animEffect>
                                  </p:childTnLst>
                                </p:cTn>
                              </p:par>
                            </p:childTnLst>
                          </p:cTn>
                        </p:par>
                        <p:par>
                          <p:cTn id="90" fill="hold">
                            <p:stCondLst>
                              <p:cond delay="500"/>
                            </p:stCondLst>
                            <p:childTnLst>
                              <p:par>
                                <p:cTn id="91" presetID="10" presetClass="entr" presetSubtype="0" fill="hold" grpId="0"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8"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IMING" val="|4.3|7.1|7.5|10.1|11.1|13.5|1"/>
</p:tagLst>
</file>

<file path=ppt/tags/tag2.xml><?xml version="1.0" encoding="utf-8"?>
<p:tagLst xmlns:a="http://schemas.openxmlformats.org/drawingml/2006/main" xmlns:r="http://schemas.openxmlformats.org/officeDocument/2006/relationships" xmlns:p="http://schemas.openxmlformats.org/presentationml/2006/main">
  <p:tag name="TIMING" val="|3.3|0.5|18.6|0.5|0.7|2.5|14.1|8.7|10.2|2"/>
</p:tagLst>
</file>

<file path=ppt/tags/tag3.xml><?xml version="1.0" encoding="utf-8"?>
<p:tagLst xmlns:a="http://schemas.openxmlformats.org/drawingml/2006/main" xmlns:r="http://schemas.openxmlformats.org/officeDocument/2006/relationships" xmlns:p="http://schemas.openxmlformats.org/presentationml/2006/main">
  <p:tag name="TIMING" val="|18.7|8.5|31.4|13.1|14.1|8.2|10|9.6|10.5"/>
</p:tagLst>
</file>

<file path=ppt/tags/tag4.xml><?xml version="1.0" encoding="utf-8"?>
<p:tagLst xmlns:a="http://schemas.openxmlformats.org/drawingml/2006/main" xmlns:r="http://schemas.openxmlformats.org/officeDocument/2006/relationships" xmlns:p="http://schemas.openxmlformats.org/presentationml/2006/main">
  <p:tag name="TIMING" val="|1.4|18.9|6.1|9.2|0.9|8.4|1.1|8.1|4.7|10.4|30.8|3.4|4.2|1|4.5|2|1.3|2.7|3.4|1.2"/>
</p:tagLst>
</file>

<file path=ppt/tags/tag5.xml><?xml version="1.0" encoding="utf-8"?>
<p:tagLst xmlns:a="http://schemas.openxmlformats.org/drawingml/2006/main" xmlns:r="http://schemas.openxmlformats.org/officeDocument/2006/relationships" xmlns:p="http://schemas.openxmlformats.org/presentationml/2006/main">
  <p:tag name="TIMING" val="|7.7"/>
</p:tagLst>
</file>

<file path=ppt/tags/tag6.xml><?xml version="1.0" encoding="utf-8"?>
<p:tagLst xmlns:a="http://schemas.openxmlformats.org/drawingml/2006/main" xmlns:r="http://schemas.openxmlformats.org/officeDocument/2006/relationships" xmlns:p="http://schemas.openxmlformats.org/presentationml/2006/main">
  <p:tag name="TIMING" val="|1.1|13.9|20.9"/>
</p:tagLst>
</file>

<file path=ppt/tags/tag7.xml><?xml version="1.0" encoding="utf-8"?>
<p:tagLst xmlns:a="http://schemas.openxmlformats.org/drawingml/2006/main" xmlns:r="http://schemas.openxmlformats.org/officeDocument/2006/relationships" xmlns:p="http://schemas.openxmlformats.org/presentationml/2006/main">
  <p:tag name="TIMING" val="|1.1|18"/>
</p:tagLst>
</file>

<file path=ppt/tags/tag8.xml><?xml version="1.0" encoding="utf-8"?>
<p:tagLst xmlns:a="http://schemas.openxmlformats.org/drawingml/2006/main" xmlns:r="http://schemas.openxmlformats.org/officeDocument/2006/relationships" xmlns:p="http://schemas.openxmlformats.org/presentationml/2006/main">
  <p:tag name="TIMING" val="|79.8"/>
</p:tagLst>
</file>

<file path=ppt/tags/tag9.xml><?xml version="1.0" encoding="utf-8"?>
<p:tagLst xmlns:a="http://schemas.openxmlformats.org/drawingml/2006/main" xmlns:r="http://schemas.openxmlformats.org/officeDocument/2006/relationships" xmlns:p="http://schemas.openxmlformats.org/presentationml/2006/main">
  <p:tag name="TIMING" val="|5.8|1.1|1.9|3|2.7|2.5|3.7|2.7|2.8|3.5|7.9|3.4|4|2.4|3.2|2.9|3.2|4.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2722</TotalTime>
  <Pages>0</Pages>
  <Words>2167</Words>
  <Characters>0</Characters>
  <Application>Microsoft Office PowerPoint</Application>
  <PresentationFormat>Custom</PresentationFormat>
  <Lines>0</Lines>
  <Paragraphs>187</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Cubano</vt:lpstr>
      <vt:lpstr>Gill Sans</vt:lpstr>
      <vt:lpstr>Open Sans</vt:lpstr>
      <vt:lpstr>Wingdings</vt:lpstr>
      <vt:lpstr>Title &amp; Bullets</vt:lpstr>
      <vt:lpstr>Les adjectifs</vt:lpstr>
      <vt:lpstr>Définition</vt:lpstr>
      <vt:lpstr>Féminin des adjectifs (règle générale)</vt:lpstr>
      <vt:lpstr>Féminin des adjectifs (-eur vs. -teur)</vt:lpstr>
      <vt:lpstr>Féminin des adjectifs (règle générale)</vt:lpstr>
      <vt:lpstr>Féminin des adjectifs II</vt:lpstr>
      <vt:lpstr>Féminin des adjectifs III</vt:lpstr>
      <vt:lpstr>BEAU, NOUVEAU, VIEUX, MOU, FOU</vt:lpstr>
      <vt:lpstr>Féminins irréguliers</vt:lpstr>
      <vt:lpstr>Pluriel des adjectifs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adjectifs</dc:title>
  <dc:creator>Tsedryk, Kanstantsin</dc:creator>
  <cp:keywords>FR252</cp:keywords>
  <cp:lastModifiedBy>KT</cp:lastModifiedBy>
  <cp:revision>523</cp:revision>
  <dcterms:modified xsi:type="dcterms:W3CDTF">2024-01-12T15:56:27Z</dcterms:modified>
</cp:coreProperties>
</file>