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2"/>
  </p:notesMasterIdLst>
  <p:handoutMasterIdLst>
    <p:handoutMasterId r:id="rId13"/>
  </p:handoutMasterIdLst>
  <p:sldIdLst>
    <p:sldId id="347" r:id="rId2"/>
    <p:sldId id="348" r:id="rId3"/>
    <p:sldId id="349" r:id="rId4"/>
    <p:sldId id="350" r:id="rId5"/>
    <p:sldId id="351" r:id="rId6"/>
    <p:sldId id="352" r:id="rId7"/>
    <p:sldId id="355" r:id="rId8"/>
    <p:sldId id="353" r:id="rId9"/>
    <p:sldId id="354" r:id="rId10"/>
    <p:sldId id="356" r:id="rId11"/>
  </p:sldIdLst>
  <p:sldSz cx="12482513" cy="7021513"/>
  <p:notesSz cx="7023100" cy="9309100"/>
  <p:custDataLst>
    <p:tags r:id="rId14"/>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65" userDrawn="1">
          <p15:clr>
            <a:srgbClr val="A4A3A4"/>
          </p15:clr>
        </p15:guide>
        <p15:guide id="2" orient="horz" pos="3940" userDrawn="1">
          <p15:clr>
            <a:srgbClr val="A4A3A4"/>
          </p15:clr>
        </p15:guide>
        <p15:guide id="3" pos="1936" userDrawn="1">
          <p15:clr>
            <a:srgbClr val="A4A3A4"/>
          </p15:clr>
        </p15:guide>
        <p15:guide id="4" pos="3943" userDrawn="1">
          <p15:clr>
            <a:srgbClr val="A4A3A4"/>
          </p15:clr>
        </p15:guide>
        <p15:guide id="5" pos="5905"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6B50"/>
    <a:srgbClr val="2274A5"/>
    <a:srgbClr val="04A078"/>
    <a:srgbClr val="1997CB"/>
    <a:srgbClr val="6F2A0B"/>
    <a:srgbClr val="3E5E28"/>
    <a:srgbClr val="679192"/>
    <a:srgbClr val="D8E5ED"/>
    <a:srgbClr val="ADC8D7"/>
    <a:srgbClr val="BBD7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67266" autoAdjust="0"/>
  </p:normalViewPr>
  <p:slideViewPr>
    <p:cSldViewPr snapToGrid="0" snapToObjects="1" showGuides="1">
      <p:cViewPr varScale="1">
        <p:scale>
          <a:sx n="70" d="100"/>
          <a:sy n="70" d="100"/>
        </p:scale>
        <p:origin x="870" y="60"/>
      </p:cViewPr>
      <p:guideLst>
        <p:guide orient="horz" pos="465"/>
        <p:guide orient="horz" pos="3940"/>
        <p:guide pos="1936"/>
        <p:guide pos="3943"/>
        <p:guide pos="5905"/>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C2FFBA-9376-454A-86D8-952D68B7E55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fr-CA"/>
        </a:p>
      </dgm:t>
    </dgm:pt>
    <dgm:pt modelId="{56849962-C676-447B-A4EB-812848E93D59}">
      <dgm:prSet/>
      <dgm:spPr>
        <a:solidFill>
          <a:srgbClr val="1997CB"/>
        </a:solidFill>
      </dgm:spPr>
      <dgm:t>
        <a:bodyPr/>
        <a:lstStyle/>
        <a:p>
          <a:pPr algn="ctr"/>
          <a:r>
            <a:rPr lang="fr-FR" b="0" i="0" baseline="0" dirty="0"/>
            <a:t>avec une préposition « </a:t>
          </a:r>
          <a:r>
            <a:rPr lang="fr-FR" b="1" i="0" baseline="0" dirty="0"/>
            <a:t>en</a:t>
          </a:r>
          <a:r>
            <a:rPr lang="fr-FR" b="0" i="0" baseline="0" dirty="0"/>
            <a:t> » (= gérondif)</a:t>
          </a:r>
          <a:endParaRPr lang="fr-CA" dirty="0"/>
        </a:p>
      </dgm:t>
    </dgm:pt>
    <dgm:pt modelId="{7D92D690-09CF-4885-8067-0DDD7F3794DE}" type="parTrans" cxnId="{83B99D62-3756-46C8-8566-4EA6D00174A9}">
      <dgm:prSet/>
      <dgm:spPr/>
      <dgm:t>
        <a:bodyPr/>
        <a:lstStyle/>
        <a:p>
          <a:pPr algn="ctr"/>
          <a:endParaRPr lang="fr-CA"/>
        </a:p>
      </dgm:t>
    </dgm:pt>
    <dgm:pt modelId="{93DD5028-35AC-485C-813D-4CA1ADC8A125}" type="sibTrans" cxnId="{83B99D62-3756-46C8-8566-4EA6D00174A9}">
      <dgm:prSet/>
      <dgm:spPr/>
      <dgm:t>
        <a:bodyPr/>
        <a:lstStyle/>
        <a:p>
          <a:pPr algn="ctr"/>
          <a:endParaRPr lang="fr-CA"/>
        </a:p>
      </dgm:t>
    </dgm:pt>
    <dgm:pt modelId="{D65E3639-7701-4BE9-A6EE-A4D4EF0FBBD6}">
      <dgm:prSet/>
      <dgm:spPr>
        <a:solidFill>
          <a:srgbClr val="04A078"/>
        </a:solidFill>
      </dgm:spPr>
      <dgm:t>
        <a:bodyPr/>
        <a:lstStyle/>
        <a:p>
          <a:pPr algn="ctr"/>
          <a:r>
            <a:rPr lang="fr-FR" b="0" i="0" baseline="0" dirty="0"/>
            <a:t>tout seul sans préposition </a:t>
          </a:r>
          <a:endParaRPr lang="fr-CA" dirty="0"/>
        </a:p>
      </dgm:t>
    </dgm:pt>
    <dgm:pt modelId="{2838D908-84EA-4A30-A046-953404DEE29F}" type="parTrans" cxnId="{10F00CE3-B87E-4FF4-A45F-E3BDDDBDBAD5}">
      <dgm:prSet/>
      <dgm:spPr/>
      <dgm:t>
        <a:bodyPr/>
        <a:lstStyle/>
        <a:p>
          <a:pPr algn="ctr"/>
          <a:endParaRPr lang="fr-CA"/>
        </a:p>
      </dgm:t>
    </dgm:pt>
    <dgm:pt modelId="{94ACC823-7C88-4DEF-BE0E-0630949B35C0}" type="sibTrans" cxnId="{10F00CE3-B87E-4FF4-A45F-E3BDDDBDBAD5}">
      <dgm:prSet/>
      <dgm:spPr/>
      <dgm:t>
        <a:bodyPr/>
        <a:lstStyle/>
        <a:p>
          <a:pPr algn="ctr"/>
          <a:endParaRPr lang="fr-CA"/>
        </a:p>
      </dgm:t>
    </dgm:pt>
    <dgm:pt modelId="{69D7158D-934A-4A9A-B329-3B900C95010E}" type="pres">
      <dgm:prSet presAssocID="{41C2FFBA-9376-454A-86D8-952D68B7E55E}" presName="linear" presStyleCnt="0">
        <dgm:presLayoutVars>
          <dgm:animLvl val="lvl"/>
          <dgm:resizeHandles val="exact"/>
        </dgm:presLayoutVars>
      </dgm:prSet>
      <dgm:spPr/>
    </dgm:pt>
    <dgm:pt modelId="{F4FAA7CD-5368-454A-8168-6D720A8A18FC}" type="pres">
      <dgm:prSet presAssocID="{56849962-C676-447B-A4EB-812848E93D59}" presName="parentText" presStyleLbl="node1" presStyleIdx="0" presStyleCnt="2">
        <dgm:presLayoutVars>
          <dgm:chMax val="0"/>
          <dgm:bulletEnabled val="1"/>
        </dgm:presLayoutVars>
      </dgm:prSet>
      <dgm:spPr/>
    </dgm:pt>
    <dgm:pt modelId="{F47999C4-B9B8-4235-903A-4A88ACAE96D8}" type="pres">
      <dgm:prSet presAssocID="{93DD5028-35AC-485C-813D-4CA1ADC8A125}" presName="spacer" presStyleCnt="0"/>
      <dgm:spPr/>
    </dgm:pt>
    <dgm:pt modelId="{3FDA69F4-CDA2-4A45-8184-BDCE59B0590B}" type="pres">
      <dgm:prSet presAssocID="{D65E3639-7701-4BE9-A6EE-A4D4EF0FBBD6}" presName="parentText" presStyleLbl="node1" presStyleIdx="1" presStyleCnt="2">
        <dgm:presLayoutVars>
          <dgm:chMax val="0"/>
          <dgm:bulletEnabled val="1"/>
        </dgm:presLayoutVars>
      </dgm:prSet>
      <dgm:spPr/>
    </dgm:pt>
  </dgm:ptLst>
  <dgm:cxnLst>
    <dgm:cxn modelId="{83B99D62-3756-46C8-8566-4EA6D00174A9}" srcId="{41C2FFBA-9376-454A-86D8-952D68B7E55E}" destId="{56849962-C676-447B-A4EB-812848E93D59}" srcOrd="0" destOrd="0" parTransId="{7D92D690-09CF-4885-8067-0DDD7F3794DE}" sibTransId="{93DD5028-35AC-485C-813D-4CA1ADC8A125}"/>
    <dgm:cxn modelId="{1AE1464D-7F17-40E6-8188-74BB1F2ED5CF}" type="presOf" srcId="{D65E3639-7701-4BE9-A6EE-A4D4EF0FBBD6}" destId="{3FDA69F4-CDA2-4A45-8184-BDCE59B0590B}" srcOrd="0" destOrd="0" presId="urn:microsoft.com/office/officeart/2005/8/layout/vList2"/>
    <dgm:cxn modelId="{A5727853-9BB4-458D-AAB5-3DD6302F3D9D}" type="presOf" srcId="{56849962-C676-447B-A4EB-812848E93D59}" destId="{F4FAA7CD-5368-454A-8168-6D720A8A18FC}" srcOrd="0" destOrd="0" presId="urn:microsoft.com/office/officeart/2005/8/layout/vList2"/>
    <dgm:cxn modelId="{DE4F8BB0-8490-4046-9A96-F31083C1FEE1}" type="presOf" srcId="{41C2FFBA-9376-454A-86D8-952D68B7E55E}" destId="{69D7158D-934A-4A9A-B329-3B900C95010E}" srcOrd="0" destOrd="0" presId="urn:microsoft.com/office/officeart/2005/8/layout/vList2"/>
    <dgm:cxn modelId="{10F00CE3-B87E-4FF4-A45F-E3BDDDBDBAD5}" srcId="{41C2FFBA-9376-454A-86D8-952D68B7E55E}" destId="{D65E3639-7701-4BE9-A6EE-A4D4EF0FBBD6}" srcOrd="1" destOrd="0" parTransId="{2838D908-84EA-4A30-A046-953404DEE29F}" sibTransId="{94ACC823-7C88-4DEF-BE0E-0630949B35C0}"/>
    <dgm:cxn modelId="{DE8E5570-C37E-47C8-856F-F73C56969516}" type="presParOf" srcId="{69D7158D-934A-4A9A-B329-3B900C95010E}" destId="{F4FAA7CD-5368-454A-8168-6D720A8A18FC}" srcOrd="0" destOrd="0" presId="urn:microsoft.com/office/officeart/2005/8/layout/vList2"/>
    <dgm:cxn modelId="{884BEFCD-6294-44F9-985F-316366817823}" type="presParOf" srcId="{69D7158D-934A-4A9A-B329-3B900C95010E}" destId="{F47999C4-B9B8-4235-903A-4A88ACAE96D8}" srcOrd="1" destOrd="0" presId="urn:microsoft.com/office/officeart/2005/8/layout/vList2"/>
    <dgm:cxn modelId="{3DD7DB06-EACE-473D-815E-2F4CBBB40D7B}" type="presParOf" srcId="{69D7158D-934A-4A9A-B329-3B900C95010E}" destId="{3FDA69F4-CDA2-4A45-8184-BDCE59B0590B}"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AA7CD-5368-454A-8168-6D720A8A18FC}">
      <dsp:nvSpPr>
        <dsp:cNvPr id="0" name=""/>
        <dsp:cNvSpPr/>
      </dsp:nvSpPr>
      <dsp:spPr>
        <a:xfrm>
          <a:off x="0" y="23387"/>
          <a:ext cx="7878535" cy="1989000"/>
        </a:xfrm>
        <a:prstGeom prst="roundRect">
          <a:avLst/>
        </a:prstGeom>
        <a:solidFill>
          <a:srgbClr val="1997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fr-FR" sz="5000" b="0" i="0" kern="1200" baseline="0" dirty="0"/>
            <a:t>avec une préposition « </a:t>
          </a:r>
          <a:r>
            <a:rPr lang="fr-FR" sz="5000" b="1" i="0" kern="1200" baseline="0" dirty="0"/>
            <a:t>en</a:t>
          </a:r>
          <a:r>
            <a:rPr lang="fr-FR" sz="5000" b="0" i="0" kern="1200" baseline="0" dirty="0"/>
            <a:t> » (= gérondif)</a:t>
          </a:r>
          <a:endParaRPr lang="fr-CA" sz="5000" kern="1200" dirty="0"/>
        </a:p>
      </dsp:txBody>
      <dsp:txXfrm>
        <a:off x="97095" y="120482"/>
        <a:ext cx="7684345" cy="1794810"/>
      </dsp:txXfrm>
    </dsp:sp>
    <dsp:sp modelId="{3FDA69F4-CDA2-4A45-8184-BDCE59B0590B}">
      <dsp:nvSpPr>
        <dsp:cNvPr id="0" name=""/>
        <dsp:cNvSpPr/>
      </dsp:nvSpPr>
      <dsp:spPr>
        <a:xfrm>
          <a:off x="0" y="2156387"/>
          <a:ext cx="7878535" cy="1989000"/>
        </a:xfrm>
        <a:prstGeom prst="roundRect">
          <a:avLst/>
        </a:prstGeom>
        <a:solidFill>
          <a:srgbClr val="04A0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fr-FR" sz="5000" b="0" i="0" kern="1200" baseline="0" dirty="0"/>
            <a:t>tout seul sans préposition </a:t>
          </a:r>
          <a:endParaRPr lang="fr-CA" sz="5000" kern="1200" dirty="0"/>
        </a:p>
      </dsp:txBody>
      <dsp:txXfrm>
        <a:off x="97095" y="2253482"/>
        <a:ext cx="7684345" cy="17948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L’emploi du participe présent</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dirty="0"/>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dirty="0"/>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dirty="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dirty="0"/>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dirty="0"/>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allons maintenant étudier les différents contextes d’emploi du participe présent.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dirty="0"/>
          </a:p>
        </p:txBody>
      </p:sp>
    </p:spTree>
    <p:extLst>
      <p:ext uri="{BB962C8B-B14F-4D97-AF65-F5344CB8AC3E}">
        <p14:creationId xmlns:p14="http://schemas.microsoft.com/office/powerpoint/2010/main" val="2034810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Alors, comment peut-on faire la distinction entre les participes présents et les adjectifs verbaux ?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Il s’agit du participe présent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400"/>
              </a:spcAft>
              <a:buFont typeface="Symbol" panose="05050102010706020507" pitchFamily="18" charset="2"/>
              <a:buChar char=""/>
              <a:tabLst>
                <a:tab pos="457200" algn="l"/>
              </a:tabLst>
            </a:pPr>
            <a:r>
              <a:rPr lang="fr-CA" sz="1200" b="1" dirty="0">
                <a:effectLst/>
                <a:latin typeface="Open Sans" panose="020B0606030504020204" pitchFamily="34" charset="0"/>
                <a:ea typeface="Calibri" panose="020F0502020204030204" pitchFamily="34" charset="0"/>
                <a:cs typeface="Times New Roman" panose="02020603050405020304" pitchFamily="18" charset="0"/>
              </a:rPr>
              <a:t>quand il est suivi d’un complément</a:t>
            </a: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C’est une personne souffrant d’une grave maladie (« d’une grave maladie » est un complément du participe « souffrant »)</a:t>
            </a: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C’est une personne parlant plusieurs langues. (dans cet exemple, « plusieurs langues » est un complément du participe présent « parlant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400"/>
              </a:spcAft>
              <a:buFont typeface="Symbol" panose="05050102010706020507" pitchFamily="18" charset="2"/>
              <a:buChar char=""/>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Il s’agit aussi du participe présent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quand il est suivi d’un adverbe</a:t>
            </a: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C’est une personne souriant toujours.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(dans cette phrase, « souriant » est un participe présent parce que les adverbes se placent toujours après le verbe et les participes présents)</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Nous parlons de l’adjectif verbal </a:t>
            </a:r>
          </a:p>
          <a:p>
            <a:pPr marL="342900" marR="0" lvl="0" indent="-342900">
              <a:spcBef>
                <a:spcPts val="0"/>
              </a:spcBef>
              <a:spcAft>
                <a:spcPts val="400"/>
              </a:spcAft>
              <a:buFont typeface="Symbol" panose="05050102010706020507" pitchFamily="18" charset="2"/>
              <a:buChar char=""/>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quand il est attribut (c’est-à-dire qu’il est employé tout seul avec le verbe être)</a:t>
            </a: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Ma sœur est souffrante. </a:t>
            </a:r>
          </a:p>
          <a:p>
            <a:pPr marL="342900" marR="0" lvl="0" indent="-342900">
              <a:spcBef>
                <a:spcPts val="0"/>
              </a:spcBef>
              <a:spcAft>
                <a:spcPts val="400"/>
              </a:spcAft>
              <a:buFont typeface="Symbol" panose="05050102010706020507" pitchFamily="18" charset="2"/>
              <a:buChar char=""/>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quand il est simple épithète (c’est-à-dire, il joue son rôle d’un adjectif et il qualifie le nom auquel il se rapporte). Par exemple, </a:t>
            </a: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Une figure souriante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 souriante » – est une épithète qui qualifie le nom « figure »</a:t>
            </a:r>
          </a:p>
          <a:p>
            <a:pPr marL="342900" marR="0" lvl="0" indent="-342900">
              <a:spcBef>
                <a:spcPts val="0"/>
              </a:spcBef>
              <a:spcAft>
                <a:spcPts val="400"/>
              </a:spcAft>
              <a:buFont typeface="Symbol" panose="05050102010706020507" pitchFamily="18" charset="2"/>
              <a:buChar char=""/>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Et finalement, il s’agit d’un adjectif verbal quand il est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précédé</a:t>
            </a:r>
            <a:r>
              <a:rPr lang="fr-CA" sz="1200" dirty="0">
                <a:effectLst/>
                <a:latin typeface="Open Sans" panose="020B0606030504020204" pitchFamily="34" charset="0"/>
                <a:ea typeface="Calibri" panose="020F0502020204030204" pitchFamily="34" charset="0"/>
                <a:cs typeface="Times New Roman" panose="02020603050405020304" pitchFamily="18" charset="0"/>
              </a:rPr>
              <a:t> d’un adverbe</a:t>
            </a:r>
          </a:p>
          <a:p>
            <a:pPr marL="742950" marR="0" lvl="1" indent="-285750">
              <a:spcBef>
                <a:spcPts val="0"/>
              </a:spcBef>
              <a:spcAft>
                <a:spcPts val="400"/>
              </a:spcAft>
              <a:buFont typeface="Courier New" panose="02070309020205020404" pitchFamily="49" charset="0"/>
              <a:buChar char="o"/>
              <a:tabLst>
                <a:tab pos="9144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C’est une personne toujours souriante.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(l’adverbe « toujours » se trouve devant le mot, alors c’est un adjectif et non pas un participe présent)</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vous rappelle encore une fois que tous les participes présents sont invariables, donc il n’y a pas d’accord. Alors que les adjectifs s’accordent en genre et en nombre avec les noms auxquels ils se rapportent.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votre manuel, observez aussi les différences orthographiques du participe présent et de l’adjectif, ainsi que les noms dérivés à partir des participes présents.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10</a:t>
            </a:fld>
            <a:endParaRPr lang="en-CA" altLang="fr-FR" dirty="0"/>
          </a:p>
        </p:txBody>
      </p:sp>
    </p:spTree>
    <p:extLst>
      <p:ext uri="{BB962C8B-B14F-4D97-AF65-F5344CB8AC3E}">
        <p14:creationId xmlns:p14="http://schemas.microsoft.com/office/powerpoint/2010/main" val="3564989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participe présent peut être employé : </a:t>
            </a:r>
          </a:p>
          <a:p>
            <a:pPr marL="342900" marR="0" lvl="0" indent="-342900">
              <a:spcBef>
                <a:spcPts val="0"/>
              </a:spcBef>
              <a:spcAft>
                <a:spcPts val="400"/>
              </a:spcAft>
              <a:buFont typeface="+mj-lt"/>
              <a:buAutoNum type="arabicParenR"/>
              <a:tabLst>
                <a:tab pos="457200" algn="l"/>
              </a:tabLs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avec une préposition « en », dans ce cas il s’agit du gérondif;</a:t>
            </a:r>
          </a:p>
          <a:p>
            <a:pPr marL="342900" marR="0" lvl="0" indent="-342900">
              <a:spcBef>
                <a:spcPts val="0"/>
              </a:spcBef>
              <a:spcAft>
                <a:spcPts val="400"/>
              </a:spcAft>
              <a:buFont typeface="+mj-lt"/>
              <a:buAutoNum type="arabicParenR"/>
              <a:tabLst>
                <a:tab pos="457200" algn="l"/>
              </a:tabLst>
            </a:pPr>
            <a:r>
              <a:rPr lang="fr-CA" sz="1800" dirty="0">
                <a:effectLst/>
                <a:latin typeface="Open Sans" panose="020B0606030504020204" pitchFamily="34" charset="0"/>
                <a:ea typeface="Calibri" panose="020F0502020204030204" pitchFamily="34" charset="0"/>
                <a:cs typeface="Times New Roman" panose="02020603050405020304" pitchFamily="18" charset="0"/>
              </a:rPr>
              <a:t>ou bien, tout seul sans préposition.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dirty="0"/>
          </a:p>
        </p:txBody>
      </p:sp>
    </p:spTree>
    <p:extLst>
      <p:ext uri="{BB962C8B-B14F-4D97-AF65-F5344CB8AC3E}">
        <p14:creationId xmlns:p14="http://schemas.microsoft.com/office/powerpoint/2010/main" val="415162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d’abord les cas de l’emploi du gérondif (en + participe présent)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Notons que le gérondif a toujours le même sujet que le verbe principal.</a:t>
            </a:r>
          </a:p>
          <a:p>
            <a:pPr marL="342900" marR="0" lvl="0" indent="-342900">
              <a:spcBef>
                <a:spcPts val="0"/>
              </a:spcBef>
              <a:spcAft>
                <a:spcPts val="400"/>
              </a:spcAft>
              <a:buFont typeface="Symbol" panose="05050102010706020507" pitchFamily="18" charset="2"/>
              <a:buChar char=""/>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marchons en rêvant.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Nous » est le sujet du verbe « marcher » et aussi du gérondif en rêvant. Nous pouvons transformer cette phrase en deux propositions :  « Nous marchons et nous rêvons en même temps.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dirty="0"/>
          </a:p>
        </p:txBody>
      </p:sp>
    </p:spTree>
    <p:extLst>
      <p:ext uri="{BB962C8B-B14F-4D97-AF65-F5344CB8AC3E}">
        <p14:creationId xmlns:p14="http://schemas.microsoft.com/office/powerpoint/2010/main" val="389243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Nous employons le gérondif pour exprimer :</a:t>
            </a:r>
          </a:p>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les actions simultanées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En dinant, nous écoutons la radio.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L’action exprimée par le gérondif (en dinant) se produit en même temps que celle du verbe principal (nous écoutons).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Le gérondif peut être précédé de « tout » qui sert à souligner la simultanéité et la continuité.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Tout en écrivant, il m’a posé quelques questions.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Nous ajoutons l’adverbe « tout » au gérondif pour insister sur le fait que ces deux actions se passent en même temps (action d’écrire et de poser des questions)</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 gérondif peut aussi exprimer le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temps</a:t>
            </a:r>
            <a:r>
              <a:rPr lang="fr-CA" sz="1200" dirty="0">
                <a:effectLst/>
                <a:latin typeface="Open Sans" panose="020B0606030504020204" pitchFamily="34" charset="0"/>
                <a:ea typeface="Calibri" panose="020F0502020204030204" pitchFamily="34" charset="0"/>
                <a:cs typeface="Times New Roman" panose="02020603050405020304" pitchFamily="18" charset="0"/>
              </a:rPr>
              <a:t>, le moment avec l’idée de simultanéité</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En me voyant, il s’est arrêté. </a:t>
            </a:r>
          </a:p>
          <a:p>
            <a:pPr marL="9144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Nous pouvons transformer cette phrase à l’aide de la conjonction « quand » pour exprimer cette nuance du temps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 Quand il m’a vu, il s’est arrêté.</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Et finalement, le gérondif peut exprimer la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manière</a:t>
            </a:r>
            <a:r>
              <a:rPr lang="fr-CA" sz="1200" dirty="0">
                <a:effectLst/>
                <a:latin typeface="Open Sans" panose="020B0606030504020204" pitchFamily="34" charset="0"/>
                <a:ea typeface="Calibri" panose="020F0502020204030204" pitchFamily="34" charset="0"/>
                <a:cs typeface="Times New Roman" panose="02020603050405020304" pitchFamily="18" charset="0"/>
              </a:rPr>
              <a:t> ou le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moyen</a:t>
            </a:r>
            <a:r>
              <a:rPr lang="fr-CA" sz="1200" dirty="0">
                <a:effectLst/>
                <a:latin typeface="Open Sans" panose="020B0606030504020204" pitchFamily="34" charset="0"/>
                <a:ea typeface="Calibri" panose="020F0502020204030204" pitchFamily="34" charset="0"/>
                <a:cs typeface="Times New Roman" panose="02020603050405020304" pitchFamily="18" charset="0"/>
              </a:rPr>
              <a:t> toujours avec une idée de simultanéité.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Elle a maigri en faisant du sport. </a:t>
            </a:r>
          </a:p>
          <a:p>
            <a:pPr marL="9144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Pour pouvoir voir plus clair une nuance de manière exprimée par gérondif, nous pouvons poser la question « Comment a-t-elle maigri ? » – la réponse « en faisant du sport » .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Si nous pouvons poser la question « comment », le gérondif exprime alors la manière ou le moyen).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J’attire votre attention au fait que le gérondif exprime toujours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la simultanéité</a:t>
            </a:r>
            <a:r>
              <a:rPr lang="fr-CA" sz="1200" dirty="0">
                <a:effectLst/>
                <a:latin typeface="Open Sans" panose="020B0606030504020204" pitchFamily="34" charset="0"/>
                <a:ea typeface="Calibri" panose="020F0502020204030204" pitchFamily="34" charset="0"/>
                <a:cs typeface="Times New Roman" panose="02020603050405020304" pitchFamily="18" charset="0"/>
              </a:rPr>
              <a:t> avec des nuances du temps ou de la manière.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dirty="0"/>
          </a:p>
        </p:txBody>
      </p:sp>
    </p:spTree>
    <p:extLst>
      <p:ext uri="{BB962C8B-B14F-4D97-AF65-F5344CB8AC3E}">
        <p14:creationId xmlns:p14="http://schemas.microsoft.com/office/powerpoint/2010/main" val="209731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Considérons maintenant l’emploi du participe présent tout seul, sans préposition. Alors, le participe présent peut exprimer :</a:t>
            </a:r>
          </a:p>
          <a:p>
            <a:pPr marL="0" marR="0">
              <a:spcBef>
                <a:spcPts val="0"/>
              </a:spcBef>
              <a:spcAft>
                <a:spcPts val="400"/>
              </a:spcAft>
            </a:pPr>
            <a:r>
              <a:rPr lang="fr-CA" sz="1200" b="1" dirty="0">
                <a:effectLst/>
                <a:latin typeface="Open Sans" panose="020B0606030504020204" pitchFamily="34" charset="0"/>
                <a:ea typeface="Calibri" panose="020F0502020204030204" pitchFamily="34" charset="0"/>
                <a:cs typeface="Times New Roman" panose="02020603050405020304" pitchFamily="18" charset="0"/>
              </a:rPr>
              <a:t>la cause, la raison</a:t>
            </a:r>
            <a:r>
              <a:rPr lang="fr-CA" sz="1200" dirty="0">
                <a:effectLst/>
                <a:latin typeface="Open Sans" panose="020B0606030504020204" pitchFamily="34" charset="0"/>
                <a:ea typeface="Calibri" panose="020F0502020204030204" pitchFamily="34" charset="0"/>
                <a:cs typeface="Times New Roman" panose="02020603050405020304" pitchFamily="18" charset="0"/>
              </a:rPr>
              <a:t> (c’est l’emploi le plus fréquent du participe présent). Par exemple,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Ayant peur de rentrer toute seule, elle lui a demandé de l’accompagner.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Dans cette phrase nous pouvons remplacer le participe présent par une proposition avec « comme ou parce que » ce qui nous soulignera cette nuance de cause :</a:t>
            </a:r>
          </a:p>
          <a:p>
            <a:pPr marL="1143000" marR="0" lvl="2" indent="-228600">
              <a:spcBef>
                <a:spcPts val="0"/>
              </a:spcBef>
              <a:spcAft>
                <a:spcPts val="400"/>
              </a:spcAft>
              <a:buFont typeface="Wingdings" panose="05000000000000000000" pitchFamily="2"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Comme elle avait peur de rentrer toute seule, elle lui a demandé de l’accompagner.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 participe présent peut aussi exprimer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une action antérieure</a:t>
            </a: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Prenant son imperméable, il est parti.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L’action du participe présent « prenant » est antérieure par rapport à l’action du verbe principal « est parti ». Nous pouvons transformer aussi le participe présent en proposition subordonnée à l’aide d’une conjonction « après que » : </a:t>
            </a:r>
          </a:p>
          <a:p>
            <a:pPr marL="1143000" marR="0" lvl="2" indent="-228600">
              <a:spcBef>
                <a:spcPts val="0"/>
              </a:spcBef>
              <a:spcAft>
                <a:spcPts val="400"/>
              </a:spcAft>
              <a:buFont typeface="Wingdings" panose="05000000000000000000" pitchFamily="2"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Après qu’il a pris son imperméable, il est parti.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 participe présent peut également représenter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une action postérieure</a:t>
            </a:r>
            <a:r>
              <a:rPr lang="fr-CA" sz="1200" dirty="0">
                <a:effectLst/>
                <a:latin typeface="Open Sans" panose="020B0606030504020204" pitchFamily="34" charset="0"/>
                <a:ea typeface="Calibri" panose="020F0502020204030204" pitchFamily="34" charset="0"/>
                <a:cs typeface="Times New Roman" panose="02020603050405020304" pitchFamily="18" charset="0"/>
              </a:rPr>
              <a:t> pour marquer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un résultat</a:t>
            </a:r>
            <a:r>
              <a:rPr lang="fr-CA" sz="1200" dirty="0">
                <a:effectLst/>
                <a:latin typeface="Open Sans" panose="020B0606030504020204" pitchFamily="34" charset="0"/>
                <a:ea typeface="Calibri" panose="020F0502020204030204" pitchFamily="34" charset="0"/>
                <a:cs typeface="Times New Roman" panose="02020603050405020304" pitchFamily="18" charset="0"/>
              </a:rPr>
              <a:t> de l’action du verbe principale.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Il m’a quitté, me laissant perplexe. </a:t>
            </a:r>
          </a:p>
          <a:p>
            <a:pPr marL="9144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 résultat de l’action « il m’a quitté » est exprimé dans le participe présent « me laissant perplexe ». Nous pouvons dire aussi : Il m’a quitté </a:t>
            </a:r>
            <a:r>
              <a:rPr lang="fr-CA" sz="1200" u="sng" dirty="0">
                <a:effectLst/>
                <a:latin typeface="Open Sans" panose="020B0606030504020204" pitchFamily="34" charset="0"/>
                <a:ea typeface="Calibri" panose="020F0502020204030204" pitchFamily="34" charset="0"/>
                <a:cs typeface="Times New Roman" panose="02020603050405020304" pitchFamily="18" charset="0"/>
              </a:rPr>
              <a:t>ce qui</a:t>
            </a:r>
            <a:r>
              <a:rPr lang="fr-CA" sz="1200" dirty="0">
                <a:effectLst/>
                <a:latin typeface="Open Sans" panose="020B0606030504020204" pitchFamily="34" charset="0"/>
                <a:ea typeface="Calibri" panose="020F0502020204030204" pitchFamily="34" charset="0"/>
                <a:cs typeface="Times New Roman" panose="02020603050405020304" pitchFamily="18" charset="0"/>
              </a:rPr>
              <a:t> m’a laissé perplexe.</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dirty="0"/>
          </a:p>
        </p:txBody>
      </p:sp>
    </p:spTree>
    <p:extLst>
      <p:ext uri="{BB962C8B-B14F-4D97-AF65-F5344CB8AC3E}">
        <p14:creationId xmlns:p14="http://schemas.microsoft.com/office/powerpoint/2010/main" val="309383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400"/>
              </a:spcAft>
              <a:buFont typeface="+mj-lt"/>
              <a:buNone/>
              <a:tabLst>
                <a:tab pos="457200" algn="l"/>
              </a:tabLs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Le participe présent peut aussi marquer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une</a:t>
            </a: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r>
              <a:rPr lang="fr-CA" sz="1200" b="1" dirty="0">
                <a:effectLst/>
                <a:latin typeface="Open Sans" panose="020B0606030504020204" pitchFamily="34" charset="0"/>
                <a:ea typeface="Calibri" panose="020F0502020204030204" pitchFamily="34" charset="0"/>
                <a:cs typeface="Times New Roman" panose="02020603050405020304" pitchFamily="18" charset="0"/>
              </a:rPr>
              <a:t>action simultanée à une action principale</a:t>
            </a:r>
            <a:r>
              <a:rPr lang="fr-CA" sz="1200" dirty="0">
                <a:effectLst/>
                <a:latin typeface="Open Sans" panose="020B0606030504020204" pitchFamily="34" charset="0"/>
                <a:ea typeface="Calibri" panose="020F0502020204030204" pitchFamily="34" charset="0"/>
                <a:cs typeface="Times New Roman" panose="02020603050405020304" pitchFamily="18" charset="0"/>
              </a:rPr>
              <a:t>. Le sujet du participe présent dans ce cas doit être le complément du verbe principal.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Par exemple,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Je vois mon ami entrant dans ce bâtiment.  </a:t>
            </a:r>
          </a:p>
          <a:p>
            <a:pPr marL="9144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Dans ce contexte, nous pouvons très souvent remplacer le participe par une proposition relative :</a:t>
            </a:r>
          </a:p>
          <a:p>
            <a:pPr marL="1143000" marR="0" lvl="2" indent="-228600">
              <a:spcBef>
                <a:spcPts val="0"/>
              </a:spcBef>
              <a:spcAft>
                <a:spcPts val="400"/>
              </a:spcAft>
              <a:buFont typeface="Wingdings" panose="05000000000000000000" pitchFamily="2"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 Je vois mon ami qui entre dans ce bâtiment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6</a:t>
            </a:fld>
            <a:endParaRPr lang="en-CA" altLang="fr-FR" dirty="0"/>
          </a:p>
        </p:txBody>
      </p:sp>
    </p:spTree>
    <p:extLst>
      <p:ext uri="{BB962C8B-B14F-4D97-AF65-F5344CB8AC3E}">
        <p14:creationId xmlns:p14="http://schemas.microsoft.com/office/powerpoint/2010/main" val="688590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ce contexte, il faut faire attention à ne pas confondre le participe présent et le gérondif. N’oubliez pas que le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gérondif</a:t>
            </a:r>
            <a:r>
              <a:rPr lang="fr-CA" sz="1800" dirty="0">
                <a:effectLst/>
                <a:latin typeface="Open Sans" panose="020B0606030504020204" pitchFamily="34" charset="0"/>
                <a:ea typeface="Calibri" panose="020F0502020204030204" pitchFamily="34" charset="0"/>
                <a:cs typeface="Times New Roman" panose="02020603050405020304" pitchFamily="18" charset="0"/>
              </a:rPr>
              <a:t> signifie aussi souvent la simultanéité, mais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son sujet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toujours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le sujet du verbe principal</a:t>
            </a:r>
            <a:r>
              <a:rPr lang="fr-CA" sz="1800" dirty="0">
                <a:effectLst/>
                <a:latin typeface="Open Sans" panose="020B0606030504020204" pitchFamily="34" charset="0"/>
                <a:ea typeface="Calibri" panose="020F0502020204030204" pitchFamily="34" charset="0"/>
                <a:cs typeface="Times New Roman" panose="02020603050405020304" pitchFamily="18" charset="0"/>
              </a:rPr>
              <a:t>, à la différence du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participe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son sujet est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le complément du verbe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principal quand il s’agit de la simultanéité.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7</a:t>
            </a:fld>
            <a:endParaRPr lang="en-CA" altLang="fr-FR" dirty="0"/>
          </a:p>
        </p:txBody>
      </p:sp>
    </p:spTree>
    <p:extLst>
      <p:ext uri="{BB962C8B-B14F-4D97-AF65-F5344CB8AC3E}">
        <p14:creationId xmlns:p14="http://schemas.microsoft.com/office/powerpoint/2010/main" val="3377613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Pour mieux comprendre cette distinction considérons les exemples suivants de l’emploi du gérondif et du participe présent tout seul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Je vois mon ami en descendant par l’escalier. </a:t>
            </a:r>
          </a:p>
          <a:p>
            <a:pPr marL="742950" marR="0" lvl="1" indent="-285750">
              <a:spcBef>
                <a:spcPts val="0"/>
              </a:spcBef>
              <a:spcAft>
                <a:spcPts val="400"/>
              </a:spcAft>
              <a:buFont typeface="Symbol" panose="05050102010706020507" pitchFamily="18" charset="2"/>
              <a:buChar char=""/>
            </a:pPr>
            <a:r>
              <a:rPr lang="fr-CA" sz="1200" dirty="0">
                <a:effectLst/>
                <a:latin typeface="Open Sans" panose="020B0606030504020204" pitchFamily="34" charset="0"/>
                <a:ea typeface="Calibri" panose="020F0502020204030204" pitchFamily="34" charset="0"/>
                <a:cs typeface="Times New Roman" panose="02020603050405020304" pitchFamily="18" charset="0"/>
              </a:rPr>
              <a:t>Je vois mon ami descendant par l’escalier.</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Ces deux phrases expriment deux sens tout à fait différents.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La première phrase signifie: « Je vois mon ami quand je descends par l’escalier ».  Le sujet du gérondif dans cette phrase est « je » , qui est aussi le sujet du verbe principal « voir ».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Alors que la deuxième phrase avec un participe présent « descendant par l’escalier » signifie : « Je vois mon ami qui descend par l’escalier ». Le sujet du participe présent « descendant par l’escalier » est « mon ami » qui est un complément du verbe « voir ».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200" dirty="0">
                <a:effectLst/>
                <a:latin typeface="Open Sans" panose="020B0606030504020204" pitchFamily="34" charset="0"/>
                <a:ea typeface="Calibri" panose="020F0502020204030204" pitchFamily="34" charset="0"/>
                <a:cs typeface="Times New Roman" panose="02020603050405020304" pitchFamily="18" charset="0"/>
              </a:rPr>
              <a:t>Ainsi, vous voyez qu’il existe des cas où il est absolument nécessaire de distinguer entre le gérondif et le participe présent employé tout seul. </a:t>
            </a:r>
            <a:br>
              <a:rPr lang="fr-CA" sz="1200" dirty="0">
                <a:effectLst/>
                <a:latin typeface="Open Sans" panose="020B0606030504020204" pitchFamily="34" charset="0"/>
                <a:ea typeface="Calibri" panose="020F0502020204030204" pitchFamily="34" charset="0"/>
                <a:cs typeface="Times New Roman" panose="02020603050405020304" pitchFamily="18" charset="0"/>
              </a:rPr>
            </a:br>
            <a:endParaRPr lang="fr-CA" sz="12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br>
              <a:rPr lang="fr-CA" dirty="0">
                <a:effectLst/>
              </a:rPr>
            </a:br>
            <a:r>
              <a:rPr lang="fr-CA" sz="12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8</a:t>
            </a:fld>
            <a:endParaRPr lang="en-CA" altLang="fr-FR" dirty="0"/>
          </a:p>
        </p:txBody>
      </p:sp>
    </p:spTree>
    <p:extLst>
      <p:ext uri="{BB962C8B-B14F-4D97-AF65-F5344CB8AC3E}">
        <p14:creationId xmlns:p14="http://schemas.microsoft.com/office/powerpoint/2010/main" val="3628668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Une des questions épineuses de l’emploi des participes présents concerne la distinction entre les participes et les adjectifs. Comme nous le savons, tous les participes présents sont invariables, alors que les adjectifs doivent s’accorder en genre et en nombre avec les noms auxquels ils se rapportent.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les deux exemples suivants :</a:t>
            </a:r>
          </a:p>
          <a:p>
            <a:pPr marL="342900" marR="0" lvl="0" indent="-342900">
              <a:spcBef>
                <a:spcPts val="0"/>
              </a:spcBef>
              <a:spcAft>
                <a:spcPts val="400"/>
              </a:spcAft>
              <a:buFont typeface="Symbol" panose="05050102010706020507" pitchFamily="18" charset="2"/>
              <a:buChar char=""/>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C’est une personne souriant à tout le monde.</a:t>
            </a:r>
          </a:p>
          <a:p>
            <a:pPr marL="342900" marR="0" lvl="0" indent="-342900">
              <a:spcBef>
                <a:spcPts val="0"/>
              </a:spcBef>
              <a:spcAft>
                <a:spcPts val="400"/>
              </a:spcAft>
              <a:buFont typeface="Symbol" panose="05050102010706020507" pitchFamily="18" charset="2"/>
              <a:buChar char=""/>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C’est une personne toujours souriante.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le premier cas, il s’agit d’un participe présent, donc il reste invariable.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Alors que dans le deuxième cas nous avons un adjectif verbal qui s’accorde avec le nom « une personne ».</a:t>
            </a:r>
          </a:p>
          <a:p>
            <a:endParaRPr lang="fr-CA" dirty="0"/>
          </a:p>
        </p:txBody>
      </p:sp>
      <p:sp>
        <p:nvSpPr>
          <p:cNvPr id="4" name="Header Placeholder 3"/>
          <p:cNvSpPr>
            <a:spLocks noGrp="1"/>
          </p:cNvSpPr>
          <p:nvPr>
            <p:ph type="hdr" sz="quarter"/>
          </p:nvPr>
        </p:nvSpPr>
        <p:spPr/>
        <p:txBody>
          <a:bodyPr/>
          <a:lstStyle/>
          <a:p>
            <a:pPr>
              <a:defRPr/>
            </a:pPr>
            <a:r>
              <a:rPr lang="en-CA"/>
              <a:t>Titre</a:t>
            </a:r>
            <a:endParaRPr lang="en-CA" dirty="0"/>
          </a:p>
        </p:txBody>
      </p:sp>
      <p:sp>
        <p:nvSpPr>
          <p:cNvPr id="5" name="Footer Placeholder 4"/>
          <p:cNvSpPr>
            <a:spLocks noGrp="1"/>
          </p:cNvSpPr>
          <p:nvPr>
            <p:ph type="ftr" sz="quarter" idx="4"/>
          </p:nvPr>
        </p:nvSpPr>
        <p:spPr/>
        <p:txBody>
          <a:bodyPr/>
          <a:lstStyle/>
          <a:p>
            <a:pPr>
              <a:defRPr/>
            </a:pPr>
            <a:r>
              <a:rPr lang="en-CA"/>
              <a:t>FR 252</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9</a:t>
            </a:fld>
            <a:endParaRPr lang="en-CA" altLang="fr-FR" dirty="0"/>
          </a:p>
        </p:txBody>
      </p:sp>
    </p:spTree>
    <p:extLst>
      <p:ext uri="{BB962C8B-B14F-4D97-AF65-F5344CB8AC3E}">
        <p14:creationId xmlns:p14="http://schemas.microsoft.com/office/powerpoint/2010/main" val="1792610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dirty="0">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L’emploi du participe présent</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2A81-99E4-87F8-694F-614AB82CE21F}"/>
              </a:ext>
            </a:extLst>
          </p:cNvPr>
          <p:cNvSpPr>
            <a:spLocks noGrp="1"/>
          </p:cNvSpPr>
          <p:nvPr>
            <p:ph type="title"/>
          </p:nvPr>
        </p:nvSpPr>
        <p:spPr/>
        <p:txBody>
          <a:bodyPr/>
          <a:lstStyle/>
          <a:p>
            <a:r>
              <a:rPr lang="fr-FR" altLang="fr-FR" dirty="0"/>
              <a:t>Participe présent et adjectif verbal</a:t>
            </a:r>
            <a:endParaRPr lang="fr-CA" dirty="0"/>
          </a:p>
        </p:txBody>
      </p:sp>
      <p:sp>
        <p:nvSpPr>
          <p:cNvPr id="19" name="Content Placeholder 5">
            <a:extLst>
              <a:ext uri="{FF2B5EF4-FFF2-40B4-BE49-F238E27FC236}">
                <a16:creationId xmlns:a16="http://schemas.microsoft.com/office/drawing/2014/main" id="{109DB612-5EBA-124C-C203-2E9915B2EC9A}"/>
              </a:ext>
            </a:extLst>
          </p:cNvPr>
          <p:cNvSpPr txBox="1">
            <a:spLocks/>
          </p:cNvSpPr>
          <p:nvPr/>
        </p:nvSpPr>
        <p:spPr bwMode="auto">
          <a:xfrm>
            <a:off x="157423" y="1966637"/>
            <a:ext cx="6028213" cy="369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171450" marR="0" lvl="0" indent="-171450" algn="l" defTabSz="914400" rtl="0" eaLnBrk="0" fontAlgn="base" latinLnBrk="0" hangingPunct="0">
              <a:lnSpc>
                <a:spcPct val="100000"/>
              </a:lnSpc>
              <a:spcBef>
                <a:spcPct val="20000"/>
              </a:spcBef>
              <a:spcAft>
                <a:spcPct val="0"/>
              </a:spcAft>
              <a:buClr>
                <a:srgbClr val="04A078"/>
              </a:buClr>
              <a:buSzTx/>
              <a:buFont typeface="Wingdings" pitchFamily="2" charset="2"/>
              <a:buChar char="ü"/>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 quand il est suivi d’un complément</a:t>
            </a:r>
            <a:endParaRPr kumimoji="0" lang="fr-FR" sz="24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none" strike="noStrike" kern="0" cap="none" spc="0" normalizeH="0" baseline="0" noProof="0" dirty="0">
                <a:ln>
                  <a:noFill/>
                </a:ln>
                <a:solidFill>
                  <a:srgbClr val="000000"/>
                </a:solidFill>
                <a:effectLst/>
                <a:uLnTx/>
                <a:uFillTx/>
                <a:latin typeface="Arial"/>
                <a:ea typeface="+mn-ea"/>
                <a:cs typeface="+mn-cs"/>
              </a:rPr>
              <a:t>C’est une personne</a:t>
            </a:r>
            <a:r>
              <a:rPr kumimoji="0" lang="fr-FR" sz="2400" b="0" i="0" u="none" strike="noStrike" kern="0" cap="none" spc="0" normalizeH="0" noProof="0" dirty="0">
                <a:ln>
                  <a:noFill/>
                </a:ln>
                <a:solidFill>
                  <a:srgbClr val="000000"/>
                </a:solidFill>
                <a:effectLst/>
                <a:uLnTx/>
                <a:uFillTx/>
                <a:latin typeface="Arial"/>
                <a:ea typeface="+mn-ea"/>
                <a:cs typeface="+mn-cs"/>
              </a:rPr>
              <a:t> </a:t>
            </a:r>
            <a:br>
              <a:rPr kumimoji="0" lang="fr-FR" sz="2400" b="0" i="0" u="none" strike="noStrike" kern="0" cap="none" spc="0" normalizeH="0" noProof="0" dirty="0">
                <a:ln>
                  <a:noFill/>
                </a:ln>
                <a:solidFill>
                  <a:srgbClr val="000000"/>
                </a:solidFill>
                <a:effectLst/>
                <a:uLnTx/>
                <a:uFillTx/>
                <a:latin typeface="Arial"/>
                <a:ea typeface="+mn-ea"/>
                <a:cs typeface="+mn-cs"/>
              </a:rPr>
            </a:br>
            <a:r>
              <a:rPr kumimoji="0" lang="fr-FR" sz="2400" b="0" i="0" u="none" strike="noStrike" kern="0" cap="none" spc="0" normalizeH="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souffrant</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dbl" strike="noStrike" kern="0" cap="none" spc="0" normalizeH="0" baseline="0" noProof="0" dirty="0">
                <a:ln>
                  <a:noFill/>
                </a:ln>
                <a:solidFill>
                  <a:srgbClr val="000000"/>
                </a:solidFill>
                <a:effectLst/>
                <a:uLnTx/>
                <a:uFill>
                  <a:solidFill>
                    <a:srgbClr val="0070C0"/>
                  </a:solidFill>
                </a:uFill>
                <a:latin typeface="Arial"/>
                <a:ea typeface="+mn-ea"/>
                <a:cs typeface="+mn-cs"/>
              </a:rPr>
              <a:t>d’une grave maladie</a:t>
            </a:r>
            <a:r>
              <a:rPr kumimoji="0" lang="fr-FR" sz="2000" b="0" i="0" u="none" strike="noStrike" kern="0" cap="none" spc="0" normalizeH="0" baseline="0" noProof="0" dirty="0">
                <a:ln>
                  <a:noFill/>
                </a:ln>
                <a:solidFill>
                  <a:srgbClr val="000000"/>
                </a:solidFill>
                <a:effectLst/>
                <a:uLnTx/>
                <a:uFillTx/>
                <a:latin typeface="Arial"/>
                <a:ea typeface="+mn-ea"/>
                <a:cs typeface="+mn-cs"/>
              </a:rPr>
              <a:t>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none" strike="noStrike" kern="0" cap="none" spc="0" normalizeH="0" baseline="0" noProof="0" dirty="0">
                <a:ln>
                  <a:noFill/>
                </a:ln>
                <a:solidFill>
                  <a:srgbClr val="000000"/>
                </a:solidFill>
                <a:effectLst/>
                <a:uLnTx/>
                <a:uFillTx/>
                <a:latin typeface="Arial"/>
                <a:ea typeface="+mn-ea"/>
                <a:cs typeface="+mn-cs"/>
              </a:rPr>
              <a:t>C’est une personne</a:t>
            </a:r>
            <a:r>
              <a:rPr kumimoji="0" lang="fr-FR" sz="2400" b="0" i="0" u="none" strike="noStrike" kern="0" cap="none" spc="0" normalizeH="0" noProof="0" dirty="0">
                <a:ln>
                  <a:noFill/>
                </a:ln>
                <a:solidFill>
                  <a:srgbClr val="000000"/>
                </a:solidFill>
                <a:effectLst/>
                <a:uLnTx/>
                <a:uFillTx/>
                <a:latin typeface="Arial"/>
                <a:ea typeface="+mn-ea"/>
                <a:cs typeface="+mn-cs"/>
              </a:rPr>
              <a:t> </a:t>
            </a:r>
            <a:br>
              <a:rPr kumimoji="0" lang="fr-FR" sz="2400" b="0" i="0" u="none" strike="noStrike" kern="0" cap="none" spc="0" normalizeH="0" noProof="0" dirty="0">
                <a:ln>
                  <a:noFill/>
                </a:ln>
                <a:solidFill>
                  <a:srgbClr val="000000"/>
                </a:solidFill>
                <a:effectLst/>
                <a:uLnTx/>
                <a:uFillTx/>
                <a:latin typeface="Arial"/>
                <a:ea typeface="+mn-ea"/>
                <a:cs typeface="+mn-cs"/>
              </a:rPr>
            </a:br>
            <a:r>
              <a:rPr kumimoji="0" lang="fr-FR" sz="2400" b="0" i="0" u="none" strike="noStrike" kern="0" cap="none" spc="0" normalizeH="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parlant</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dbl" strike="noStrike" kern="0" cap="none" spc="0" normalizeH="0" baseline="0" noProof="0" dirty="0">
                <a:ln>
                  <a:noFill/>
                </a:ln>
                <a:solidFill>
                  <a:srgbClr val="000000"/>
                </a:solidFill>
                <a:effectLst/>
                <a:uLnTx/>
                <a:uFill>
                  <a:solidFill>
                    <a:srgbClr val="99CCFF">
                      <a:lumMod val="50000"/>
                    </a:srgbClr>
                  </a:solidFill>
                </a:uFill>
                <a:latin typeface="Arial"/>
                <a:ea typeface="+mn-ea"/>
                <a:cs typeface="+mn-cs"/>
              </a:rPr>
              <a:t>plusieurs langues</a:t>
            </a:r>
            <a:r>
              <a:rPr kumimoji="0" lang="fr-FR" sz="2400" b="0" i="0" u="none" strike="noStrike" kern="0" cap="none" spc="0" normalizeH="0" baseline="0" noProof="0" dirty="0">
                <a:ln>
                  <a:noFill/>
                </a:ln>
                <a:solidFill>
                  <a:srgbClr val="000000"/>
                </a:solidFill>
                <a:effectLst/>
                <a:uLnTx/>
                <a:uFillTx/>
                <a:latin typeface="Arial"/>
                <a:ea typeface="+mn-ea"/>
                <a:cs typeface="+mn-cs"/>
              </a:rPr>
              <a:t>. </a:t>
            </a:r>
            <a:endParaRPr kumimoji="0" lang="fr-FR"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fr-FR" sz="11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
                <a:srgbClr val="04A078"/>
              </a:buClr>
              <a:buSzTx/>
              <a:buFont typeface="Wingdings" pitchFamily="2" charset="2"/>
              <a:buChar char="ü"/>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 il est </a:t>
            </a:r>
            <a:r>
              <a:rPr kumimoji="0" lang="fr-FR" sz="2400" b="1" i="0" u="dotted" strike="noStrike" kern="0" cap="none" spc="0" normalizeH="0" baseline="0" noProof="0" dirty="0">
                <a:ln>
                  <a:noFill/>
                </a:ln>
                <a:solidFill>
                  <a:srgbClr val="000000"/>
                </a:solidFill>
                <a:effectLst/>
                <a:uLnTx/>
                <a:uFillTx/>
                <a:latin typeface="Arial"/>
                <a:ea typeface="+mn-ea"/>
                <a:cs typeface="+mn-cs"/>
              </a:rPr>
              <a:t>suivi</a:t>
            </a:r>
            <a:r>
              <a:rPr kumimoji="0" lang="fr-FR" sz="2400" b="1" i="0" u="none" strike="noStrike" kern="0" cap="none" spc="0" normalizeH="0" baseline="0" noProof="0" dirty="0">
                <a:ln>
                  <a:noFill/>
                </a:ln>
                <a:solidFill>
                  <a:srgbClr val="000000"/>
                </a:solidFill>
                <a:effectLst/>
                <a:uLnTx/>
                <a:uFillTx/>
                <a:latin typeface="Arial"/>
                <a:ea typeface="+mn-ea"/>
                <a:cs typeface="+mn-cs"/>
              </a:rPr>
              <a:t> d’un adverbe</a:t>
            </a:r>
          </a:p>
          <a:p>
            <a:pPr marL="0" marR="0" lvl="0" indent="0" algn="l" defTabSz="914400" rtl="0" eaLnBrk="0" fontAlgn="base" latinLnBrk="0" hangingPunct="0">
              <a:lnSpc>
                <a:spcPct val="100000"/>
              </a:lnSpc>
              <a:spcBef>
                <a:spcPct val="20000"/>
              </a:spcBef>
              <a:spcAft>
                <a:spcPct val="0"/>
              </a:spcAft>
              <a:buClr>
                <a:srgbClr val="04A078"/>
              </a:buClr>
              <a:buSzTx/>
              <a:buNone/>
              <a:tabLst/>
              <a:defRPr/>
            </a:pPr>
            <a:endParaRPr lang="en-US" sz="1000" b="1" kern="0" dirty="0">
              <a:solidFill>
                <a:srgbClr val="000000"/>
              </a:solidFill>
              <a:latin typeface="Arial"/>
            </a:endParaRPr>
          </a:p>
          <a:p>
            <a:pPr marL="0" marR="0" lvl="0" indent="0" algn="l" defTabSz="914400" rtl="0" eaLnBrk="0" fontAlgn="base" latinLnBrk="0" hangingPunct="0">
              <a:lnSpc>
                <a:spcPct val="100000"/>
              </a:lnSpc>
              <a:spcBef>
                <a:spcPct val="20000"/>
              </a:spcBef>
              <a:spcAft>
                <a:spcPct val="0"/>
              </a:spcAft>
              <a:buClr>
                <a:srgbClr val="04A078"/>
              </a:buClr>
              <a:buSzTx/>
              <a:buNone/>
              <a:tabLst/>
              <a:defRPr/>
            </a:pPr>
            <a:r>
              <a:rPr lang="en-US" sz="2400" b="1" kern="0" dirty="0">
                <a:solidFill>
                  <a:srgbClr val="000000"/>
                </a:solidFill>
                <a:latin typeface="Arial"/>
              </a:rPr>
              <a:t>    </a:t>
            </a:r>
            <a:r>
              <a:rPr kumimoji="0" lang="fr-FR" sz="2400" b="0" i="0" u="none" strike="noStrike" kern="0" cap="none" spc="0" normalizeH="0" baseline="0" noProof="0" dirty="0">
                <a:ln>
                  <a:noFill/>
                </a:ln>
                <a:solidFill>
                  <a:srgbClr val="000000"/>
                </a:solidFill>
                <a:effectLst/>
                <a:uLnTx/>
                <a:uFillTx/>
                <a:latin typeface="Arial"/>
                <a:ea typeface="+mn-ea"/>
                <a:cs typeface="+mn-cs"/>
              </a:rPr>
              <a:t>C’est une personne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souriant</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dbl" strike="noStrike" kern="0" cap="none" spc="0" normalizeH="0" baseline="0" noProof="0" dirty="0">
                <a:ln>
                  <a:noFill/>
                </a:ln>
                <a:solidFill>
                  <a:srgbClr val="000000"/>
                </a:solidFill>
                <a:effectLst/>
                <a:uLnTx/>
                <a:uFill>
                  <a:solidFill>
                    <a:srgbClr val="99CCFF">
                      <a:lumMod val="50000"/>
                    </a:srgbClr>
                  </a:solidFill>
                </a:uFill>
                <a:latin typeface="Arial"/>
                <a:ea typeface="+mn-ea"/>
                <a:cs typeface="+mn-cs"/>
              </a:rPr>
              <a:t>toujours</a:t>
            </a:r>
            <a:r>
              <a:rPr kumimoji="0" lang="fr-FR" sz="2400" b="0" i="0" u="none" strike="noStrike" kern="0" cap="none" spc="0" normalizeH="0" baseline="0" noProof="0" dirty="0">
                <a:ln>
                  <a:noFill/>
                </a:ln>
                <a:solidFill>
                  <a:srgbClr val="000000"/>
                </a:solidFill>
                <a:effectLst/>
                <a:uLnTx/>
                <a:uFillTx/>
                <a:latin typeface="Arial"/>
                <a:ea typeface="+mn-ea"/>
                <a:cs typeface="+mn-cs"/>
              </a:rPr>
              <a:t>.</a:t>
            </a: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CA" b="0" i="0" u="none" strike="noStrike" kern="0" cap="none" spc="0" normalizeH="0" baseline="0" noProof="0" dirty="0">
              <a:ln>
                <a:noFill/>
              </a:ln>
              <a:solidFill>
                <a:srgbClr val="333766"/>
              </a:solidFill>
              <a:effectLst/>
              <a:uLnTx/>
              <a:uFillTx/>
              <a:latin typeface="Arial"/>
              <a:ea typeface="+mn-ea"/>
              <a:cs typeface="+mn-cs"/>
            </a:endParaRPr>
          </a:p>
        </p:txBody>
      </p:sp>
      <p:sp>
        <p:nvSpPr>
          <p:cNvPr id="22" name="Content Placeholder 5">
            <a:extLst>
              <a:ext uri="{FF2B5EF4-FFF2-40B4-BE49-F238E27FC236}">
                <a16:creationId xmlns:a16="http://schemas.microsoft.com/office/drawing/2014/main" id="{A1C48DC3-5850-4A63-1BCC-F4F19166CBB9}"/>
              </a:ext>
            </a:extLst>
          </p:cNvPr>
          <p:cNvSpPr txBox="1">
            <a:spLocks/>
          </p:cNvSpPr>
          <p:nvPr/>
        </p:nvSpPr>
        <p:spPr bwMode="auto">
          <a:xfrm>
            <a:off x="6463826" y="1942526"/>
            <a:ext cx="6028212" cy="3795713"/>
          </a:xfrm>
          <a:prstGeom prst="rect">
            <a:avLst/>
          </a:prstGeom>
          <a:noFill/>
          <a:ln w="9525">
            <a:noFill/>
            <a:miter lim="800000"/>
            <a:headEnd/>
            <a:tailEnd/>
          </a:ln>
        </p:spPr>
        <p:txBody>
          <a:bodyPr/>
          <a:lstStyle/>
          <a:p>
            <a:pPr marL="171450" indent="-171450">
              <a:buClr>
                <a:schemeClr val="accent5">
                  <a:lumMod val="50000"/>
                </a:schemeClr>
              </a:buClr>
              <a:buFont typeface="Wingdings" pitchFamily="2" charset="2"/>
              <a:buChar char="ü"/>
              <a:defRPr/>
            </a:pPr>
            <a:r>
              <a:rPr lang="fr-FR" sz="2400" b="1" dirty="0">
                <a:latin typeface="Arial" charset="0"/>
                <a:cs typeface="+mn-cs"/>
              </a:rPr>
              <a:t>quand il est attribut </a:t>
            </a:r>
            <a:br>
              <a:rPr lang="fr-FR" sz="2400" b="1" dirty="0">
                <a:latin typeface="Arial" charset="0"/>
                <a:cs typeface="+mn-cs"/>
              </a:rPr>
            </a:br>
            <a:r>
              <a:rPr lang="fr-FR" sz="2000" dirty="0">
                <a:latin typeface="Arial" charset="0"/>
                <a:cs typeface="+mn-cs"/>
              </a:rPr>
              <a:t>(employé tout seul avec le verbe être)</a:t>
            </a:r>
          </a:p>
          <a:p>
            <a:pPr marL="171450" indent="-171450">
              <a:defRPr/>
            </a:pPr>
            <a:endParaRPr lang="fr-FR" sz="1000" dirty="0">
              <a:latin typeface="Arial" charset="0"/>
              <a:cs typeface="+mn-cs"/>
            </a:endParaRPr>
          </a:p>
          <a:p>
            <a:pPr marL="171450" indent="-171450">
              <a:defRPr/>
            </a:pPr>
            <a:r>
              <a:rPr lang="fr-FR" sz="2400" dirty="0">
                <a:latin typeface="Arial" charset="0"/>
                <a:cs typeface="+mn-cs"/>
              </a:rPr>
              <a:t>   Ma sœur est </a:t>
            </a:r>
            <a:r>
              <a:rPr lang="fr-FR" sz="2400" u="sng" dirty="0">
                <a:uFill>
                  <a:solidFill>
                    <a:srgbClr val="C00000"/>
                  </a:solidFill>
                </a:uFill>
                <a:latin typeface="Arial" charset="0"/>
                <a:cs typeface="+mn-cs"/>
              </a:rPr>
              <a:t>souffrant</a:t>
            </a:r>
            <a:r>
              <a:rPr lang="fr-FR" sz="2400" b="1" u="sng" dirty="0">
                <a:solidFill>
                  <a:srgbClr val="C00000"/>
                </a:solidFill>
                <a:uFill>
                  <a:solidFill>
                    <a:srgbClr val="C00000"/>
                  </a:solidFill>
                </a:uFill>
                <a:latin typeface="Arial" charset="0"/>
                <a:cs typeface="+mn-cs"/>
              </a:rPr>
              <a:t>e</a:t>
            </a:r>
            <a:r>
              <a:rPr lang="fr-FR" sz="2400" dirty="0">
                <a:latin typeface="Arial" charset="0"/>
                <a:cs typeface="+mn-cs"/>
              </a:rPr>
              <a:t>.</a:t>
            </a:r>
          </a:p>
          <a:p>
            <a:pPr marL="171450" indent="-171450">
              <a:defRPr/>
            </a:pPr>
            <a:endParaRPr lang="fr-FR" sz="2000" kern="0" dirty="0">
              <a:solidFill>
                <a:srgbClr val="333766"/>
              </a:solidFill>
              <a:latin typeface="Arial"/>
              <a:cs typeface="+mn-cs"/>
            </a:endParaRPr>
          </a:p>
          <a:p>
            <a:pPr marL="171450" indent="-171450">
              <a:buClr>
                <a:schemeClr val="accent5">
                  <a:lumMod val="50000"/>
                </a:schemeClr>
              </a:buClr>
              <a:buFont typeface="Wingdings" pitchFamily="2" charset="2"/>
              <a:buChar char="ü"/>
              <a:defRPr/>
            </a:pPr>
            <a:r>
              <a:rPr lang="fr-FR" sz="2000" dirty="0">
                <a:latin typeface="Arial" charset="0"/>
                <a:cs typeface="+mn-cs"/>
              </a:rPr>
              <a:t> </a:t>
            </a:r>
            <a:r>
              <a:rPr lang="fr-FR" sz="2400" b="1" dirty="0">
                <a:latin typeface="Arial" charset="0"/>
                <a:cs typeface="+mn-cs"/>
              </a:rPr>
              <a:t>quand il est épithète</a:t>
            </a:r>
            <a:br>
              <a:rPr lang="fr-FR" sz="2400" b="1" dirty="0">
                <a:latin typeface="Arial" charset="0"/>
                <a:cs typeface="+mn-cs"/>
              </a:rPr>
            </a:br>
            <a:r>
              <a:rPr lang="fr-FR" sz="2000" dirty="0">
                <a:latin typeface="Arial" charset="0"/>
                <a:cs typeface="+mn-cs"/>
              </a:rPr>
              <a:t> (il qualifie le nom auquel il se rapporte)</a:t>
            </a:r>
            <a:br>
              <a:rPr lang="fr-FR" sz="2000" dirty="0">
                <a:latin typeface="Arial" charset="0"/>
                <a:cs typeface="+mn-cs"/>
              </a:rPr>
            </a:br>
            <a:r>
              <a:rPr lang="fr-FR" sz="1000" dirty="0">
                <a:latin typeface="Arial" charset="0"/>
                <a:cs typeface="+mn-cs"/>
              </a:rPr>
              <a:t> </a:t>
            </a:r>
            <a:br>
              <a:rPr lang="fr-FR" sz="2000" dirty="0">
                <a:latin typeface="Arial" charset="0"/>
                <a:cs typeface="+mn-cs"/>
              </a:rPr>
            </a:br>
            <a:r>
              <a:rPr lang="fr-FR" sz="2400" dirty="0">
                <a:latin typeface="Arial" charset="0"/>
                <a:cs typeface="+mn-cs"/>
              </a:rPr>
              <a:t>Une figure </a:t>
            </a:r>
            <a:r>
              <a:rPr lang="fr-FR" sz="2400" u="sng" dirty="0">
                <a:uFill>
                  <a:solidFill>
                    <a:srgbClr val="C00000"/>
                  </a:solidFill>
                </a:uFill>
                <a:latin typeface="Arial" charset="0"/>
                <a:cs typeface="+mn-cs"/>
              </a:rPr>
              <a:t>souriant</a:t>
            </a:r>
            <a:r>
              <a:rPr lang="fr-FR" sz="2400" b="1" u="sng" dirty="0">
                <a:solidFill>
                  <a:srgbClr val="C00000"/>
                </a:solidFill>
                <a:uFill>
                  <a:solidFill>
                    <a:srgbClr val="C00000"/>
                  </a:solidFill>
                </a:uFill>
                <a:latin typeface="Arial" charset="0"/>
                <a:cs typeface="+mn-cs"/>
              </a:rPr>
              <a:t>e</a:t>
            </a:r>
          </a:p>
          <a:p>
            <a:pPr marL="171450" indent="-171450">
              <a:defRPr/>
            </a:pPr>
            <a:endParaRPr lang="fr-FR" sz="2000" b="1" u="sng" kern="0" dirty="0">
              <a:solidFill>
                <a:srgbClr val="C00000"/>
              </a:solidFill>
              <a:uFill>
                <a:solidFill>
                  <a:srgbClr val="C00000"/>
                </a:solidFill>
              </a:uFill>
              <a:latin typeface="Arial"/>
              <a:cs typeface="+mn-cs"/>
            </a:endParaRPr>
          </a:p>
          <a:p>
            <a:pPr marL="171450" indent="-171450">
              <a:buClr>
                <a:schemeClr val="accent5">
                  <a:lumMod val="50000"/>
                </a:schemeClr>
              </a:buClr>
              <a:buFont typeface="Wingdings" pitchFamily="2" charset="2"/>
              <a:buChar char="ü"/>
              <a:defRPr/>
            </a:pPr>
            <a:r>
              <a:rPr lang="fr-FR" sz="2400" b="1" dirty="0">
                <a:latin typeface="Arial" charset="0"/>
                <a:cs typeface="+mn-cs"/>
              </a:rPr>
              <a:t>quand il est </a:t>
            </a:r>
            <a:r>
              <a:rPr lang="fr-FR" sz="2400" b="1" u="dotted" dirty="0">
                <a:latin typeface="Arial" charset="0"/>
                <a:cs typeface="+mn-cs"/>
              </a:rPr>
              <a:t>précédé</a:t>
            </a:r>
            <a:r>
              <a:rPr lang="fr-FR" sz="2400" b="1" dirty="0">
                <a:latin typeface="Arial" charset="0"/>
                <a:cs typeface="+mn-cs"/>
              </a:rPr>
              <a:t> d’un adverbe</a:t>
            </a:r>
            <a:br>
              <a:rPr lang="fr-FR" sz="2400" b="1" dirty="0">
                <a:latin typeface="Arial" charset="0"/>
                <a:cs typeface="+mn-cs"/>
              </a:rPr>
            </a:br>
            <a:br>
              <a:rPr lang="fr-FR" sz="1000" b="1" dirty="0">
                <a:latin typeface="Arial" charset="0"/>
                <a:cs typeface="+mn-cs"/>
              </a:rPr>
            </a:br>
            <a:r>
              <a:rPr lang="fr-FR" sz="2400" dirty="0">
                <a:latin typeface="Arial" charset="0"/>
                <a:cs typeface="+mn-cs"/>
              </a:rPr>
              <a:t>C’est une personne </a:t>
            </a:r>
            <a:r>
              <a:rPr lang="fr-FR" sz="2400" u="dbl" dirty="0">
                <a:uFill>
                  <a:solidFill>
                    <a:srgbClr val="99CCFF">
                      <a:lumMod val="50000"/>
                    </a:srgbClr>
                  </a:solidFill>
                </a:uFill>
                <a:latin typeface="Arial" charset="0"/>
                <a:cs typeface="+mn-cs"/>
              </a:rPr>
              <a:t>toujours</a:t>
            </a:r>
            <a:r>
              <a:rPr lang="fr-FR" sz="2400" dirty="0">
                <a:latin typeface="Arial" charset="0"/>
                <a:cs typeface="+mn-cs"/>
              </a:rPr>
              <a:t> </a:t>
            </a:r>
            <a:r>
              <a:rPr lang="fr-FR" sz="2400" u="sng" dirty="0">
                <a:uFill>
                  <a:solidFill>
                    <a:srgbClr val="C00000"/>
                  </a:solidFill>
                </a:uFill>
                <a:latin typeface="Arial" charset="0"/>
                <a:cs typeface="+mn-cs"/>
              </a:rPr>
              <a:t>souriant</a:t>
            </a:r>
            <a:r>
              <a:rPr lang="fr-FR" sz="2400" b="1" u="sng" dirty="0">
                <a:solidFill>
                  <a:srgbClr val="C00000"/>
                </a:solidFill>
                <a:uFill>
                  <a:solidFill>
                    <a:srgbClr val="C00000"/>
                  </a:solidFill>
                </a:uFill>
                <a:latin typeface="Arial" charset="0"/>
                <a:cs typeface="+mn-cs"/>
              </a:rPr>
              <a:t>e</a:t>
            </a:r>
            <a:r>
              <a:rPr lang="fr-FR" sz="2400" dirty="0">
                <a:latin typeface="Arial" charset="0"/>
                <a:cs typeface="+mn-cs"/>
              </a:rPr>
              <a:t>.</a:t>
            </a:r>
            <a:endParaRPr lang="en-US" sz="2400" b="1" dirty="0">
              <a:latin typeface="Arial" charset="0"/>
              <a:cs typeface="+mn-cs"/>
            </a:endParaRPr>
          </a:p>
          <a:p>
            <a:pPr marL="171450" indent="-171450">
              <a:defRPr/>
            </a:pPr>
            <a:endParaRPr lang="fr-CA" sz="2000" b="1" u="sng" kern="0" dirty="0">
              <a:solidFill>
                <a:srgbClr val="C00000"/>
              </a:solidFill>
              <a:uFill>
                <a:solidFill>
                  <a:srgbClr val="C00000"/>
                </a:solidFill>
              </a:uFill>
              <a:latin typeface="Arial"/>
              <a:cs typeface="+mn-cs"/>
            </a:endParaRPr>
          </a:p>
        </p:txBody>
      </p:sp>
      <p:sp>
        <p:nvSpPr>
          <p:cNvPr id="23" name="Rectangle 22">
            <a:extLst>
              <a:ext uri="{FF2B5EF4-FFF2-40B4-BE49-F238E27FC236}">
                <a16:creationId xmlns:a16="http://schemas.microsoft.com/office/drawing/2014/main" id="{5A1026AA-F42D-34AE-C00A-40FBD0299353}"/>
              </a:ext>
            </a:extLst>
          </p:cNvPr>
          <p:cNvSpPr>
            <a:spLocks noChangeArrowheads="1"/>
          </p:cNvSpPr>
          <p:nvPr/>
        </p:nvSpPr>
        <p:spPr bwMode="auto">
          <a:xfrm>
            <a:off x="996328" y="4512638"/>
            <a:ext cx="2178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complément</a:t>
            </a:r>
          </a:p>
        </p:txBody>
      </p:sp>
      <p:sp>
        <p:nvSpPr>
          <p:cNvPr id="26" name="Rectangle 25">
            <a:extLst>
              <a:ext uri="{FF2B5EF4-FFF2-40B4-BE49-F238E27FC236}">
                <a16:creationId xmlns:a16="http://schemas.microsoft.com/office/drawing/2014/main" id="{1F94FBC7-AA17-8736-3302-7792DEF37F6E}"/>
              </a:ext>
            </a:extLst>
          </p:cNvPr>
          <p:cNvSpPr>
            <a:spLocks noChangeArrowheads="1"/>
          </p:cNvSpPr>
          <p:nvPr/>
        </p:nvSpPr>
        <p:spPr bwMode="auto">
          <a:xfrm>
            <a:off x="1122604" y="3144387"/>
            <a:ext cx="2178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complément</a:t>
            </a:r>
          </a:p>
        </p:txBody>
      </p:sp>
      <p:sp>
        <p:nvSpPr>
          <p:cNvPr id="27" name="Rectangle 26">
            <a:extLst>
              <a:ext uri="{FF2B5EF4-FFF2-40B4-BE49-F238E27FC236}">
                <a16:creationId xmlns:a16="http://schemas.microsoft.com/office/drawing/2014/main" id="{BB3E56BD-C269-7FAF-95E0-AFC456807677}"/>
              </a:ext>
            </a:extLst>
          </p:cNvPr>
          <p:cNvSpPr>
            <a:spLocks noChangeArrowheads="1"/>
          </p:cNvSpPr>
          <p:nvPr/>
        </p:nvSpPr>
        <p:spPr bwMode="auto">
          <a:xfrm>
            <a:off x="2512072" y="6462708"/>
            <a:ext cx="36735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adverbe est toujours </a:t>
            </a:r>
            <a:r>
              <a:rPr kumimoji="0" lang="fr-FR" altLang="fr-FR" sz="1600" b="1" i="0" u="none" strike="noStrike" kern="0" cap="none" spc="0" normalizeH="0" baseline="0" noProof="0" dirty="0">
                <a:ln>
                  <a:noFill/>
                </a:ln>
                <a:solidFill>
                  <a:srgbClr val="2D0070"/>
                </a:solidFill>
                <a:effectLst/>
                <a:uLnTx/>
                <a:uFillTx/>
                <a:latin typeface="Arial" panose="020B0604020202020204" pitchFamily="34" charset="0"/>
                <a:cs typeface="+mn-cs"/>
              </a:rPr>
              <a:t>après</a:t>
            </a: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 le participe</a:t>
            </a:r>
          </a:p>
        </p:txBody>
      </p:sp>
      <p:sp>
        <p:nvSpPr>
          <p:cNvPr id="29" name="Left Arrow 36">
            <a:extLst>
              <a:ext uri="{FF2B5EF4-FFF2-40B4-BE49-F238E27FC236}">
                <a16:creationId xmlns:a16="http://schemas.microsoft.com/office/drawing/2014/main" id="{D0FECC45-4B7A-BB01-F9ED-A2B826213AB7}"/>
              </a:ext>
            </a:extLst>
          </p:cNvPr>
          <p:cNvSpPr/>
          <p:nvPr/>
        </p:nvSpPr>
        <p:spPr>
          <a:xfrm>
            <a:off x="10087198" y="2707019"/>
            <a:ext cx="1427279" cy="646331"/>
          </a:xfrm>
          <a:prstGeom prst="leftArrow">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baseline="0" noProof="0" dirty="0">
                <a:ln>
                  <a:noFill/>
                </a:ln>
                <a:solidFill>
                  <a:srgbClr val="FFFFFF"/>
                </a:solidFill>
                <a:effectLst/>
                <a:uLnTx/>
                <a:uFillTx/>
                <a:latin typeface="Arial"/>
                <a:ea typeface="+mn-ea"/>
                <a:cs typeface="+mn-cs"/>
              </a:rPr>
              <a:t>attribut</a:t>
            </a:r>
          </a:p>
        </p:txBody>
      </p:sp>
      <p:sp>
        <p:nvSpPr>
          <p:cNvPr id="31" name="Rectangle 30">
            <a:extLst>
              <a:ext uri="{FF2B5EF4-FFF2-40B4-BE49-F238E27FC236}">
                <a16:creationId xmlns:a16="http://schemas.microsoft.com/office/drawing/2014/main" id="{9F3F3175-9F4A-B5C5-78FD-D7834ED4ABB6}"/>
              </a:ext>
            </a:extLst>
          </p:cNvPr>
          <p:cNvSpPr>
            <a:spLocks noChangeArrowheads="1"/>
          </p:cNvSpPr>
          <p:nvPr/>
        </p:nvSpPr>
        <p:spPr bwMode="auto">
          <a:xfrm>
            <a:off x="8802831" y="6164792"/>
            <a:ext cx="35891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adverbe est toujours </a:t>
            </a:r>
            <a:r>
              <a:rPr kumimoji="0" lang="fr-FR" altLang="fr-FR" sz="1600" b="1" i="0" u="none" strike="noStrike" kern="0" cap="none" spc="0" normalizeH="0" baseline="0" noProof="0" dirty="0">
                <a:ln>
                  <a:noFill/>
                </a:ln>
                <a:solidFill>
                  <a:srgbClr val="2D0070"/>
                </a:solidFill>
                <a:effectLst/>
                <a:uLnTx/>
                <a:uFillTx/>
                <a:latin typeface="Arial" panose="020B0604020202020204" pitchFamily="34" charset="0"/>
                <a:cs typeface="+mn-cs"/>
              </a:rPr>
              <a:t>devant</a:t>
            </a:r>
            <a:r>
              <a:rPr kumimoji="0" lang="fr-FR" altLang="fr-FR" sz="1600" b="0" i="0" u="none" strike="noStrike" kern="0" cap="none" spc="0" normalizeH="0" baseline="0" noProof="0" dirty="0">
                <a:ln>
                  <a:noFill/>
                </a:ln>
                <a:solidFill>
                  <a:srgbClr val="2D0070"/>
                </a:solidFill>
                <a:effectLst/>
                <a:uLnTx/>
                <a:uFillTx/>
                <a:latin typeface="Arial" panose="020B0604020202020204" pitchFamily="34" charset="0"/>
                <a:cs typeface="+mn-cs"/>
              </a:rPr>
              <a:t> l’adjectif</a:t>
            </a:r>
          </a:p>
        </p:txBody>
      </p:sp>
      <p:sp>
        <p:nvSpPr>
          <p:cNvPr id="32" name="Rectangle 31">
            <a:extLst>
              <a:ext uri="{FF2B5EF4-FFF2-40B4-BE49-F238E27FC236}">
                <a16:creationId xmlns:a16="http://schemas.microsoft.com/office/drawing/2014/main" id="{1119DD8C-51E8-220C-91C0-4C44399FFED1}"/>
              </a:ext>
            </a:extLst>
          </p:cNvPr>
          <p:cNvSpPr>
            <a:spLocks noChangeArrowheads="1"/>
          </p:cNvSpPr>
          <p:nvPr/>
        </p:nvSpPr>
        <p:spPr bwMode="auto">
          <a:xfrm>
            <a:off x="6259513" y="991401"/>
            <a:ext cx="622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3600" b="1" i="0" u="none" strike="noStrike" kern="0" cap="none" spc="0" normalizeH="0" baseline="0" noProof="0" dirty="0">
                <a:ln>
                  <a:noFill/>
                </a:ln>
                <a:solidFill>
                  <a:schemeClr val="accent1">
                    <a:lumMod val="50000"/>
                  </a:schemeClr>
                </a:solidFill>
                <a:effectLst/>
                <a:uLnTx/>
                <a:uFillTx/>
                <a:latin typeface="Arial" panose="020B0604020202020204" pitchFamily="34" charset="0"/>
                <a:cs typeface="+mn-cs"/>
              </a:rPr>
              <a:t>adjectifs </a:t>
            </a:r>
          </a:p>
        </p:txBody>
      </p:sp>
      <p:sp>
        <p:nvSpPr>
          <p:cNvPr id="33" name="Rectangle 32">
            <a:extLst>
              <a:ext uri="{FF2B5EF4-FFF2-40B4-BE49-F238E27FC236}">
                <a16:creationId xmlns:a16="http://schemas.microsoft.com/office/drawing/2014/main" id="{36CA068D-35F0-99CB-AA72-A07589276CB1}"/>
              </a:ext>
            </a:extLst>
          </p:cNvPr>
          <p:cNvSpPr>
            <a:spLocks noChangeArrowheads="1"/>
          </p:cNvSpPr>
          <p:nvPr/>
        </p:nvSpPr>
        <p:spPr bwMode="auto">
          <a:xfrm>
            <a:off x="9525" y="991401"/>
            <a:ext cx="62404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marR="0" lvl="0" indent="-457200" algn="ctr" defTabSz="914400" eaLnBrk="1" fontAlgn="auto" latinLnBrk="0" hangingPunct="1">
              <a:lnSpc>
                <a:spcPct val="100000"/>
              </a:lnSpc>
              <a:spcBef>
                <a:spcPct val="0"/>
              </a:spcBef>
              <a:spcAft>
                <a:spcPts val="0"/>
              </a:spcAft>
              <a:buClrTx/>
              <a:buSzTx/>
              <a:buFontTx/>
              <a:buNone/>
              <a:tabLst/>
              <a:defRPr/>
            </a:pPr>
            <a:r>
              <a:rPr kumimoji="0" lang="fr-FR" altLang="fr-FR" sz="3600" b="1" i="0" u="none" strike="noStrike" kern="0" cap="none" spc="0" normalizeH="0" baseline="0" noProof="0" dirty="0">
                <a:ln>
                  <a:noFill/>
                </a:ln>
                <a:solidFill>
                  <a:srgbClr val="04A078"/>
                </a:solidFill>
                <a:effectLst/>
                <a:uLnTx/>
                <a:uFillTx/>
                <a:latin typeface="Arial" panose="020B0604020202020204" pitchFamily="34" charset="0"/>
                <a:cs typeface="+mn-cs"/>
              </a:rPr>
              <a:t>participes présents</a:t>
            </a:r>
            <a:endParaRPr kumimoji="0" lang="fr-CA" altLang="fr-FR" sz="3600" b="1" i="0" u="none" strike="noStrike" kern="0" cap="none" spc="0" normalizeH="0" baseline="0" noProof="0" dirty="0">
              <a:ln>
                <a:noFill/>
              </a:ln>
              <a:solidFill>
                <a:srgbClr val="04A078"/>
              </a:solidFill>
              <a:effectLst/>
              <a:uLnTx/>
              <a:uFillTx/>
              <a:latin typeface="Arial" panose="020B0604020202020204" pitchFamily="34" charset="0"/>
              <a:cs typeface="+mn-cs"/>
            </a:endParaRPr>
          </a:p>
        </p:txBody>
      </p:sp>
      <p:cxnSp>
        <p:nvCxnSpPr>
          <p:cNvPr id="34" name="Straight Connector 33">
            <a:extLst>
              <a:ext uri="{FF2B5EF4-FFF2-40B4-BE49-F238E27FC236}">
                <a16:creationId xmlns:a16="http://schemas.microsoft.com/office/drawing/2014/main" id="{02DFC22F-AE5D-C17C-6E76-BC3919399AB7}"/>
              </a:ext>
            </a:extLst>
          </p:cNvPr>
          <p:cNvCxnSpPr>
            <a:cxnSpLocks/>
          </p:cNvCxnSpPr>
          <p:nvPr/>
        </p:nvCxnSpPr>
        <p:spPr bwMode="auto">
          <a:xfrm>
            <a:off x="3300654" y="3163060"/>
            <a:ext cx="0" cy="31750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1160BC5-42E7-6BF9-930D-52A81CEC1073}"/>
              </a:ext>
            </a:extLst>
          </p:cNvPr>
          <p:cNvCxnSpPr/>
          <p:nvPr/>
        </p:nvCxnSpPr>
        <p:spPr bwMode="auto">
          <a:xfrm flipH="1">
            <a:off x="1122604" y="3482941"/>
            <a:ext cx="2160000" cy="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D8CB4D7-89BE-6538-6243-56229372B9D3}"/>
              </a:ext>
            </a:extLst>
          </p:cNvPr>
          <p:cNvCxnSpPr>
            <a:cxnSpLocks/>
          </p:cNvCxnSpPr>
          <p:nvPr/>
        </p:nvCxnSpPr>
        <p:spPr bwMode="auto">
          <a:xfrm flipV="1">
            <a:off x="1122604" y="3163060"/>
            <a:ext cx="0" cy="317500"/>
          </a:xfrm>
          <a:prstGeom prst="straightConnector1">
            <a:avLst/>
          </a:prstGeom>
          <a:ln w="28575" cap="rnd">
            <a:solidFill>
              <a:srgbClr val="036B5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90F3024-80DA-DFF8-E98D-2FAFF070CFBE}"/>
              </a:ext>
            </a:extLst>
          </p:cNvPr>
          <p:cNvCxnSpPr>
            <a:cxnSpLocks/>
          </p:cNvCxnSpPr>
          <p:nvPr/>
        </p:nvCxnSpPr>
        <p:spPr bwMode="auto">
          <a:xfrm>
            <a:off x="3174378" y="4532279"/>
            <a:ext cx="0" cy="31750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EC26EC4-7A38-19B8-9F73-ABF32B0A6592}"/>
              </a:ext>
            </a:extLst>
          </p:cNvPr>
          <p:cNvCxnSpPr/>
          <p:nvPr/>
        </p:nvCxnSpPr>
        <p:spPr bwMode="auto">
          <a:xfrm flipH="1">
            <a:off x="996328" y="4852160"/>
            <a:ext cx="2160000" cy="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FF3DF05-598B-C4AB-BA67-77EC1F71C5DE}"/>
              </a:ext>
            </a:extLst>
          </p:cNvPr>
          <p:cNvCxnSpPr>
            <a:cxnSpLocks/>
          </p:cNvCxnSpPr>
          <p:nvPr/>
        </p:nvCxnSpPr>
        <p:spPr bwMode="auto">
          <a:xfrm flipV="1">
            <a:off x="996328" y="4532279"/>
            <a:ext cx="0" cy="317500"/>
          </a:xfrm>
          <a:prstGeom prst="straightConnector1">
            <a:avLst/>
          </a:prstGeom>
          <a:ln w="28575" cap="rnd">
            <a:solidFill>
              <a:srgbClr val="036B5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46575D2-16C9-84E7-5AA8-D9680D943F5B}"/>
              </a:ext>
            </a:extLst>
          </p:cNvPr>
          <p:cNvCxnSpPr>
            <a:cxnSpLocks/>
          </p:cNvCxnSpPr>
          <p:nvPr/>
        </p:nvCxnSpPr>
        <p:spPr bwMode="auto">
          <a:xfrm>
            <a:off x="5013408" y="6138065"/>
            <a:ext cx="0" cy="317500"/>
          </a:xfrm>
          <a:prstGeom prst="line">
            <a:avLst/>
          </a:prstGeom>
          <a:ln w="28575" cap="rnd">
            <a:solidFill>
              <a:srgbClr val="036B50"/>
            </a:solidFill>
            <a:headEnd type="triangle" w="lg"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8668C16-BF7F-85B2-C1DE-1D4F2A6C0153}"/>
              </a:ext>
            </a:extLst>
          </p:cNvPr>
          <p:cNvCxnSpPr>
            <a:cxnSpLocks/>
          </p:cNvCxnSpPr>
          <p:nvPr/>
        </p:nvCxnSpPr>
        <p:spPr bwMode="auto">
          <a:xfrm flipH="1" flipV="1">
            <a:off x="3679682" y="6457946"/>
            <a:ext cx="1332000" cy="2381"/>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20536CBE-5F51-A4F6-7E88-BC4F27421C68}"/>
              </a:ext>
            </a:extLst>
          </p:cNvPr>
          <p:cNvCxnSpPr>
            <a:cxnSpLocks/>
          </p:cNvCxnSpPr>
          <p:nvPr/>
        </p:nvCxnSpPr>
        <p:spPr bwMode="auto">
          <a:xfrm flipV="1">
            <a:off x="3679682" y="6138065"/>
            <a:ext cx="0" cy="317500"/>
          </a:xfrm>
          <a:prstGeom prst="straightConnector1">
            <a:avLst/>
          </a:prstGeom>
          <a:ln w="28575" cap="rnd">
            <a:solidFill>
              <a:srgbClr val="036B50"/>
            </a:solidFill>
            <a:headEnd type="none" w="med" len="med"/>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70EEDA7-67BB-B529-15A7-646A053E2985}"/>
              </a:ext>
            </a:extLst>
          </p:cNvPr>
          <p:cNvCxnSpPr>
            <a:cxnSpLocks/>
          </p:cNvCxnSpPr>
          <p:nvPr/>
        </p:nvCxnSpPr>
        <p:spPr bwMode="auto">
          <a:xfrm>
            <a:off x="11254643" y="5844911"/>
            <a:ext cx="0" cy="31750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D0AA190-C968-5F37-4590-092A20E2048B}"/>
              </a:ext>
            </a:extLst>
          </p:cNvPr>
          <p:cNvCxnSpPr/>
          <p:nvPr/>
        </p:nvCxnSpPr>
        <p:spPr bwMode="auto">
          <a:xfrm flipH="1">
            <a:off x="9948469" y="6164792"/>
            <a:ext cx="1296000" cy="0"/>
          </a:xfrm>
          <a:prstGeom prst="line">
            <a:avLst/>
          </a:prstGeom>
          <a:ln w="28575" cap="rnd">
            <a:solidFill>
              <a:srgbClr val="036B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D0E31B6B-A443-F543-C836-7C1B26886478}"/>
              </a:ext>
            </a:extLst>
          </p:cNvPr>
          <p:cNvCxnSpPr>
            <a:cxnSpLocks/>
          </p:cNvCxnSpPr>
          <p:nvPr/>
        </p:nvCxnSpPr>
        <p:spPr bwMode="auto">
          <a:xfrm flipV="1">
            <a:off x="9948469" y="5844911"/>
            <a:ext cx="0" cy="317500"/>
          </a:xfrm>
          <a:prstGeom prst="straightConnector1">
            <a:avLst/>
          </a:prstGeom>
          <a:ln w="28575" cap="rnd">
            <a:solidFill>
              <a:srgbClr val="036B5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053D9EA8-7B87-D816-C19E-8E59252AB20F}"/>
              </a:ext>
            </a:extLst>
          </p:cNvPr>
          <p:cNvSpPr/>
          <p:nvPr/>
        </p:nvSpPr>
        <p:spPr bwMode="auto">
          <a:xfrm>
            <a:off x="693245" y="991401"/>
            <a:ext cx="4782207" cy="726199"/>
          </a:xfrm>
          <a:prstGeom prst="rect">
            <a:avLst/>
          </a:prstGeom>
          <a:noFill/>
          <a:ln>
            <a:solidFill>
              <a:srgbClr val="036B50"/>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47" name="Rectangle 46">
            <a:extLst>
              <a:ext uri="{FF2B5EF4-FFF2-40B4-BE49-F238E27FC236}">
                <a16:creationId xmlns:a16="http://schemas.microsoft.com/office/drawing/2014/main" id="{8051F56B-D436-1180-6060-B09215C241B4}"/>
              </a:ext>
            </a:extLst>
          </p:cNvPr>
          <p:cNvSpPr/>
          <p:nvPr/>
        </p:nvSpPr>
        <p:spPr bwMode="auto">
          <a:xfrm>
            <a:off x="6981661" y="991401"/>
            <a:ext cx="4782207" cy="726199"/>
          </a:xfrm>
          <a:prstGeom prst="rect">
            <a:avLst/>
          </a:prstGeom>
          <a:noFill/>
          <a:ln>
            <a:solidFill>
              <a:schemeClr val="accent5">
                <a:lumMod val="50000"/>
              </a:schemeClr>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Tree>
    <p:custDataLst>
      <p:tags r:id="rId1"/>
    </p:custDataLst>
    <p:extLst>
      <p:ext uri="{BB962C8B-B14F-4D97-AF65-F5344CB8AC3E}">
        <p14:creationId xmlns:p14="http://schemas.microsoft.com/office/powerpoint/2010/main" val="4248671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up)">
                                      <p:cBhvr>
                                        <p:cTn id="17" dur="250"/>
                                        <p:tgtEl>
                                          <p:spTgt spid="34"/>
                                        </p:tgtEl>
                                      </p:cBhvr>
                                    </p:animEffect>
                                  </p:childTnLst>
                                </p:cTn>
                              </p:par>
                            </p:childTnLst>
                          </p:cTn>
                        </p:par>
                        <p:par>
                          <p:cTn id="18" fill="hold">
                            <p:stCondLst>
                              <p:cond delay="250"/>
                            </p:stCondLst>
                            <p:childTnLst>
                              <p:par>
                                <p:cTn id="19" presetID="22" presetClass="entr" presetSubtype="2"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right)">
                                      <p:cBhvr>
                                        <p:cTn id="21" dur="500"/>
                                        <p:tgtEl>
                                          <p:spTgt spid="35"/>
                                        </p:tgtEl>
                                      </p:cBhvr>
                                    </p:animEffect>
                                  </p:childTnLst>
                                </p:cTn>
                              </p:par>
                            </p:childTnLst>
                          </p:cTn>
                        </p:par>
                        <p:par>
                          <p:cTn id="22" fill="hold">
                            <p:stCondLst>
                              <p:cond delay="750"/>
                            </p:stCondLst>
                            <p:childTnLst>
                              <p:par>
                                <p:cTn id="23" presetID="22" presetClass="entr" presetSubtype="4"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down)">
                                      <p:cBhvr>
                                        <p:cTn id="25" dur="500"/>
                                        <p:tgtEl>
                                          <p:spTgt spid="36"/>
                                        </p:tgtEl>
                                      </p:cBhvr>
                                    </p:animEffect>
                                  </p:childTnLst>
                                </p:cTn>
                              </p:par>
                            </p:childTnLst>
                          </p:cTn>
                        </p:par>
                        <p:par>
                          <p:cTn id="26" fill="hold">
                            <p:stCondLst>
                              <p:cond delay="1250"/>
                            </p:stCondLst>
                            <p:childTnLst>
                              <p:par>
                                <p:cTn id="27" presetID="23" presetClass="entr" presetSubtype="16" fill="hold"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ppt_w</p:attrName>
                                        </p:attrNameLst>
                                      </p:cBhvr>
                                      <p:tavLst>
                                        <p:tav tm="0">
                                          <p:val>
                                            <p:fltVal val="0"/>
                                          </p:val>
                                        </p:tav>
                                        <p:tav tm="100000">
                                          <p:val>
                                            <p:strVal val="#ppt_w"/>
                                          </p:val>
                                        </p:tav>
                                      </p:tavLst>
                                    </p:anim>
                                    <p:anim calcmode="lin" valueType="num">
                                      <p:cBhvr>
                                        <p:cTn id="30"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xEl>
                                              <p:pRg st="4" end="4"/>
                                            </p:txEl>
                                          </p:spTgt>
                                        </p:tgtEl>
                                        <p:attrNameLst>
                                          <p:attrName>style.visibility</p:attrName>
                                        </p:attrNameLst>
                                      </p:cBhvr>
                                      <p:to>
                                        <p:strVal val="visible"/>
                                      </p:to>
                                    </p:set>
                                    <p:animEffect transition="in" filter="fade">
                                      <p:cBhvr>
                                        <p:cTn id="35" dur="500"/>
                                        <p:tgtEl>
                                          <p:spTgt spid="1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up)">
                                      <p:cBhvr>
                                        <p:cTn id="40" dur="250"/>
                                        <p:tgtEl>
                                          <p:spTgt spid="37"/>
                                        </p:tgtEl>
                                      </p:cBhvr>
                                    </p:animEffect>
                                  </p:childTnLst>
                                </p:cTn>
                              </p:par>
                            </p:childTnLst>
                          </p:cTn>
                        </p:par>
                        <p:par>
                          <p:cTn id="41" fill="hold">
                            <p:stCondLst>
                              <p:cond delay="250"/>
                            </p:stCondLst>
                            <p:childTnLst>
                              <p:par>
                                <p:cTn id="42" presetID="22" presetClass="entr" presetSubtype="2" fill="hold"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right)">
                                      <p:cBhvr>
                                        <p:cTn id="44" dur="500"/>
                                        <p:tgtEl>
                                          <p:spTgt spid="38"/>
                                        </p:tgtEl>
                                      </p:cBhvr>
                                    </p:animEffect>
                                  </p:childTnLst>
                                </p:cTn>
                              </p:par>
                            </p:childTnLst>
                          </p:cTn>
                        </p:par>
                        <p:par>
                          <p:cTn id="45" fill="hold">
                            <p:stCondLst>
                              <p:cond delay="750"/>
                            </p:stCondLst>
                            <p:childTnLst>
                              <p:par>
                                <p:cTn id="46" presetID="22" presetClass="entr" presetSubtype="4" fill="hold"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down)">
                                      <p:cBhvr>
                                        <p:cTn id="48" dur="500"/>
                                        <p:tgtEl>
                                          <p:spTgt spid="39"/>
                                        </p:tgtEl>
                                      </p:cBhvr>
                                    </p:animEffect>
                                  </p:childTnLst>
                                </p:cTn>
                              </p:par>
                            </p:childTnLst>
                          </p:cTn>
                        </p:par>
                        <p:par>
                          <p:cTn id="49" fill="hold">
                            <p:stCondLst>
                              <p:cond delay="1250"/>
                            </p:stCondLst>
                            <p:childTnLst>
                              <p:par>
                                <p:cTn id="50" presetID="23" presetClass="entr" presetSubtype="16"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p:cTn id="52" dur="500" fill="hold"/>
                                        <p:tgtEl>
                                          <p:spTgt spid="23"/>
                                        </p:tgtEl>
                                        <p:attrNameLst>
                                          <p:attrName>ppt_w</p:attrName>
                                        </p:attrNameLst>
                                      </p:cBhvr>
                                      <p:tavLst>
                                        <p:tav tm="0">
                                          <p:val>
                                            <p:fltVal val="0"/>
                                          </p:val>
                                        </p:tav>
                                        <p:tav tm="100000">
                                          <p:val>
                                            <p:strVal val="#ppt_w"/>
                                          </p:val>
                                        </p:tav>
                                      </p:tavLst>
                                    </p:anim>
                                    <p:anim calcmode="lin" valueType="num">
                                      <p:cBhvr>
                                        <p:cTn id="53"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9">
                                            <p:txEl>
                                              <p:pRg st="7" end="7"/>
                                            </p:txEl>
                                          </p:spTgt>
                                        </p:tgtEl>
                                        <p:attrNameLst>
                                          <p:attrName>style.visibility</p:attrName>
                                        </p:attrNameLst>
                                      </p:cBhvr>
                                      <p:to>
                                        <p:strVal val="visible"/>
                                      </p:to>
                                    </p:set>
                                    <p:animEffect transition="in" filter="fade">
                                      <p:cBhvr>
                                        <p:cTn id="58" dur="500"/>
                                        <p:tgtEl>
                                          <p:spTgt spid="1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9">
                                            <p:txEl>
                                              <p:pRg st="9" end="9"/>
                                            </p:txEl>
                                          </p:spTgt>
                                        </p:tgtEl>
                                        <p:attrNameLst>
                                          <p:attrName>style.visibility</p:attrName>
                                        </p:attrNameLst>
                                      </p:cBhvr>
                                      <p:to>
                                        <p:strVal val="visible"/>
                                      </p:to>
                                    </p:set>
                                    <p:animEffect transition="in" filter="fade">
                                      <p:cBhvr>
                                        <p:cTn id="63" dur="500"/>
                                        <p:tgtEl>
                                          <p:spTgt spid="19">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wipe(up)">
                                      <p:cBhvr>
                                        <p:cTn id="68" dur="250"/>
                                        <p:tgtEl>
                                          <p:spTgt spid="42"/>
                                        </p:tgtEl>
                                      </p:cBhvr>
                                    </p:animEffect>
                                  </p:childTnLst>
                                </p:cTn>
                              </p:par>
                            </p:childTnLst>
                          </p:cTn>
                        </p:par>
                        <p:par>
                          <p:cTn id="69" fill="hold">
                            <p:stCondLst>
                              <p:cond delay="250"/>
                            </p:stCondLst>
                            <p:childTnLst>
                              <p:par>
                                <p:cTn id="70" presetID="22" presetClass="entr" presetSubtype="8" fill="hold"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left)">
                                      <p:cBhvr>
                                        <p:cTn id="72" dur="500"/>
                                        <p:tgtEl>
                                          <p:spTgt spid="41"/>
                                        </p:tgtEl>
                                      </p:cBhvr>
                                    </p:animEffect>
                                  </p:childTnLst>
                                </p:cTn>
                              </p:par>
                            </p:childTnLst>
                          </p:cTn>
                        </p:par>
                        <p:par>
                          <p:cTn id="73" fill="hold">
                            <p:stCondLst>
                              <p:cond delay="750"/>
                            </p:stCondLst>
                            <p:childTnLst>
                              <p:par>
                                <p:cTn id="74" presetID="22" presetClass="entr" presetSubtype="4" fill="hold"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down)">
                                      <p:cBhvr>
                                        <p:cTn id="76" dur="500"/>
                                        <p:tgtEl>
                                          <p:spTgt spid="40"/>
                                        </p:tgtEl>
                                      </p:cBhvr>
                                    </p:animEffect>
                                  </p:childTnLst>
                                </p:cTn>
                              </p:par>
                            </p:childTnLst>
                          </p:cTn>
                        </p:par>
                        <p:par>
                          <p:cTn id="77" fill="hold">
                            <p:stCondLst>
                              <p:cond delay="1250"/>
                            </p:stCondLst>
                            <p:childTnLst>
                              <p:par>
                                <p:cTn id="78" presetID="2" presetClass="entr" presetSubtype="4" fill="hold" nodeType="afterEffect">
                                  <p:stCondLst>
                                    <p:cond delay="0"/>
                                  </p:stCondLst>
                                  <p:childTnLst>
                                    <p:set>
                                      <p:cBhvr>
                                        <p:cTn id="79" dur="1" fill="hold">
                                          <p:stCondLst>
                                            <p:cond delay="0"/>
                                          </p:stCondLst>
                                        </p:cTn>
                                        <p:tgtEl>
                                          <p:spTgt spid="27"/>
                                        </p:tgtEl>
                                        <p:attrNameLst>
                                          <p:attrName>style.visibility</p:attrName>
                                        </p:attrNameLst>
                                      </p:cBhvr>
                                      <p:to>
                                        <p:strVal val="visible"/>
                                      </p:to>
                                    </p:set>
                                    <p:anim calcmode="lin" valueType="num">
                                      <p:cBhvr additive="base">
                                        <p:cTn id="80" dur="500" fill="hold"/>
                                        <p:tgtEl>
                                          <p:spTgt spid="27"/>
                                        </p:tgtEl>
                                        <p:attrNameLst>
                                          <p:attrName>ppt_x</p:attrName>
                                        </p:attrNameLst>
                                      </p:cBhvr>
                                      <p:tavLst>
                                        <p:tav tm="0">
                                          <p:val>
                                            <p:strVal val="#ppt_x"/>
                                          </p:val>
                                        </p:tav>
                                        <p:tav tm="100000">
                                          <p:val>
                                            <p:strVal val="#ppt_x"/>
                                          </p:val>
                                        </p:tav>
                                      </p:tavLst>
                                    </p:anim>
                                    <p:anim calcmode="lin" valueType="num">
                                      <p:cBhvr additive="base">
                                        <p:cTn id="8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22">
                                            <p:txEl>
                                              <p:pRg st="0" end="0"/>
                                            </p:txEl>
                                          </p:spTgt>
                                        </p:tgtEl>
                                        <p:attrNameLst>
                                          <p:attrName>style.visibility</p:attrName>
                                        </p:attrNameLst>
                                      </p:cBhvr>
                                      <p:to>
                                        <p:strVal val="visible"/>
                                      </p:to>
                                    </p:set>
                                    <p:animEffect transition="in" filter="fade">
                                      <p:cBhvr>
                                        <p:cTn id="86" dur="500"/>
                                        <p:tgtEl>
                                          <p:spTgt spid="22">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22">
                                            <p:txEl>
                                              <p:pRg st="2" end="2"/>
                                            </p:txEl>
                                          </p:spTgt>
                                        </p:tgtEl>
                                        <p:attrNameLst>
                                          <p:attrName>style.visibility</p:attrName>
                                        </p:attrNameLst>
                                      </p:cBhvr>
                                      <p:to>
                                        <p:strVal val="visible"/>
                                      </p:to>
                                    </p:set>
                                    <p:animEffect transition="in" filter="fade">
                                      <p:cBhvr>
                                        <p:cTn id="91" dur="500"/>
                                        <p:tgtEl>
                                          <p:spTgt spid="22">
                                            <p:txEl>
                                              <p:pRg st="2" end="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2" fill="hold" nodeType="clickEffect">
                                  <p:stCondLst>
                                    <p:cond delay="0"/>
                                  </p:stCondLst>
                                  <p:childTnLst>
                                    <p:set>
                                      <p:cBhvr>
                                        <p:cTn id="95" dur="1" fill="hold">
                                          <p:stCondLst>
                                            <p:cond delay="0"/>
                                          </p:stCondLst>
                                        </p:cTn>
                                        <p:tgtEl>
                                          <p:spTgt spid="29"/>
                                        </p:tgtEl>
                                        <p:attrNameLst>
                                          <p:attrName>style.visibility</p:attrName>
                                        </p:attrNameLst>
                                      </p:cBhvr>
                                      <p:to>
                                        <p:strVal val="visible"/>
                                      </p:to>
                                    </p:set>
                                    <p:anim calcmode="lin" valueType="num">
                                      <p:cBhvr additive="base">
                                        <p:cTn id="96" dur="500" fill="hold"/>
                                        <p:tgtEl>
                                          <p:spTgt spid="29"/>
                                        </p:tgtEl>
                                        <p:attrNameLst>
                                          <p:attrName>ppt_x</p:attrName>
                                        </p:attrNameLst>
                                      </p:cBhvr>
                                      <p:tavLst>
                                        <p:tav tm="0">
                                          <p:val>
                                            <p:strVal val="1+#ppt_w/2"/>
                                          </p:val>
                                        </p:tav>
                                        <p:tav tm="100000">
                                          <p:val>
                                            <p:strVal val="#ppt_x"/>
                                          </p:val>
                                        </p:tav>
                                      </p:tavLst>
                                    </p:anim>
                                    <p:anim calcmode="lin" valueType="num">
                                      <p:cBhvr additive="base">
                                        <p:cTn id="97"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22">
                                            <p:txEl>
                                              <p:pRg st="4" end="4"/>
                                            </p:txEl>
                                          </p:spTgt>
                                        </p:tgtEl>
                                        <p:attrNameLst>
                                          <p:attrName>style.visibility</p:attrName>
                                        </p:attrNameLst>
                                      </p:cBhvr>
                                      <p:to>
                                        <p:strVal val="visible"/>
                                      </p:to>
                                    </p:set>
                                    <p:animEffect transition="in" filter="fade">
                                      <p:cBhvr>
                                        <p:cTn id="102" dur="500"/>
                                        <p:tgtEl>
                                          <p:spTgt spid="22">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22">
                                            <p:txEl>
                                              <p:pRg st="6" end="6"/>
                                            </p:txEl>
                                          </p:spTgt>
                                        </p:tgtEl>
                                        <p:attrNameLst>
                                          <p:attrName>style.visibility</p:attrName>
                                        </p:attrNameLst>
                                      </p:cBhvr>
                                      <p:to>
                                        <p:strVal val="visible"/>
                                      </p:to>
                                    </p:set>
                                    <p:animEffect transition="in" filter="fade">
                                      <p:cBhvr>
                                        <p:cTn id="107" dur="500"/>
                                        <p:tgtEl>
                                          <p:spTgt spid="22">
                                            <p:txEl>
                                              <p:pRg st="6" end="6"/>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1" fill="hold" nodeType="click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wipe(up)">
                                      <p:cBhvr>
                                        <p:cTn id="112" dur="250"/>
                                        <p:tgtEl>
                                          <p:spTgt spid="43"/>
                                        </p:tgtEl>
                                      </p:cBhvr>
                                    </p:animEffect>
                                  </p:childTnLst>
                                </p:cTn>
                              </p:par>
                            </p:childTnLst>
                          </p:cTn>
                        </p:par>
                        <p:par>
                          <p:cTn id="113" fill="hold">
                            <p:stCondLst>
                              <p:cond delay="250"/>
                            </p:stCondLst>
                            <p:childTnLst>
                              <p:par>
                                <p:cTn id="114" presetID="22" presetClass="entr" presetSubtype="2" fill="hold" nodeType="after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wipe(right)">
                                      <p:cBhvr>
                                        <p:cTn id="116" dur="500"/>
                                        <p:tgtEl>
                                          <p:spTgt spid="44"/>
                                        </p:tgtEl>
                                      </p:cBhvr>
                                    </p:animEffect>
                                  </p:childTnLst>
                                </p:cTn>
                              </p:par>
                            </p:childTnLst>
                          </p:cTn>
                        </p:par>
                        <p:par>
                          <p:cTn id="117" fill="hold">
                            <p:stCondLst>
                              <p:cond delay="750"/>
                            </p:stCondLst>
                            <p:childTnLst>
                              <p:par>
                                <p:cTn id="118" presetID="22" presetClass="entr" presetSubtype="4" fill="hold" nodeType="afterEffect">
                                  <p:stCondLst>
                                    <p:cond delay="0"/>
                                  </p:stCondLst>
                                  <p:childTnLst>
                                    <p:set>
                                      <p:cBhvr>
                                        <p:cTn id="119" dur="1" fill="hold">
                                          <p:stCondLst>
                                            <p:cond delay="0"/>
                                          </p:stCondLst>
                                        </p:cTn>
                                        <p:tgtEl>
                                          <p:spTgt spid="45"/>
                                        </p:tgtEl>
                                        <p:attrNameLst>
                                          <p:attrName>style.visibility</p:attrName>
                                        </p:attrNameLst>
                                      </p:cBhvr>
                                      <p:to>
                                        <p:strVal val="visible"/>
                                      </p:to>
                                    </p:set>
                                    <p:animEffect transition="in" filter="wipe(down)">
                                      <p:cBhvr>
                                        <p:cTn id="120" dur="500"/>
                                        <p:tgtEl>
                                          <p:spTgt spid="45"/>
                                        </p:tgtEl>
                                      </p:cBhvr>
                                    </p:animEffect>
                                  </p:childTnLst>
                                </p:cTn>
                              </p:par>
                            </p:childTnLst>
                          </p:cTn>
                        </p:par>
                        <p:par>
                          <p:cTn id="121" fill="hold">
                            <p:stCondLst>
                              <p:cond delay="1250"/>
                            </p:stCondLst>
                            <p:childTnLst>
                              <p:par>
                                <p:cTn id="122" presetID="2" presetClass="entr" presetSubtype="4" fill="hold" nodeType="afterEffect">
                                  <p:stCondLst>
                                    <p:cond delay="0"/>
                                  </p:stCondLst>
                                  <p:childTnLst>
                                    <p:set>
                                      <p:cBhvr>
                                        <p:cTn id="123" dur="1" fill="hold">
                                          <p:stCondLst>
                                            <p:cond delay="0"/>
                                          </p:stCondLst>
                                        </p:cTn>
                                        <p:tgtEl>
                                          <p:spTgt spid="31"/>
                                        </p:tgtEl>
                                        <p:attrNameLst>
                                          <p:attrName>style.visibility</p:attrName>
                                        </p:attrNameLst>
                                      </p:cBhvr>
                                      <p:to>
                                        <p:strVal val="visible"/>
                                      </p:to>
                                    </p:set>
                                    <p:anim calcmode="lin" valueType="num">
                                      <p:cBhvr additive="base">
                                        <p:cTn id="124" dur="500" fill="hold"/>
                                        <p:tgtEl>
                                          <p:spTgt spid="31"/>
                                        </p:tgtEl>
                                        <p:attrNameLst>
                                          <p:attrName>ppt_x</p:attrName>
                                        </p:attrNameLst>
                                      </p:cBhvr>
                                      <p:tavLst>
                                        <p:tav tm="0">
                                          <p:val>
                                            <p:strVal val="#ppt_x"/>
                                          </p:val>
                                        </p:tav>
                                        <p:tav tm="100000">
                                          <p:val>
                                            <p:strVal val="#ppt_x"/>
                                          </p:val>
                                        </p:tav>
                                      </p:tavLst>
                                    </p:anim>
                                    <p:anim calcmode="lin" valueType="num">
                                      <p:cBhvr additive="base">
                                        <p:cTn id="12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3" grpId="0"/>
      <p:bldP spid="26" grpId="0"/>
      <p:bldP spid="27"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sz="2800" dirty="0"/>
              <a:t>2 emplois différents:</a:t>
            </a:r>
            <a:endParaRPr lang="fr-CA" dirty="0"/>
          </a:p>
        </p:txBody>
      </p:sp>
      <p:graphicFrame>
        <p:nvGraphicFramePr>
          <p:cNvPr id="7" name="Diagram 6">
            <a:extLst>
              <a:ext uri="{FF2B5EF4-FFF2-40B4-BE49-F238E27FC236}">
                <a16:creationId xmlns:a16="http://schemas.microsoft.com/office/drawing/2014/main" id="{6E4D18D5-4753-6B08-BF6A-E4BA1626A13E}"/>
              </a:ext>
            </a:extLst>
          </p:cNvPr>
          <p:cNvGraphicFramePr/>
          <p:nvPr>
            <p:extLst>
              <p:ext uri="{D42A27DB-BD31-4B8C-83A1-F6EECF244321}">
                <p14:modId xmlns:p14="http://schemas.microsoft.com/office/powerpoint/2010/main" val="2652529714"/>
              </p:ext>
            </p:extLst>
          </p:nvPr>
        </p:nvGraphicFramePr>
        <p:xfrm>
          <a:off x="2301195" y="1426368"/>
          <a:ext cx="7878535" cy="4168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250"/>
                                  </p:stCondLst>
                                  <p:childTnLst>
                                    <p:set>
                                      <p:cBhvr>
                                        <p:cTn id="6" dur="1" fill="hold">
                                          <p:stCondLst>
                                            <p:cond delay="0"/>
                                          </p:stCondLst>
                                        </p:cTn>
                                        <p:tgtEl>
                                          <p:spTgt spid="7">
                                            <p:graphicEl>
                                              <a:dgm id="{F4FAA7CD-5368-454A-8168-6D720A8A18FC}"/>
                                            </p:graphicEl>
                                          </p:spTgt>
                                        </p:tgtEl>
                                        <p:attrNameLst>
                                          <p:attrName>style.visibility</p:attrName>
                                        </p:attrNameLst>
                                      </p:cBhvr>
                                      <p:to>
                                        <p:strVal val="visible"/>
                                      </p:to>
                                    </p:set>
                                    <p:animEffect transition="in" filter="fade">
                                      <p:cBhvr>
                                        <p:cTn id="7" dur="750"/>
                                        <p:tgtEl>
                                          <p:spTgt spid="7">
                                            <p:graphicEl>
                                              <a:dgm id="{F4FAA7CD-5368-454A-8168-6D720A8A18FC}"/>
                                            </p:graphicEl>
                                          </p:spTgt>
                                        </p:tgtEl>
                                      </p:cBhvr>
                                    </p:animEffect>
                                    <p:anim calcmode="lin" valueType="num">
                                      <p:cBhvr>
                                        <p:cTn id="8" dur="750" fill="hold"/>
                                        <p:tgtEl>
                                          <p:spTgt spid="7">
                                            <p:graphicEl>
                                              <a:dgm id="{F4FAA7CD-5368-454A-8168-6D720A8A18FC}"/>
                                            </p:graphicEl>
                                          </p:spTgt>
                                        </p:tgtEl>
                                        <p:attrNameLst>
                                          <p:attrName>ppt_x</p:attrName>
                                        </p:attrNameLst>
                                      </p:cBhvr>
                                      <p:tavLst>
                                        <p:tav tm="0">
                                          <p:val>
                                            <p:strVal val="#ppt_x"/>
                                          </p:val>
                                        </p:tav>
                                        <p:tav tm="100000">
                                          <p:val>
                                            <p:strVal val="#ppt_x"/>
                                          </p:val>
                                        </p:tav>
                                      </p:tavLst>
                                    </p:anim>
                                    <p:anim calcmode="lin" valueType="num">
                                      <p:cBhvr>
                                        <p:cTn id="9" dur="750" fill="hold"/>
                                        <p:tgtEl>
                                          <p:spTgt spid="7">
                                            <p:graphicEl>
                                              <a:dgm id="{F4FAA7CD-5368-454A-8168-6D720A8A18FC}"/>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graphicEl>
                                              <a:dgm id="{3FDA69F4-CDA2-4A45-8184-BDCE59B0590B}"/>
                                            </p:graphicEl>
                                          </p:spTgt>
                                        </p:tgtEl>
                                        <p:attrNameLst>
                                          <p:attrName>style.visibility</p:attrName>
                                        </p:attrNameLst>
                                      </p:cBhvr>
                                      <p:to>
                                        <p:strVal val="visible"/>
                                      </p:to>
                                    </p:set>
                                    <p:animEffect transition="in" filter="fade">
                                      <p:cBhvr>
                                        <p:cTn id="14" dur="750"/>
                                        <p:tgtEl>
                                          <p:spTgt spid="7">
                                            <p:graphicEl>
                                              <a:dgm id="{3FDA69F4-CDA2-4A45-8184-BDCE59B0590B}"/>
                                            </p:graphicEl>
                                          </p:spTgt>
                                        </p:tgtEl>
                                      </p:cBhvr>
                                    </p:animEffect>
                                    <p:anim calcmode="lin" valueType="num">
                                      <p:cBhvr>
                                        <p:cTn id="15" dur="750" fill="hold"/>
                                        <p:tgtEl>
                                          <p:spTgt spid="7">
                                            <p:graphicEl>
                                              <a:dgm id="{3FDA69F4-CDA2-4A45-8184-BDCE59B0590B}"/>
                                            </p:graphicEl>
                                          </p:spTgt>
                                        </p:tgtEl>
                                        <p:attrNameLst>
                                          <p:attrName>ppt_x</p:attrName>
                                        </p:attrNameLst>
                                      </p:cBhvr>
                                      <p:tavLst>
                                        <p:tav tm="0">
                                          <p:val>
                                            <p:strVal val="#ppt_x"/>
                                          </p:val>
                                        </p:tav>
                                        <p:tav tm="100000">
                                          <p:val>
                                            <p:strVal val="#ppt_x"/>
                                          </p:val>
                                        </p:tav>
                                      </p:tavLst>
                                    </p:anim>
                                    <p:anim calcmode="lin" valueType="num">
                                      <p:cBhvr>
                                        <p:cTn id="16" dur="750" fill="hold"/>
                                        <p:tgtEl>
                                          <p:spTgt spid="7">
                                            <p:graphicEl>
                                              <a:dgm id="{3FDA69F4-CDA2-4A45-8184-BDCE59B0590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FR" sz="2800" dirty="0"/>
              <a:t>Gérondif </a:t>
            </a:r>
            <a:endParaRPr lang="fr-CA" dirty="0"/>
          </a:p>
        </p:txBody>
      </p:sp>
      <p:grpSp>
        <p:nvGrpSpPr>
          <p:cNvPr id="7" name="Group 6">
            <a:extLst>
              <a:ext uri="{FF2B5EF4-FFF2-40B4-BE49-F238E27FC236}">
                <a16:creationId xmlns:a16="http://schemas.microsoft.com/office/drawing/2014/main" id="{09DAF816-2658-9FF0-9B29-A23EC87CF5A6}"/>
              </a:ext>
            </a:extLst>
          </p:cNvPr>
          <p:cNvGrpSpPr/>
          <p:nvPr/>
        </p:nvGrpSpPr>
        <p:grpSpPr>
          <a:xfrm>
            <a:off x="1205390" y="977742"/>
            <a:ext cx="9851200" cy="1170372"/>
            <a:chOff x="0" y="23387"/>
            <a:chExt cx="7878535" cy="1989000"/>
          </a:xfrm>
        </p:grpSpPr>
        <p:sp>
          <p:nvSpPr>
            <p:cNvPr id="8" name="Rectangle: Rounded Corners 7">
              <a:extLst>
                <a:ext uri="{FF2B5EF4-FFF2-40B4-BE49-F238E27FC236}">
                  <a16:creationId xmlns:a16="http://schemas.microsoft.com/office/drawing/2014/main" id="{3646155F-5689-B1E8-C335-40BC92E57C8C}"/>
                </a:ext>
              </a:extLst>
            </p:cNvPr>
            <p:cNvSpPr/>
            <p:nvPr/>
          </p:nvSpPr>
          <p:spPr>
            <a:xfrm>
              <a:off x="0" y="23387"/>
              <a:ext cx="7878535" cy="1989000"/>
            </a:xfrm>
            <a:prstGeom prst="roundRect">
              <a:avLst/>
            </a:prstGeom>
            <a:solidFill>
              <a:srgbClr val="1997CB"/>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a:lstStyle/>
            <a:p>
              <a:endParaRPr lang="fr-CA"/>
            </a:p>
          </p:txBody>
        </p:sp>
        <p:sp>
          <p:nvSpPr>
            <p:cNvPr id="9" name="Rectangle: Rounded Corners 4">
              <a:extLst>
                <a:ext uri="{FF2B5EF4-FFF2-40B4-BE49-F238E27FC236}">
                  <a16:creationId xmlns:a16="http://schemas.microsoft.com/office/drawing/2014/main" id="{FA5F76A2-821B-0DBE-7136-8018092379E6}"/>
                </a:ext>
              </a:extLst>
            </p:cNvPr>
            <p:cNvSpPr txBox="1"/>
            <p:nvPr/>
          </p:nvSpPr>
          <p:spPr>
            <a:xfrm>
              <a:off x="97095" y="120482"/>
              <a:ext cx="7684345" cy="17948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fr-FR" sz="5000" dirty="0"/>
                <a:t>G</a:t>
              </a:r>
              <a:r>
                <a:rPr lang="fr-FR" sz="5000" b="0" i="0" kern="1200" baseline="0" dirty="0"/>
                <a:t>érondif = </a:t>
              </a:r>
              <a:r>
                <a:rPr lang="fr-FR" sz="5000" b="1" i="0" kern="1200" baseline="0" dirty="0"/>
                <a:t>en</a:t>
              </a:r>
              <a:r>
                <a:rPr lang="fr-FR" sz="5000" b="0" i="0" kern="1200" baseline="0" dirty="0"/>
                <a:t> + participe </a:t>
              </a:r>
              <a:r>
                <a:rPr lang="fr-CA" sz="5000" b="0" i="0" kern="1200" baseline="0" dirty="0"/>
                <a:t>pr</a:t>
              </a:r>
              <a:r>
                <a:rPr lang="fr-CA" sz="5000" dirty="0"/>
                <a:t>ésent</a:t>
              </a:r>
              <a:endParaRPr lang="fr-CA" sz="5000" kern="1200" dirty="0"/>
            </a:p>
          </p:txBody>
        </p:sp>
      </p:grpSp>
      <p:sp>
        <p:nvSpPr>
          <p:cNvPr id="13" name="TextBox 12">
            <a:extLst>
              <a:ext uri="{FF2B5EF4-FFF2-40B4-BE49-F238E27FC236}">
                <a16:creationId xmlns:a16="http://schemas.microsoft.com/office/drawing/2014/main" id="{051F8928-DA73-A322-5BFC-39A4550CF005}"/>
              </a:ext>
            </a:extLst>
          </p:cNvPr>
          <p:cNvSpPr txBox="1"/>
          <p:nvPr/>
        </p:nvSpPr>
        <p:spPr>
          <a:xfrm>
            <a:off x="1296511" y="2859748"/>
            <a:ext cx="9939814" cy="2357568"/>
          </a:xfrm>
          <a:prstGeom prst="rect">
            <a:avLst/>
          </a:prstGeom>
          <a:noFill/>
        </p:spPr>
        <p:txBody>
          <a:bodyPr wrap="square">
            <a:spAutoFit/>
          </a:bodyPr>
          <a:lstStyle/>
          <a:p>
            <a:pPr marL="457200" marR="0" lvl="0" indent="-457200" algn="ctr" defTabSz="914400" rtl="0" eaLnBrk="1" fontAlgn="base" latinLnBrk="0" hangingPunct="1">
              <a:lnSpc>
                <a:spcPct val="100000"/>
              </a:lnSpc>
              <a:spcBef>
                <a:spcPct val="20000"/>
              </a:spcBef>
              <a:spcAft>
                <a:spcPct val="0"/>
              </a:spcAft>
              <a:buClrTx/>
              <a:buSzTx/>
              <a:buFontTx/>
              <a:buNone/>
              <a:tabLst/>
              <a:defRPr/>
            </a:pPr>
            <a:r>
              <a:rPr kumimoji="0" lang="fr-FR" altLang="fr-FR" sz="3200" b="1" i="0" u="none" strike="noStrike" kern="0" cap="none" spc="0" normalizeH="0" baseline="0" noProof="0" dirty="0">
                <a:ln>
                  <a:noFill/>
                </a:ln>
                <a:solidFill>
                  <a:srgbClr val="000000"/>
                </a:solidFill>
                <a:effectLst/>
                <a:uLnTx/>
                <a:uFillTx/>
                <a:latin typeface="Arial"/>
                <a:ea typeface="+mn-ea"/>
                <a:cs typeface="+mn-cs"/>
              </a:rPr>
              <a:t>Nous</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 marchons </a:t>
            </a:r>
            <a:r>
              <a:rPr kumimoji="0" lang="fr-FR" altLang="fr-FR" sz="3200" b="0" i="0" u="none" strike="noStrike" kern="0" cap="none" spc="0" normalizeH="0" baseline="0" noProof="0" dirty="0">
                <a:ln>
                  <a:noFill/>
                </a:ln>
                <a:solidFill>
                  <a:srgbClr val="C00000"/>
                </a:solidFill>
                <a:effectLst/>
                <a:uLnTx/>
                <a:uFillTx/>
                <a:latin typeface="Arial"/>
                <a:ea typeface="+mn-ea"/>
                <a:cs typeface="+mn-cs"/>
              </a:rPr>
              <a:t>en rêvant</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a:t>
            </a:r>
          </a:p>
          <a:p>
            <a:pPr marL="457200" marR="0" lvl="0" indent="-457200" algn="ctr" defTabSz="914400" rtl="0" eaLnBrk="1" fontAlgn="base" latinLnBrk="0" hangingPunct="1">
              <a:lnSpc>
                <a:spcPct val="100000"/>
              </a:lnSpc>
              <a:spcBef>
                <a:spcPct val="20000"/>
              </a:spcBef>
              <a:spcAft>
                <a:spcPct val="0"/>
              </a:spcAft>
              <a:buClrTx/>
              <a:buSzTx/>
              <a:buFontTx/>
              <a:buNone/>
              <a:tabLst/>
              <a:defRPr/>
            </a:pPr>
            <a:endParaRPr kumimoji="0" lang="fr-FR" altLang="fr-FR" sz="32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ctr" defTabSz="914400" rtl="0" eaLnBrk="1" fontAlgn="base" latinLnBrk="0" hangingPunct="1">
              <a:lnSpc>
                <a:spcPct val="100000"/>
              </a:lnSpc>
              <a:spcBef>
                <a:spcPct val="20000"/>
              </a:spcBef>
              <a:spcAft>
                <a:spcPct val="0"/>
              </a:spcAft>
              <a:buClrTx/>
              <a:buSzTx/>
              <a:buFontTx/>
              <a:buNone/>
              <a:tabLst/>
              <a:defRPr/>
            </a:pPr>
            <a:endParaRPr kumimoji="0" lang="fr-FR" altLang="fr-FR" sz="32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ctr" defTabSz="914400" rtl="0" eaLnBrk="1" fontAlgn="base" latinLnBrk="0" hangingPunct="1">
              <a:lnSpc>
                <a:spcPct val="100000"/>
              </a:lnSpc>
              <a:spcBef>
                <a:spcPct val="20000"/>
              </a:spcBef>
              <a:spcAft>
                <a:spcPct val="0"/>
              </a:spcAft>
              <a:buClrTx/>
              <a:buSzTx/>
              <a:buFontTx/>
              <a:buNone/>
              <a:tabLst/>
              <a:defRPr/>
            </a:pPr>
            <a:r>
              <a:rPr kumimoji="0" lang="fr-FR" altLang="fr-FR" sz="3200" b="1" i="0" u="none" strike="noStrike" kern="0" cap="none" spc="0" normalizeH="0" baseline="0" noProof="0" dirty="0">
                <a:ln>
                  <a:noFill/>
                </a:ln>
                <a:solidFill>
                  <a:srgbClr val="000000"/>
                </a:solidFill>
                <a:effectLst/>
                <a:uLnTx/>
                <a:uFillTx/>
                <a:latin typeface="Arial"/>
                <a:ea typeface="+mn-ea"/>
                <a:cs typeface="+mn-cs"/>
              </a:rPr>
              <a:t>Nous</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 marchons et </a:t>
            </a:r>
            <a:r>
              <a:rPr kumimoji="0" lang="fr-FR" altLang="fr-FR" sz="3200" b="1" i="0" u="none" strike="noStrike" kern="0" cap="none" spc="0" normalizeH="0" baseline="0" noProof="0" dirty="0">
                <a:ln>
                  <a:noFill/>
                </a:ln>
                <a:solidFill>
                  <a:srgbClr val="000000"/>
                </a:solidFill>
                <a:effectLst/>
                <a:uLnTx/>
                <a:uFillTx/>
                <a:latin typeface="Arial"/>
                <a:ea typeface="+mn-ea"/>
                <a:cs typeface="+mn-cs"/>
              </a:rPr>
              <a:t>nous</a:t>
            </a:r>
            <a:r>
              <a:rPr kumimoji="0" lang="fr-FR" altLang="fr-FR" sz="3200" b="0" i="0" u="none" strike="noStrike" kern="0" cap="none" spc="0" normalizeH="0" baseline="0" noProof="0" dirty="0">
                <a:ln>
                  <a:noFill/>
                </a:ln>
                <a:solidFill>
                  <a:srgbClr val="000000"/>
                </a:solidFill>
                <a:effectLst/>
                <a:uLnTx/>
                <a:uFillTx/>
                <a:latin typeface="Arial"/>
                <a:ea typeface="+mn-ea"/>
                <a:cs typeface="+mn-cs"/>
              </a:rPr>
              <a:t> rêvons en même temps.</a:t>
            </a:r>
            <a:endParaRPr kumimoji="0" lang="en-US" altLang="fr-FR" sz="3200" b="0" i="0" u="none" strike="noStrike" kern="0" cap="none" spc="0" normalizeH="0" baseline="0" noProof="0" dirty="0">
              <a:ln>
                <a:noFill/>
              </a:ln>
              <a:solidFill>
                <a:srgbClr val="000000"/>
              </a:solidFill>
              <a:effectLst/>
              <a:uLnTx/>
              <a:uFillTx/>
              <a:latin typeface="Arial"/>
              <a:ea typeface="+mn-ea"/>
              <a:cs typeface="+mn-cs"/>
            </a:endParaRPr>
          </a:p>
        </p:txBody>
      </p:sp>
      <p:sp>
        <p:nvSpPr>
          <p:cNvPr id="14" name="Arrow: Down 13">
            <a:extLst>
              <a:ext uri="{FF2B5EF4-FFF2-40B4-BE49-F238E27FC236}">
                <a16:creationId xmlns:a16="http://schemas.microsoft.com/office/drawing/2014/main" id="{AAC75069-CBC5-F9E5-9616-FD1480F7CDFF}"/>
              </a:ext>
            </a:extLst>
          </p:cNvPr>
          <p:cNvSpPr/>
          <p:nvPr/>
        </p:nvSpPr>
        <p:spPr bwMode="auto">
          <a:xfrm>
            <a:off x="5935922" y="3802944"/>
            <a:ext cx="647181" cy="626608"/>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up)">
                                      <p:cBhvr>
                                        <p:cTn id="12" dur="500"/>
                                        <p:tgtEl>
                                          <p:spTgt spid="14"/>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6F8E7-A0AA-211F-175E-9FA20DD554A9}"/>
              </a:ext>
            </a:extLst>
          </p:cNvPr>
          <p:cNvSpPr>
            <a:spLocks noGrp="1"/>
          </p:cNvSpPr>
          <p:nvPr>
            <p:ph type="title"/>
          </p:nvPr>
        </p:nvSpPr>
        <p:spPr/>
        <p:txBody>
          <a:bodyPr/>
          <a:lstStyle/>
          <a:p>
            <a:r>
              <a:rPr lang="fr-FR" sz="2800" dirty="0"/>
              <a:t>Emploi du gérondif </a:t>
            </a:r>
            <a:endParaRPr lang="fr-CA" dirty="0"/>
          </a:p>
        </p:txBody>
      </p:sp>
      <p:sp>
        <p:nvSpPr>
          <p:cNvPr id="7" name="Content Placeholder 5">
            <a:extLst>
              <a:ext uri="{FF2B5EF4-FFF2-40B4-BE49-F238E27FC236}">
                <a16:creationId xmlns:a16="http://schemas.microsoft.com/office/drawing/2014/main" id="{51D70DA2-A1F9-16A3-0FD3-AE7E01E45B4E}"/>
              </a:ext>
            </a:extLst>
          </p:cNvPr>
          <p:cNvSpPr txBox="1">
            <a:spLocks/>
          </p:cNvSpPr>
          <p:nvPr/>
        </p:nvSpPr>
        <p:spPr bwMode="auto">
          <a:xfrm>
            <a:off x="1110342" y="846275"/>
            <a:ext cx="10283371"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57200" marR="0" lvl="0" indent="-457200" algn="l" defTabSz="914400" rtl="0" eaLnBrk="1" fontAlgn="base" latinLnBrk="0" hangingPunct="1">
              <a:lnSpc>
                <a:spcPct val="100000"/>
              </a:lnSpc>
              <a:spcBef>
                <a:spcPct val="20000"/>
              </a:spcBef>
              <a:spcAft>
                <a:spcPct val="0"/>
              </a:spcAft>
              <a:buClrTx/>
              <a:buSzTx/>
              <a:buFontTx/>
              <a:buAutoNum type="arabicParenR"/>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les actions simultanées </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En dinant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nous écoutons la radio. </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Tout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en écrivant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il m’a posé quelques questions.</a:t>
            </a:r>
            <a:br>
              <a:rPr kumimoji="0" lang="fr-FR" altLang="fr-FR" sz="2800" b="0" i="0" u="none" strike="noStrike" kern="0" cap="none" spc="0" normalizeH="0" baseline="0" noProof="0" dirty="0">
                <a:ln>
                  <a:noFill/>
                </a:ln>
                <a:solidFill>
                  <a:srgbClr val="000000"/>
                </a:solidFill>
                <a:effectLst/>
                <a:uLnTx/>
                <a:uFillTx/>
                <a:latin typeface="Arial"/>
                <a:ea typeface="+mn-ea"/>
                <a:cs typeface="+mn-cs"/>
              </a:rPr>
            </a:b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buFontTx/>
              <a:buAutoNum type="arabicParenR" startAt="2"/>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le temps, le moment avec l’idée de simultanéité</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En me voyant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il s’est arrêté. </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 Quand il m’a vu, il s’est arrêté.)</a:t>
            </a:r>
            <a:br>
              <a:rPr kumimoji="0" lang="fr-FR" altLang="fr-FR" sz="2800" b="0" i="0" u="none" strike="noStrike" kern="0" cap="none" spc="0" normalizeH="0" baseline="0" noProof="0" dirty="0">
                <a:ln>
                  <a:noFill/>
                </a:ln>
                <a:solidFill>
                  <a:srgbClr val="000000"/>
                </a:solidFill>
                <a:effectLst/>
                <a:uLnTx/>
                <a:uFillTx/>
                <a:latin typeface="Arial"/>
                <a:ea typeface="+mn-ea"/>
                <a:cs typeface="+mn-cs"/>
              </a:rPr>
            </a:br>
            <a:endParaRPr kumimoji="0" lang="fr-CA" altLang="fr-FR"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20000"/>
              </a:spcBef>
              <a:spcAft>
                <a:spcPct val="0"/>
              </a:spcAft>
              <a:buClrTx/>
              <a:buSzTx/>
              <a:buFontTx/>
              <a:buAutoNum type="arabicParenR" startAt="3"/>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la manière ou le moyen (l’idée de simultanéité)</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Elle a maigri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en faisant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du sport. </a:t>
            </a:r>
          </a:p>
          <a:p>
            <a:pPr marL="457200" marR="0" lvl="0" indent="-4572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(Comment?)</a:t>
            </a:r>
            <a:endParaRPr kumimoji="0" lang="en-US" altLang="fr-FR" b="0" i="0" u="none" strike="noStrike" kern="0" cap="none" spc="0" normalizeH="0" baseline="0" noProof="0" dirty="0">
              <a:ln>
                <a:noFill/>
              </a:ln>
              <a:solidFill>
                <a:srgbClr val="333766"/>
              </a:solidFill>
              <a:effectLst/>
              <a:uLnTx/>
              <a:uFillTx/>
              <a:latin typeface="Arial"/>
              <a:ea typeface="+mn-ea"/>
              <a:cs typeface="+mn-cs"/>
            </a:endParaRPr>
          </a:p>
          <a:p>
            <a:pPr marL="457200" marR="0" lvl="0" indent="-457200" algn="l" defTabSz="914400" rtl="0" eaLnBrk="1" fontAlgn="base" latinLnBrk="0" hangingPunct="1">
              <a:lnSpc>
                <a:spcPct val="100000"/>
              </a:lnSpc>
              <a:spcBef>
                <a:spcPct val="20000"/>
              </a:spcBef>
              <a:spcAft>
                <a:spcPct val="0"/>
              </a:spcAft>
              <a:buClrTx/>
              <a:buSzTx/>
              <a:buFontTx/>
              <a:buAutoNum type="arabicParenR" startAt="3"/>
              <a:tabLst/>
              <a:defRPr/>
            </a:pP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p:txBody>
      </p:sp>
      <p:sp>
        <p:nvSpPr>
          <p:cNvPr id="8" name="Rectangle 7">
            <a:extLst>
              <a:ext uri="{FF2B5EF4-FFF2-40B4-BE49-F238E27FC236}">
                <a16:creationId xmlns:a16="http://schemas.microsoft.com/office/drawing/2014/main" id="{1944EB24-856B-B9A9-D745-CDD6CC0CB247}"/>
              </a:ext>
            </a:extLst>
          </p:cNvPr>
          <p:cNvSpPr/>
          <p:nvPr/>
        </p:nvSpPr>
        <p:spPr>
          <a:xfrm>
            <a:off x="3591923" y="846275"/>
            <a:ext cx="3189252" cy="584775"/>
          </a:xfrm>
          <a:prstGeom prst="rect">
            <a:avLst/>
          </a:prstGeom>
          <a:solidFill>
            <a:schemeClr val="bg1"/>
          </a:solidFill>
          <a:ln>
            <a:no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1" i="0" u="sng" strike="noStrike" kern="0" cap="none" spc="0" normalizeH="0" baseline="0" noProof="0" dirty="0">
                <a:ln>
                  <a:noFill/>
                </a:ln>
                <a:solidFill>
                  <a:srgbClr val="333766"/>
                </a:solidFill>
                <a:effectLst/>
                <a:uLnTx/>
                <a:uFill>
                  <a:solidFill>
                    <a:srgbClr val="0070C0"/>
                  </a:solidFill>
                </a:uFill>
                <a:latin typeface="Arial" charset="0"/>
                <a:cs typeface="+mn-cs"/>
              </a:rPr>
              <a:t>simultanées</a:t>
            </a:r>
            <a:endParaRPr kumimoji="0" lang="fr-CA" sz="3200" b="1" i="0" u="sng" strike="noStrike" kern="0" cap="none" spc="0" normalizeH="0" baseline="0" noProof="0" dirty="0">
              <a:ln>
                <a:noFill/>
              </a:ln>
              <a:solidFill>
                <a:sysClr val="windowText" lastClr="000000"/>
              </a:solidFill>
              <a:effectLst/>
              <a:uLnTx/>
              <a:uFill>
                <a:solidFill>
                  <a:srgbClr val="0070C0"/>
                </a:solidFill>
              </a:uFill>
              <a:latin typeface="Arial" charset="0"/>
              <a:cs typeface="+mn-cs"/>
            </a:endParaRPr>
          </a:p>
        </p:txBody>
      </p:sp>
      <p:sp>
        <p:nvSpPr>
          <p:cNvPr id="9" name="Rectangle 8">
            <a:extLst>
              <a:ext uri="{FF2B5EF4-FFF2-40B4-BE49-F238E27FC236}">
                <a16:creationId xmlns:a16="http://schemas.microsoft.com/office/drawing/2014/main" id="{546901EC-921F-D53C-DF2A-7408DB888BFB}"/>
              </a:ext>
            </a:extLst>
          </p:cNvPr>
          <p:cNvSpPr/>
          <p:nvPr/>
        </p:nvSpPr>
        <p:spPr>
          <a:xfrm>
            <a:off x="7913734" y="2871468"/>
            <a:ext cx="3217295" cy="584775"/>
          </a:xfrm>
          <a:prstGeom prst="rect">
            <a:avLst/>
          </a:prstGeom>
          <a:solidFill>
            <a:schemeClr val="bg1"/>
          </a:solidFill>
          <a:ln>
            <a:no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1" i="0" u="sng" strike="noStrike" kern="0" cap="none" spc="0" normalizeH="0" baseline="0" noProof="0" dirty="0">
                <a:ln>
                  <a:noFill/>
                </a:ln>
                <a:solidFill>
                  <a:srgbClr val="333766"/>
                </a:solidFill>
                <a:effectLst/>
                <a:uLnTx/>
                <a:uFill>
                  <a:solidFill>
                    <a:srgbClr val="0070C0"/>
                  </a:solidFill>
                </a:uFill>
                <a:latin typeface="Arial" charset="0"/>
                <a:cs typeface="+mn-cs"/>
              </a:rPr>
              <a:t>simultanéité</a:t>
            </a:r>
            <a:endParaRPr kumimoji="0" lang="fr-CA" sz="3200" b="1" i="0" u="sng" strike="noStrike" kern="0" cap="none" spc="0" normalizeH="0" baseline="0" noProof="0" dirty="0">
              <a:ln>
                <a:noFill/>
              </a:ln>
              <a:solidFill>
                <a:sysClr val="windowText" lastClr="000000"/>
              </a:solidFill>
              <a:effectLst/>
              <a:uLnTx/>
              <a:uFill>
                <a:solidFill>
                  <a:srgbClr val="0070C0"/>
                </a:solidFill>
              </a:uFill>
              <a:latin typeface="Arial" charset="0"/>
              <a:cs typeface="+mn-cs"/>
            </a:endParaRPr>
          </a:p>
        </p:txBody>
      </p:sp>
      <p:sp>
        <p:nvSpPr>
          <p:cNvPr id="10" name="Rectangle 9">
            <a:extLst>
              <a:ext uri="{FF2B5EF4-FFF2-40B4-BE49-F238E27FC236}">
                <a16:creationId xmlns:a16="http://schemas.microsoft.com/office/drawing/2014/main" id="{8E37BE0E-AE03-A78A-BAB7-213291DAE9AB}"/>
              </a:ext>
            </a:extLst>
          </p:cNvPr>
          <p:cNvSpPr/>
          <p:nvPr/>
        </p:nvSpPr>
        <p:spPr>
          <a:xfrm>
            <a:off x="7638778" y="5056325"/>
            <a:ext cx="3387553" cy="584775"/>
          </a:xfrm>
          <a:prstGeom prst="rect">
            <a:avLst/>
          </a:prstGeom>
          <a:solidFill>
            <a:schemeClr val="bg1"/>
          </a:solidFill>
          <a:ln>
            <a:no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1" i="0" u="sng" strike="noStrike" kern="0" cap="none" spc="0" normalizeH="0" baseline="0" noProof="0" dirty="0">
                <a:ln>
                  <a:noFill/>
                </a:ln>
                <a:solidFill>
                  <a:srgbClr val="333766"/>
                </a:solidFill>
                <a:effectLst/>
                <a:uLnTx/>
                <a:uFill>
                  <a:solidFill>
                    <a:srgbClr val="0070C0"/>
                  </a:solidFill>
                </a:uFill>
                <a:latin typeface="Arial" charset="0"/>
                <a:cs typeface="+mn-cs"/>
              </a:rPr>
              <a:t>simultanéité</a:t>
            </a:r>
            <a:r>
              <a:rPr kumimoji="0" lang="fr-FR" sz="3200" b="0" i="0" u="none" strike="noStrike" kern="0" cap="none" spc="0" normalizeH="0" baseline="0" noProof="0" dirty="0">
                <a:ln>
                  <a:noFill/>
                </a:ln>
                <a:solidFill>
                  <a:srgbClr val="333766"/>
                </a:solidFill>
                <a:effectLst/>
                <a:uLnTx/>
                <a:uFillTx/>
                <a:latin typeface="Arial" charset="0"/>
                <a:cs typeface="+mn-cs"/>
              </a:rPr>
              <a:t>)</a:t>
            </a:r>
            <a:endParaRPr kumimoji="0" lang="fr-CA" sz="3200" b="0" i="0" u="none" strike="noStrike" kern="0" cap="none" spc="0" normalizeH="0" baseline="0" noProof="0" dirty="0">
              <a:ln>
                <a:noFill/>
              </a:ln>
              <a:solidFill>
                <a:sysClr val="windowText" lastClr="000000"/>
              </a:solidFill>
              <a:effectLst/>
              <a:uLnTx/>
              <a:uFillTx/>
              <a:latin typeface="Arial" charset="0"/>
              <a:cs typeface="+mn-cs"/>
            </a:endParaRPr>
          </a:p>
        </p:txBody>
      </p:sp>
      <p:sp>
        <p:nvSpPr>
          <p:cNvPr id="14" name="Isosceles Triangle 7">
            <a:extLst>
              <a:ext uri="{FF2B5EF4-FFF2-40B4-BE49-F238E27FC236}">
                <a16:creationId xmlns:a16="http://schemas.microsoft.com/office/drawing/2014/main" id="{151E0B42-B2ED-6111-F665-7E6423300CBD}"/>
              </a:ext>
            </a:extLst>
          </p:cNvPr>
          <p:cNvSpPr/>
          <p:nvPr/>
        </p:nvSpPr>
        <p:spPr bwMode="auto">
          <a:xfrm rot="2808625">
            <a:off x="8375991" y="-818343"/>
            <a:ext cx="5507695" cy="312590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rgbClr val="1997CB"/>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18" name="TextBox 17">
            <a:extLst>
              <a:ext uri="{FF2B5EF4-FFF2-40B4-BE49-F238E27FC236}">
                <a16:creationId xmlns:a16="http://schemas.microsoft.com/office/drawing/2014/main" id="{A55465F8-48A4-DEBC-CD1C-F20DEBE65FA0}"/>
              </a:ext>
            </a:extLst>
          </p:cNvPr>
          <p:cNvSpPr txBox="1"/>
          <p:nvPr/>
        </p:nvSpPr>
        <p:spPr>
          <a:xfrm rot="2170615">
            <a:off x="7899000" y="814973"/>
            <a:ext cx="6320970" cy="840230"/>
          </a:xfrm>
          <a:prstGeom prst="rect">
            <a:avLst/>
          </a:prstGeom>
          <a:noFill/>
        </p:spPr>
        <p:txBody>
          <a:bodyPr wrap="square">
            <a:spAutoFit/>
          </a:bodyPr>
          <a:lstStyle/>
          <a:p>
            <a:pPr marL="0" marR="0" lvl="0" indent="0" algn="ctr" defTabSz="2222500" rtl="0" eaLnBrk="1" fontAlgn="base" latinLnBrk="0" hangingPunct="1">
              <a:lnSpc>
                <a:spcPct val="90000"/>
              </a:lnSpc>
              <a:spcBef>
                <a:spcPct val="0"/>
              </a:spcBef>
              <a:spcAft>
                <a:spcPct val="35000"/>
              </a:spcAft>
              <a:buClrTx/>
              <a:buSzTx/>
              <a:buFontTx/>
              <a:buNone/>
              <a:tabLst/>
              <a:defRPr/>
            </a:pPr>
            <a:r>
              <a:rPr kumimoji="0" lang="fr-FR" sz="5400" b="1" i="0" u="none" strike="noStrike" kern="1200" cap="none" spc="0" normalizeH="0" baseline="0" noProof="0" dirty="0">
                <a:ln>
                  <a:noFill/>
                </a:ln>
                <a:solidFill>
                  <a:prstClr val="white"/>
                </a:solidFill>
                <a:effectLst/>
                <a:uLnTx/>
                <a:uFillTx/>
                <a:latin typeface="Gill Sans"/>
                <a:sym typeface="Gill Sans" charset="0"/>
              </a:rPr>
              <a:t>Gérondif</a:t>
            </a:r>
            <a:endParaRPr kumimoji="0" lang="fr-CA" sz="5400" b="1" i="0" u="none" strike="noStrike" kern="1200" cap="none" spc="0" normalizeH="0" baseline="0" noProof="0" dirty="0">
              <a:ln>
                <a:noFill/>
              </a:ln>
              <a:solidFill>
                <a:prstClr val="white"/>
              </a:solidFill>
              <a:effectLst/>
              <a:uLnTx/>
              <a:uFillTx/>
              <a:latin typeface="Gill Sans"/>
              <a:sym typeface="Gill Sans" charset="0"/>
            </a:endParaRPr>
          </a:p>
        </p:txBody>
      </p:sp>
    </p:spTree>
    <p:custDataLst>
      <p:tags r:id="rId1"/>
    </p:custDataLst>
    <p:extLst>
      <p:ext uri="{BB962C8B-B14F-4D97-AF65-F5344CB8AC3E}">
        <p14:creationId xmlns:p14="http://schemas.microsoft.com/office/powerpoint/2010/main" val="19977155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childTnLst>
                                </p:cTn>
                              </p:par>
                              <p:par>
                                <p:cTn id="44" presetID="10" presetClass="entr" presetSubtype="0" fill="hold"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childTnLst>
                                </p:cTn>
                              </p:par>
                              <p:par>
                                <p:cTn id="47" presetID="10" presetClass="entr" presetSubtype="0"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9676-7B5B-3F44-5E45-AF6F4FFB6048}"/>
              </a:ext>
            </a:extLst>
          </p:cNvPr>
          <p:cNvSpPr>
            <a:spLocks noGrp="1"/>
          </p:cNvSpPr>
          <p:nvPr>
            <p:ph type="title"/>
          </p:nvPr>
        </p:nvSpPr>
        <p:spPr/>
        <p:txBody>
          <a:bodyPr/>
          <a:lstStyle/>
          <a:p>
            <a:r>
              <a:rPr lang="fr-FR" sz="2800" dirty="0"/>
              <a:t>Emploi du participe présent tout seul</a:t>
            </a:r>
            <a:endParaRPr lang="fr-CA" dirty="0"/>
          </a:p>
        </p:txBody>
      </p:sp>
      <p:sp>
        <p:nvSpPr>
          <p:cNvPr id="7" name="Content Placeholder 5">
            <a:extLst>
              <a:ext uri="{FF2B5EF4-FFF2-40B4-BE49-F238E27FC236}">
                <a16:creationId xmlns:a16="http://schemas.microsoft.com/office/drawing/2014/main" id="{4F84FE9A-EE60-DEEA-95A5-2BA99AE590FC}"/>
              </a:ext>
            </a:extLst>
          </p:cNvPr>
          <p:cNvSpPr txBox="1">
            <a:spLocks/>
          </p:cNvSpPr>
          <p:nvPr/>
        </p:nvSpPr>
        <p:spPr bwMode="auto">
          <a:xfrm>
            <a:off x="661195" y="755077"/>
            <a:ext cx="1057513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57200" marR="0" lvl="0" indent="-457200" algn="l" defTabSz="914400" rtl="0" eaLnBrk="1" fontAlgn="base" latinLnBrk="0" hangingPunct="1">
              <a:lnSpc>
                <a:spcPct val="100000"/>
              </a:lnSpc>
              <a:spcBef>
                <a:spcPct val="0"/>
              </a:spcBef>
              <a:spcAft>
                <a:spcPct val="0"/>
              </a:spcAft>
              <a:buClrTx/>
              <a:buSzTx/>
              <a:buFontTx/>
              <a:buAutoNum type="arabicParenR"/>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la cause, la raison</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Ayant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peur de rentrer seule, elle lui a demandé de l’accompagner. </a:t>
            </a:r>
            <a:endParaRPr kumimoji="0" lang="fr-FR" altLang="fr-FR" sz="24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0" i="0" u="sng" strike="noStrike" kern="0" cap="none" spc="0" normalizeH="0" baseline="0" noProof="0" dirty="0">
                <a:ln>
                  <a:noFill/>
                </a:ln>
                <a:solidFill>
                  <a:srgbClr val="000000"/>
                </a:solidFill>
                <a:effectLst/>
                <a:uLnTx/>
                <a:uFillTx/>
                <a:latin typeface="Arial"/>
                <a:ea typeface="+mn-ea"/>
                <a:cs typeface="+mn-cs"/>
              </a:rPr>
              <a:t>Comme</a:t>
            </a:r>
            <a:r>
              <a:rPr lang="fr-FR" altLang="fr-FR" sz="2800" kern="0" dirty="0">
                <a:solidFill>
                  <a:srgbClr val="000000"/>
                </a:solidFill>
                <a:latin typeface="Arial"/>
              </a:rPr>
              <a: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elle avait peur de rentrer seule, elle lui a demandé de l’accompagner.)</a:t>
            </a: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FR" altLang="fr-FR" sz="28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AutoNum type="arabicParenR" startAt="2"/>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une action antérieure (= après que) </a:t>
            </a:r>
            <a:endParaRPr kumimoji="0" lang="fr-FR" altLang="fr-FR"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C00000"/>
                </a:solidFill>
                <a:effectLst/>
                <a:uLnTx/>
                <a:uFillTx/>
                <a:latin typeface="Arial"/>
                <a:ea typeface="+mn-ea"/>
                <a:cs typeface="+mn-cs"/>
              </a:rPr>
              <a:t>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Prenant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son imperméable, il est parti. </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 </a:t>
            </a:r>
            <a:r>
              <a:rPr kumimoji="0" lang="fr-FR" altLang="fr-FR" sz="2800" b="0" i="0" u="sng" strike="noStrike" kern="0" cap="none" spc="0" normalizeH="0" baseline="0" noProof="0" dirty="0">
                <a:ln>
                  <a:noFill/>
                </a:ln>
                <a:solidFill>
                  <a:srgbClr val="000000"/>
                </a:solidFill>
                <a:effectLst/>
                <a:uLnTx/>
                <a:uFillTx/>
                <a:latin typeface="Arial"/>
                <a:ea typeface="+mn-ea"/>
                <a:cs typeface="+mn-cs"/>
              </a:rPr>
              <a:t>Après qu</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’il a pris son imperméable, il est parti. )</a:t>
            </a:r>
          </a:p>
          <a:p>
            <a:pPr marL="457200" marR="0" lvl="0" indent="-457200" algn="l" defTabSz="914400" rtl="0" eaLnBrk="1" fontAlgn="base" latinLnBrk="0" hangingPunct="1">
              <a:lnSpc>
                <a:spcPct val="100000"/>
              </a:lnSpc>
              <a:spcBef>
                <a:spcPct val="0"/>
              </a:spcBef>
              <a:spcAft>
                <a:spcPct val="0"/>
              </a:spcAft>
              <a:buClrTx/>
              <a:buSzTx/>
              <a:buFontTx/>
              <a:buNone/>
              <a:tabLst/>
              <a:defRPr/>
            </a:pPr>
            <a:br>
              <a:rPr kumimoji="0" lang="fr-FR" altLang="fr-FR" sz="2800" b="0" i="0" u="none" strike="noStrike" kern="0" cap="none" spc="0" normalizeH="0" baseline="0" noProof="0" dirty="0">
                <a:ln>
                  <a:noFill/>
                </a:ln>
                <a:solidFill>
                  <a:srgbClr val="000000"/>
                </a:solidFill>
                <a:effectLst/>
                <a:uLnTx/>
                <a:uFillTx/>
                <a:latin typeface="Arial"/>
                <a:ea typeface="+mn-ea"/>
                <a:cs typeface="+mn-cs"/>
              </a:rPr>
            </a:br>
            <a:endParaRPr kumimoji="0" lang="fr-CA" altLang="fr-FR" sz="7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AutoNum type="arabicParenR" startAt="3"/>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une action postérieure (= résultat)</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Il m’a quitté, me </a:t>
            </a:r>
            <a:r>
              <a:rPr kumimoji="0" lang="fr-FR" altLang="fr-FR" sz="2800" b="0" i="0" u="none" strike="noStrike" kern="0" cap="none" spc="0" normalizeH="0" baseline="0" noProof="0" dirty="0">
                <a:ln>
                  <a:noFill/>
                </a:ln>
                <a:solidFill>
                  <a:srgbClr val="C00000"/>
                </a:solidFill>
                <a:effectLst/>
                <a:uLnTx/>
                <a:uFillTx/>
                <a:latin typeface="Arial"/>
                <a:ea typeface="+mn-ea"/>
                <a:cs typeface="+mn-cs"/>
              </a:rPr>
              <a:t>laissant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perplexe. </a:t>
            </a:r>
            <a:endParaRPr kumimoji="0" lang="en-US" altLang="fr-FR" sz="2800"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 Il m’a quitté </a:t>
            </a:r>
            <a:r>
              <a:rPr kumimoji="0" lang="fr-FR" altLang="fr-FR" sz="2800" b="0" i="0" u="sng" strike="noStrike" kern="0" cap="none" spc="0" normalizeH="0" baseline="0" noProof="0" dirty="0">
                <a:ln>
                  <a:noFill/>
                </a:ln>
                <a:solidFill>
                  <a:srgbClr val="000000"/>
                </a:solidFill>
                <a:effectLst/>
                <a:uLnTx/>
                <a:uFillTx/>
                <a:latin typeface="Arial"/>
                <a:ea typeface="+mn-ea"/>
                <a:cs typeface="+mn-cs"/>
              </a:rPr>
              <a:t>ce qui</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m’a laissé perplexe.)</a:t>
            </a:r>
            <a:endParaRPr kumimoji="0" lang="en-US" altLang="fr-FR" b="0" i="0" u="none" strike="noStrike" kern="0" cap="none" spc="0" normalizeH="0" baseline="0" noProof="0" dirty="0">
              <a:ln>
                <a:noFill/>
              </a:ln>
              <a:solidFill>
                <a:srgbClr val="333766"/>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AutoNum type="arabicParenR" startAt="3"/>
              <a:tabLst/>
              <a:defRPr/>
            </a:pP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p:txBody>
      </p:sp>
      <p:sp>
        <p:nvSpPr>
          <p:cNvPr id="8" name="Isosceles Triangle 7">
            <a:extLst>
              <a:ext uri="{FF2B5EF4-FFF2-40B4-BE49-F238E27FC236}">
                <a16:creationId xmlns:a16="http://schemas.microsoft.com/office/drawing/2014/main" id="{4A7D6D76-D7E7-35AE-B3BC-D438BC660A18}"/>
              </a:ext>
            </a:extLst>
          </p:cNvPr>
          <p:cNvSpPr/>
          <p:nvPr/>
        </p:nvSpPr>
        <p:spPr bwMode="auto">
          <a:xfrm rot="2808625">
            <a:off x="8375991" y="-818343"/>
            <a:ext cx="5507695" cy="312590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rgbClr val="04A07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12" name="TextBox 11">
            <a:extLst>
              <a:ext uri="{FF2B5EF4-FFF2-40B4-BE49-F238E27FC236}">
                <a16:creationId xmlns:a16="http://schemas.microsoft.com/office/drawing/2014/main" id="{78AC0C15-B1FE-DBA6-68A0-EA03212A0C70}"/>
              </a:ext>
            </a:extLst>
          </p:cNvPr>
          <p:cNvSpPr txBox="1"/>
          <p:nvPr/>
        </p:nvSpPr>
        <p:spPr>
          <a:xfrm rot="2103497">
            <a:off x="7375524" y="538469"/>
            <a:ext cx="7721600" cy="1271502"/>
          </a:xfrm>
          <a:prstGeom prst="rect">
            <a:avLst/>
          </a:prstGeom>
          <a:noFill/>
        </p:spPr>
        <p:txBody>
          <a:bodyPr wrap="square">
            <a:spAutoFit/>
          </a:bodyPr>
          <a:lstStyle/>
          <a:p>
            <a:pPr marL="0" marR="0" lvl="0" indent="0" algn="ctr" defTabSz="2222500" rtl="0" eaLnBrk="1" fontAlgn="base" latinLnBrk="0" hangingPunct="1">
              <a:lnSpc>
                <a:spcPts val="4500"/>
              </a:lnSpc>
              <a:spcBef>
                <a:spcPct val="0"/>
              </a:spcBef>
              <a:spcAft>
                <a:spcPct val="35000"/>
              </a:spcAft>
              <a:buClrTx/>
              <a:buSzTx/>
              <a:buFontTx/>
              <a:buNone/>
              <a:tabLst/>
              <a:defRPr/>
            </a:pPr>
            <a:r>
              <a:rPr kumimoji="0" lang="fr-FR" sz="5000" b="1" i="0" u="none" strike="noStrike" kern="1200" cap="none" spc="0" normalizeH="0" baseline="0" noProof="0" dirty="0">
                <a:ln>
                  <a:noFill/>
                </a:ln>
                <a:solidFill>
                  <a:prstClr val="white"/>
                </a:solidFill>
                <a:effectLst/>
                <a:uLnTx/>
                <a:uFillTx/>
                <a:latin typeface="Gill Sans"/>
                <a:sym typeface="Gill Sans" charset="0"/>
              </a:rPr>
              <a:t>Participe </a:t>
            </a:r>
            <a:br>
              <a:rPr kumimoji="0" lang="fr-FR" sz="5000" b="1" i="0" u="none" strike="noStrike" kern="1200" cap="none" spc="0" normalizeH="0" baseline="0" noProof="0" dirty="0">
                <a:ln>
                  <a:noFill/>
                </a:ln>
                <a:solidFill>
                  <a:prstClr val="white"/>
                </a:solidFill>
                <a:effectLst/>
                <a:uLnTx/>
                <a:uFillTx/>
                <a:latin typeface="Gill Sans"/>
                <a:sym typeface="Gill Sans" charset="0"/>
              </a:rPr>
            </a:br>
            <a:r>
              <a:rPr kumimoji="0" lang="fr-FR" sz="5000" b="1" i="0" u="none" strike="noStrike" kern="1200" cap="none" spc="0" normalizeH="0" baseline="0" noProof="0" dirty="0">
                <a:ln>
                  <a:noFill/>
                </a:ln>
                <a:solidFill>
                  <a:prstClr val="white"/>
                </a:solidFill>
                <a:effectLst/>
                <a:uLnTx/>
                <a:uFillTx/>
                <a:latin typeface="Gill Sans"/>
                <a:sym typeface="Gill Sans" charset="0"/>
              </a:rPr>
              <a:t>présent</a:t>
            </a:r>
            <a:endParaRPr kumimoji="0" lang="fr-CA" sz="5000" b="1" i="0" u="none" strike="noStrike" kern="1200" cap="none" spc="0" normalizeH="0" baseline="0" noProof="0" dirty="0">
              <a:ln>
                <a:noFill/>
              </a:ln>
              <a:solidFill>
                <a:prstClr val="white"/>
              </a:solidFill>
              <a:effectLst/>
              <a:uLnTx/>
              <a:uFillTx/>
              <a:latin typeface="Gill Sans"/>
              <a:sym typeface="Gill Sans" charset="0"/>
            </a:endParaRPr>
          </a:p>
        </p:txBody>
      </p:sp>
    </p:spTree>
    <p:custDataLst>
      <p:tags r:id="rId1"/>
    </p:custDataLst>
    <p:extLst>
      <p:ext uri="{BB962C8B-B14F-4D97-AF65-F5344CB8AC3E}">
        <p14:creationId xmlns:p14="http://schemas.microsoft.com/office/powerpoint/2010/main" val="214731003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9676-7B5B-3F44-5E45-AF6F4FFB6048}"/>
              </a:ext>
            </a:extLst>
          </p:cNvPr>
          <p:cNvSpPr>
            <a:spLocks noGrp="1"/>
          </p:cNvSpPr>
          <p:nvPr>
            <p:ph type="title"/>
          </p:nvPr>
        </p:nvSpPr>
        <p:spPr/>
        <p:txBody>
          <a:bodyPr/>
          <a:lstStyle/>
          <a:p>
            <a:r>
              <a:rPr lang="fr-FR" sz="2800" dirty="0"/>
              <a:t>Emploi du participe présent tout seul</a:t>
            </a:r>
            <a:endParaRPr lang="fr-CA" dirty="0"/>
          </a:p>
        </p:txBody>
      </p:sp>
      <p:sp>
        <p:nvSpPr>
          <p:cNvPr id="7" name="Content Placeholder 5">
            <a:extLst>
              <a:ext uri="{FF2B5EF4-FFF2-40B4-BE49-F238E27FC236}">
                <a16:creationId xmlns:a16="http://schemas.microsoft.com/office/drawing/2014/main" id="{4F84FE9A-EE60-DEEA-95A5-2BA99AE590FC}"/>
              </a:ext>
            </a:extLst>
          </p:cNvPr>
          <p:cNvSpPr txBox="1">
            <a:spLocks/>
          </p:cNvSpPr>
          <p:nvPr/>
        </p:nvSpPr>
        <p:spPr bwMode="auto">
          <a:xfrm>
            <a:off x="661195" y="1364675"/>
            <a:ext cx="10575130" cy="768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lvl="0" indent="-514350" eaLnBrk="1" hangingPunct="1">
              <a:spcBef>
                <a:spcPct val="0"/>
              </a:spcBef>
              <a:buFont typeface="+mj-lt"/>
              <a:buAutoNum type="arabicParenR" startAt="4"/>
              <a:defRPr/>
            </a:pPr>
            <a:r>
              <a:rPr lang="fr-CA" altLang="fr-FR" kern="0" dirty="0">
                <a:solidFill>
                  <a:srgbClr val="333766"/>
                </a:solidFill>
                <a:latin typeface="Arial"/>
              </a:rPr>
              <a:t>action simultanée à une action principale</a:t>
            </a: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p:txBody>
      </p:sp>
      <p:grpSp>
        <p:nvGrpSpPr>
          <p:cNvPr id="25" name="Group 24">
            <a:extLst>
              <a:ext uri="{FF2B5EF4-FFF2-40B4-BE49-F238E27FC236}">
                <a16:creationId xmlns:a16="http://schemas.microsoft.com/office/drawing/2014/main" id="{AC3F77D5-9966-02E7-F8BA-DA93315E8A77}"/>
              </a:ext>
            </a:extLst>
          </p:cNvPr>
          <p:cNvGrpSpPr/>
          <p:nvPr/>
        </p:nvGrpSpPr>
        <p:grpSpPr>
          <a:xfrm>
            <a:off x="7375524" y="-2009240"/>
            <a:ext cx="7721600" cy="5507695"/>
            <a:chOff x="7375524" y="-2009240"/>
            <a:chExt cx="7721600" cy="5507695"/>
          </a:xfrm>
        </p:grpSpPr>
        <p:sp>
          <p:nvSpPr>
            <p:cNvPr id="8" name="Isosceles Triangle 7">
              <a:extLst>
                <a:ext uri="{FF2B5EF4-FFF2-40B4-BE49-F238E27FC236}">
                  <a16:creationId xmlns:a16="http://schemas.microsoft.com/office/drawing/2014/main" id="{4A7D6D76-D7E7-35AE-B3BC-D438BC660A18}"/>
                </a:ext>
              </a:extLst>
            </p:cNvPr>
            <p:cNvSpPr/>
            <p:nvPr/>
          </p:nvSpPr>
          <p:spPr bwMode="auto">
            <a:xfrm rot="2808625">
              <a:off x="8375991" y="-818343"/>
              <a:ext cx="5507695" cy="312590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rgbClr val="04A07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12" name="TextBox 11">
              <a:extLst>
                <a:ext uri="{FF2B5EF4-FFF2-40B4-BE49-F238E27FC236}">
                  <a16:creationId xmlns:a16="http://schemas.microsoft.com/office/drawing/2014/main" id="{78AC0C15-B1FE-DBA6-68A0-EA03212A0C70}"/>
                </a:ext>
              </a:extLst>
            </p:cNvPr>
            <p:cNvSpPr txBox="1"/>
            <p:nvPr/>
          </p:nvSpPr>
          <p:spPr>
            <a:xfrm rot="2103497">
              <a:off x="7375524" y="538469"/>
              <a:ext cx="7721600" cy="1271502"/>
            </a:xfrm>
            <a:prstGeom prst="rect">
              <a:avLst/>
            </a:prstGeom>
            <a:noFill/>
          </p:spPr>
          <p:txBody>
            <a:bodyPr wrap="square">
              <a:spAutoFit/>
            </a:bodyPr>
            <a:lstStyle/>
            <a:p>
              <a:pPr marL="0" marR="0" lvl="0" indent="0" algn="ctr" defTabSz="2222500" rtl="0" eaLnBrk="1" fontAlgn="base" latinLnBrk="0" hangingPunct="1">
                <a:lnSpc>
                  <a:spcPts val="4500"/>
                </a:lnSpc>
                <a:spcBef>
                  <a:spcPct val="0"/>
                </a:spcBef>
                <a:spcAft>
                  <a:spcPct val="35000"/>
                </a:spcAft>
                <a:buClrTx/>
                <a:buSzTx/>
                <a:buFontTx/>
                <a:buNone/>
                <a:tabLst/>
                <a:defRPr/>
              </a:pPr>
              <a:r>
                <a:rPr kumimoji="0" lang="fr-FR" sz="5000" b="1" i="0" u="none" strike="noStrike" kern="1200" cap="none" spc="0" normalizeH="0" baseline="0" noProof="0" dirty="0">
                  <a:ln>
                    <a:noFill/>
                  </a:ln>
                  <a:solidFill>
                    <a:prstClr val="white"/>
                  </a:solidFill>
                  <a:effectLst/>
                  <a:uLnTx/>
                  <a:uFillTx/>
                  <a:latin typeface="Gill Sans"/>
                  <a:sym typeface="Gill Sans" charset="0"/>
                </a:rPr>
                <a:t>Participe </a:t>
              </a:r>
              <a:br>
                <a:rPr kumimoji="0" lang="fr-FR" sz="5000" b="1" i="0" u="none" strike="noStrike" kern="1200" cap="none" spc="0" normalizeH="0" baseline="0" noProof="0" dirty="0">
                  <a:ln>
                    <a:noFill/>
                  </a:ln>
                  <a:solidFill>
                    <a:prstClr val="white"/>
                  </a:solidFill>
                  <a:effectLst/>
                  <a:uLnTx/>
                  <a:uFillTx/>
                  <a:latin typeface="Gill Sans"/>
                  <a:sym typeface="Gill Sans" charset="0"/>
                </a:rPr>
              </a:br>
              <a:r>
                <a:rPr kumimoji="0" lang="fr-FR" sz="5000" b="1" i="0" u="none" strike="noStrike" kern="1200" cap="none" spc="0" normalizeH="0" baseline="0" noProof="0" dirty="0">
                  <a:ln>
                    <a:noFill/>
                  </a:ln>
                  <a:solidFill>
                    <a:prstClr val="white"/>
                  </a:solidFill>
                  <a:effectLst/>
                  <a:uLnTx/>
                  <a:uFillTx/>
                  <a:latin typeface="Gill Sans"/>
                  <a:sym typeface="Gill Sans" charset="0"/>
                </a:rPr>
                <a:t>présent</a:t>
              </a:r>
              <a:endParaRPr kumimoji="0" lang="fr-CA" sz="5000" b="1" i="0" u="none" strike="noStrike" kern="1200" cap="none" spc="0" normalizeH="0" baseline="0" noProof="0" dirty="0">
                <a:ln>
                  <a:noFill/>
                </a:ln>
                <a:solidFill>
                  <a:prstClr val="white"/>
                </a:solidFill>
                <a:effectLst/>
                <a:uLnTx/>
                <a:uFillTx/>
                <a:latin typeface="Gill Sans"/>
                <a:sym typeface="Gill Sans" charset="0"/>
              </a:endParaRPr>
            </a:p>
          </p:txBody>
        </p:sp>
      </p:grpSp>
      <p:sp>
        <p:nvSpPr>
          <p:cNvPr id="17" name="TextBox 16">
            <a:extLst>
              <a:ext uri="{FF2B5EF4-FFF2-40B4-BE49-F238E27FC236}">
                <a16:creationId xmlns:a16="http://schemas.microsoft.com/office/drawing/2014/main" id="{7A49ADE8-767C-BB97-2B90-1DC67CD0B2BB}"/>
              </a:ext>
            </a:extLst>
          </p:cNvPr>
          <p:cNvSpPr txBox="1"/>
          <p:nvPr/>
        </p:nvSpPr>
        <p:spPr>
          <a:xfrm>
            <a:off x="1246187" y="2133598"/>
            <a:ext cx="9990137" cy="523220"/>
          </a:xfrm>
          <a:prstGeom prst="rect">
            <a:avLst/>
          </a:prstGeom>
          <a:noFill/>
        </p:spPr>
        <p:txBody>
          <a:bodyPr wrap="square">
            <a:spAutoFit/>
          </a:bodyPr>
          <a:lstStyle/>
          <a:p>
            <a:r>
              <a:rPr lang="fr-FR" altLang="fr-FR" sz="2800" dirty="0"/>
              <a:t>Le sujet du participe présent = le complément du verbe principal </a:t>
            </a:r>
            <a:endParaRPr lang="fr-CA" sz="2800" dirty="0"/>
          </a:p>
        </p:txBody>
      </p:sp>
      <p:sp>
        <p:nvSpPr>
          <p:cNvPr id="19" name="TextBox 18">
            <a:extLst>
              <a:ext uri="{FF2B5EF4-FFF2-40B4-BE49-F238E27FC236}">
                <a16:creationId xmlns:a16="http://schemas.microsoft.com/office/drawing/2014/main" id="{E2CE3924-0D20-D0F5-CCF7-8C714D22884C}"/>
              </a:ext>
            </a:extLst>
          </p:cNvPr>
          <p:cNvSpPr txBox="1"/>
          <p:nvPr/>
        </p:nvSpPr>
        <p:spPr>
          <a:xfrm>
            <a:off x="1181457" y="3541153"/>
            <a:ext cx="7383516" cy="584775"/>
          </a:xfrm>
          <a:prstGeom prst="rect">
            <a:avLst/>
          </a:prstGeom>
          <a:noFill/>
        </p:spPr>
        <p:txBody>
          <a:bodyPr wrap="square">
            <a:spAutoFit/>
          </a:bodyPr>
          <a:lstStyle/>
          <a:p>
            <a:pPr marL="457200" indent="-457200" eaLnBrk="1" hangingPunct="1">
              <a:spcBef>
                <a:spcPct val="0"/>
              </a:spcBef>
              <a:buFontTx/>
              <a:buNone/>
            </a:pPr>
            <a:r>
              <a:rPr lang="fr-FR" altLang="fr-FR" sz="3200" dirty="0"/>
              <a:t>Je vois </a:t>
            </a:r>
            <a:r>
              <a:rPr lang="fr-FR" altLang="fr-FR" sz="3200" u="sng" dirty="0">
                <a:uFill>
                  <a:solidFill>
                    <a:schemeClr val="accent2">
                      <a:lumMod val="75000"/>
                    </a:schemeClr>
                  </a:solidFill>
                </a:uFill>
              </a:rPr>
              <a:t>mon ami</a:t>
            </a:r>
            <a:r>
              <a:rPr lang="fr-FR" altLang="fr-FR" sz="3200" dirty="0"/>
              <a:t> </a:t>
            </a:r>
            <a:r>
              <a:rPr lang="fr-FR" altLang="fr-FR" sz="3200" dirty="0">
                <a:solidFill>
                  <a:srgbClr val="C00000"/>
                </a:solidFill>
              </a:rPr>
              <a:t>entrant</a:t>
            </a:r>
            <a:r>
              <a:rPr lang="fr-FR" altLang="fr-FR" sz="3200" dirty="0"/>
              <a:t> dans ce bâtiment. </a:t>
            </a:r>
          </a:p>
        </p:txBody>
      </p:sp>
      <p:cxnSp>
        <p:nvCxnSpPr>
          <p:cNvPr id="20" name="Straight Connector 19">
            <a:extLst>
              <a:ext uri="{FF2B5EF4-FFF2-40B4-BE49-F238E27FC236}">
                <a16:creationId xmlns:a16="http://schemas.microsoft.com/office/drawing/2014/main" id="{BF336C2C-5D92-748B-D4E3-A56E34946146}"/>
              </a:ext>
            </a:extLst>
          </p:cNvPr>
          <p:cNvCxnSpPr>
            <a:cxnSpLocks/>
          </p:cNvCxnSpPr>
          <p:nvPr/>
        </p:nvCxnSpPr>
        <p:spPr bwMode="auto">
          <a:xfrm>
            <a:off x="4609107" y="4073437"/>
            <a:ext cx="0" cy="317500"/>
          </a:xfrm>
          <a:prstGeom prst="line">
            <a:avLst/>
          </a:prstGeom>
          <a:ln w="28575" cap="rnd">
            <a:solidFill>
              <a:schemeClr val="accent2">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379AB64-1AD9-FD56-CAB7-2DA1D652AC27}"/>
              </a:ext>
            </a:extLst>
          </p:cNvPr>
          <p:cNvCxnSpPr>
            <a:cxnSpLocks/>
          </p:cNvCxnSpPr>
          <p:nvPr/>
        </p:nvCxnSpPr>
        <p:spPr bwMode="auto">
          <a:xfrm flipH="1" flipV="1">
            <a:off x="3205748" y="4393318"/>
            <a:ext cx="1404000" cy="2381"/>
          </a:xfrm>
          <a:prstGeom prst="line">
            <a:avLst/>
          </a:prstGeom>
          <a:ln w="28575" cap="rnd">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7C517C2-50D5-29E1-3D1B-DDE6C7028AFD}"/>
              </a:ext>
            </a:extLst>
          </p:cNvPr>
          <p:cNvCxnSpPr>
            <a:cxnSpLocks/>
          </p:cNvCxnSpPr>
          <p:nvPr/>
        </p:nvCxnSpPr>
        <p:spPr bwMode="auto">
          <a:xfrm flipV="1">
            <a:off x="3205748" y="4073437"/>
            <a:ext cx="0" cy="317500"/>
          </a:xfrm>
          <a:prstGeom prst="straightConnector1">
            <a:avLst/>
          </a:prstGeom>
          <a:ln w="28575" cap="rnd">
            <a:solidFill>
              <a:schemeClr val="accent2">
                <a:lumMod val="75000"/>
              </a:schemeClr>
            </a:solidFill>
            <a:headEnd type="none" w="med" len="med"/>
            <a:tailEnd type="non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7235B32-ED9A-49AF-4CF2-A5D7A3BEFED0}"/>
              </a:ext>
            </a:extLst>
          </p:cNvPr>
          <p:cNvSpPr txBox="1"/>
          <p:nvPr/>
        </p:nvSpPr>
        <p:spPr>
          <a:xfrm>
            <a:off x="888643" y="4718161"/>
            <a:ext cx="10475913" cy="584775"/>
          </a:xfrm>
          <a:prstGeom prst="rect">
            <a:avLst/>
          </a:prstGeom>
          <a:noFill/>
        </p:spPr>
        <p:txBody>
          <a:bodyPr wrap="square">
            <a:spAutoFit/>
          </a:bodyPr>
          <a:lstStyle/>
          <a:p>
            <a:r>
              <a:rPr lang="fr-FR" altLang="fr-FR" sz="3200" dirty="0"/>
              <a:t>= Je vois </a:t>
            </a:r>
            <a:r>
              <a:rPr lang="fr-FR" altLang="fr-FR" sz="3200" u="sng" dirty="0">
                <a:uFill>
                  <a:solidFill>
                    <a:schemeClr val="accent2">
                      <a:lumMod val="75000"/>
                    </a:schemeClr>
                  </a:solidFill>
                </a:uFill>
              </a:rPr>
              <a:t>mon ami</a:t>
            </a:r>
            <a:r>
              <a:rPr lang="fr-FR" altLang="fr-FR" sz="3200" dirty="0"/>
              <a:t> qui entre dans ce bâtiment.  </a:t>
            </a:r>
            <a:endParaRPr lang="fr-CA" dirty="0"/>
          </a:p>
        </p:txBody>
      </p:sp>
    </p:spTree>
    <p:custDataLst>
      <p:tags r:id="rId1"/>
    </p:custDataLst>
    <p:extLst>
      <p:ext uri="{BB962C8B-B14F-4D97-AF65-F5344CB8AC3E}">
        <p14:creationId xmlns:p14="http://schemas.microsoft.com/office/powerpoint/2010/main" val="22608113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up)">
                                      <p:cBhvr>
                                        <p:cTn id="22" dur="250"/>
                                        <p:tgtEl>
                                          <p:spTgt spid="22"/>
                                        </p:tgtEl>
                                      </p:cBhvr>
                                    </p:animEffect>
                                  </p:childTnLst>
                                </p:cTn>
                              </p:par>
                            </p:childTnLst>
                          </p:cTn>
                        </p:par>
                        <p:par>
                          <p:cTn id="23" fill="hold">
                            <p:stCondLst>
                              <p:cond delay="250"/>
                            </p:stCondLst>
                            <p:childTnLst>
                              <p:par>
                                <p:cTn id="24" presetID="22" presetClass="entr" presetSubtype="8" fill="hold"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750"/>
                                        <p:tgtEl>
                                          <p:spTgt spid="21"/>
                                        </p:tgtEl>
                                      </p:cBhvr>
                                    </p:animEffect>
                                  </p:childTnLst>
                                </p:cTn>
                              </p:par>
                            </p:childTnLst>
                          </p:cTn>
                        </p:par>
                        <p:par>
                          <p:cTn id="27" fill="hold">
                            <p:stCondLst>
                              <p:cond delay="1000"/>
                            </p:stCondLst>
                            <p:childTnLst>
                              <p:par>
                                <p:cTn id="28" presetID="22" presetClass="entr" presetSubtype="4" fill="hold"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down)">
                                      <p:cBhvr>
                                        <p:cTn id="30" dur="75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1000"/>
                                        <p:tgtEl>
                                          <p:spTgt spid="24"/>
                                        </p:tgtEl>
                                      </p:cBhvr>
                                    </p:animEffect>
                                    <p:anim calcmode="lin" valueType="num">
                                      <p:cBhvr>
                                        <p:cTn id="36" dur="1000" fill="hold"/>
                                        <p:tgtEl>
                                          <p:spTgt spid="24"/>
                                        </p:tgtEl>
                                        <p:attrNameLst>
                                          <p:attrName>ppt_x</p:attrName>
                                        </p:attrNameLst>
                                      </p:cBhvr>
                                      <p:tavLst>
                                        <p:tav tm="0">
                                          <p:val>
                                            <p:strVal val="#ppt_x"/>
                                          </p:val>
                                        </p:tav>
                                        <p:tav tm="100000">
                                          <p:val>
                                            <p:strVal val="#ppt_x"/>
                                          </p:val>
                                        </p:tav>
                                      </p:tavLst>
                                    </p:anim>
                                    <p:anim calcmode="lin" valueType="num">
                                      <p:cBhvr>
                                        <p:cTn id="3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9676-7B5B-3F44-5E45-AF6F4FFB6048}"/>
              </a:ext>
            </a:extLst>
          </p:cNvPr>
          <p:cNvSpPr>
            <a:spLocks noGrp="1"/>
          </p:cNvSpPr>
          <p:nvPr>
            <p:ph type="title"/>
          </p:nvPr>
        </p:nvSpPr>
        <p:spPr/>
        <p:txBody>
          <a:bodyPr/>
          <a:lstStyle/>
          <a:p>
            <a:r>
              <a:rPr lang="fr-FR" sz="2800" dirty="0"/>
              <a:t>Emploi du participe présent tout seul</a:t>
            </a:r>
            <a:endParaRPr lang="fr-CA" dirty="0"/>
          </a:p>
        </p:txBody>
      </p:sp>
      <p:sp>
        <p:nvSpPr>
          <p:cNvPr id="7" name="Content Placeholder 5">
            <a:extLst>
              <a:ext uri="{FF2B5EF4-FFF2-40B4-BE49-F238E27FC236}">
                <a16:creationId xmlns:a16="http://schemas.microsoft.com/office/drawing/2014/main" id="{4F84FE9A-EE60-DEEA-95A5-2BA99AE590FC}"/>
              </a:ext>
            </a:extLst>
          </p:cNvPr>
          <p:cNvSpPr txBox="1">
            <a:spLocks/>
          </p:cNvSpPr>
          <p:nvPr/>
        </p:nvSpPr>
        <p:spPr bwMode="auto">
          <a:xfrm>
            <a:off x="661195" y="1364675"/>
            <a:ext cx="10575130" cy="768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lvl="0" indent="-514350" eaLnBrk="1" hangingPunct="1">
              <a:spcBef>
                <a:spcPct val="0"/>
              </a:spcBef>
              <a:buFont typeface="+mj-lt"/>
              <a:buAutoNum type="arabicParenR" startAt="4"/>
              <a:defRPr/>
            </a:pPr>
            <a:r>
              <a:rPr lang="fr-CA" altLang="fr-FR" kern="0" dirty="0">
                <a:solidFill>
                  <a:srgbClr val="333766"/>
                </a:solidFill>
                <a:latin typeface="Arial"/>
              </a:rPr>
              <a:t>action simultanée à une action principale</a:t>
            </a: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p:txBody>
      </p:sp>
      <p:sp>
        <p:nvSpPr>
          <p:cNvPr id="8" name="Isosceles Triangle 7" hidden="1">
            <a:extLst>
              <a:ext uri="{FF2B5EF4-FFF2-40B4-BE49-F238E27FC236}">
                <a16:creationId xmlns:a16="http://schemas.microsoft.com/office/drawing/2014/main" id="{4A7D6D76-D7E7-35AE-B3BC-D438BC660A18}"/>
              </a:ext>
            </a:extLst>
          </p:cNvPr>
          <p:cNvSpPr/>
          <p:nvPr/>
        </p:nvSpPr>
        <p:spPr bwMode="auto">
          <a:xfrm rot="2808625">
            <a:off x="8375991" y="-818343"/>
            <a:ext cx="5507695" cy="312590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rgbClr val="04A07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12" name="TextBox 11" hidden="1">
            <a:extLst>
              <a:ext uri="{FF2B5EF4-FFF2-40B4-BE49-F238E27FC236}">
                <a16:creationId xmlns:a16="http://schemas.microsoft.com/office/drawing/2014/main" id="{78AC0C15-B1FE-DBA6-68A0-EA03212A0C70}"/>
              </a:ext>
            </a:extLst>
          </p:cNvPr>
          <p:cNvSpPr txBox="1"/>
          <p:nvPr/>
        </p:nvSpPr>
        <p:spPr>
          <a:xfrm rot="2103497">
            <a:off x="7375524" y="538469"/>
            <a:ext cx="7721600" cy="1271502"/>
          </a:xfrm>
          <a:prstGeom prst="rect">
            <a:avLst/>
          </a:prstGeom>
          <a:noFill/>
        </p:spPr>
        <p:txBody>
          <a:bodyPr wrap="square">
            <a:spAutoFit/>
          </a:bodyPr>
          <a:lstStyle/>
          <a:p>
            <a:pPr marL="0" marR="0" lvl="0" indent="0" algn="ctr" defTabSz="2222500" rtl="0" eaLnBrk="1" fontAlgn="base" latinLnBrk="0" hangingPunct="1">
              <a:lnSpc>
                <a:spcPts val="4500"/>
              </a:lnSpc>
              <a:spcBef>
                <a:spcPct val="0"/>
              </a:spcBef>
              <a:spcAft>
                <a:spcPct val="35000"/>
              </a:spcAft>
              <a:buClrTx/>
              <a:buSzTx/>
              <a:buFontTx/>
              <a:buNone/>
              <a:tabLst/>
              <a:defRPr/>
            </a:pPr>
            <a:r>
              <a:rPr kumimoji="0" lang="fr-FR" sz="5000" b="1" i="0" u="none" strike="noStrike" kern="1200" cap="none" spc="0" normalizeH="0" baseline="0" noProof="0" dirty="0">
                <a:ln>
                  <a:noFill/>
                </a:ln>
                <a:solidFill>
                  <a:prstClr val="white"/>
                </a:solidFill>
                <a:effectLst/>
                <a:uLnTx/>
                <a:uFillTx/>
                <a:latin typeface="Gill Sans"/>
                <a:sym typeface="Gill Sans" charset="0"/>
              </a:rPr>
              <a:t>Participe </a:t>
            </a:r>
            <a:br>
              <a:rPr kumimoji="0" lang="fr-FR" sz="5000" b="1" i="0" u="none" strike="noStrike" kern="1200" cap="none" spc="0" normalizeH="0" baseline="0" noProof="0" dirty="0">
                <a:ln>
                  <a:noFill/>
                </a:ln>
                <a:solidFill>
                  <a:prstClr val="white"/>
                </a:solidFill>
                <a:effectLst/>
                <a:uLnTx/>
                <a:uFillTx/>
                <a:latin typeface="Gill Sans"/>
                <a:sym typeface="Gill Sans" charset="0"/>
              </a:rPr>
            </a:br>
            <a:r>
              <a:rPr kumimoji="0" lang="fr-FR" sz="5000" b="1" i="0" u="none" strike="noStrike" kern="1200" cap="none" spc="0" normalizeH="0" baseline="0" noProof="0" dirty="0">
                <a:ln>
                  <a:noFill/>
                </a:ln>
                <a:solidFill>
                  <a:prstClr val="white"/>
                </a:solidFill>
                <a:effectLst/>
                <a:uLnTx/>
                <a:uFillTx/>
                <a:latin typeface="Gill Sans"/>
                <a:sym typeface="Gill Sans" charset="0"/>
              </a:rPr>
              <a:t>présent</a:t>
            </a:r>
            <a:endParaRPr kumimoji="0" lang="fr-CA" sz="5000" b="1" i="0" u="none" strike="noStrike" kern="1200" cap="none" spc="0" normalizeH="0" baseline="0" noProof="0" dirty="0">
              <a:ln>
                <a:noFill/>
              </a:ln>
              <a:solidFill>
                <a:prstClr val="white"/>
              </a:solidFill>
              <a:effectLst/>
              <a:uLnTx/>
              <a:uFillTx/>
              <a:latin typeface="Gill Sans"/>
              <a:sym typeface="Gill Sans" charset="0"/>
            </a:endParaRPr>
          </a:p>
        </p:txBody>
      </p:sp>
      <p:sp>
        <p:nvSpPr>
          <p:cNvPr id="13" name="TextBox 12">
            <a:extLst>
              <a:ext uri="{FF2B5EF4-FFF2-40B4-BE49-F238E27FC236}">
                <a16:creationId xmlns:a16="http://schemas.microsoft.com/office/drawing/2014/main" id="{FF9384BE-1375-7EFC-CE64-52F96EB59BCD}"/>
              </a:ext>
            </a:extLst>
          </p:cNvPr>
          <p:cNvSpPr txBox="1"/>
          <p:nvPr/>
        </p:nvSpPr>
        <p:spPr>
          <a:xfrm>
            <a:off x="1299132" y="2459404"/>
            <a:ext cx="9830706" cy="3354765"/>
          </a:xfrm>
          <a:prstGeom prst="rect">
            <a:avLst/>
          </a:prstGeom>
          <a:noFill/>
        </p:spPr>
        <p:txBody>
          <a:bodyPr wrap="square">
            <a:spAutoFit/>
          </a:bodyPr>
          <a:lstStyle/>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CA" altLang="fr-FR" sz="4400" b="1" i="0" u="none" strike="noStrike" kern="1200" cap="none" spc="0" normalizeH="0" baseline="0" noProof="0" dirty="0">
                <a:ln>
                  <a:noFill/>
                </a:ln>
                <a:solidFill>
                  <a:srgbClr val="1997CB"/>
                </a:solidFill>
                <a:effectLst/>
                <a:uLnTx/>
                <a:uFillTx/>
                <a:latin typeface="Gill Sans" charset="0"/>
                <a:sym typeface="Gill Sans" charset="0"/>
              </a:rPr>
              <a:t>Gérondif</a:t>
            </a: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CA" altLang="fr-FR" sz="3000" i="0" u="none" strike="noStrike" kern="1200" cap="none" spc="0" normalizeH="0" baseline="0" noProof="0" dirty="0">
                <a:ln>
                  <a:noFill/>
                </a:ln>
                <a:solidFill>
                  <a:schemeClr val="tx1">
                    <a:lumMod val="50000"/>
                    <a:lumOff val="50000"/>
                  </a:schemeClr>
                </a:solidFill>
                <a:effectLst/>
                <a:uLnTx/>
                <a:uFillTx/>
                <a:latin typeface="Gill Sans" charset="0"/>
                <a:sym typeface="Gill Sans" charset="0"/>
              </a:rPr>
              <a:t>→</a:t>
            </a: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3200" b="0" i="0" u="none" strike="noStrike" kern="1200" cap="none" spc="0" normalizeH="0" baseline="0" noProof="0" dirty="0">
                <a:ln>
                  <a:noFill/>
                </a:ln>
                <a:solidFill>
                  <a:srgbClr val="000000"/>
                </a:solidFill>
                <a:effectLst/>
                <a:uLnTx/>
                <a:uFillTx/>
                <a:latin typeface="Gill Sans" charset="0"/>
                <a:sym typeface="Gill Sans" charset="0"/>
              </a:rPr>
              <a:t>son sujet est toujours le </a:t>
            </a:r>
            <a:r>
              <a:rPr lang="fr-FR" altLang="fr-FR" sz="3200" b="1" u="sng" dirty="0">
                <a:uFill>
                  <a:solidFill>
                    <a:schemeClr val="accent2">
                      <a:lumMod val="75000"/>
                    </a:schemeClr>
                  </a:solidFill>
                </a:uFill>
              </a:rPr>
              <a:t>sujet</a:t>
            </a:r>
            <a:r>
              <a:rPr kumimoji="0" lang="fr-FR" altLang="fr-FR" sz="3200" b="1"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3200" i="0" u="none" strike="noStrike" kern="1200" cap="none" spc="0" normalizeH="0" baseline="0" noProof="0" dirty="0">
                <a:ln>
                  <a:noFill/>
                </a:ln>
                <a:solidFill>
                  <a:srgbClr val="000000"/>
                </a:solidFill>
                <a:effectLst/>
                <a:uLnTx/>
                <a:uFillTx/>
                <a:latin typeface="Gill Sans" charset="0"/>
                <a:sym typeface="Gill Sans" charset="0"/>
              </a:rPr>
              <a:t>du</a:t>
            </a:r>
            <a:r>
              <a:rPr kumimoji="0" lang="fr-FR" altLang="fr-FR" sz="3200" b="1" i="0" u="none" strike="noStrike" kern="1200" cap="none" spc="0" normalizeH="0" baseline="0" noProof="0" dirty="0">
                <a:ln>
                  <a:noFill/>
                </a:ln>
                <a:solidFill>
                  <a:srgbClr val="000000"/>
                </a:solidFill>
                <a:effectLst/>
                <a:uLnTx/>
                <a:uFillTx/>
                <a:latin typeface="Gill Sans" charset="0"/>
                <a:sym typeface="Gill Sans" charset="0"/>
              </a:rPr>
              <a:t> verbe principal</a:t>
            </a:r>
            <a:endParaRPr kumimoji="0" lang="fr-FR" altLang="fr-FR" sz="3000" b="1"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4400" b="1" i="0" u="none" strike="noStrike" kern="1200" cap="none" spc="0" normalizeH="0" baseline="0" noProof="0" dirty="0">
                <a:ln>
                  <a:noFill/>
                </a:ln>
                <a:solidFill>
                  <a:srgbClr val="04A078"/>
                </a:solidFill>
                <a:effectLst/>
                <a:uLnTx/>
                <a:uFillTx/>
                <a:latin typeface="Gill Sans" charset="0"/>
                <a:sym typeface="Gill Sans" charset="0"/>
              </a:rPr>
              <a:t>Participe présent </a:t>
            </a:r>
            <a:r>
              <a:rPr kumimoji="0" lang="fr-FR" altLang="fr-FR" sz="3000" i="0" u="none" strike="noStrike" kern="1200" cap="none" spc="0" normalizeH="0" baseline="0" noProof="0" dirty="0">
                <a:ln>
                  <a:noFill/>
                </a:ln>
                <a:solidFill>
                  <a:schemeClr val="tx1">
                    <a:lumMod val="50000"/>
                    <a:lumOff val="50000"/>
                  </a:schemeClr>
                </a:solidFill>
                <a:effectLst/>
                <a:uLnTx/>
                <a:uFillTx/>
                <a:latin typeface="Gill Sans" charset="0"/>
                <a:sym typeface="Gill Sans" charset="0"/>
              </a:rPr>
              <a:t>→</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3200" b="0" i="0" u="none" strike="noStrike" kern="1200" cap="none" spc="0" normalizeH="0" baseline="0" noProof="0" dirty="0">
                <a:ln>
                  <a:noFill/>
                </a:ln>
                <a:solidFill>
                  <a:srgbClr val="000000"/>
                </a:solidFill>
                <a:effectLst/>
                <a:uLnTx/>
                <a:uFillTx/>
                <a:latin typeface="Gill Sans" charset="0"/>
                <a:sym typeface="Gill Sans" charset="0"/>
              </a:rPr>
              <a:t>son sujet est le </a:t>
            </a:r>
            <a:r>
              <a:rPr kumimoji="0" lang="fr-FR" altLang="fr-FR" sz="3200" b="1" i="0" u="sng" strike="noStrike" kern="1200" cap="none" spc="0" normalizeH="0" noProof="0" dirty="0">
                <a:ln>
                  <a:noFill/>
                </a:ln>
                <a:solidFill>
                  <a:srgbClr val="000000"/>
                </a:solidFill>
                <a:effectLst/>
                <a:uLnTx/>
                <a:uFill>
                  <a:solidFill>
                    <a:schemeClr val="accent2">
                      <a:lumMod val="75000"/>
                    </a:schemeClr>
                  </a:solidFill>
                </a:uFill>
                <a:latin typeface="Gill Sans" charset="0"/>
                <a:sym typeface="Gill Sans" charset="0"/>
              </a:rPr>
              <a:t>complément</a:t>
            </a:r>
            <a:r>
              <a:rPr kumimoji="0" lang="fr-FR" altLang="fr-FR" sz="3200" b="1"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3200" i="0" u="none" strike="noStrike" kern="1200" cap="none" spc="0" normalizeH="0" baseline="0" noProof="0" dirty="0">
                <a:ln>
                  <a:noFill/>
                </a:ln>
                <a:solidFill>
                  <a:srgbClr val="000000"/>
                </a:solidFill>
                <a:effectLst/>
                <a:uLnTx/>
                <a:uFillTx/>
                <a:latin typeface="Gill Sans" charset="0"/>
                <a:sym typeface="Gill Sans" charset="0"/>
              </a:rPr>
              <a:t>du</a:t>
            </a:r>
            <a:r>
              <a:rPr kumimoji="0" lang="fr-FR" altLang="fr-FR" sz="3200" b="1" i="0" u="none" strike="noStrike" kern="1200" cap="none" spc="0" normalizeH="0" baseline="0" noProof="0" dirty="0">
                <a:ln>
                  <a:noFill/>
                </a:ln>
                <a:solidFill>
                  <a:srgbClr val="000000"/>
                </a:solidFill>
                <a:effectLst/>
                <a:uLnTx/>
                <a:uFillTx/>
                <a:latin typeface="Gill Sans" charset="0"/>
                <a:sym typeface="Gill Sans" charset="0"/>
              </a:rPr>
              <a:t> verbe principal</a:t>
            </a:r>
            <a:endPar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endParaRPr>
          </a:p>
        </p:txBody>
      </p:sp>
      <p:pic>
        <p:nvPicPr>
          <p:cNvPr id="15" name="Picture 14" descr="A picture containing black, darkness&#10;&#10;Description automatically generated">
            <a:extLst>
              <a:ext uri="{FF2B5EF4-FFF2-40B4-BE49-F238E27FC236}">
                <a16:creationId xmlns:a16="http://schemas.microsoft.com/office/drawing/2014/main" id="{7CCC6D8E-289B-33BA-6C63-4DDEA5A7F9BC}"/>
              </a:ext>
            </a:extLst>
          </p:cNvPr>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rot="21359758">
            <a:off x="558889" y="2181193"/>
            <a:ext cx="987470" cy="3876735"/>
          </a:xfrm>
          <a:prstGeom prst="rect">
            <a:avLst/>
          </a:prstGeom>
        </p:spPr>
      </p:pic>
    </p:spTree>
    <p:custDataLst>
      <p:tags r:id="rId1"/>
    </p:custDataLst>
    <p:extLst>
      <p:ext uri="{BB962C8B-B14F-4D97-AF65-F5344CB8AC3E}">
        <p14:creationId xmlns:p14="http://schemas.microsoft.com/office/powerpoint/2010/main" val="11344339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Effect transition="in" filter="fade">
                                      <p:cBhvr>
                                        <p:cTn id="14" dur="500"/>
                                        <p:tgtEl>
                                          <p:spTgt spid="13">
                                            <p:txEl>
                                              <p:pRg st="0" end="0"/>
                                            </p:txEl>
                                          </p:spTgt>
                                        </p:tgtEl>
                                      </p:cBhvr>
                                    </p:animEffect>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fade">
                                      <p:cBhvr>
                                        <p:cTn id="18" dur="500"/>
                                        <p:tgtEl>
                                          <p:spTgt spid="1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fade">
                                      <p:cBhvr>
                                        <p:cTn id="23" dur="500"/>
                                        <p:tgtEl>
                                          <p:spTgt spid="13">
                                            <p:txEl>
                                              <p:pRg st="4" end="4"/>
                                            </p:txEl>
                                          </p:spTgt>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Effect transition="in" filter="fade">
                                      <p:cBhvr>
                                        <p:cTn id="27"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9676-7B5B-3F44-5E45-AF6F4FFB6048}"/>
              </a:ext>
            </a:extLst>
          </p:cNvPr>
          <p:cNvSpPr>
            <a:spLocks noGrp="1"/>
          </p:cNvSpPr>
          <p:nvPr>
            <p:ph type="title"/>
          </p:nvPr>
        </p:nvSpPr>
        <p:spPr/>
        <p:txBody>
          <a:bodyPr/>
          <a:lstStyle/>
          <a:p>
            <a:r>
              <a:rPr lang="fr-FR" sz="2800" dirty="0"/>
              <a:t>Emploi du participe présent tout seul</a:t>
            </a:r>
            <a:endParaRPr lang="fr-CA" dirty="0"/>
          </a:p>
        </p:txBody>
      </p:sp>
      <p:sp>
        <p:nvSpPr>
          <p:cNvPr id="7" name="Content Placeholder 5">
            <a:extLst>
              <a:ext uri="{FF2B5EF4-FFF2-40B4-BE49-F238E27FC236}">
                <a16:creationId xmlns:a16="http://schemas.microsoft.com/office/drawing/2014/main" id="{4F84FE9A-EE60-DEEA-95A5-2BA99AE590FC}"/>
              </a:ext>
            </a:extLst>
          </p:cNvPr>
          <p:cNvSpPr txBox="1">
            <a:spLocks/>
          </p:cNvSpPr>
          <p:nvPr/>
        </p:nvSpPr>
        <p:spPr bwMode="auto">
          <a:xfrm>
            <a:off x="661195" y="1364675"/>
            <a:ext cx="10575130" cy="768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lvl="0" indent="-514350" eaLnBrk="1" hangingPunct="1">
              <a:spcBef>
                <a:spcPct val="0"/>
              </a:spcBef>
              <a:buFont typeface="+mj-lt"/>
              <a:buAutoNum type="arabicParenR" startAt="4"/>
              <a:defRPr/>
            </a:pPr>
            <a:r>
              <a:rPr lang="fr-CA" altLang="fr-FR" kern="0" dirty="0">
                <a:solidFill>
                  <a:srgbClr val="333766"/>
                </a:solidFill>
                <a:latin typeface="Arial"/>
              </a:rPr>
              <a:t>action simultanée à une action principale</a:t>
            </a: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b="0" i="0" u="none" strike="noStrike" kern="0" cap="none" spc="0" normalizeH="0" baseline="0" noProof="0" dirty="0">
                <a:ln>
                  <a:noFill/>
                </a:ln>
                <a:solidFill>
                  <a:srgbClr val="333766"/>
                </a:solidFill>
                <a:effectLst/>
                <a:uLnTx/>
                <a:uFillTx/>
                <a:latin typeface="Arial"/>
                <a:ea typeface="+mn-ea"/>
                <a:cs typeface="+mn-cs"/>
              </a:rPr>
              <a:t>	</a:t>
            </a:r>
            <a:endParaRPr kumimoji="0" lang="fr-CA" altLang="fr-FR" sz="2400" b="0" i="0" u="none" strike="noStrike" kern="0" cap="none" spc="0" normalizeH="0" baseline="0" noProof="0" dirty="0">
              <a:ln>
                <a:noFill/>
              </a:ln>
              <a:solidFill>
                <a:srgbClr val="333766"/>
              </a:solidFill>
              <a:effectLst/>
              <a:uLnTx/>
              <a:uFillTx/>
              <a:latin typeface="Arial"/>
              <a:ea typeface="+mn-ea"/>
              <a:cs typeface="+mn-cs"/>
            </a:endParaRPr>
          </a:p>
        </p:txBody>
      </p:sp>
      <p:sp>
        <p:nvSpPr>
          <p:cNvPr id="8" name="Isosceles Triangle 7" hidden="1">
            <a:extLst>
              <a:ext uri="{FF2B5EF4-FFF2-40B4-BE49-F238E27FC236}">
                <a16:creationId xmlns:a16="http://schemas.microsoft.com/office/drawing/2014/main" id="{4A7D6D76-D7E7-35AE-B3BC-D438BC660A18}"/>
              </a:ext>
            </a:extLst>
          </p:cNvPr>
          <p:cNvSpPr/>
          <p:nvPr/>
        </p:nvSpPr>
        <p:spPr bwMode="auto">
          <a:xfrm rot="2808625">
            <a:off x="8375991" y="-818343"/>
            <a:ext cx="5507695" cy="312590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rgbClr val="04A07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12" name="TextBox 11" hidden="1">
            <a:extLst>
              <a:ext uri="{FF2B5EF4-FFF2-40B4-BE49-F238E27FC236}">
                <a16:creationId xmlns:a16="http://schemas.microsoft.com/office/drawing/2014/main" id="{78AC0C15-B1FE-DBA6-68A0-EA03212A0C70}"/>
              </a:ext>
            </a:extLst>
          </p:cNvPr>
          <p:cNvSpPr txBox="1"/>
          <p:nvPr/>
        </p:nvSpPr>
        <p:spPr>
          <a:xfrm rot="2103497">
            <a:off x="7375524" y="538469"/>
            <a:ext cx="7721600" cy="1271502"/>
          </a:xfrm>
          <a:prstGeom prst="rect">
            <a:avLst/>
          </a:prstGeom>
          <a:noFill/>
        </p:spPr>
        <p:txBody>
          <a:bodyPr wrap="square">
            <a:spAutoFit/>
          </a:bodyPr>
          <a:lstStyle/>
          <a:p>
            <a:pPr marL="0" marR="0" lvl="0" indent="0" algn="ctr" defTabSz="2222500" rtl="0" eaLnBrk="1" fontAlgn="base" latinLnBrk="0" hangingPunct="1">
              <a:lnSpc>
                <a:spcPts val="4500"/>
              </a:lnSpc>
              <a:spcBef>
                <a:spcPct val="0"/>
              </a:spcBef>
              <a:spcAft>
                <a:spcPct val="35000"/>
              </a:spcAft>
              <a:buClrTx/>
              <a:buSzTx/>
              <a:buFontTx/>
              <a:buNone/>
              <a:tabLst/>
              <a:defRPr/>
            </a:pPr>
            <a:r>
              <a:rPr kumimoji="0" lang="fr-FR" sz="5000" b="1" i="0" u="none" strike="noStrike" kern="1200" cap="none" spc="0" normalizeH="0" baseline="0" noProof="0" dirty="0">
                <a:ln>
                  <a:noFill/>
                </a:ln>
                <a:solidFill>
                  <a:prstClr val="white"/>
                </a:solidFill>
                <a:effectLst/>
                <a:uLnTx/>
                <a:uFillTx/>
                <a:latin typeface="Gill Sans"/>
                <a:sym typeface="Gill Sans" charset="0"/>
              </a:rPr>
              <a:t>Participe </a:t>
            </a:r>
            <a:br>
              <a:rPr kumimoji="0" lang="fr-FR" sz="5000" b="1" i="0" u="none" strike="noStrike" kern="1200" cap="none" spc="0" normalizeH="0" baseline="0" noProof="0" dirty="0">
                <a:ln>
                  <a:noFill/>
                </a:ln>
                <a:solidFill>
                  <a:prstClr val="white"/>
                </a:solidFill>
                <a:effectLst/>
                <a:uLnTx/>
                <a:uFillTx/>
                <a:latin typeface="Gill Sans"/>
                <a:sym typeface="Gill Sans" charset="0"/>
              </a:rPr>
            </a:br>
            <a:r>
              <a:rPr kumimoji="0" lang="fr-FR" sz="5000" b="1" i="0" u="none" strike="noStrike" kern="1200" cap="none" spc="0" normalizeH="0" baseline="0" noProof="0" dirty="0">
                <a:ln>
                  <a:noFill/>
                </a:ln>
                <a:solidFill>
                  <a:prstClr val="white"/>
                </a:solidFill>
                <a:effectLst/>
                <a:uLnTx/>
                <a:uFillTx/>
                <a:latin typeface="Gill Sans"/>
                <a:sym typeface="Gill Sans" charset="0"/>
              </a:rPr>
              <a:t>présent</a:t>
            </a:r>
            <a:endParaRPr kumimoji="0" lang="fr-CA" sz="5000" b="1" i="0" u="none" strike="noStrike" kern="1200" cap="none" spc="0" normalizeH="0" baseline="0" noProof="0" dirty="0">
              <a:ln>
                <a:noFill/>
              </a:ln>
              <a:solidFill>
                <a:prstClr val="white"/>
              </a:solidFill>
              <a:effectLst/>
              <a:uLnTx/>
              <a:uFillTx/>
              <a:latin typeface="Gill Sans"/>
              <a:sym typeface="Gill Sans" charset="0"/>
            </a:endParaRPr>
          </a:p>
        </p:txBody>
      </p:sp>
      <p:sp>
        <p:nvSpPr>
          <p:cNvPr id="13" name="TextBox 12">
            <a:extLst>
              <a:ext uri="{FF2B5EF4-FFF2-40B4-BE49-F238E27FC236}">
                <a16:creationId xmlns:a16="http://schemas.microsoft.com/office/drawing/2014/main" id="{FF9384BE-1375-7EFC-CE64-52F96EB59BCD}"/>
              </a:ext>
            </a:extLst>
          </p:cNvPr>
          <p:cNvSpPr txBox="1"/>
          <p:nvPr/>
        </p:nvSpPr>
        <p:spPr>
          <a:xfrm>
            <a:off x="1299132" y="2459404"/>
            <a:ext cx="9830706" cy="3354765"/>
          </a:xfrm>
          <a:prstGeom prst="rect">
            <a:avLst/>
          </a:prstGeom>
          <a:noFill/>
        </p:spPr>
        <p:txBody>
          <a:bodyPr wrap="square">
            <a:spAutoFit/>
          </a:bodyPr>
          <a:lstStyle/>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CA" altLang="fr-FR" sz="4400" b="1" i="0" u="none" strike="noStrike" kern="1200" cap="none" spc="0" normalizeH="0" baseline="0" noProof="0" dirty="0">
                <a:ln>
                  <a:noFill/>
                </a:ln>
                <a:solidFill>
                  <a:srgbClr val="1997CB"/>
                </a:solidFill>
                <a:effectLst/>
                <a:uLnTx/>
                <a:uFillTx/>
                <a:latin typeface="Gill Sans" charset="0"/>
                <a:sym typeface="Gill Sans" charset="0"/>
              </a:rPr>
              <a:t>Gérondif</a:t>
            </a: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kumimoji="0" lang="fr-CA" altLang="fr-FR" sz="3000" i="0" u="none" strike="noStrike" kern="1200" cap="none" spc="0" normalizeH="0" baseline="0" noProof="0" dirty="0">
                <a:ln>
                  <a:noFill/>
                </a:ln>
                <a:solidFill>
                  <a:schemeClr val="tx1">
                    <a:lumMod val="50000"/>
                    <a:lumOff val="50000"/>
                  </a:schemeClr>
                </a:solidFill>
                <a:effectLst/>
                <a:uLnTx/>
                <a:uFillTx/>
                <a:latin typeface="Gill Sans" charset="0"/>
                <a:sym typeface="Gill Sans" charset="0"/>
              </a:rPr>
              <a:t>→</a:t>
            </a: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p>
          <a:p>
            <a:pPr marL="457200" lvl="0" indent="-457200">
              <a:defRPr/>
            </a:pPr>
            <a:r>
              <a:rPr kumimoji="0" lang="fr-CA" altLang="fr-FR" sz="3000" b="1" i="0" u="none" strike="noStrike" kern="1200" cap="none" spc="0" normalizeH="0" baseline="0" noProof="0" dirty="0">
                <a:ln>
                  <a:noFill/>
                </a:ln>
                <a:solidFill>
                  <a:srgbClr val="000000"/>
                </a:solidFill>
                <a:effectLst/>
                <a:uLnTx/>
                <a:uFillTx/>
                <a:latin typeface="Gill Sans" charset="0"/>
                <a:sym typeface="Gill Sans" charset="0"/>
              </a:rPr>
              <a:t>	</a:t>
            </a:r>
            <a:r>
              <a:rPr lang="fr-FR" sz="3200" u="sng" dirty="0">
                <a:uFill>
                  <a:solidFill>
                    <a:schemeClr val="accent2">
                      <a:lumMod val="75000"/>
                    </a:schemeClr>
                  </a:solidFill>
                </a:uFill>
              </a:rPr>
              <a:t>Je</a:t>
            </a:r>
            <a:r>
              <a:rPr lang="fr-FR" sz="3200" dirty="0">
                <a:uFill>
                  <a:solidFill>
                    <a:schemeClr val="accent1">
                      <a:lumMod val="75000"/>
                    </a:schemeClr>
                  </a:solidFill>
                </a:uFill>
              </a:rPr>
              <a:t> </a:t>
            </a:r>
            <a:r>
              <a:rPr lang="fr-FR" sz="3200" dirty="0"/>
              <a:t>vois mon ami </a:t>
            </a:r>
            <a:r>
              <a:rPr lang="fr-FR" sz="3200" dirty="0">
                <a:solidFill>
                  <a:srgbClr val="C00000"/>
                </a:solidFill>
              </a:rPr>
              <a:t>en descendant </a:t>
            </a:r>
            <a:r>
              <a:rPr lang="fr-FR" sz="3200" dirty="0"/>
              <a:t>par l’escalier.</a:t>
            </a:r>
            <a:endPar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fr-FR" altLang="fr-FR" sz="3000" b="0" i="0" u="none" strike="noStrike" kern="1200" cap="none" spc="0" normalizeH="0" baseline="0" noProof="0" dirty="0">
                <a:ln>
                  <a:noFill/>
                </a:ln>
                <a:solidFill>
                  <a:srgbClr val="000000"/>
                </a:solidFill>
                <a:effectLst/>
                <a:uLnTx/>
                <a:uFillTx/>
                <a:latin typeface="Gill Sans" charset="0"/>
                <a:sym typeface="Gill Sans" charset="0"/>
              </a:rPr>
              <a:t> 	</a:t>
            </a:r>
            <a:r>
              <a:rPr kumimoji="0" lang="fr-FR" altLang="fr-FR" sz="4400" b="1" i="0" u="none" strike="noStrike" kern="1200" cap="none" spc="0" normalizeH="0" baseline="0" noProof="0" dirty="0">
                <a:ln>
                  <a:noFill/>
                </a:ln>
                <a:solidFill>
                  <a:srgbClr val="04A078"/>
                </a:solidFill>
                <a:effectLst/>
                <a:uLnTx/>
                <a:uFillTx/>
                <a:latin typeface="Gill Sans" charset="0"/>
                <a:sym typeface="Gill Sans" charset="0"/>
              </a:rPr>
              <a:t>Participe présent </a:t>
            </a:r>
            <a:r>
              <a:rPr kumimoji="0" lang="fr-FR" altLang="fr-FR" sz="3000" i="0" u="none" strike="noStrike" kern="1200" cap="none" spc="0" normalizeH="0" baseline="0" noProof="0" dirty="0">
                <a:ln>
                  <a:noFill/>
                </a:ln>
                <a:solidFill>
                  <a:schemeClr val="tx1">
                    <a:lumMod val="50000"/>
                    <a:lumOff val="50000"/>
                  </a:schemeClr>
                </a:solidFill>
                <a:effectLst/>
                <a:uLnTx/>
                <a:uFillTx/>
                <a:latin typeface="Gill Sans" charset="0"/>
                <a:sym typeface="Gill Sans" charset="0"/>
              </a:rPr>
              <a:t>→</a:t>
            </a:r>
          </a:p>
          <a:p>
            <a:pPr marL="457200" lvl="0" indent="-457200">
              <a:defRPr/>
            </a:pPr>
            <a:r>
              <a:rPr kumimoji="0" lang="fr-FR" altLang="fr-FR" sz="3000" b="1" i="0" u="none" strike="noStrike" kern="1200" cap="none" spc="0" normalizeH="0" baseline="0" noProof="0" dirty="0">
                <a:ln>
                  <a:noFill/>
                </a:ln>
                <a:solidFill>
                  <a:srgbClr val="000000"/>
                </a:solidFill>
                <a:effectLst/>
                <a:uLnTx/>
                <a:uFillTx/>
                <a:latin typeface="Gill Sans" charset="0"/>
                <a:sym typeface="Gill Sans" charset="0"/>
              </a:rPr>
              <a:t>	</a:t>
            </a:r>
            <a:r>
              <a:rPr lang="fr-FR" sz="3200" dirty="0"/>
              <a:t> Je vois </a:t>
            </a:r>
            <a:r>
              <a:rPr lang="fr-FR" sz="3200" u="sng" dirty="0">
                <a:uFill>
                  <a:solidFill>
                    <a:schemeClr val="accent2">
                      <a:lumMod val="75000"/>
                    </a:schemeClr>
                  </a:solidFill>
                </a:uFill>
              </a:rPr>
              <a:t>mon ami</a:t>
            </a:r>
            <a:r>
              <a:rPr lang="fr-FR" sz="3200" dirty="0">
                <a:uFill>
                  <a:solidFill>
                    <a:srgbClr val="0070C0"/>
                  </a:solidFill>
                </a:uFill>
              </a:rPr>
              <a:t> </a:t>
            </a:r>
            <a:r>
              <a:rPr lang="fr-FR" sz="3200" dirty="0">
                <a:solidFill>
                  <a:srgbClr val="C00000"/>
                </a:solidFill>
              </a:rPr>
              <a:t>descendant</a:t>
            </a:r>
            <a:r>
              <a:rPr lang="fr-FR" sz="3200" dirty="0"/>
              <a:t> par l’escalier. </a:t>
            </a:r>
            <a:endParaRPr kumimoji="0" lang="fr-CA" altLang="fr-FR" sz="3000" b="0" i="0" u="none" strike="noStrike" kern="1200" cap="none" spc="0" normalizeH="0" baseline="0" noProof="0" dirty="0">
              <a:ln>
                <a:noFill/>
              </a:ln>
              <a:solidFill>
                <a:srgbClr val="000000"/>
              </a:solidFill>
              <a:effectLst/>
              <a:uLnTx/>
              <a:uFillTx/>
              <a:latin typeface="Gill Sans" charset="0"/>
              <a:sym typeface="Gill Sans" charset="0"/>
            </a:endParaRPr>
          </a:p>
        </p:txBody>
      </p:sp>
      <p:pic>
        <p:nvPicPr>
          <p:cNvPr id="15" name="Picture 14" descr="A picture containing black, darkness&#10;&#10;Description automatically generated">
            <a:extLst>
              <a:ext uri="{FF2B5EF4-FFF2-40B4-BE49-F238E27FC236}">
                <a16:creationId xmlns:a16="http://schemas.microsoft.com/office/drawing/2014/main" id="{7CCC6D8E-289B-33BA-6C63-4DDEA5A7F9BC}"/>
              </a:ext>
            </a:extLst>
          </p:cNvPr>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rot="21359758">
            <a:off x="558889" y="2181193"/>
            <a:ext cx="987470" cy="3876735"/>
          </a:xfrm>
          <a:prstGeom prst="rect">
            <a:avLst/>
          </a:prstGeom>
        </p:spPr>
      </p:pic>
      <p:cxnSp>
        <p:nvCxnSpPr>
          <p:cNvPr id="9" name="Straight Connector 8">
            <a:extLst>
              <a:ext uri="{FF2B5EF4-FFF2-40B4-BE49-F238E27FC236}">
                <a16:creationId xmlns:a16="http://schemas.microsoft.com/office/drawing/2014/main" id="{B7E820F4-A790-187A-7CB9-39CB626B7DD0}"/>
              </a:ext>
            </a:extLst>
          </p:cNvPr>
          <p:cNvCxnSpPr>
            <a:cxnSpLocks/>
          </p:cNvCxnSpPr>
          <p:nvPr/>
        </p:nvCxnSpPr>
        <p:spPr bwMode="auto">
          <a:xfrm>
            <a:off x="5957491" y="3693319"/>
            <a:ext cx="0" cy="317500"/>
          </a:xfrm>
          <a:prstGeom prst="line">
            <a:avLst/>
          </a:prstGeom>
          <a:ln w="28575" cap="rnd">
            <a:solidFill>
              <a:schemeClr val="accent2">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B7A9ED8-274C-47F4-5345-DF9F70E8D936}"/>
              </a:ext>
            </a:extLst>
          </p:cNvPr>
          <p:cNvCxnSpPr/>
          <p:nvPr/>
        </p:nvCxnSpPr>
        <p:spPr bwMode="auto">
          <a:xfrm flipH="1">
            <a:off x="1995091" y="4013200"/>
            <a:ext cx="3962400" cy="0"/>
          </a:xfrm>
          <a:prstGeom prst="line">
            <a:avLst/>
          </a:prstGeom>
          <a:ln w="28575" cap="rnd">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375BB12-68A5-EF50-BAB8-9262C6EB6301}"/>
              </a:ext>
            </a:extLst>
          </p:cNvPr>
          <p:cNvCxnSpPr>
            <a:cxnSpLocks/>
          </p:cNvCxnSpPr>
          <p:nvPr/>
        </p:nvCxnSpPr>
        <p:spPr bwMode="auto">
          <a:xfrm flipV="1">
            <a:off x="1995091" y="3693319"/>
            <a:ext cx="0" cy="317500"/>
          </a:xfrm>
          <a:prstGeom prst="straightConnector1">
            <a:avLst/>
          </a:prstGeom>
          <a:ln w="28575" cap="rnd">
            <a:solidFill>
              <a:schemeClr val="accent2">
                <a:lumMod val="75000"/>
              </a:schemeClr>
            </a:solidFill>
            <a:headEnd type="none" w="med" len="med"/>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0639689-3238-3875-62A0-C25C027BFC6C}"/>
              </a:ext>
            </a:extLst>
          </p:cNvPr>
          <p:cNvCxnSpPr>
            <a:cxnSpLocks/>
          </p:cNvCxnSpPr>
          <p:nvPr/>
        </p:nvCxnSpPr>
        <p:spPr bwMode="auto">
          <a:xfrm>
            <a:off x="5608566" y="5755092"/>
            <a:ext cx="0" cy="317500"/>
          </a:xfrm>
          <a:prstGeom prst="line">
            <a:avLst/>
          </a:prstGeom>
          <a:ln w="28575" cap="rnd">
            <a:solidFill>
              <a:schemeClr val="accent2">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B9A4BA-720F-3FBC-B2B5-5A82221A0E82}"/>
              </a:ext>
            </a:extLst>
          </p:cNvPr>
          <p:cNvCxnSpPr>
            <a:cxnSpLocks/>
          </p:cNvCxnSpPr>
          <p:nvPr/>
        </p:nvCxnSpPr>
        <p:spPr bwMode="auto">
          <a:xfrm flipH="1" flipV="1">
            <a:off x="3909941" y="6074973"/>
            <a:ext cx="1692000" cy="2381"/>
          </a:xfrm>
          <a:prstGeom prst="line">
            <a:avLst/>
          </a:prstGeom>
          <a:ln w="28575" cap="rnd">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A3345F6-B207-B818-12DD-5E31BB908EBF}"/>
              </a:ext>
            </a:extLst>
          </p:cNvPr>
          <p:cNvCxnSpPr>
            <a:cxnSpLocks/>
          </p:cNvCxnSpPr>
          <p:nvPr/>
        </p:nvCxnSpPr>
        <p:spPr bwMode="auto">
          <a:xfrm flipV="1">
            <a:off x="3909941" y="5755092"/>
            <a:ext cx="0" cy="317500"/>
          </a:xfrm>
          <a:prstGeom prst="straightConnector1">
            <a:avLst/>
          </a:prstGeom>
          <a:ln w="28575" cap="rnd">
            <a:solidFill>
              <a:schemeClr val="accent2">
                <a:lumMod val="75000"/>
              </a:schemeClr>
            </a:solidFill>
            <a:headEnd type="none" w="med" len="med"/>
            <a:tailEnd type="non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684928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250"/>
                                        <p:tgtEl>
                                          <p:spTgt spid="11"/>
                                        </p:tgtEl>
                                      </p:cBhvr>
                                    </p:animEffect>
                                  </p:childTnLst>
                                </p:cTn>
                              </p:par>
                            </p:childTnLst>
                          </p:cTn>
                        </p:par>
                        <p:par>
                          <p:cTn id="8" fill="hold">
                            <p:stCondLst>
                              <p:cond delay="25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750"/>
                            </p:stCondLst>
                            <p:childTnLst>
                              <p:par>
                                <p:cTn id="13" presetID="22" presetClass="entr" presetSubtype="4"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up)">
                                      <p:cBhvr>
                                        <p:cTn id="20" dur="250"/>
                                        <p:tgtEl>
                                          <p:spTgt spid="17"/>
                                        </p:tgtEl>
                                      </p:cBhvr>
                                    </p:animEffect>
                                  </p:childTnLst>
                                </p:cTn>
                              </p:par>
                            </p:childTnLst>
                          </p:cTn>
                        </p:par>
                        <p:par>
                          <p:cTn id="21" fill="hold">
                            <p:stCondLst>
                              <p:cond delay="250"/>
                            </p:stCondLst>
                            <p:childTnLst>
                              <p:par>
                                <p:cTn id="22" presetID="22" presetClass="entr" presetSubtype="8"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500"/>
                                        <p:tgtEl>
                                          <p:spTgt spid="16"/>
                                        </p:tgtEl>
                                      </p:cBhvr>
                                    </p:animEffect>
                                  </p:childTnLst>
                                </p:cTn>
                              </p:par>
                            </p:childTnLst>
                          </p:cTn>
                        </p:par>
                        <p:par>
                          <p:cTn id="25" fill="hold">
                            <p:stCondLst>
                              <p:cond delay="750"/>
                            </p:stCondLst>
                            <p:childTnLst>
                              <p:par>
                                <p:cTn id="26" presetID="22" presetClass="entr" presetSubtype="4"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4DAB3-32A9-7736-06C0-C907120545EE}"/>
              </a:ext>
            </a:extLst>
          </p:cNvPr>
          <p:cNvSpPr>
            <a:spLocks noGrp="1"/>
          </p:cNvSpPr>
          <p:nvPr>
            <p:ph type="title"/>
          </p:nvPr>
        </p:nvSpPr>
        <p:spPr/>
        <p:txBody>
          <a:bodyPr/>
          <a:lstStyle/>
          <a:p>
            <a:r>
              <a:rPr lang="fr-FR" altLang="fr-FR" sz="2800" dirty="0"/>
              <a:t>Participe présent et adjectif verbal</a:t>
            </a:r>
            <a:endParaRPr lang="fr-CA" dirty="0"/>
          </a:p>
        </p:txBody>
      </p:sp>
      <p:sp>
        <p:nvSpPr>
          <p:cNvPr id="16" name="Content Placeholder 5">
            <a:extLst>
              <a:ext uri="{FF2B5EF4-FFF2-40B4-BE49-F238E27FC236}">
                <a16:creationId xmlns:a16="http://schemas.microsoft.com/office/drawing/2014/main" id="{08D56A4C-6D85-FF86-E9F7-7E73A7EFB37B}"/>
              </a:ext>
            </a:extLst>
          </p:cNvPr>
          <p:cNvSpPr txBox="1">
            <a:spLocks/>
          </p:cNvSpPr>
          <p:nvPr/>
        </p:nvSpPr>
        <p:spPr bwMode="auto">
          <a:xfrm>
            <a:off x="598714" y="3784147"/>
            <a:ext cx="5033056"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tabLst/>
              <a:defRPr/>
            </a:pPr>
            <a:r>
              <a:rPr kumimoji="0" lang="fr-FR" altLang="fr-FR" b="0" i="0" u="none" strike="noStrike" kern="0" cap="none" spc="0" normalizeH="0" baseline="0" noProof="0" dirty="0">
                <a:ln>
                  <a:noFill/>
                </a:ln>
                <a:solidFill>
                  <a:srgbClr val="000000"/>
                </a:solidFill>
                <a:effectLst/>
                <a:uLnTx/>
                <a:uFillTx/>
                <a:latin typeface="Arial"/>
                <a:ea typeface="+mn-ea"/>
                <a:cs typeface="+mn-cs"/>
              </a:rPr>
              <a:t>C’est une personne </a:t>
            </a:r>
            <a:r>
              <a:rPr kumimoji="0" lang="fr-FR" altLang="fr-FR" b="0" i="0" u="sng" strike="noStrike" kern="0" cap="none" spc="0" normalizeH="0" noProof="0" dirty="0">
                <a:ln>
                  <a:noFill/>
                </a:ln>
                <a:solidFill>
                  <a:srgbClr val="000000"/>
                </a:solidFill>
                <a:effectLst/>
                <a:uLnTx/>
                <a:uFill>
                  <a:solidFill>
                    <a:schemeClr val="accent2">
                      <a:lumMod val="75000"/>
                    </a:schemeClr>
                  </a:solidFill>
                </a:uFill>
                <a:latin typeface="Arial"/>
                <a:ea typeface="+mn-ea"/>
                <a:cs typeface="+mn-cs"/>
              </a:rPr>
              <a:t>souriant</a:t>
            </a:r>
            <a:r>
              <a:rPr kumimoji="0" lang="fr-FR" altLang="fr-FR" b="0" i="0" u="none" strike="noStrike" kern="0" cap="none" spc="0" normalizeH="0" baseline="0" noProof="0" dirty="0">
                <a:ln>
                  <a:noFill/>
                </a:ln>
                <a:solidFill>
                  <a:srgbClr val="000000"/>
                </a:solidFill>
                <a:effectLst/>
                <a:uLnTx/>
                <a:uFillTx/>
                <a:latin typeface="Arial"/>
                <a:ea typeface="+mn-ea"/>
                <a:cs typeface="+mn-cs"/>
              </a:rPr>
              <a:t> à tout le monde.</a:t>
            </a:r>
            <a:endParaRPr kumimoji="0" lang="en-US" altLang="fr-FR" b="0" i="0" u="none" strike="noStrike" kern="0" cap="none" spc="0" normalizeH="0" baseline="0" noProof="0" dirty="0">
              <a:ln>
                <a:noFill/>
              </a:ln>
              <a:solidFill>
                <a:srgbClr val="000000"/>
              </a:solidFill>
              <a:effectLst/>
              <a:uLnTx/>
              <a:uFillTx/>
              <a:latin typeface="Arial"/>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endParaRPr kumimoji="0" lang="fr-CA" altLang="fr-FR" b="0" i="0" u="none" strike="noStrike" kern="0" cap="none" spc="0" normalizeH="0" baseline="0" noProof="0" dirty="0">
              <a:ln>
                <a:noFill/>
              </a:ln>
              <a:solidFill>
                <a:srgbClr val="333766"/>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54EC241E-5006-CF58-F5ED-E14EF71C1A0F}"/>
              </a:ext>
            </a:extLst>
          </p:cNvPr>
          <p:cNvSpPr>
            <a:spLocks noChangeArrowheads="1"/>
          </p:cNvSpPr>
          <p:nvPr/>
        </p:nvSpPr>
        <p:spPr bwMode="auto">
          <a:xfrm>
            <a:off x="0" y="2557664"/>
            <a:ext cx="625951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4400" b="0" i="0" u="none" strike="noStrike" kern="0" cap="none" spc="0" normalizeH="0" baseline="0" noProof="0" dirty="0">
                <a:ln>
                  <a:noFill/>
                </a:ln>
                <a:solidFill>
                  <a:srgbClr val="C00000"/>
                </a:solidFill>
                <a:effectLst/>
                <a:uLnTx/>
                <a:uFillTx/>
                <a:latin typeface="Arial" panose="020B0604020202020204" pitchFamily="34" charset="0"/>
                <a:cs typeface="+mn-cs"/>
              </a:rPr>
              <a:t>invariables</a:t>
            </a:r>
          </a:p>
        </p:txBody>
      </p:sp>
      <p:sp>
        <p:nvSpPr>
          <p:cNvPr id="18" name="Down Arrow 16">
            <a:extLst>
              <a:ext uri="{FF2B5EF4-FFF2-40B4-BE49-F238E27FC236}">
                <a16:creationId xmlns:a16="http://schemas.microsoft.com/office/drawing/2014/main" id="{B6D88872-0456-F2DE-27CA-8A7DA4397311}"/>
              </a:ext>
            </a:extLst>
          </p:cNvPr>
          <p:cNvSpPr/>
          <p:nvPr/>
        </p:nvSpPr>
        <p:spPr>
          <a:xfrm>
            <a:off x="2824956" y="1867232"/>
            <a:ext cx="609600" cy="685800"/>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a:ln>
                <a:noFill/>
              </a:ln>
              <a:solidFill>
                <a:srgbClr val="FFFFFF"/>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127ED3FA-F1F8-2367-3941-CE52EAF37605}"/>
              </a:ext>
            </a:extLst>
          </p:cNvPr>
          <p:cNvSpPr>
            <a:spLocks noChangeArrowheads="1"/>
          </p:cNvSpPr>
          <p:nvPr/>
        </p:nvSpPr>
        <p:spPr bwMode="auto">
          <a:xfrm>
            <a:off x="6259513" y="1063971"/>
            <a:ext cx="622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3600" b="1" i="0" u="none" strike="noStrike" kern="0" cap="none" spc="0" normalizeH="0" baseline="0" noProof="0" dirty="0">
                <a:ln>
                  <a:noFill/>
                </a:ln>
                <a:solidFill>
                  <a:schemeClr val="accent1">
                    <a:lumMod val="50000"/>
                  </a:schemeClr>
                </a:solidFill>
                <a:effectLst/>
                <a:uLnTx/>
                <a:uFillTx/>
                <a:latin typeface="Arial" panose="020B0604020202020204" pitchFamily="34" charset="0"/>
                <a:cs typeface="+mn-cs"/>
              </a:rPr>
              <a:t>adjectifs </a:t>
            </a:r>
          </a:p>
        </p:txBody>
      </p:sp>
      <p:sp>
        <p:nvSpPr>
          <p:cNvPr id="20" name="Down Arrow 18">
            <a:extLst>
              <a:ext uri="{FF2B5EF4-FFF2-40B4-BE49-F238E27FC236}">
                <a16:creationId xmlns:a16="http://schemas.microsoft.com/office/drawing/2014/main" id="{720C4BB6-DF08-01A1-5224-BC807FF6C8B7}"/>
              </a:ext>
            </a:extLst>
          </p:cNvPr>
          <p:cNvSpPr/>
          <p:nvPr/>
        </p:nvSpPr>
        <p:spPr>
          <a:xfrm>
            <a:off x="9066213" y="1909764"/>
            <a:ext cx="609600" cy="685800"/>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a:ln>
                <a:noFill/>
              </a:ln>
              <a:solidFill>
                <a:srgbClr val="FFFFFF"/>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9DA37C98-D8FA-432C-4068-179A6B151FF2}"/>
              </a:ext>
            </a:extLst>
          </p:cNvPr>
          <p:cNvSpPr>
            <a:spLocks noChangeArrowheads="1"/>
          </p:cNvSpPr>
          <p:nvPr/>
        </p:nvSpPr>
        <p:spPr bwMode="auto">
          <a:xfrm>
            <a:off x="6259514" y="2557664"/>
            <a:ext cx="622299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4400" b="0" i="0" u="none" strike="noStrike" kern="0" cap="none" spc="0" normalizeH="0" baseline="0" noProof="0" dirty="0">
                <a:ln>
                  <a:noFill/>
                </a:ln>
                <a:solidFill>
                  <a:srgbClr val="C00000"/>
                </a:solidFill>
                <a:effectLst/>
                <a:uLnTx/>
                <a:uFillTx/>
                <a:latin typeface="Arial" panose="020B0604020202020204" pitchFamily="34" charset="0"/>
                <a:cs typeface="+mn-cs"/>
              </a:rPr>
              <a:t>variables</a:t>
            </a:r>
          </a:p>
        </p:txBody>
      </p:sp>
      <p:sp>
        <p:nvSpPr>
          <p:cNvPr id="22" name="Rectangle 21">
            <a:extLst>
              <a:ext uri="{FF2B5EF4-FFF2-40B4-BE49-F238E27FC236}">
                <a16:creationId xmlns:a16="http://schemas.microsoft.com/office/drawing/2014/main" id="{E1ABD8FB-9312-6E63-1CB9-1B2A508FEA7C}"/>
              </a:ext>
            </a:extLst>
          </p:cNvPr>
          <p:cNvSpPr>
            <a:spLocks noChangeArrowheads="1"/>
          </p:cNvSpPr>
          <p:nvPr/>
        </p:nvSpPr>
        <p:spPr bwMode="auto">
          <a:xfrm>
            <a:off x="9525" y="1063971"/>
            <a:ext cx="62404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marR="0" lvl="0" indent="-457200" algn="ctr" defTabSz="914400" eaLnBrk="1" fontAlgn="auto" latinLnBrk="0" hangingPunct="1">
              <a:lnSpc>
                <a:spcPct val="100000"/>
              </a:lnSpc>
              <a:spcBef>
                <a:spcPct val="0"/>
              </a:spcBef>
              <a:spcAft>
                <a:spcPts val="0"/>
              </a:spcAft>
              <a:buClrTx/>
              <a:buSzTx/>
              <a:buFontTx/>
              <a:buNone/>
              <a:tabLst/>
              <a:defRPr/>
            </a:pPr>
            <a:r>
              <a:rPr kumimoji="0" lang="fr-FR" altLang="fr-FR" sz="3600" b="1" i="0" u="none" strike="noStrike" kern="0" cap="none" spc="0" normalizeH="0" baseline="0" noProof="0" dirty="0">
                <a:ln>
                  <a:noFill/>
                </a:ln>
                <a:solidFill>
                  <a:srgbClr val="04A078"/>
                </a:solidFill>
                <a:effectLst/>
                <a:uLnTx/>
                <a:uFillTx/>
                <a:latin typeface="Arial" panose="020B0604020202020204" pitchFamily="34" charset="0"/>
                <a:cs typeface="+mn-cs"/>
              </a:rPr>
              <a:t>participes présents</a:t>
            </a:r>
            <a:endParaRPr kumimoji="0" lang="fr-CA" altLang="fr-FR" sz="3600" b="1" i="0" u="none" strike="noStrike" kern="0" cap="none" spc="0" normalizeH="0" baseline="0" noProof="0" dirty="0">
              <a:ln>
                <a:noFill/>
              </a:ln>
              <a:solidFill>
                <a:srgbClr val="04A078"/>
              </a:solidFill>
              <a:effectLst/>
              <a:uLnTx/>
              <a:uFillTx/>
              <a:latin typeface="Arial" panose="020B0604020202020204" pitchFamily="34" charset="0"/>
              <a:cs typeface="+mn-cs"/>
            </a:endParaRPr>
          </a:p>
        </p:txBody>
      </p:sp>
      <p:sp>
        <p:nvSpPr>
          <p:cNvPr id="23" name="Content Placeholder 5">
            <a:extLst>
              <a:ext uri="{FF2B5EF4-FFF2-40B4-BE49-F238E27FC236}">
                <a16:creationId xmlns:a16="http://schemas.microsoft.com/office/drawing/2014/main" id="{C512B347-E88B-2514-3510-7F7D1EE97CC5}"/>
              </a:ext>
            </a:extLst>
          </p:cNvPr>
          <p:cNvSpPr txBox="1">
            <a:spLocks/>
          </p:cNvSpPr>
          <p:nvPr/>
        </p:nvSpPr>
        <p:spPr bwMode="auto">
          <a:xfrm>
            <a:off x="7333570" y="3784147"/>
            <a:ext cx="4114800" cy="1935163"/>
          </a:xfrm>
          <a:prstGeom prst="rect">
            <a:avLst/>
          </a:prstGeom>
          <a:noFill/>
          <a:ln w="9525">
            <a:noFill/>
            <a:miter lim="800000"/>
            <a:headEnd/>
            <a:tailEnd/>
          </a:ln>
        </p:spPr>
        <p:txBody>
          <a:bodyPr/>
          <a:lstStyle/>
          <a:p>
            <a:pPr eaLnBrk="0" hangingPunct="0">
              <a:spcBef>
                <a:spcPct val="20000"/>
              </a:spcBef>
              <a:defRPr/>
            </a:pPr>
            <a:r>
              <a:rPr lang="fr-FR" sz="3200" kern="0" dirty="0">
                <a:latin typeface="Arial"/>
                <a:cs typeface="+mn-cs"/>
              </a:rPr>
              <a:t>C’est une personne toujours </a:t>
            </a:r>
            <a:r>
              <a:rPr lang="fr-FR" sz="3200" u="sng" kern="0" dirty="0">
                <a:uFill>
                  <a:solidFill>
                    <a:srgbClr val="C00000"/>
                  </a:solidFill>
                </a:uFill>
                <a:latin typeface="Arial"/>
                <a:cs typeface="+mn-cs"/>
              </a:rPr>
              <a:t>souriant</a:t>
            </a:r>
            <a:r>
              <a:rPr lang="fr-FR" sz="3200" b="1" u="sng" kern="0" dirty="0">
                <a:solidFill>
                  <a:srgbClr val="C00000"/>
                </a:solidFill>
                <a:uFill>
                  <a:solidFill>
                    <a:srgbClr val="C00000"/>
                  </a:solidFill>
                </a:uFill>
                <a:latin typeface="Arial"/>
                <a:cs typeface="+mn-cs"/>
              </a:rPr>
              <a:t>e</a:t>
            </a:r>
            <a:r>
              <a:rPr lang="fr-FR" sz="3200" kern="0" dirty="0">
                <a:latin typeface="Arial"/>
                <a:cs typeface="+mn-cs"/>
              </a:rPr>
              <a:t>. </a:t>
            </a:r>
            <a:endParaRPr lang="en-US" sz="3200" kern="0" dirty="0">
              <a:latin typeface="Arial"/>
              <a:cs typeface="+mn-cs"/>
            </a:endParaRPr>
          </a:p>
          <a:p>
            <a:pPr marL="457200" indent="-457200">
              <a:defRPr/>
            </a:pPr>
            <a:endParaRPr lang="fr-CA" sz="3200" kern="0" dirty="0">
              <a:solidFill>
                <a:srgbClr val="333766"/>
              </a:solidFill>
              <a:latin typeface="Arial"/>
              <a:cs typeface="+mn-cs"/>
            </a:endParaRPr>
          </a:p>
        </p:txBody>
      </p:sp>
      <p:sp>
        <p:nvSpPr>
          <p:cNvPr id="24" name="Curved Up Arrow 26">
            <a:extLst>
              <a:ext uri="{FF2B5EF4-FFF2-40B4-BE49-F238E27FC236}">
                <a16:creationId xmlns:a16="http://schemas.microsoft.com/office/drawing/2014/main" id="{1870E7CB-1262-8B39-15BF-AD99BF62ED51}"/>
              </a:ext>
            </a:extLst>
          </p:cNvPr>
          <p:cNvSpPr/>
          <p:nvPr/>
        </p:nvSpPr>
        <p:spPr>
          <a:xfrm rot="16200000">
            <a:off x="10801805" y="4213614"/>
            <a:ext cx="640353" cy="304800"/>
          </a:xfrm>
          <a:prstGeom prst="curvedUp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a:ln>
                <a:noFill/>
              </a:ln>
              <a:solidFill>
                <a:srgbClr val="000000"/>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1C686E8E-CF24-3B48-8EF2-2D6917456046}"/>
              </a:ext>
            </a:extLst>
          </p:cNvPr>
          <p:cNvSpPr>
            <a:spLocks noChangeArrowheads="1"/>
          </p:cNvSpPr>
          <p:nvPr/>
        </p:nvSpPr>
        <p:spPr bwMode="auto">
          <a:xfrm>
            <a:off x="676183" y="4751728"/>
            <a:ext cx="1505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400" b="0" i="0" u="none" strike="noStrike" kern="0" cap="none" spc="0" normalizeH="0" baseline="0" noProof="0" dirty="0">
                <a:ln>
                  <a:noFill/>
                </a:ln>
                <a:solidFill>
                  <a:srgbClr val="2D0070"/>
                </a:solidFill>
                <a:effectLst/>
                <a:uLnTx/>
                <a:uFillTx/>
                <a:latin typeface="Arial" panose="020B0604020202020204" pitchFamily="34" charset="0"/>
                <a:cs typeface="+mn-cs"/>
              </a:rPr>
              <a:t>invariable</a:t>
            </a:r>
          </a:p>
        </p:txBody>
      </p:sp>
      <p:sp>
        <p:nvSpPr>
          <p:cNvPr id="26" name="Rectangle 25">
            <a:extLst>
              <a:ext uri="{FF2B5EF4-FFF2-40B4-BE49-F238E27FC236}">
                <a16:creationId xmlns:a16="http://schemas.microsoft.com/office/drawing/2014/main" id="{AF1DB28F-EB94-38E8-9098-BD851B86F714}"/>
              </a:ext>
            </a:extLst>
          </p:cNvPr>
          <p:cNvSpPr>
            <a:spLocks noChangeArrowheads="1"/>
          </p:cNvSpPr>
          <p:nvPr/>
        </p:nvSpPr>
        <p:spPr bwMode="auto">
          <a:xfrm>
            <a:off x="10082880" y="4677132"/>
            <a:ext cx="1109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400" b="0" i="0" u="none" strike="noStrike" kern="0" cap="none" spc="0" normalizeH="0" baseline="0" noProof="0" dirty="0">
                <a:ln>
                  <a:noFill/>
                </a:ln>
                <a:solidFill>
                  <a:srgbClr val="2D0070"/>
                </a:solidFill>
                <a:effectLst/>
                <a:uLnTx/>
                <a:uFillTx/>
                <a:latin typeface="Arial" panose="020B0604020202020204" pitchFamily="34" charset="0"/>
                <a:cs typeface="+mn-cs"/>
              </a:rPr>
              <a:t>accord</a:t>
            </a:r>
          </a:p>
        </p:txBody>
      </p:sp>
      <p:pic>
        <p:nvPicPr>
          <p:cNvPr id="27" name="Picture 3" descr="C:\Documents and Settings\ktsedryk\My Documents\Enseignement\Waterloo\Distance\251\participe present\images\smile.png">
            <a:extLst>
              <a:ext uri="{FF2B5EF4-FFF2-40B4-BE49-F238E27FC236}">
                <a16:creationId xmlns:a16="http://schemas.microsoft.com/office/drawing/2014/main" id="{4AAE974A-322D-075F-0A3E-37458F90F0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3427" y="3832997"/>
            <a:ext cx="3297874" cy="3188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ectangle 27">
            <a:extLst>
              <a:ext uri="{FF2B5EF4-FFF2-40B4-BE49-F238E27FC236}">
                <a16:creationId xmlns:a16="http://schemas.microsoft.com/office/drawing/2014/main" id="{77FA24E9-D16A-E8DE-3F3C-2BF0EF92966A}"/>
              </a:ext>
            </a:extLst>
          </p:cNvPr>
          <p:cNvSpPr/>
          <p:nvPr/>
        </p:nvSpPr>
        <p:spPr>
          <a:xfrm>
            <a:off x="11590922" y="6807556"/>
            <a:ext cx="891591" cy="230832"/>
          </a:xfrm>
          <a:prstGeom prst="rect">
            <a:avLst/>
          </a:prstGeom>
        </p:spPr>
        <p:txBody>
          <a:bodyPr wrap="none">
            <a:spAutoFit/>
          </a:bodyPr>
          <a:lstStyle/>
          <a:p>
            <a:pPr>
              <a:defRPr/>
            </a:pPr>
            <a:r>
              <a:rPr lang="fr-FR" sz="900" dirty="0">
                <a:solidFill>
                  <a:srgbClr val="FFFFFF">
                    <a:lumMod val="65000"/>
                  </a:srgbClr>
                </a:solidFill>
                <a:latin typeface="Arial" charset="0"/>
                <a:cs typeface="+mn-cs"/>
              </a:rPr>
              <a:t>© clipart.com </a:t>
            </a:r>
          </a:p>
        </p:txBody>
      </p:sp>
    </p:spTree>
    <p:custDataLst>
      <p:tags r:id="rId1"/>
    </p:custDataLst>
    <p:extLst>
      <p:ext uri="{BB962C8B-B14F-4D97-AF65-F5344CB8AC3E}">
        <p14:creationId xmlns:p14="http://schemas.microsoft.com/office/powerpoint/2010/main" val="13294208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3" presetClass="entr" presetSubtype="16"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500" fill="hold"/>
                                        <p:tgtEl>
                                          <p:spTgt spid="17"/>
                                        </p:tgtEl>
                                        <p:attrNameLst>
                                          <p:attrName>ppt_w</p:attrName>
                                        </p:attrNameLst>
                                      </p:cBhvr>
                                      <p:tavLst>
                                        <p:tav tm="0">
                                          <p:val>
                                            <p:fltVal val="0"/>
                                          </p:val>
                                        </p:tav>
                                        <p:tav tm="100000">
                                          <p:val>
                                            <p:strVal val="#ppt_w"/>
                                          </p:val>
                                        </p:tav>
                                      </p:tavLst>
                                    </p:anim>
                                    <p:anim calcmode="lin" valueType="num">
                                      <p:cBhvr>
                                        <p:cTn id="16"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500"/>
                            </p:stCondLst>
                            <p:childTnLst>
                              <p:par>
                                <p:cTn id="23" presetID="22" presetClass="entr" presetSubtype="1"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up)">
                                      <p:cBhvr>
                                        <p:cTn id="25" dur="500"/>
                                        <p:tgtEl>
                                          <p:spTgt spid="20"/>
                                        </p:tgtEl>
                                      </p:cBhvr>
                                    </p:animEffect>
                                  </p:childTnLst>
                                </p:cTn>
                              </p:par>
                            </p:childTnLst>
                          </p:cTn>
                        </p:par>
                        <p:par>
                          <p:cTn id="26" fill="hold">
                            <p:stCondLst>
                              <p:cond delay="1000"/>
                            </p:stCondLst>
                            <p:childTnLst>
                              <p:par>
                                <p:cTn id="27" presetID="2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animEffect transition="in" filter="fade">
                                      <p:cBhvr>
                                        <p:cTn id="35" dur="500"/>
                                        <p:tgtEl>
                                          <p:spTgt spid="16">
                                            <p:txEl>
                                              <p:pRg st="0" end="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childTnLst>
                                </p:cTn>
                              </p:par>
                              <p:par>
                                <p:cTn id="39" presetID="10" presetClass="entr" presetSubtype="0"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childTnLst>
                                </p:cTn>
                              </p:par>
                              <p:par>
                                <p:cTn id="42" presetID="10" presetClass="entr" presetSubtype="0" fill="hold" nodeType="with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fade">
                                      <p:cBhvr>
                                        <p:cTn id="44" dur="500"/>
                                        <p:tgtEl>
                                          <p:spTgt spid="28"/>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750"/>
                                        <p:tgtEl>
                                          <p:spTgt spid="25"/>
                                        </p:tgtEl>
                                      </p:cBhvr>
                                    </p:animEffect>
                                    <p:anim calcmode="lin" valueType="num">
                                      <p:cBhvr>
                                        <p:cTn id="50" dur="750" fill="hold"/>
                                        <p:tgtEl>
                                          <p:spTgt spid="25"/>
                                        </p:tgtEl>
                                        <p:attrNameLst>
                                          <p:attrName>ppt_x</p:attrName>
                                        </p:attrNameLst>
                                      </p:cBhvr>
                                      <p:tavLst>
                                        <p:tav tm="0">
                                          <p:val>
                                            <p:strVal val="#ppt_x"/>
                                          </p:val>
                                        </p:tav>
                                        <p:tav tm="100000">
                                          <p:val>
                                            <p:strVal val="#ppt_x"/>
                                          </p:val>
                                        </p:tav>
                                      </p:tavLst>
                                    </p:anim>
                                    <p:anim calcmode="lin" valueType="num">
                                      <p:cBhvr>
                                        <p:cTn id="51" dur="75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down)">
                                      <p:cBhvr>
                                        <p:cTn id="56" dur="750"/>
                                        <p:tgtEl>
                                          <p:spTgt spid="24"/>
                                        </p:tgtEl>
                                      </p:cBhvr>
                                    </p:animEffect>
                                  </p:childTnLst>
                                </p:cTn>
                              </p:par>
                              <p:par>
                                <p:cTn id="57" presetID="42" presetClass="entr" presetSubtype="0" fill="hold" nodeType="withEffect">
                                  <p:stCondLst>
                                    <p:cond delay="500"/>
                                  </p:stCondLst>
                                  <p:childTnLst>
                                    <p:set>
                                      <p:cBhvr>
                                        <p:cTn id="58" dur="1" fill="hold">
                                          <p:stCondLst>
                                            <p:cond delay="0"/>
                                          </p:stCondLst>
                                        </p:cTn>
                                        <p:tgtEl>
                                          <p:spTgt spid="26"/>
                                        </p:tgtEl>
                                        <p:attrNameLst>
                                          <p:attrName>style.visibility</p:attrName>
                                        </p:attrNameLst>
                                      </p:cBhvr>
                                      <p:to>
                                        <p:strVal val="visible"/>
                                      </p:to>
                                    </p:set>
                                    <p:animEffect transition="in" filter="fade">
                                      <p:cBhvr>
                                        <p:cTn id="59" dur="750"/>
                                        <p:tgtEl>
                                          <p:spTgt spid="26"/>
                                        </p:tgtEl>
                                      </p:cBhvr>
                                    </p:animEffect>
                                    <p:anim calcmode="lin" valueType="num">
                                      <p:cBhvr>
                                        <p:cTn id="60" dur="750" fill="hold"/>
                                        <p:tgtEl>
                                          <p:spTgt spid="26"/>
                                        </p:tgtEl>
                                        <p:attrNameLst>
                                          <p:attrName>ppt_x</p:attrName>
                                        </p:attrNameLst>
                                      </p:cBhvr>
                                      <p:tavLst>
                                        <p:tav tm="0">
                                          <p:val>
                                            <p:strVal val="#ppt_x"/>
                                          </p:val>
                                        </p:tav>
                                        <p:tav tm="100000">
                                          <p:val>
                                            <p:strVal val="#ppt_x"/>
                                          </p:val>
                                        </p:tav>
                                      </p:tavLst>
                                    </p:anim>
                                    <p:anim calcmode="lin" valueType="num">
                                      <p:cBhvr>
                                        <p:cTn id="61" dur="75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p:bldP spid="19" grpId="0"/>
      <p:bldP spid="21" grpId="0"/>
      <p:bldP spid="22" grpId="0"/>
      <p:bldP spid="23" grpId="0"/>
      <p:bldP spid="24" grpId="0" animBg="1"/>
      <p:bldP spid="25" grpId="0"/>
      <p:bldP spid="26" grpId="0"/>
      <p:bldP spid="28"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TIMING" val="|10|3.6|4|5.7|3.1|7.2|3.8|4.5|12.1|8.9|1.9|2.4|20.6|8.5"/>
</p:tagLst>
</file>

<file path=ppt/tags/tag2.xml><?xml version="1.0" encoding="utf-8"?>
<p:tagLst xmlns:a="http://schemas.openxmlformats.org/drawingml/2006/main" xmlns:r="http://schemas.openxmlformats.org/officeDocument/2006/relationships" xmlns:p="http://schemas.openxmlformats.org/presentationml/2006/main">
  <p:tag name="TIMING" val="|8.2"/>
</p:tagLst>
</file>

<file path=ppt/tags/tag3.xml><?xml version="1.0" encoding="utf-8"?>
<p:tagLst xmlns:a="http://schemas.openxmlformats.org/drawingml/2006/main" xmlns:r="http://schemas.openxmlformats.org/officeDocument/2006/relationships" xmlns:p="http://schemas.openxmlformats.org/presentationml/2006/main">
  <p:tag name="TIMING" val="|8.1|15.3"/>
</p:tagLst>
</file>

<file path=ppt/tags/tag4.xml><?xml version="1.0" encoding="utf-8"?>
<p:tagLst xmlns:a="http://schemas.openxmlformats.org/drawingml/2006/main" xmlns:r="http://schemas.openxmlformats.org/officeDocument/2006/relationships" xmlns:p="http://schemas.openxmlformats.org/presentationml/2006/main">
  <p:tag name="TIMING" val="|0.7|4.1|13.8|25|6.5|5.6|9.2|10.3|8.2|15.6"/>
</p:tagLst>
</file>

<file path=ppt/tags/tag5.xml><?xml version="1.0" encoding="utf-8"?>
<p:tagLst xmlns:a="http://schemas.openxmlformats.org/drawingml/2006/main" xmlns:r="http://schemas.openxmlformats.org/officeDocument/2006/relationships" xmlns:p="http://schemas.openxmlformats.org/presentationml/2006/main">
  <p:tag name="TIMING" val="|4.1|10.3|14.7|10|6.9|14.3|12.1|1.2|7.9|14.2"/>
</p:tagLst>
</file>

<file path=ppt/tags/tag6.xml><?xml version="1.0" encoding="utf-8"?>
<p:tagLst xmlns:a="http://schemas.openxmlformats.org/drawingml/2006/main" xmlns:r="http://schemas.openxmlformats.org/officeDocument/2006/relationships" xmlns:p="http://schemas.openxmlformats.org/presentationml/2006/main">
  <p:tag name="TIMING" val="|2.5|10.9|4.7|3.8"/>
</p:tagLst>
</file>

<file path=ppt/tags/tag7.xml><?xml version="1.0" encoding="utf-8"?>
<p:tagLst xmlns:a="http://schemas.openxmlformats.org/drawingml/2006/main" xmlns:r="http://schemas.openxmlformats.org/officeDocument/2006/relationships" xmlns:p="http://schemas.openxmlformats.org/presentationml/2006/main">
  <p:tag name="TIMING" val="|1.2|14.7"/>
</p:tagLst>
</file>

<file path=ppt/tags/tag8.xml><?xml version="1.0" encoding="utf-8"?>
<p:tagLst xmlns:a="http://schemas.openxmlformats.org/drawingml/2006/main" xmlns:r="http://schemas.openxmlformats.org/officeDocument/2006/relationships" xmlns:p="http://schemas.openxmlformats.org/presentationml/2006/main">
  <p:tag name="TIMING" val="|26.8|19"/>
</p:tagLst>
</file>

<file path=ppt/tags/tag9.xml><?xml version="1.0" encoding="utf-8"?>
<p:tagLst xmlns:a="http://schemas.openxmlformats.org/drawingml/2006/main" xmlns:r="http://schemas.openxmlformats.org/officeDocument/2006/relationships" xmlns:p="http://schemas.openxmlformats.org/presentationml/2006/main">
  <p:tag name="TIMING" val="|6.7|2.3|13.9|13.4|3.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2434</TotalTime>
  <Pages>0</Pages>
  <Words>1896</Words>
  <Characters>0</Characters>
  <Application>Microsoft Office PowerPoint</Application>
  <PresentationFormat>Custom</PresentationFormat>
  <Lines>0</Lines>
  <Paragraphs>225</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Courier New</vt:lpstr>
      <vt:lpstr>Gill Sans</vt:lpstr>
      <vt:lpstr>Open Sans</vt:lpstr>
      <vt:lpstr>Symbol</vt:lpstr>
      <vt:lpstr>Wingdings</vt:lpstr>
      <vt:lpstr>Title &amp; Bullets</vt:lpstr>
      <vt:lpstr>L’emploi du participe présent</vt:lpstr>
      <vt:lpstr>2 emplois différents:</vt:lpstr>
      <vt:lpstr>Gérondif </vt:lpstr>
      <vt:lpstr>Emploi du gérondif </vt:lpstr>
      <vt:lpstr>Emploi du participe présent tout seul</vt:lpstr>
      <vt:lpstr>Emploi du participe présent tout seul</vt:lpstr>
      <vt:lpstr>Emploi du participe présent tout seul</vt:lpstr>
      <vt:lpstr>Emploi du participe présent tout seul</vt:lpstr>
      <vt:lpstr>Participe présent et adjectif verbal</vt:lpstr>
      <vt:lpstr>Participe présent et adjectif verbal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subject>Participe</dc:subject>
  <dc:creator>Tsedryk, Kanstantsin</dc:creator>
  <cp:keywords>FR251</cp:keywords>
  <cp:lastModifiedBy>KT</cp:lastModifiedBy>
  <cp:revision>539</cp:revision>
  <dcterms:modified xsi:type="dcterms:W3CDTF">2024-01-12T16:19:49Z</dcterms:modified>
</cp:coreProperties>
</file>