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47" r:id="rId2"/>
    <p:sldId id="348" r:id="rId3"/>
    <p:sldId id="349" r:id="rId4"/>
    <p:sldId id="350" r:id="rId5"/>
  </p:sldIdLst>
  <p:sldSz cx="12482513" cy="7021513"/>
  <p:notesSz cx="7023100" cy="93091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88"/>
    <a:srgbClr val="036B50"/>
    <a:srgbClr val="0B435B"/>
    <a:srgbClr val="6F2A0B"/>
    <a:srgbClr val="3E5E28"/>
    <a:srgbClr val="679192"/>
    <a:srgbClr val="D8E5ED"/>
    <a:srgbClr val="ADC8D7"/>
    <a:srgbClr val="BBD7C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9" autoAdjust="0"/>
    <p:restoredTop sz="76259" autoAdjust="0"/>
  </p:normalViewPr>
  <p:slideViewPr>
    <p:cSldViewPr snapToGrid="0" snapToObjects="1" showGuides="1">
      <p:cViewPr varScale="1">
        <p:scale>
          <a:sx n="80" d="100"/>
          <a:sy n="80" d="100"/>
        </p:scale>
        <p:origin x="738" y="78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12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Le participe présent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module, nous allons étudier le participe présent. Nous allons apprendre avec vous à bien utiliser cette forme verbale dans des contextes différents. Allons-y !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28048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commencer considérons l’exemple suivant : 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vois un enfant jouant dans la cour.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phrase, nous observons deux formes verbales : « vois » - le présent de l’indicatif du verbe « voir » et « jouant » - c’est le participe présent du verbe « jouer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Premièrement, il nous faut donner une définition à cette notion grammaticale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participe présent est une forme verbale non personnelle qui exprime la simultanéité d’une action avec l’action du verbe principal. C’est-à-dire que deux actions se passent en même temps. Une forme verbale non personnelle signifie que le participe présent est une forme invariable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fillette jouant dans la cour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enfants jouant dans la cour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deux exemples, le participe présent « jouant » reste invariable. </a:t>
            </a:r>
          </a:p>
          <a:p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035940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participe présent reçoit sa valeur temporelle du verbe principal qui peut être au présent, au passé ou au futur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Voyant ses amis, il se met à courir.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participe présent prend une valeur temporelle du présent.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Voyant ses amis, il se mettra à courir.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phrase, le participe présent exprime futur.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Voyant ses amis, il s’est mis à courir.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fois, « Voyant » a une valeur temporelle du passé.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77815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Passons maintenant à la formation du participe présent en français.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D’après la règle générale le participe présent se forme à partir de la première personne du pluriel (nous) du présent de l’indicatif, par exemple, « nous parlons »,  nous enlevons la terminaison « –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et nous y ajoutons « –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: 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parlons = parlant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Formons un participe présent du verbe « finir ». D’abord, il faut mettre ce verbe en première personne du pluriel : « nous finissons ». Ensuite nous enlevons la terminaison –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nous ajoutons au radical verbal la terminaison du participe présent –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finissant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Exceptions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 seulement trois exceptions à cette règle : 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 – ayant 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participe présent du verbe « avoir » est « ayant », faites attention à la prononciation : ayant [</a:t>
            </a:r>
            <a:r>
              <a:rPr lang="af-Z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ɛ</a:t>
            </a:r>
            <a:r>
              <a:rPr lang="af-Z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af-Z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ɑ</a:t>
            </a:r>
            <a:r>
              <a:rPr lang="af-Z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̃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– étant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participe présent du verbe « être » est « étant ».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finalement,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savoir – sachant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verbe « savoir » se transforme en « sachant »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9270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214" y="4281284"/>
            <a:ext cx="10300303" cy="600144"/>
          </a:xfrm>
        </p:spPr>
        <p:txBody>
          <a:bodyPr/>
          <a:lstStyle/>
          <a:p>
            <a:endParaRPr lang="fr-CA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Le participe présent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Définition</a:t>
            </a:r>
            <a:endParaRPr lang="fr-CA" dirty="0"/>
          </a:p>
        </p:txBody>
      </p:sp>
      <p:pic>
        <p:nvPicPr>
          <p:cNvPr id="16" name="Picture 15" descr="A cartoon of kids holding hands&#10;&#10;Description automatically generated with low confidence">
            <a:extLst>
              <a:ext uri="{FF2B5EF4-FFF2-40B4-BE49-F238E27FC236}">
                <a16:creationId xmlns:a16="http://schemas.microsoft.com/office/drawing/2014/main" id="{28FD1404-304E-E944-68E7-E28E857EA1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86" y="4140201"/>
            <a:ext cx="6478878" cy="282051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DDF61CD-63DA-0A27-E029-CE766FDD0CDD}"/>
              </a:ext>
            </a:extLst>
          </p:cNvPr>
          <p:cNvCxnSpPr>
            <a:cxnSpLocks/>
          </p:cNvCxnSpPr>
          <p:nvPr/>
        </p:nvCxnSpPr>
        <p:spPr>
          <a:xfrm flipH="1">
            <a:off x="4013200" y="1908968"/>
            <a:ext cx="1016000" cy="493155"/>
          </a:xfrm>
          <a:prstGeom prst="straightConnector1">
            <a:avLst/>
          </a:prstGeom>
          <a:noFill/>
          <a:ln w="28575" cap="flat" cmpd="sng" algn="ctr">
            <a:solidFill>
              <a:srgbClr val="99CCFF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44CD50-6D88-E815-6B01-8C60169B3BCA}"/>
              </a:ext>
            </a:extLst>
          </p:cNvPr>
          <p:cNvCxnSpPr/>
          <p:nvPr/>
        </p:nvCxnSpPr>
        <p:spPr>
          <a:xfrm>
            <a:off x="1828800" y="1907380"/>
            <a:ext cx="685800" cy="1588"/>
          </a:xfrm>
          <a:prstGeom prst="line">
            <a:avLst/>
          </a:prstGeom>
          <a:noFill/>
          <a:ln w="28575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3FC85F-AFA8-E2F8-337C-9EC20545F65F}"/>
              </a:ext>
            </a:extLst>
          </p:cNvPr>
          <p:cNvCxnSpPr/>
          <p:nvPr/>
        </p:nvCxnSpPr>
        <p:spPr>
          <a:xfrm>
            <a:off x="4400550" y="1907380"/>
            <a:ext cx="1143000" cy="1588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D7298D97-3F3D-90DD-F3C2-7C9C45666C03}"/>
              </a:ext>
            </a:extLst>
          </p:cNvPr>
          <p:cNvSpPr txBox="1">
            <a:spLocks/>
          </p:cNvSpPr>
          <p:nvPr/>
        </p:nvSpPr>
        <p:spPr bwMode="auto">
          <a:xfrm>
            <a:off x="1143000" y="1426368"/>
            <a:ext cx="82296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 vois un enfant jouant dans la cour.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024FBD-079C-D7A6-5AEC-EDD2E422F233}"/>
              </a:ext>
            </a:extLst>
          </p:cNvPr>
          <p:cNvSpPr txBox="1"/>
          <p:nvPr/>
        </p:nvSpPr>
        <p:spPr>
          <a:xfrm>
            <a:off x="10808494" y="6783266"/>
            <a:ext cx="2057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200" dirty="0">
                <a:solidFill>
                  <a:schemeClr val="bg1">
                    <a:lumMod val="50000"/>
                  </a:schemeClr>
                </a:solidFill>
              </a:rPr>
              <a:t>Image de clipartmax.com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4241EA-40E3-C249-09C8-EBB93E2962DD}"/>
              </a:ext>
            </a:extLst>
          </p:cNvPr>
          <p:cNvSpPr txBox="1"/>
          <p:nvPr/>
        </p:nvSpPr>
        <p:spPr>
          <a:xfrm>
            <a:off x="1174750" y="4554858"/>
            <a:ext cx="6432550" cy="1040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une fillette 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jou</a:t>
            </a:r>
            <a:r>
              <a:rPr kumimoji="0" lang="fr-FR" sz="2800" b="0" i="0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Arial"/>
                <a:ea typeface="+mn-ea"/>
                <a:cs typeface="+mn-cs"/>
                <a:sym typeface="Gill Sans" charset="0"/>
              </a:rPr>
              <a:t>ant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 dans la cour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Gill Sans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des enfants 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jou</a:t>
            </a:r>
            <a:r>
              <a:rPr kumimoji="0" lang="fr-FR" sz="2800" b="0" i="0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Arial"/>
                <a:ea typeface="+mn-ea"/>
                <a:cs typeface="+mn-cs"/>
                <a:sym typeface="Gill Sans" charset="0"/>
              </a:rPr>
              <a:t>ant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 dans la cour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  <a:sym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91A42F-6329-0132-8112-B91BEC5911F6}"/>
              </a:ext>
            </a:extLst>
          </p:cNvPr>
          <p:cNvSpPr txBox="1"/>
          <p:nvPr/>
        </p:nvSpPr>
        <p:spPr>
          <a:xfrm>
            <a:off x="2047874" y="2402123"/>
            <a:ext cx="9420225" cy="1902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Le participe présent -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	une forme verbale non personnelle qui exprime la simultanéité d’une action avec l’action du verbe principal.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 build="p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Valeur temporelle</a:t>
            </a:r>
            <a:endParaRPr lang="fr-CA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CD109696-A94F-8C8E-4E6C-8EB234EC183E}"/>
              </a:ext>
            </a:extLst>
          </p:cNvPr>
          <p:cNvSpPr txBox="1">
            <a:spLocks/>
          </p:cNvSpPr>
          <p:nvPr/>
        </p:nvSpPr>
        <p:spPr bwMode="auto">
          <a:xfrm>
            <a:off x="1142998" y="1285875"/>
            <a:ext cx="9982201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3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Voyant</a:t>
            </a:r>
            <a: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ses amis, il </a:t>
            </a:r>
            <a:r>
              <a:rPr kumimoji="0" lang="fr-FR" sz="3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Arial"/>
                <a:ea typeface="+mn-ea"/>
                <a:cs typeface="+mn-cs"/>
              </a:rPr>
              <a:t>se met</a:t>
            </a:r>
            <a: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à courir.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FR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3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Voyant</a:t>
            </a:r>
            <a: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ses amis, il </a:t>
            </a:r>
            <a:r>
              <a:rPr kumimoji="0" lang="fr-FR" sz="3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Arial"/>
                <a:ea typeface="+mn-ea"/>
                <a:cs typeface="+mn-cs"/>
              </a:rPr>
              <a:t>se mettra</a:t>
            </a:r>
            <a: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à courir.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3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Voyant</a:t>
            </a:r>
            <a: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ses amis, il </a:t>
            </a:r>
            <a:r>
              <a:rPr kumimoji="0" lang="fr-FR" sz="3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Arial"/>
                <a:ea typeface="+mn-ea"/>
                <a:cs typeface="+mn-cs"/>
              </a:rPr>
              <a:t>s’est mis</a:t>
            </a:r>
            <a:r>
              <a:rPr kumimoji="0" 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à courir.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A3D40E-1F1B-CCA1-586D-1A6E0AA62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996" y="1207655"/>
            <a:ext cx="24639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(présent)</a:t>
            </a:r>
            <a:endParaRPr kumimoji="0" lang="fr-CA" altLang="fr-FR" sz="36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ABE1A8-8EE3-0144-6AE1-943DEA8C1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996" y="3186797"/>
            <a:ext cx="17172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(futur)</a:t>
            </a:r>
            <a:endParaRPr kumimoji="0" lang="fr-CA" altLang="fr-FR" sz="36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4ABBB79-3EC5-1293-AFB9-3EA2C3F5D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2379" y="4992934"/>
            <a:ext cx="2090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(passé)</a:t>
            </a:r>
            <a:endParaRPr kumimoji="0" lang="fr-CA" altLang="fr-FR" sz="36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0C3D3B5-E46B-B773-E8EE-ED70C1CA3DEE}"/>
              </a:ext>
            </a:extLst>
          </p:cNvPr>
          <p:cNvCxnSpPr>
            <a:cxnSpLocks/>
          </p:cNvCxnSpPr>
          <p:nvPr/>
        </p:nvCxnSpPr>
        <p:spPr bwMode="auto">
          <a:xfrm>
            <a:off x="6353175" y="1889919"/>
            <a:ext cx="0" cy="317500"/>
          </a:xfrm>
          <a:prstGeom prst="line">
            <a:avLst/>
          </a:prstGeom>
          <a:ln w="28575" cap="rnd">
            <a:solidFill>
              <a:srgbClr val="036B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65F0A81-AF15-60C3-EAE1-13B3ABC6FC67}"/>
              </a:ext>
            </a:extLst>
          </p:cNvPr>
          <p:cNvCxnSpPr/>
          <p:nvPr/>
        </p:nvCxnSpPr>
        <p:spPr bwMode="auto">
          <a:xfrm flipH="1">
            <a:off x="2390775" y="2209800"/>
            <a:ext cx="3962400" cy="0"/>
          </a:xfrm>
          <a:prstGeom prst="line">
            <a:avLst/>
          </a:prstGeom>
          <a:ln w="28575" cap="rnd">
            <a:solidFill>
              <a:srgbClr val="036B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6CAD92F-09DD-A1CB-EBA3-75A103F09554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0775" y="1889919"/>
            <a:ext cx="0" cy="317500"/>
          </a:xfrm>
          <a:prstGeom prst="straightConnector1">
            <a:avLst/>
          </a:prstGeom>
          <a:ln w="28575" cap="rnd">
            <a:solidFill>
              <a:srgbClr val="036B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041E20D-C7E3-B88E-D664-52543B0CD866}"/>
              </a:ext>
            </a:extLst>
          </p:cNvPr>
          <p:cNvCxnSpPr>
            <a:cxnSpLocks/>
          </p:cNvCxnSpPr>
          <p:nvPr/>
        </p:nvCxnSpPr>
        <p:spPr bwMode="auto">
          <a:xfrm>
            <a:off x="6353175" y="3777197"/>
            <a:ext cx="0" cy="317500"/>
          </a:xfrm>
          <a:prstGeom prst="line">
            <a:avLst/>
          </a:prstGeom>
          <a:ln w="28575" cap="rnd">
            <a:solidFill>
              <a:srgbClr val="036B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DF0C714-1941-3A44-063C-D35FEBE5488D}"/>
              </a:ext>
            </a:extLst>
          </p:cNvPr>
          <p:cNvCxnSpPr/>
          <p:nvPr/>
        </p:nvCxnSpPr>
        <p:spPr bwMode="auto">
          <a:xfrm flipH="1">
            <a:off x="2390775" y="4097078"/>
            <a:ext cx="3962400" cy="0"/>
          </a:xfrm>
          <a:prstGeom prst="line">
            <a:avLst/>
          </a:prstGeom>
          <a:ln w="28575" cap="rnd">
            <a:solidFill>
              <a:srgbClr val="036B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4C51257-5044-6439-A0C8-AABFFA35A64F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0775" y="3779578"/>
            <a:ext cx="0" cy="317500"/>
          </a:xfrm>
          <a:prstGeom prst="straightConnector1">
            <a:avLst/>
          </a:prstGeom>
          <a:ln w="28575" cap="rnd">
            <a:solidFill>
              <a:srgbClr val="036B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8A62CDA-E843-B16A-02EB-2F346A4BA921}"/>
              </a:ext>
            </a:extLst>
          </p:cNvPr>
          <p:cNvCxnSpPr>
            <a:cxnSpLocks/>
          </p:cNvCxnSpPr>
          <p:nvPr/>
        </p:nvCxnSpPr>
        <p:spPr bwMode="auto">
          <a:xfrm>
            <a:off x="6353175" y="5654675"/>
            <a:ext cx="0" cy="317500"/>
          </a:xfrm>
          <a:prstGeom prst="line">
            <a:avLst/>
          </a:prstGeom>
          <a:ln w="28575" cap="rnd">
            <a:solidFill>
              <a:srgbClr val="036B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0AF0A17-0F59-0905-3D68-C110DC82C96E}"/>
              </a:ext>
            </a:extLst>
          </p:cNvPr>
          <p:cNvCxnSpPr/>
          <p:nvPr/>
        </p:nvCxnSpPr>
        <p:spPr bwMode="auto">
          <a:xfrm flipH="1">
            <a:off x="2390775" y="5972175"/>
            <a:ext cx="3962400" cy="0"/>
          </a:xfrm>
          <a:prstGeom prst="line">
            <a:avLst/>
          </a:prstGeom>
          <a:ln w="28575" cap="rnd">
            <a:solidFill>
              <a:srgbClr val="036B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7BB4A40-F22F-C561-4AE4-F9AE6E7DCFEF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0775" y="5654675"/>
            <a:ext cx="0" cy="317500"/>
          </a:xfrm>
          <a:prstGeom prst="straightConnector1">
            <a:avLst/>
          </a:prstGeom>
          <a:ln w="28575" cap="rnd">
            <a:solidFill>
              <a:srgbClr val="036B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18819-CA4C-4F1B-9DC7-92C771B9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Formation</a:t>
            </a:r>
            <a:endParaRPr lang="fr-C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40FE58-FBC8-BD0E-9360-8C4A12397805}"/>
              </a:ext>
            </a:extLst>
          </p:cNvPr>
          <p:cNvSpPr/>
          <p:nvPr/>
        </p:nvSpPr>
        <p:spPr>
          <a:xfrm>
            <a:off x="4584700" y="3765550"/>
            <a:ext cx="10699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spc="150" dirty="0">
                <a:solidFill>
                  <a:srgbClr val="333766"/>
                </a:solidFill>
                <a:latin typeface="Arial" charset="0"/>
                <a:cs typeface="+mn-cs"/>
              </a:rPr>
              <a:t>ons</a:t>
            </a:r>
            <a:endParaRPr lang="fr-CA" sz="4000" spc="150" dirty="0">
              <a:solidFill>
                <a:srgbClr val="333766"/>
              </a:solidFill>
              <a:latin typeface="Arial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7CBDDB-0E6C-0BA7-3554-0FE1B0123086}"/>
              </a:ext>
            </a:extLst>
          </p:cNvPr>
          <p:cNvSpPr/>
          <p:nvPr/>
        </p:nvSpPr>
        <p:spPr>
          <a:xfrm>
            <a:off x="4575179" y="3765550"/>
            <a:ext cx="1076325" cy="708025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15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+mn-cs"/>
              </a:rPr>
              <a:t>ant</a:t>
            </a:r>
            <a:endParaRPr kumimoji="0" lang="fr-CA" sz="4000" b="0" i="0" u="none" strike="noStrike" kern="0" cap="none" spc="15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CC39DF-D034-D282-4665-CB17670335D6}"/>
              </a:ext>
            </a:extLst>
          </p:cNvPr>
          <p:cNvSpPr/>
          <p:nvPr/>
        </p:nvSpPr>
        <p:spPr>
          <a:xfrm>
            <a:off x="4241800" y="2536825"/>
            <a:ext cx="10699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spc="150" dirty="0">
                <a:solidFill>
                  <a:srgbClr val="333766"/>
                </a:solidFill>
                <a:latin typeface="Arial" charset="0"/>
                <a:cs typeface="+mn-cs"/>
              </a:rPr>
              <a:t>ons</a:t>
            </a:r>
            <a:endParaRPr lang="fr-CA" sz="4000" spc="150" dirty="0">
              <a:solidFill>
                <a:srgbClr val="333766"/>
              </a:solidFill>
              <a:latin typeface="Arial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A069CE-8409-A96D-73D0-BEA94977A537}"/>
              </a:ext>
            </a:extLst>
          </p:cNvPr>
          <p:cNvSpPr/>
          <p:nvPr/>
        </p:nvSpPr>
        <p:spPr>
          <a:xfrm>
            <a:off x="4244979" y="2536825"/>
            <a:ext cx="1077913" cy="708025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15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+mn-cs"/>
              </a:rPr>
              <a:t>ant</a:t>
            </a:r>
            <a:endParaRPr kumimoji="0" lang="fr-CA" sz="4000" b="0" i="0" u="none" strike="noStrike" kern="0" cap="none" spc="15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57722D-31DE-13C8-5E3D-A40894FEE785}"/>
              </a:ext>
            </a:extLst>
          </p:cNvPr>
          <p:cNvSpPr/>
          <p:nvPr/>
        </p:nvSpPr>
        <p:spPr>
          <a:xfrm>
            <a:off x="3305175" y="2536825"/>
            <a:ext cx="11176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spc="150" dirty="0">
                <a:solidFill>
                  <a:srgbClr val="333766"/>
                </a:solidFill>
                <a:latin typeface="Arial" charset="0"/>
                <a:cs typeface="+mn-cs"/>
              </a:rPr>
              <a:t>parl</a:t>
            </a:r>
            <a:endParaRPr lang="fr-CA" sz="4000" spc="150" dirty="0">
              <a:solidFill>
                <a:srgbClr val="333766"/>
              </a:solidFill>
              <a:latin typeface="Arial" charset="0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0B6058-CAC4-EAF7-4D2F-A9B8118BB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536825"/>
            <a:ext cx="1360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nous</a:t>
            </a:r>
            <a:r>
              <a: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endParaRPr kumimoji="0" lang="fr-CA" altLang="fr-FR" sz="1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75E246-B310-2D2A-F056-1927E946D0F9}"/>
              </a:ext>
            </a:extLst>
          </p:cNvPr>
          <p:cNvSpPr/>
          <p:nvPr/>
        </p:nvSpPr>
        <p:spPr>
          <a:xfrm>
            <a:off x="3305175" y="3765550"/>
            <a:ext cx="146843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spc="150" dirty="0">
                <a:solidFill>
                  <a:srgbClr val="333766"/>
                </a:solidFill>
                <a:latin typeface="Arial" charset="0"/>
                <a:cs typeface="+mn-cs"/>
              </a:rPr>
              <a:t>finiss</a:t>
            </a:r>
            <a:endParaRPr lang="fr-CA" sz="4000" spc="150" dirty="0">
              <a:solidFill>
                <a:srgbClr val="333766"/>
              </a:solidFill>
              <a:latin typeface="Arial" charset="0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8CF139-5317-3409-89F9-958503F4B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765550"/>
            <a:ext cx="1360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nous</a:t>
            </a:r>
            <a:r>
              <a: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endParaRPr kumimoji="0" lang="fr-CA" altLang="fr-FR" sz="1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19497B-B89D-4BD1-47C8-CBA36FF81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7347" y="1607563"/>
            <a:ext cx="2598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106588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3 exceptions </a:t>
            </a:r>
            <a:endParaRPr kumimoji="0" lang="fr-CA" altLang="fr-FR" sz="3200" b="0" i="0" u="none" strike="noStrike" kern="0" cap="none" spc="0" normalizeH="0" baseline="0" noProof="0" dirty="0">
              <a:ln>
                <a:noFill/>
              </a:ln>
              <a:solidFill>
                <a:srgbClr val="106588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6248022-B498-C871-EC8C-A6B046471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112" y="2166938"/>
            <a:ext cx="34499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avoir –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ayant</a:t>
            </a: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être –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étant</a:t>
            </a: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savoir –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sachant</a:t>
            </a: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6" name="Picture 25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A3946A6A-C123-40B6-B3DA-03E4078CC0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6776">
            <a:off x="8543764" y="3859645"/>
            <a:ext cx="446608" cy="17533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40526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 animBg="1"/>
      <p:bldP spid="16" grpId="0"/>
      <p:bldP spid="16" grpId="1"/>
      <p:bldP spid="17" grpId="0" animBg="1"/>
      <p:bldP spid="18" grpId="0"/>
      <p:bldP spid="19" grpId="0"/>
      <p:bldP spid="19" grpId="1"/>
      <p:bldP spid="20" grpId="0"/>
      <p:bldP spid="21" grpId="0"/>
      <p:bldP spid="21" grpId="1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5.4|5.5|10|1.4|20.1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8.1|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3.5|2.6|5.9|10.7|3.6|8.1|3|11.4|5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2266</TotalTime>
  <Pages>0</Pages>
  <Words>584</Words>
  <Characters>0</Characters>
  <Application>Microsoft Office PowerPoint</Application>
  <PresentationFormat>Custom</PresentationFormat>
  <Lines>0</Lines>
  <Paragraphs>78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</vt:lpstr>
      <vt:lpstr>Open Sans</vt:lpstr>
      <vt:lpstr>Symbol</vt:lpstr>
      <vt:lpstr>Title &amp; Bullets</vt:lpstr>
      <vt:lpstr>Le participe présent</vt:lpstr>
      <vt:lpstr>Définition</vt:lpstr>
      <vt:lpstr>Valeur temporelle</vt:lpstr>
      <vt:lpstr>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participe présent</dc:title>
  <dc:subject>Participe</dc:subject>
  <dc:creator>Tsedryk, Kanstantsin</dc:creator>
  <cp:keywords>FR251</cp:keywords>
  <cp:lastModifiedBy>KT</cp:lastModifiedBy>
  <cp:revision>480</cp:revision>
  <dcterms:modified xsi:type="dcterms:W3CDTF">2024-01-12T16:19:39Z</dcterms:modified>
</cp:coreProperties>
</file>