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347" r:id="rId2"/>
    <p:sldId id="348" r:id="rId3"/>
    <p:sldId id="349" r:id="rId4"/>
    <p:sldId id="350" r:id="rId5"/>
  </p:sldIdLst>
  <p:sldSz cx="12482513" cy="7021513"/>
  <p:notesSz cx="7023100" cy="93091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1pPr>
    <a:lvl2pPr marL="322263" indent="131763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2pPr>
    <a:lvl3pPr marL="647700" indent="26352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3pPr>
    <a:lvl4pPr marL="971550" indent="39687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4pPr>
    <a:lvl5pPr marL="1296988" indent="528638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86" userDrawn="1">
          <p15:clr>
            <a:srgbClr val="A4A3A4"/>
          </p15:clr>
        </p15:guide>
        <p15:guide id="2" orient="horz" pos="3940" userDrawn="1">
          <p15:clr>
            <a:srgbClr val="A4A3A4"/>
          </p15:clr>
        </p15:guide>
        <p15:guide id="3" pos="788" userDrawn="1">
          <p15:clr>
            <a:srgbClr val="A4A3A4"/>
          </p15:clr>
        </p15:guide>
        <p15:guide id="4" pos="3943" userDrawn="1">
          <p15:clr>
            <a:srgbClr val="A4A3A4"/>
          </p15:clr>
        </p15:guide>
        <p15:guide id="5" pos="70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6588"/>
    <a:srgbClr val="036B50"/>
    <a:srgbClr val="0B435B"/>
    <a:srgbClr val="6F2A0B"/>
    <a:srgbClr val="3E5E28"/>
    <a:srgbClr val="679192"/>
    <a:srgbClr val="D8E5ED"/>
    <a:srgbClr val="ADC8D7"/>
    <a:srgbClr val="BBD7C8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19" autoAdjust="0"/>
    <p:restoredTop sz="76259" autoAdjust="0"/>
  </p:normalViewPr>
  <p:slideViewPr>
    <p:cSldViewPr snapToGrid="0" snapToObjects="1" showGuides="1">
      <p:cViewPr varScale="1">
        <p:scale>
          <a:sx n="80" d="100"/>
          <a:sy n="80" d="100"/>
        </p:scale>
        <p:origin x="738" y="78"/>
      </p:cViewPr>
      <p:guideLst>
        <p:guide orient="horz" pos="486"/>
        <p:guide orient="horz" pos="3940"/>
        <p:guide pos="788"/>
        <p:guide pos="3943"/>
        <p:guide pos="70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81" d="100"/>
          <a:sy n="81" d="100"/>
        </p:scale>
        <p:origin x="3858" y="12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A4FAA37D-BD83-F4EC-6A41-6B63072334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CA" dirty="0"/>
              <a:t>Le participe présent</a:t>
            </a: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dt="0"/>
  <p:extLst>
    <p:ext uri="{56416CCD-93CA-4268-BC5B-53C4BB910035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D0DC45-13C5-4377-98AD-0C9A4D2CE5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8CEA86-2AAE-4FFA-A61F-05447F48C3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fld id="{8EF22E2F-AFEB-411F-85FE-98A3797FCE98}" type="datetimeFigureOut">
              <a:rPr lang="en-US"/>
              <a:pPr>
                <a:defRPr/>
              </a:pPr>
              <a:t>12-Jan-24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C52AA63-6471-41F4-A435-687AF3E8B9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D06B235-3C54-4590-97C8-BC161EBC4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E179EC-9E4D-4692-BA24-3BB98A6D932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F6E43-1F00-477A-AA0E-2167945B1D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D5B01B-8261-413B-B4A6-6EF9DC32D8C9}" type="slidenum">
              <a:rPr lang="en-CA" altLang="fr-FR"/>
              <a:pPr/>
              <a:t>‹#›</a:t>
            </a:fld>
            <a:endParaRPr lang="en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22263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4770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97155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296988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62357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48289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7300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597718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77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ce module, nous allons étudier le participe présent. Nous allons apprendre avec vous à bien utiliser cette forme verbale dans des contextes différents. Allons-y !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1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4280480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commencer considérons l’exemple suivant : </a:t>
            </a:r>
          </a:p>
          <a:p>
            <a:pPr marL="342900" marR="0" lvl="0" indent="-342900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vois un enfant jouant dans la cour.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cette phrase, nous observons deux formes verbales : « vois » - le présent de l’indicatif du verbe « voir » et « jouant » - c’est le participe présent du verbe « jouer ».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Premièrement, il nous faut donner une définition à cette notion grammaticale :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Alors,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participe présent est une forme verbale non personnelle qui exprime la simultanéité d’une action avec l’action du verbe principal. C’est-à-dire que deux actions se passent en même temps. Une forme verbale non personnelle signifie que le participe présent est une forme invariable :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fillette jouant dans la cour</a:t>
            </a:r>
          </a:p>
          <a:p>
            <a:pPr marL="342900" marR="0" lvl="0" indent="-342900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enfants jouant dans la cour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les deux exemples, le participe présent « jouant » reste invariable. </a:t>
            </a:r>
          </a:p>
          <a:p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2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1035940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participe présent reçoit sa valeur temporelle du verbe principal qui peut être au présent, au passé ou au futur :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</a:t>
            </a:r>
          </a:p>
          <a:p>
            <a:pPr marL="342900" marR="0" lvl="0" indent="-342900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Voyant ses amis, il se met à courir. </a:t>
            </a: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participe présent prend une valeur temporelle du présent.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Voyant ses amis, il se mettra à courir.</a:t>
            </a: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cette phrase, le participe présent exprime futur.</a:t>
            </a:r>
          </a:p>
          <a:p>
            <a:pPr marL="342900" marR="0" lvl="0" indent="-342900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Voyant ses amis, il s’est mis à courir.</a:t>
            </a: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fois, « Voyant » a une valeur temporelle du passé.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3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77815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Passons maintenant à la formation du participe présent en français.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D’après la règle générale le participe présent se forme à partir de la première personne du pluriel (nous) du présent de l’indicatif, par exemple, « nous parlons »,  nous enlevons la terminaison « –</a:t>
            </a:r>
            <a:r>
              <a:rPr lang="fr-CA" sz="1800" dirty="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 et nous y ajoutons « –</a:t>
            </a:r>
            <a:r>
              <a:rPr lang="fr-CA" sz="1800" dirty="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 : </a:t>
            </a:r>
          </a:p>
          <a:p>
            <a:pPr marL="342900" marR="0" lvl="0" indent="-342900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parlons = parlant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Formons un participe présent du verbe « finir ». D’abord, il faut mettre ce verbe en première personne du pluriel : « nous finissons ». Ensuite nous enlevons la terminaison –</a:t>
            </a:r>
            <a:r>
              <a:rPr lang="fr-CA" sz="1800" dirty="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nous ajoutons au radical verbal la terminaison du participe présent –</a:t>
            </a:r>
            <a:r>
              <a:rPr lang="fr-CA" sz="1800" dirty="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finissant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Exceptions :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y a seulement trois exceptions à cette règle : </a:t>
            </a:r>
          </a:p>
          <a:p>
            <a:pPr marL="342900" marR="0" lvl="0" indent="-342900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avoir – ayant </a:t>
            </a:r>
          </a:p>
          <a:p>
            <a:pPr marL="45720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participe présent du verbe « avoir » est « ayant », faites attention à la prononciation : ayant [</a:t>
            </a:r>
            <a:r>
              <a:rPr lang="af-Z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ɛ</a:t>
            </a:r>
            <a:r>
              <a:rPr lang="af-Z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af-Z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ɑ</a:t>
            </a:r>
            <a:r>
              <a:rPr lang="af-Z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̃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être – étant </a:t>
            </a: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participe présent du verbe « être » est « étant ».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45720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finalement,</a:t>
            </a:r>
          </a:p>
          <a:p>
            <a:pPr marL="342900" marR="0" lvl="0" indent="-342900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savoir – sachant </a:t>
            </a: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verbe « savoir » se transforme en « sachant »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4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292702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DE79CEFA-2D76-4688-AD2D-E2C450F326D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383" y="3175"/>
            <a:ext cx="12481560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2DEFA06B-589B-4D17-ABB4-D5F4AEAF190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2382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214" y="3588563"/>
            <a:ext cx="10300303" cy="600144"/>
          </a:xfrm>
        </p:spPr>
        <p:txBody>
          <a:bodyPr anchor="b"/>
          <a:lstStyle>
            <a:lvl1pPr marL="0" indent="0" algn="ctr">
              <a:buNone/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324714" indent="0">
              <a:buNone/>
              <a:defRPr sz="1300"/>
            </a:lvl2pPr>
            <a:lvl3pPr marL="649429" indent="0">
              <a:buNone/>
              <a:defRPr sz="1100"/>
            </a:lvl3pPr>
            <a:lvl4pPr marL="974143" indent="0">
              <a:buNone/>
              <a:defRPr sz="1000"/>
            </a:lvl4pPr>
            <a:lvl5pPr marL="1298859" indent="0">
              <a:buNone/>
              <a:defRPr sz="1000"/>
            </a:lvl5pPr>
            <a:lvl6pPr marL="1623573" indent="0">
              <a:buNone/>
              <a:defRPr sz="1000"/>
            </a:lvl6pPr>
            <a:lvl7pPr marL="1948289" indent="0">
              <a:buNone/>
              <a:defRPr sz="1000"/>
            </a:lvl7pPr>
            <a:lvl8pPr marL="2273003" indent="0">
              <a:buNone/>
              <a:defRPr sz="1000"/>
            </a:lvl8pPr>
            <a:lvl9pPr marL="2597718" indent="0">
              <a:buNone/>
              <a:defRPr sz="1000"/>
            </a:lvl9pPr>
          </a:lstStyle>
          <a:p>
            <a:pPr lvl="0"/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text</a:t>
            </a:r>
            <a:r>
              <a:rPr lang="fr-CA" noProof="0" dirty="0"/>
              <a:t>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05346" y="1832791"/>
            <a:ext cx="10300303" cy="1755775"/>
          </a:xfrm>
        </p:spPr>
        <p:txBody>
          <a:bodyPr/>
          <a:lstStyle>
            <a:lvl1pPr algn="ctr">
              <a:defRPr sz="5400" b="1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245608222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C9884451-B965-44E7-8CA0-2D148555CA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4523" y="0"/>
            <a:ext cx="11747992" cy="5461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>
            <a:lvl1pPr marL="90488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CA" alt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A4F16698-043D-4F64-ACD6-D3D2C341ED3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" y="3175"/>
            <a:ext cx="12482511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fld id="{9AF3920E-325C-49B2-ADF6-7433734FB2B9}" type="slidenum">
              <a:rPr lang="en-CA" altLang="fr-FR" sz="1800">
                <a:solidFill>
                  <a:srgbClr val="E7DE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114300" indent="0" algn="l" eaLnBrk="1" hangingPunct="1"/>
              <a:t>‹#›</a:t>
            </a:fld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7">
            <a:extLst>
              <a:ext uri="{FF2B5EF4-FFF2-40B4-BE49-F238E27FC236}">
                <a16:creationId xmlns:a16="http://schemas.microsoft.com/office/drawing/2014/main" id="{17C2E182-9094-492E-8C8C-BDB4202A9A5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4763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527" y="10002"/>
            <a:ext cx="11745827" cy="511175"/>
          </a:xfrm>
          <a:noFill/>
          <a:ln>
            <a:noFill/>
          </a:ln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style1</a:t>
            </a:r>
          </a:p>
        </p:txBody>
      </p:sp>
    </p:spTree>
    <p:extLst>
      <p:ext uri="{BB962C8B-B14F-4D97-AF65-F5344CB8AC3E}">
        <p14:creationId xmlns:p14="http://schemas.microsoft.com/office/powerpoint/2010/main" val="9204901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060CFF8-BD1B-4549-9D1F-8B416F17A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82566"/>
            <a:ext cx="12482513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44059F20-EB8F-4F40-9991-37A700CCA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868" y="1992313"/>
            <a:ext cx="1004277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fr-FR">
                <a:sym typeface="Gill Sans" charset="0"/>
              </a:rPr>
              <a:t>Second level</a:t>
            </a:r>
          </a:p>
          <a:p>
            <a:pPr lvl="2"/>
            <a:r>
              <a:rPr lang="en-US" altLang="fr-FR">
                <a:sym typeface="Gill Sans" charset="0"/>
              </a:rPr>
              <a:t>Third level</a:t>
            </a:r>
          </a:p>
          <a:p>
            <a:pPr lvl="3"/>
            <a:r>
              <a:rPr lang="en-US" altLang="fr-FR">
                <a:sym typeface="Gill Sans" charset="0"/>
              </a:rPr>
              <a:t>Fourth level</a:t>
            </a:r>
          </a:p>
          <a:p>
            <a:pPr lvl="4"/>
            <a:r>
              <a:rPr lang="en-US" altLang="fr-FR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0" i="0" u="none">
          <a:solidFill>
            <a:schemeClr val="tx1"/>
          </a:solidFill>
          <a:latin typeface="Arial" pitchFamily="34" charset="0"/>
          <a:ea typeface="+mj-ea"/>
          <a:cs typeface="Arial" pitchFamily="34" charset="0"/>
          <a:sym typeface="Gill Sans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5pPr>
      <a:lvl6pPr marL="324714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942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74143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9885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59372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08050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 b="0" i="0" u="none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23963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3987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55788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82805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0751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2234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5694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4714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942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414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85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2357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828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7300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97718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11" userDrawn="1">
          <p15:clr>
            <a:srgbClr val="F26B43"/>
          </p15:clr>
        </p15:guide>
        <p15:guide id="2" pos="39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EF5D0-1EB5-3D9A-A1A0-71D75CE1E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6214" y="4281284"/>
            <a:ext cx="10300303" cy="600144"/>
          </a:xfrm>
        </p:spPr>
        <p:txBody>
          <a:bodyPr/>
          <a:lstStyle/>
          <a:p>
            <a:endParaRPr lang="fr-CA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7454D3-1E15-A1DC-4185-495AEC5E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346" y="2525512"/>
            <a:ext cx="10300303" cy="1755775"/>
          </a:xfrm>
        </p:spPr>
        <p:txBody>
          <a:bodyPr/>
          <a:lstStyle/>
          <a:p>
            <a:r>
              <a:rPr lang="fr-CA" dirty="0"/>
              <a:t>Le participe présent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3996-651D-4E60-972C-6F9FC358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Définition</a:t>
            </a:r>
            <a:endParaRPr lang="fr-CA" dirty="0"/>
          </a:p>
        </p:txBody>
      </p:sp>
      <p:pic>
        <p:nvPicPr>
          <p:cNvPr id="16" name="Picture 15" descr="A cartoon of kids holding hands&#10;&#10;Description automatically generated with low confidence">
            <a:extLst>
              <a:ext uri="{FF2B5EF4-FFF2-40B4-BE49-F238E27FC236}">
                <a16:creationId xmlns:a16="http://schemas.microsoft.com/office/drawing/2014/main" id="{28FD1404-304E-E944-68E7-E28E857EA1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0686" y="4140201"/>
            <a:ext cx="6478878" cy="2820510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DDF61CD-63DA-0A27-E029-CE766FDD0CDD}"/>
              </a:ext>
            </a:extLst>
          </p:cNvPr>
          <p:cNvCxnSpPr>
            <a:cxnSpLocks/>
          </p:cNvCxnSpPr>
          <p:nvPr/>
        </p:nvCxnSpPr>
        <p:spPr>
          <a:xfrm flipH="1">
            <a:off x="4013200" y="1908968"/>
            <a:ext cx="1016000" cy="493155"/>
          </a:xfrm>
          <a:prstGeom prst="straightConnector1">
            <a:avLst/>
          </a:prstGeom>
          <a:noFill/>
          <a:ln w="28575" cap="flat" cmpd="sng" algn="ctr">
            <a:solidFill>
              <a:srgbClr val="99CCFF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244CD50-6D88-E815-6B01-8C60169B3BCA}"/>
              </a:ext>
            </a:extLst>
          </p:cNvPr>
          <p:cNvCxnSpPr/>
          <p:nvPr/>
        </p:nvCxnSpPr>
        <p:spPr>
          <a:xfrm>
            <a:off x="1828800" y="1907380"/>
            <a:ext cx="685800" cy="1588"/>
          </a:xfrm>
          <a:prstGeom prst="line">
            <a:avLst/>
          </a:prstGeom>
          <a:noFill/>
          <a:ln w="28575" cap="flat" cmpd="sng" algn="ctr">
            <a:solidFill>
              <a:srgbClr val="00B050"/>
            </a:solidFill>
            <a:prstDash val="soli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13FC85F-AFA8-E2F8-337C-9EC20545F65F}"/>
              </a:ext>
            </a:extLst>
          </p:cNvPr>
          <p:cNvCxnSpPr/>
          <p:nvPr/>
        </p:nvCxnSpPr>
        <p:spPr>
          <a:xfrm>
            <a:off x="4400550" y="1907380"/>
            <a:ext cx="1143000" cy="1588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olid"/>
          </a:ln>
          <a:effectLst/>
        </p:spPr>
      </p:cxn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D7298D97-3F3D-90DD-F3C2-7C9C45666C03}"/>
              </a:ext>
            </a:extLst>
          </p:cNvPr>
          <p:cNvSpPr txBox="1">
            <a:spLocks/>
          </p:cNvSpPr>
          <p:nvPr/>
        </p:nvSpPr>
        <p:spPr bwMode="auto">
          <a:xfrm>
            <a:off x="1143000" y="1426368"/>
            <a:ext cx="8229600" cy="41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Je vois un enfant jouant dans la cour.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F024FBD-079C-D7A6-5AEC-EDD2E422F233}"/>
              </a:ext>
            </a:extLst>
          </p:cNvPr>
          <p:cNvSpPr txBox="1"/>
          <p:nvPr/>
        </p:nvSpPr>
        <p:spPr>
          <a:xfrm>
            <a:off x="10808494" y="6783266"/>
            <a:ext cx="20574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1200" dirty="0">
                <a:solidFill>
                  <a:schemeClr val="bg1">
                    <a:lumMod val="50000"/>
                  </a:schemeClr>
                </a:solidFill>
              </a:rPr>
              <a:t>Image de clipartmax.com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14241EA-40E3-C249-09C8-EBB93E2962DD}"/>
              </a:ext>
            </a:extLst>
          </p:cNvPr>
          <p:cNvSpPr txBox="1"/>
          <p:nvPr/>
        </p:nvSpPr>
        <p:spPr>
          <a:xfrm>
            <a:off x="1174750" y="4554858"/>
            <a:ext cx="6432550" cy="1040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Gill Sans" charset="0"/>
              </a:rPr>
              <a:t>une fillette </a:t>
            </a: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Gill Sans" charset="0"/>
              </a:rPr>
              <a:t>jou</a:t>
            </a:r>
            <a:r>
              <a:rPr kumimoji="0" lang="fr-FR" sz="2800" b="0" i="0" u="sng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Arial"/>
                <a:ea typeface="+mn-ea"/>
                <a:cs typeface="+mn-cs"/>
                <a:sym typeface="Gill Sans" charset="0"/>
              </a:rPr>
              <a:t>ant</a:t>
            </a: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Gill Sans" charset="0"/>
              </a:rPr>
              <a:t> dans la cour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Gill Sans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Gill Sans" charset="0"/>
              </a:rPr>
              <a:t>des enfants </a:t>
            </a: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Gill Sans" charset="0"/>
              </a:rPr>
              <a:t>jou</a:t>
            </a:r>
            <a:r>
              <a:rPr kumimoji="0" lang="fr-FR" sz="2800" b="0" i="0" u="sng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Arial"/>
                <a:ea typeface="+mn-ea"/>
                <a:cs typeface="+mn-cs"/>
                <a:sym typeface="Gill Sans" charset="0"/>
              </a:rPr>
              <a:t>ant</a:t>
            </a: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Gill Sans" charset="0"/>
              </a:rPr>
              <a:t> dans la cour</a:t>
            </a:r>
            <a:endParaRPr kumimoji="0" lang="fr-CA" sz="28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  <a:sym typeface="Gill Sans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B91A42F-6329-0132-8112-B91BEC5911F6}"/>
              </a:ext>
            </a:extLst>
          </p:cNvPr>
          <p:cNvSpPr txBox="1"/>
          <p:nvPr/>
        </p:nvSpPr>
        <p:spPr>
          <a:xfrm>
            <a:off x="2047874" y="2402123"/>
            <a:ext cx="9420225" cy="1902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Gill Sans" charset="0"/>
              </a:rPr>
              <a:t>Le participe présent - 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Gill Sans" charset="0"/>
              </a:rPr>
              <a:t>	une forme verbale non personnelle qui exprime la simultanéité d’une action avec l’action du verbe principal.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77467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 build="p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459EA-0BCE-4332-BDD7-168340E1B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Valeur temporelle</a:t>
            </a:r>
            <a:endParaRPr lang="fr-CA" dirty="0"/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CD109696-A94F-8C8E-4E6C-8EB234EC183E}"/>
              </a:ext>
            </a:extLst>
          </p:cNvPr>
          <p:cNvSpPr txBox="1">
            <a:spLocks/>
          </p:cNvSpPr>
          <p:nvPr/>
        </p:nvSpPr>
        <p:spPr bwMode="auto">
          <a:xfrm>
            <a:off x="1142998" y="1285875"/>
            <a:ext cx="9982201" cy="41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36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/>
                <a:ea typeface="+mn-ea"/>
                <a:cs typeface="+mn-cs"/>
              </a:rPr>
              <a:t>Voyant</a:t>
            </a:r>
            <a:r>
              <a:rPr kumimoji="0" 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ses amis, il </a:t>
            </a:r>
            <a:r>
              <a:rPr kumimoji="0" lang="fr-FR" sz="36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Arial"/>
                <a:ea typeface="+mn-ea"/>
                <a:cs typeface="+mn-cs"/>
              </a:rPr>
              <a:t>se met</a:t>
            </a:r>
            <a:r>
              <a:rPr kumimoji="0" 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à courir. 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fr-FR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36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/>
                <a:ea typeface="+mn-ea"/>
                <a:cs typeface="+mn-cs"/>
              </a:rPr>
              <a:t>Voyant</a:t>
            </a:r>
            <a:r>
              <a:rPr kumimoji="0" 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ses amis, il </a:t>
            </a:r>
            <a:r>
              <a:rPr kumimoji="0" lang="fr-FR" sz="36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Arial"/>
                <a:ea typeface="+mn-ea"/>
                <a:cs typeface="+mn-cs"/>
              </a:rPr>
              <a:t>se mettra</a:t>
            </a:r>
            <a:r>
              <a:rPr kumimoji="0" 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à courir. 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36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/>
                <a:ea typeface="+mn-ea"/>
                <a:cs typeface="+mn-cs"/>
              </a:rPr>
              <a:t>Voyant</a:t>
            </a:r>
            <a:r>
              <a:rPr kumimoji="0" 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ses amis, il </a:t>
            </a:r>
            <a:r>
              <a:rPr kumimoji="0" lang="fr-FR" sz="36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Arial"/>
                <a:ea typeface="+mn-ea"/>
                <a:cs typeface="+mn-cs"/>
              </a:rPr>
              <a:t>s’est mis</a:t>
            </a:r>
            <a:r>
              <a:rPr kumimoji="0" 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à courir. 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CA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6A3D40E-1F1B-CCA1-586D-1A6E0AA62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6996" y="1207655"/>
            <a:ext cx="246392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(présent)</a:t>
            </a:r>
            <a:endParaRPr kumimoji="0" lang="fr-CA" altLang="fr-FR" sz="36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1ABE1A8-8EE3-0144-6AE1-943DEA8C16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6996" y="3186797"/>
            <a:ext cx="171727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(futur)</a:t>
            </a:r>
            <a:endParaRPr kumimoji="0" lang="fr-CA" altLang="fr-FR" sz="36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4ABBB79-3EC5-1293-AFB9-3EA2C3F5D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2379" y="4992934"/>
            <a:ext cx="20906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36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(passé)</a:t>
            </a:r>
            <a:endParaRPr kumimoji="0" lang="fr-CA" altLang="fr-FR" sz="36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0C3D3B5-E46B-B773-E8EE-ED70C1CA3DEE}"/>
              </a:ext>
            </a:extLst>
          </p:cNvPr>
          <p:cNvCxnSpPr>
            <a:cxnSpLocks/>
          </p:cNvCxnSpPr>
          <p:nvPr/>
        </p:nvCxnSpPr>
        <p:spPr bwMode="auto">
          <a:xfrm>
            <a:off x="6353175" y="1889919"/>
            <a:ext cx="0" cy="317500"/>
          </a:xfrm>
          <a:prstGeom prst="line">
            <a:avLst/>
          </a:prstGeom>
          <a:ln w="28575" cap="rnd">
            <a:solidFill>
              <a:srgbClr val="036B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65F0A81-AF15-60C3-EAE1-13B3ABC6FC67}"/>
              </a:ext>
            </a:extLst>
          </p:cNvPr>
          <p:cNvCxnSpPr/>
          <p:nvPr/>
        </p:nvCxnSpPr>
        <p:spPr bwMode="auto">
          <a:xfrm flipH="1">
            <a:off x="2390775" y="2209800"/>
            <a:ext cx="3962400" cy="0"/>
          </a:xfrm>
          <a:prstGeom prst="line">
            <a:avLst/>
          </a:prstGeom>
          <a:ln w="28575" cap="rnd">
            <a:solidFill>
              <a:srgbClr val="036B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6CAD92F-09DD-A1CB-EBA3-75A103F09554}"/>
              </a:ext>
            </a:extLst>
          </p:cNvPr>
          <p:cNvCxnSpPr>
            <a:cxnSpLocks/>
          </p:cNvCxnSpPr>
          <p:nvPr/>
        </p:nvCxnSpPr>
        <p:spPr bwMode="auto">
          <a:xfrm flipV="1">
            <a:off x="2390775" y="1889919"/>
            <a:ext cx="0" cy="317500"/>
          </a:xfrm>
          <a:prstGeom prst="straightConnector1">
            <a:avLst/>
          </a:prstGeom>
          <a:ln w="28575" cap="rnd">
            <a:solidFill>
              <a:srgbClr val="036B5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041E20D-C7E3-B88E-D664-52543B0CD866}"/>
              </a:ext>
            </a:extLst>
          </p:cNvPr>
          <p:cNvCxnSpPr>
            <a:cxnSpLocks/>
          </p:cNvCxnSpPr>
          <p:nvPr/>
        </p:nvCxnSpPr>
        <p:spPr bwMode="auto">
          <a:xfrm>
            <a:off x="6353175" y="3777197"/>
            <a:ext cx="0" cy="317500"/>
          </a:xfrm>
          <a:prstGeom prst="line">
            <a:avLst/>
          </a:prstGeom>
          <a:ln w="28575" cap="rnd">
            <a:solidFill>
              <a:srgbClr val="036B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DF0C714-1941-3A44-063C-D35FEBE5488D}"/>
              </a:ext>
            </a:extLst>
          </p:cNvPr>
          <p:cNvCxnSpPr/>
          <p:nvPr/>
        </p:nvCxnSpPr>
        <p:spPr bwMode="auto">
          <a:xfrm flipH="1">
            <a:off x="2390775" y="4097078"/>
            <a:ext cx="3962400" cy="0"/>
          </a:xfrm>
          <a:prstGeom prst="line">
            <a:avLst/>
          </a:prstGeom>
          <a:ln w="28575" cap="rnd">
            <a:solidFill>
              <a:srgbClr val="036B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4C51257-5044-6439-A0C8-AABFFA35A64F}"/>
              </a:ext>
            </a:extLst>
          </p:cNvPr>
          <p:cNvCxnSpPr>
            <a:cxnSpLocks/>
          </p:cNvCxnSpPr>
          <p:nvPr/>
        </p:nvCxnSpPr>
        <p:spPr bwMode="auto">
          <a:xfrm flipV="1">
            <a:off x="2390775" y="3779578"/>
            <a:ext cx="0" cy="317500"/>
          </a:xfrm>
          <a:prstGeom prst="straightConnector1">
            <a:avLst/>
          </a:prstGeom>
          <a:ln w="28575" cap="rnd">
            <a:solidFill>
              <a:srgbClr val="036B5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8A62CDA-E843-B16A-02EB-2F346A4BA921}"/>
              </a:ext>
            </a:extLst>
          </p:cNvPr>
          <p:cNvCxnSpPr>
            <a:cxnSpLocks/>
          </p:cNvCxnSpPr>
          <p:nvPr/>
        </p:nvCxnSpPr>
        <p:spPr bwMode="auto">
          <a:xfrm>
            <a:off x="6353175" y="5654675"/>
            <a:ext cx="0" cy="317500"/>
          </a:xfrm>
          <a:prstGeom prst="line">
            <a:avLst/>
          </a:prstGeom>
          <a:ln w="28575" cap="rnd">
            <a:solidFill>
              <a:srgbClr val="036B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0AF0A17-0F59-0905-3D68-C110DC82C96E}"/>
              </a:ext>
            </a:extLst>
          </p:cNvPr>
          <p:cNvCxnSpPr/>
          <p:nvPr/>
        </p:nvCxnSpPr>
        <p:spPr bwMode="auto">
          <a:xfrm flipH="1">
            <a:off x="2390775" y="5972175"/>
            <a:ext cx="3962400" cy="0"/>
          </a:xfrm>
          <a:prstGeom prst="line">
            <a:avLst/>
          </a:prstGeom>
          <a:ln w="28575" cap="rnd">
            <a:solidFill>
              <a:srgbClr val="036B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7BB4A40-F22F-C561-4AE4-F9AE6E7DCFEF}"/>
              </a:ext>
            </a:extLst>
          </p:cNvPr>
          <p:cNvCxnSpPr>
            <a:cxnSpLocks/>
          </p:cNvCxnSpPr>
          <p:nvPr/>
        </p:nvCxnSpPr>
        <p:spPr bwMode="auto">
          <a:xfrm flipV="1">
            <a:off x="2390775" y="5654675"/>
            <a:ext cx="0" cy="317500"/>
          </a:xfrm>
          <a:prstGeom prst="straightConnector1">
            <a:avLst/>
          </a:prstGeom>
          <a:ln w="28575" cap="rnd">
            <a:solidFill>
              <a:srgbClr val="036B5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9348367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18819-CA4C-4F1B-9DC7-92C771B9D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Formation</a:t>
            </a:r>
            <a:endParaRPr lang="fr-CA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40FE58-FBC8-BD0E-9360-8C4A12397805}"/>
              </a:ext>
            </a:extLst>
          </p:cNvPr>
          <p:cNvSpPr/>
          <p:nvPr/>
        </p:nvSpPr>
        <p:spPr>
          <a:xfrm>
            <a:off x="4584700" y="3765550"/>
            <a:ext cx="1069975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4000" spc="150" dirty="0">
                <a:solidFill>
                  <a:srgbClr val="333766"/>
                </a:solidFill>
                <a:latin typeface="Arial" charset="0"/>
                <a:cs typeface="+mn-cs"/>
              </a:rPr>
              <a:t>ons</a:t>
            </a:r>
            <a:endParaRPr lang="fr-CA" sz="4000" spc="150" dirty="0">
              <a:solidFill>
                <a:srgbClr val="333766"/>
              </a:solidFill>
              <a:latin typeface="Arial" charset="0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7CBDDB-0E6C-0BA7-3554-0FE1B0123086}"/>
              </a:ext>
            </a:extLst>
          </p:cNvPr>
          <p:cNvSpPr/>
          <p:nvPr/>
        </p:nvSpPr>
        <p:spPr>
          <a:xfrm>
            <a:off x="4575179" y="3765550"/>
            <a:ext cx="1076325" cy="708025"/>
          </a:xfrm>
          <a:prstGeom prst="rect">
            <a:avLst/>
          </a:prstGeom>
          <a:solidFill>
            <a:srgbClr val="FFFFFF"/>
          </a:solidFill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0" cap="none" spc="15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cs typeface="+mn-cs"/>
              </a:rPr>
              <a:t>ant</a:t>
            </a:r>
            <a:endParaRPr kumimoji="0" lang="fr-CA" sz="4000" b="0" i="0" u="none" strike="noStrike" kern="0" cap="none" spc="15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3CC39DF-D034-D282-4665-CB17670335D6}"/>
              </a:ext>
            </a:extLst>
          </p:cNvPr>
          <p:cNvSpPr/>
          <p:nvPr/>
        </p:nvSpPr>
        <p:spPr>
          <a:xfrm>
            <a:off x="4241800" y="2536825"/>
            <a:ext cx="1069975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4000" spc="150" dirty="0">
                <a:solidFill>
                  <a:srgbClr val="333766"/>
                </a:solidFill>
                <a:latin typeface="Arial" charset="0"/>
                <a:cs typeface="+mn-cs"/>
              </a:rPr>
              <a:t>ons</a:t>
            </a:r>
            <a:endParaRPr lang="fr-CA" sz="4000" spc="150" dirty="0">
              <a:solidFill>
                <a:srgbClr val="333766"/>
              </a:solidFill>
              <a:latin typeface="Arial" charset="0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7A069CE-8409-A96D-73D0-BEA94977A537}"/>
              </a:ext>
            </a:extLst>
          </p:cNvPr>
          <p:cNvSpPr/>
          <p:nvPr/>
        </p:nvSpPr>
        <p:spPr>
          <a:xfrm>
            <a:off x="4244979" y="2536825"/>
            <a:ext cx="1077913" cy="708025"/>
          </a:xfrm>
          <a:prstGeom prst="rect">
            <a:avLst/>
          </a:prstGeom>
          <a:solidFill>
            <a:srgbClr val="FFFFFF"/>
          </a:solidFill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0" cap="none" spc="15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cs typeface="+mn-cs"/>
              </a:rPr>
              <a:t>ant</a:t>
            </a:r>
            <a:endParaRPr kumimoji="0" lang="fr-CA" sz="4000" b="0" i="0" u="none" strike="noStrike" kern="0" cap="none" spc="15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57722D-31DE-13C8-5E3D-A40894FEE785}"/>
              </a:ext>
            </a:extLst>
          </p:cNvPr>
          <p:cNvSpPr/>
          <p:nvPr/>
        </p:nvSpPr>
        <p:spPr>
          <a:xfrm>
            <a:off x="3305175" y="2536825"/>
            <a:ext cx="1117600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4000" spc="150" dirty="0">
                <a:solidFill>
                  <a:srgbClr val="333766"/>
                </a:solidFill>
                <a:latin typeface="Arial" charset="0"/>
                <a:cs typeface="+mn-cs"/>
              </a:rPr>
              <a:t>parl</a:t>
            </a:r>
            <a:endParaRPr lang="fr-CA" sz="4000" spc="150" dirty="0">
              <a:solidFill>
                <a:srgbClr val="333766"/>
              </a:solidFill>
              <a:latin typeface="Arial" charset="0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50B6058-CAC4-EAF7-4D2F-A9B8118BB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2536825"/>
            <a:ext cx="13604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nous</a:t>
            </a:r>
            <a:r>
              <a:rPr kumimoji="0" lang="fr-FR" alt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</a:t>
            </a:r>
            <a:endParaRPr kumimoji="0" lang="fr-CA" altLang="fr-FR" sz="18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B75E246-B310-2D2A-F056-1927E946D0F9}"/>
              </a:ext>
            </a:extLst>
          </p:cNvPr>
          <p:cNvSpPr/>
          <p:nvPr/>
        </p:nvSpPr>
        <p:spPr>
          <a:xfrm>
            <a:off x="3305175" y="3765550"/>
            <a:ext cx="1468438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4000" spc="150" dirty="0">
                <a:solidFill>
                  <a:srgbClr val="333766"/>
                </a:solidFill>
                <a:latin typeface="Arial" charset="0"/>
                <a:cs typeface="+mn-cs"/>
              </a:rPr>
              <a:t>finiss</a:t>
            </a:r>
            <a:endParaRPr lang="fr-CA" sz="4000" spc="150" dirty="0">
              <a:solidFill>
                <a:srgbClr val="333766"/>
              </a:solidFill>
              <a:latin typeface="Arial" charset="0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A8CF139-5317-3409-89F9-958503F4B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3765550"/>
            <a:ext cx="13604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nous</a:t>
            </a:r>
            <a:r>
              <a:rPr kumimoji="0" lang="fr-FR" alt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</a:t>
            </a:r>
            <a:endParaRPr kumimoji="0" lang="fr-CA" altLang="fr-FR" sz="18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C19497B-B89D-4BD1-47C8-CBA36FF81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7347" y="1607563"/>
            <a:ext cx="2598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3200" b="0" i="0" u="none" strike="noStrike" kern="0" cap="none" spc="0" normalizeH="0" baseline="0" noProof="0" dirty="0">
                <a:ln>
                  <a:noFill/>
                </a:ln>
                <a:solidFill>
                  <a:srgbClr val="106588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3 exceptions </a:t>
            </a:r>
            <a:endParaRPr kumimoji="0" lang="fr-CA" altLang="fr-FR" sz="3200" b="0" i="0" u="none" strike="noStrike" kern="0" cap="none" spc="0" normalizeH="0" baseline="0" noProof="0" dirty="0">
              <a:ln>
                <a:noFill/>
              </a:ln>
              <a:solidFill>
                <a:srgbClr val="106588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6248022-B498-C871-EC8C-A6B046471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7112" y="2166938"/>
            <a:ext cx="344998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avoir – </a:t>
            </a:r>
            <a:r>
              <a:rPr kumimoji="0" lang="fr-FR" alt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ayant</a:t>
            </a:r>
            <a:r>
              <a:rPr kumimoji="0" lang="fr-FR" altLang="fr-FR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être – </a:t>
            </a:r>
            <a:r>
              <a:rPr kumimoji="0" lang="fr-FR" alt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étant</a:t>
            </a:r>
            <a:r>
              <a:rPr kumimoji="0" lang="fr-FR" altLang="fr-FR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savoir – </a:t>
            </a:r>
            <a:r>
              <a:rPr kumimoji="0" lang="fr-FR" alt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sachant</a:t>
            </a: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</a:t>
            </a:r>
            <a:endParaRPr kumimoji="0" lang="fr-CA" altLang="fr-F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pic>
        <p:nvPicPr>
          <p:cNvPr id="26" name="Picture 25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A3946A6A-C123-40B6-B3DA-03E4078CC02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46776">
            <a:off x="8543764" y="3859645"/>
            <a:ext cx="446608" cy="175335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6405269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5" grpId="0" animBg="1"/>
      <p:bldP spid="16" grpId="0"/>
      <p:bldP spid="16" grpId="1"/>
      <p:bldP spid="17" grpId="0" animBg="1"/>
      <p:bldP spid="18" grpId="0"/>
      <p:bldP spid="19" grpId="0"/>
      <p:bldP spid="19" grpId="1"/>
      <p:bldP spid="20" grpId="0"/>
      <p:bldP spid="21" grpId="0"/>
      <p:bldP spid="21" grpId="1"/>
      <p:bldP spid="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85"/>
  <p:tag name="MMPROD_THEME_BG_IMAGE" val=""/>
  <p:tag name="MMPROD_DATA" val="&lt;object type=&quot;10002&quot; unique_id=&quot;901&quot;&gt;&lt;property id=&quot;10007&quot; value=&quot;Next&quot;/&gt;&lt;property id=&quot;10008&quot; value=&quot;Back&quot;/&gt;&lt;property id=&quot;10009&quot; value=&quot;Soumettre&quot;/&gt;&lt;property id=&quot;10012&quot; value=&quot;0&quot;/&gt;&lt;property id=&quot;10022&quot; value=&quot;Essayez encore une fois&quot;/&gt;&lt;property id=&quot;10068&quot; value=&quot;Correct - Cliquez pour continuer&quot;/&gt;&lt;property id=&quot;10069&quot; value=&quot;Incorrect - Cliquez pour continuer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Annule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Vous devez répondre aux questions avant de continuer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004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-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Réussi&quot;/&gt;&lt;property id=&quot;10166&quot; value=&quot;Échoué&quot;/&gt;&lt;property id=&quot;10167&quot; value=&quot;FFFFFFFF&quot;/&gt;&lt;property id=&quot;10169&quot; value=&quot;Question %d of %d&quot;/&gt;&lt;property id=&quot;10170&quot; value=&quot;Send E-mail&quot;/&gt;&lt;property id=&quot;10171&quot; value=&quot;Vous avez répondu correctement!&quot;/&gt;&lt;property id=&quot;10172&quot; value=&quot;Vous n'avez pas répondu à la question&quot;/&gt;&lt;property id=&quot;10173&quot; value=&quot;Votre réponse&quot;/&gt;&lt;property id=&quot;10174&quot; value=&quot;La réponse correcte est:&quot;/&gt;&lt;object type=&quot;10050&quot; unique_id=&quot;10006&quot;&gt;&lt;property id=&quot;10020&quot; value=&quot;2&quot;/&gt;&lt;property id=&quot;10191&quot; value=&quot;-1&quot;/&gt;&lt;/object&gt;&lt;object type=&quot;10051&quot; unique_id=&quot;10007&quot;&gt;&lt;property id=&quot;10020&quot; value=&quot;2&quot;/&gt;&lt;property id=&quot;10191&quot; value=&quot;-1&quot;/&gt;&lt;/object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0&quot;/&gt;&lt;/object&gt;&lt;/object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7&quot; value=&quot;1&quot;/&gt;&lt;property id=&quot;10229&quot; value=&quot;0&quot;/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29sb3JzPg0KCQk8dWljb2xvciBuYW1lPSJwcmltYXJ5IiB2YWx1ZT0iMHhBQUM4RDkiLz4NCgkJPHVpY29sb3IgbmFtZT0iZ2xvdyIgdmFsdWU9IjB4MzVEMzM0Ii8+DQoJCTx1aWNvbG9yIG5hbWU9InRleHQiIHZhbHVlPSIweEZGRkZGRiIvPg0KCQk8dWljb2xvciBuYW1lPSJsaWdodCIgdmFsdWU9IjB4NEU1RDYwIi8+DQoJCTx1aWNvbG9yIG5hbWU9InNoYWRvdyIgdmFsdWU9IjB4MDAwMDAwIi8+DQoJCTx1aWNvbG9yIG5hbWU9ImJhY2tncm91bmQiIHZhbHVlPSIweDUwODZBMyIvPg0KCTwvY29sb3JzPg0KCTxsYXlvdXQ+DQoJCTx1aXNob3cgbmFtZT0icHJlc2VudGF0aW9udGl0bGUiIHZhbHVlPSJ0cnVlIi8+DQoJCTx1aXNob3cgbmFtZT0icHJlc2VudGVycGhvdG8iIHZhbHVlPSJmYWxzZSIvPg0KCQk8dWlzaG93IG5hbWU9InByZXNlbnRlcm5hbWUiIHZhbHVlPSJmYWxzZSIvPg0KCQk8dWlzaG93IG5hbWU9InByZXNlbnRlcnRpdGxlIiB2YWx1ZT0iZmFsc2UiLz4NCgkJPHVpc2hvdyBuYW1lPSJwcmVzZW50ZXJlbWFpbCIgdmFsdWU9ImZhbHNlIi8+DQoJCTx1aXNob3cgbmFtZT0icHJlc2VudGVyYmlvIiB2YWx1ZT0iZmFsc2UiLz4NCgkJPHVpc2hvdyBuYW1lPSJjb21wYW55bG9nbyIgdmFsdWU9ImZhbHNlIi8+DQoJCTx1aXNob3cgbmFtZT0ic2lkZWJhciIgdmFsdWU9InRydWUiLz4NCgkJPHVpc2hvdyBuYW1lPSJvdXRsaW5lIiB2YWx1ZT0idHJ1ZSIvPg0KCQk8dWlzaG93IG5hbWU9InRodW1ibmFpbCIgdmFsdWU9ImZhbHNlIi8+DQoJCTx1aXNob3cgbmFtZT0ibm90ZXMiIHZhbHVlPSJmYWxz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nNlYXJjaCIvPg0KCQk8dWlzaG93IG5hbWU9InF1aXoiIHZhbHVlPSJ0cnVlIi8+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TdG9wcGVkIi8+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+DQoJCTx1aXRleHQgbmFtZT0iRE9DV1JBUF9NU0ciIHZhbHVlPSJTYXZlIHRvIE15IENvbXB1dGVyIi8+DQoJCTx1aXRleHQgbmFtZT0iRE9DV1JBUF9QUk9NUFQiIHZhbHVlPSJDbGljayB0byBEb3dubG9hZCIvPg0KCTwvbGFuZ3VhZ2U+DQoJPGxhbmd1YWdlIGlkPSJkZ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TE9BRElORyIgdmFsdWU9IkxhZGVuIi8+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+DQoJCTwhLS0gc3Vic3RpdHV0aW9uOiAlcyA9PSBzZWNvbmRzIHJlbWFpbmluZyAtLT4NCgkJPHVpdGV4dCBuYW1lPSJFTEFQU0VEIiB2YWx1ZT0iUmVzdGRhdWVyOiAlbSBNaW51dGVuICVzIFNla3VuZGVuIi8+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+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+DQoJCTx1aXRleHQgbmFtZT0iU0xJREVfSEVBRElORyIgdmFsdWU9IkZvbGllbnRpdGVsIi8+DQoJCTx1aXRleHQgbmFtZT0iRFVSQVRJT05fSEVBRElORyIgdmFsdWU9IkRhdWVyIi8+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+DQoJCTx1aXRleHQgbmFtZT0iU0xJREVfTk9URVMiIHZhbHVlPSJGb2xpZW5ub3RpemV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+DQoJCTx1aXRleHQgbmFtZT0iTVVURSIgdmFsdWU9IlRvbiBhdXMiLz4NCgkJPHVpdGV4dCBuYW1lPSJET0NXUkFQX1RJVExFIiB2YWx1ZT0iUHJlc2VudGVyLUFuaGFuZyIvPg0KCQk8dWl0ZXh0IG5hbWU9IkRPQ1dSQVBfTVNHIiB2YWx1ZT0iQXVmIG1laW5lbSBBcmJlaXRzcGxhdHogc3BlaWNoZXJuIi8+DQoJCTx1aXRleHQgbmFtZT0iRE9DV1JBUF9QUk9NUFQiIHZhbHVlPSJadW0gSGVydW50ZXJsYWRlbiBrbGlja2VuIi8+DQoJPC9sYW5ndWFnZT4NCgk8bGFuZ3VhZ2UgaWQ9ImZy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+DQoJCTx1aXRleHQgbmFtZT0iU0NSVUJCQVJTVEFUVVNfUExBWUlORyIgdmFsdWU9IkxlY3R1cmUiLz4NCgkJPHVpdGV4dCBuYW1lPSJTQ1JVQkJBUlNUQVRVU19OT0FVRElPIiB2YWx1ZT0iUGFzIGRlIHNvbiIvPg0KCQk8dWl0ZXh0IG5hbWU9IlNDUlVCQkFSU1RBVFVTX0xPQURJTkciIHZhbHVlPSJDaGFyZ2VtZW50IGVuIGNvdXJzIi8+DQoJCTx1aXRleHQgbmFtZT0iU0NSVUJCQVJTVEFUVVNfQlVGRkVSSU5HIiB2YWx1ZT0iTWlzZSBlbiBtw6ltb2lyZSIvPg0KCQk8dWl0ZXh0IG5hbWU9IlNDUlVCQkFSU1RBVFVTX1FVRVNUSU9OIiB2YWx1ZT0iUsOpcG9uZHJlIMOgIGxhIHF1ZXN0aW9uIi8+DQoJCTx1aXRleHQgbmFtZT0iU0NSVUJCQVJTVEFUVVNfUkVWSUVXUVVJWiIgdmFsdWU9IlLDqXZpc2lvbiBkdSBxdWVzdGlvbm5haXJlIi8+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+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+DQoJCTx1aXRleHQgbmFtZT0iQ09OVEFDVEJUTl9USVRMRSIgdmFsdWU9IkNvbnRhY3QiLz4NCgkJPHVpdGV4dCBuYW1lPSJUQUJfT1VUTElORSIgdmFsdWU9IlBsYW4iLz4NCgkJPHVpdGV4dCBuYW1lPSJUQUJfVEhVTUIiIHZhbHVlPSIgTWluaWF0dXJlIi8+DQoJCTx1aXRleHQgbmFtZT0iVEFCX05PVEVTIiB2YWx1ZT0iTm90ZXMiLz4NCgkJPHVpdGV4dCBuYW1lPSJUQUJfU0VBUkNIIiB2YWx1ZT0iIENoZXJjaGVyIi8+DQoJCTx1aXRleHQgbmFtZT0iU0xJREVfSEVBRElORyIgdmFsdWU9IlRpdHJlIGRlIGxhIGRpYXBvc2l0aXZlIi8+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+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+DQoJCTx1aXRleHQgbmFtZT0iRE9DV1JBUF9QUk9NUFQiIHZhbHVlPSJDbGlxdWVyIHBvdXIgdMOpbMOpY2hhcmdlciIvPg0KCTwvbGFuZ3VhZ2U+DQoJPGxhbmd1YWdlIGlkPSJqYS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w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jgrnjg6njgqTjg4kgOiAlbiIvPg0KCQk8IS0tIHN1YnN0aXR1dGlvbjogJW4gPT0gc2xpZGUgbnVtYmVyIC0tPg0KCQk8IS0tIHN1YnN0aXR1dGlvbjogJXQgPT0gdG90YWwgc2xpZGUgY291bnQgLS0+DQoJCTx1aXRleHQgbmFtZT0iU0NSVUJCQVJTVEFUVVNfU0xJREVJTkZPIiB2YWx1ZT0i44K544Op44Kk44OJIDogJW4gLyAldCB8ICIvPg0KCQk8dWl0ZXh0IG5hbWU9IlNDUlVCQkFSU1RBVFVTX1NUT1BQRUQiIHZhbHVlPSLlgZzmraIiLz4NCgkJPHVpdGV4dCBuYW1lPSJTQ1JVQkJBUlNUQVRVU19QTEFZSU5HIiB2YWx1ZT0i5YaN55Sf5LitIi8+DQoJCTx1aXRleHQgbmFtZT0iU0NSVUJCQVJTVEFUVVNfTk9BVURJTyIgdmFsdWU9Iumfs+WjsOOBquOBly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PVVRMSU5FIiB2YWx1ZT0i44Ki44Km44OI44Op44Kk44OzIi8+DQoJCTx1aXRleHQgbmFtZT0iVEFCX1RIVU1CIiB2YWx1ZT0i44K144Og44ON44O844OrIi8+DQoJCTx1aXRleHQgbmFtZT0iVEFCX05PVEVTIiB2YWx1ZT0i44OO44O844OIIi8+DQoJCTx1aXRleHQgbmFtZT0iVEFCX1NFQVJDSCIgdmFsdWU9IuaknOe0oiIvPg0KCQk8dWl0ZXh0IG5hbWU9IlNMSURFX0hFQURJTkciIHZhbHVlPSLjgrnjg6njgqTjg4njgr/jgqTjg4jjg6siLz4NCgkJPHVpdGV4dCBuYW1lPSJEVVJBVElPTl9IRUFESU5HIiB2YWx1ZT0i6ZW344GVIi8+DQoJCTx1aXRleHQgbmFtZT0iU0VBUkNIX0hFQURJTkciIHZhbHVlPSLmpJzntKLjgZnjgovjg4bjgq3jgrnjg4ggOiAiLz4NCgkJPHVpdGV4dCBuYW1lPSJUSFVNQl9IRUFESU5HIiB2YWx1ZT0i44K544Op44Kk44OJIi8+DQoJCTx1aXRleHQgbmFtZT0iVEhVTUJfSU5GTyIgdmFsdWU9IuOCueODqeOCpOODieOCv+OCpOODiOODqyAvIOmVt+OBlSIvPg0KCQk8dWl0ZXh0IG5hbWU9IkFUVEFDSE5BTUVfSEVBRElORyIgdmFsdWU9IuODleOCoeOCpOODq+WQjSIvPg0KCQk8dWl0ZXh0IG5hbWU9IkFUVEFDSFNJWkVfSEVBRElORyIgdmFsdWU9IuOCteOCpOOCuiIvPg0KCQk8dWl0ZXh0IG5hbWU9IlNMSURFX05PVEVTIiB2YWx1ZT0i44K544Op44Kk44OJ44OO44O844OI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+imi+OBm+OCiyIvPg0KCQk8dWl0ZXh0IG5hbWU9Ik1VVEUiIHZhbHVlPSLjg5/jg6Xjg7zjg4giLz4NCgkJPHVpdGV4dCBuYW1lPSJET0NXUkFQX1RJVExFIiB2YWx1ZT0iUHJlc2VudGVyIOa3u+S7mOODleOCoeOCpOODqyIvPg0KCQk8dWl0ZXh0IG5hbWU9IkRPQ1dSQVBfTVNHIiB2YWx1ZT0i44Oe44Kk44Kz44Oz44OU44Ol44O844K/44Gr5L+d5a2YIi8+DQoJCTx1aXRleHQgbmFtZT0iRE9DV1JBUF9QUk9NUFQiIHZhbHVlPSLjgq/jg6rjg4Pjgq/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S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0gdWl0ZXh0IC0tPg0KCQk8IS0tIHN1YnN0aXR1dGlvbjogJW4gPT0gc2xpZGUgbnVtYmVyIC0tPg0KCQk8dWl0ZXh0IG5hbWU9IlVOTkFNRURTTElERVRJVExFIiB2YWx1ZT0i7Iqs65287J2065OcICVuIi8+DQoJCTwhLS0gc3Vic3RpdHV0aW9uOiAlbiA9PSBzbGlkZSBudW1iZXIgLS0+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+DQoJCTx1aXRleHQgbmFtZT0iU0NSVUJCQVJTVEFUVVNfTk9BVURJTyIgdmFsdWU9IuyYpOuUlOyYpCDsl4bsnYwiLz4NCgkJPHVpdGV4dCBuYW1lPSJTQ1JVQkJBUlNUQVRVU19MT0FESU5HIiB2YWx1ZT0i66Gc65SpIi8+DQoJCTx1aXRleHQgbmFtZT0iU0NSVUJCQVJTVEFUVVNfQlVGRkVSSU5HIiB2YWx1ZT0i67KE7Y2866eBIi8+DQoJCTx1aXRleHQgbmFtZT0iU0NSVUJCQVJTVEFUVVNfUVVFU1RJT04iIHZhbHVlPSLsp4jrrLjsl5Ag64u17ZWY6riwIi8+DQoJCTx1aXRleHQgbmFtZT0iU0NSVUJCQVJTVEFUVVNfUkVWSUVXUVVJWiIgdmFsdWU9IuyniOusuCDri6Tsi5zrs7TquLAiLz4NCgkJPCEtLSBzdWJzdGl0dXRpb246ICVtID09IG1pbnV0ZXMgcmVtYWluaW5nIC0tPg0KCQk8IS0tIHN1YnN0aXR1dGlvbjogJXMgPT0gc2Vjb25kcyByZW1haW5pbmcgLS0+DQoJCTx1aXRleHQgbmFtZT0iRUxBUFNFRCIgdmFsdWU9IiVt67aEICVz7LSIIOuCqOydjCIvPg0KCQk8dWl0ZXh0IG5hbWU9Ik5PVEZPVU5EIiB2YWx1ZT0i7JeG7J2MIi8+DQoJCTx1aXRleHQgbmFtZT0iQVRUQUNITUVOVFMiIHZhbHVlPSLssqjrtoAg7YyM7J28Ii8+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+DQoJCTx1aXRleHQgbmFtZT0iVEhVTUJfSEVBRElORyIgdmFsdWU9IuyKrOudvOydtOuTnCIvPg0KCQk8dWl0ZXh0IG5hbWU9IlRIVU1CX0lORk8iIHZhbHVlPSLsoJzrqqkv7J6s7IOd7Iuc6rCEIi8+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ssLjsl6zsnpDsl5Dqsowg7IS466GcIOunieuMgCDrs7TsnbTquLAiLz4NCgkJPHVpdGV4dCBuYW1lPSJNVVRFIiB2YWx1ZT0i7J2M7IaM6rGwIi8+DQoJCTx1aXRleHQgbmFtZT0iRE9DV1JBUF9USVRMRSIgdmFsdWU9IlByZXNlbnRlciDtjIzsnbwg7LKo67aAIi8+DQoJCTx1aXRleHQgbmFtZT0iRE9DV1JBUF9NU0ciIHZhbHVlPSLrgrQg7Lu07ZOo7YSw7JeQIOyggOyepSIvPg0KCQk8dWl0ZXh0IG5hbWU9IkRPQ1dSQVBfUFJPTVBUIiB2YWx1ZT0i7YG066at7ZWY7JesIOuLpOyatOuhnOuTnCIvPg0KCTwvbGFuZ3VhZ2U+DQo8L2NvbmZpZ3VyYXRpb24+DQog"/>
  <p:tag name="MMPROD_UIDATA" val="&lt;database version=&quot;10.0&quot;&gt;&lt;object type=&quot;1&quot; unique_id=&quot;10001&quot;&gt;&lt;property id=&quot;20139&quot; value=&quot;%n. %s&quot;/&gt;&lt;property id=&quot;20141&quot; value=&quot;Le genre des noms (concept title)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0&quot;/&gt;&lt;property id=&quot;20181&quot; value=&quot;0&quot;/&gt;&lt;property id=&quot;20193&quot; value=&quot;-1&quot;/&gt;&lt;property id=&quot;20224&quot; value=&quot;\\artsfile.uwaterloo.ca\ktsedryk\My Documents\My Adobe Presentations\template&quot;/&gt;&lt;property id=&quot;20250&quot; value=&quot;0&quot;/&gt;&lt;property id=&quot;20251&quot; value=&quot;0&quot;/&gt;&lt;property id=&quot;20259&quot; value=&quot;0&quot;/&gt;&lt;object type=&quot;8&quot; unique_id=&quot;10777&quot;&gt;&lt;/object&gt;&lt;object type=&quot;2&quot; unique_id=&quot;10778&quot;&gt;&lt;object type=&quot;3&quot; unique_id=&quot;16090&quot;&gt;&lt;property id=&quot;20148&quot; value=&quot;5&quot;/&gt;&lt;property id=&quot;20300&quot; value=&quot;Slide 1&quot;/&gt;&lt;property id=&quot;20303&quot; value=&quot;-1&quot;/&gt;&lt;property id=&quot;20307&quot; value=&quot;347&quot;/&gt;&lt;property id=&quot;20309&quot; value=&quot;-1&quot;/&gt;&lt;/object&gt;&lt;object type=&quot;3&quot; unique_id=&quot;21677&quot;&gt;&lt;property id=&quot;20148&quot; value=&quot;5&quot;/&gt;&lt;property id=&quot;20300&quot; value=&quot;Slide 2&quot;/&gt;&lt;property id=&quot;20307&quot; value=&quot;348&quot;/&gt;&lt;/object&gt;&lt;object type=&quot;3&quot; unique_id=&quot;21694&quot;&gt;&lt;property id=&quot;20148&quot; value=&quot;5&quot;/&gt;&lt;property id=&quot;20300&quot; value=&quot;Slide 3&quot;/&gt;&lt;property id=&quot;20307&quot; value=&quot;349&quot;/&gt;&lt;/object&gt;&lt;/object&gt;&lt;object type=&quot;4&quot; unique_id=&quot;13066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5.4|5.5|10|1.4|20.1|3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5|8.1|6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13.5|2.6|5.9|10.7|3.6|8.1|3|11.4|5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Bulle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triangle" w="med" len="med"/>
        </a:ln>
      </a:spPr>
      <a:bodyPr anchor="ctr"/>
      <a:lstStyle>
        <a:defPPr algn="ctr">
          <a:defRPr/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  <a:lnDef>
      <a:spPr bwMode="auto"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2266</TotalTime>
  <Pages>0</Pages>
  <Words>584</Words>
  <Characters>0</Characters>
  <Application>Microsoft Office PowerPoint</Application>
  <PresentationFormat>Custom</PresentationFormat>
  <Lines>0</Lines>
  <Paragraphs>78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Gill Sans</vt:lpstr>
      <vt:lpstr>Open Sans</vt:lpstr>
      <vt:lpstr>Symbol</vt:lpstr>
      <vt:lpstr>Title &amp; Bullets</vt:lpstr>
      <vt:lpstr>Le participe présent</vt:lpstr>
      <vt:lpstr>Définition</vt:lpstr>
      <vt:lpstr>Valeur temporelle</vt:lpstr>
      <vt:lpstr>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participe présent</dc:title>
  <dc:subject>Participe</dc:subject>
  <dc:creator>Tsedryk, Kanstantsin</dc:creator>
  <cp:keywords>FR251</cp:keywords>
  <cp:lastModifiedBy>KT</cp:lastModifiedBy>
  <cp:revision>480</cp:revision>
  <dcterms:modified xsi:type="dcterms:W3CDTF">2024-01-12T16:19:39Z</dcterms:modified>
</cp:coreProperties>
</file>