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AC_DDDA86F9.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1"/>
  </p:notesMasterIdLst>
  <p:sldIdLst>
    <p:sldId id="450" r:id="rId3"/>
    <p:sldId id="290" r:id="rId4"/>
    <p:sldId id="449" r:id="rId5"/>
    <p:sldId id="338" r:id="rId6"/>
    <p:sldId id="428" r:id="rId7"/>
    <p:sldId id="429" r:id="rId8"/>
    <p:sldId id="430" r:id="rId9"/>
    <p:sldId id="43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5B5440-616A-1131-1CE4-35864A0C91EC}" name="Prasith Wijeweera" initials="PW" userId="S::pwijewee@uwaterloo.ca::483aa0d3-a30a-423d-8754-70637635c11d" providerId="AD"/>
  <p188:author id="{65438F68-5688-849E-686B-64960E21EEF9}" name="Maria Kovac" initials="MK" userId="S::m2kovac@uwaterloo.ca::ca96b200-beaf-4897-a44e-e1ade192cbb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82438"/>
    <a:srgbClr val="C83536"/>
    <a:srgbClr val="4E57A7"/>
    <a:srgbClr val="F8C333"/>
    <a:srgbClr val="45A9DD"/>
    <a:srgbClr val="F29C33"/>
    <a:srgbClr val="417C44"/>
    <a:srgbClr val="ED7233"/>
    <a:srgbClr val="011893"/>
    <a:srgbClr val="333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44"/>
    <p:restoredTop sz="91349" autoAdjust="0"/>
  </p:normalViewPr>
  <p:slideViewPr>
    <p:cSldViewPr snapToGrid="0">
      <p:cViewPr varScale="1">
        <p:scale>
          <a:sx n="94" d="100"/>
          <a:sy n="94" d="100"/>
        </p:scale>
        <p:origin x="776" y="192"/>
      </p:cViewPr>
      <p:guideLst/>
    </p:cSldViewPr>
  </p:slideViewPr>
  <p:outlineViewPr>
    <p:cViewPr>
      <p:scale>
        <a:sx n="33" d="100"/>
        <a:sy n="33" d="100"/>
      </p:scale>
      <p:origin x="-64"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99" d="100"/>
          <a:sy n="99" d="100"/>
        </p:scale>
        <p:origin x="375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omments/modernComment_1AC_DDDA86F9.xml><?xml version="1.0" encoding="utf-8"?>
<p188:cmLst xmlns:a="http://schemas.openxmlformats.org/drawingml/2006/main" xmlns:r="http://schemas.openxmlformats.org/officeDocument/2006/relationships" xmlns:p188="http://schemas.microsoft.com/office/powerpoint/2018/8/main">
  <p188:cm id="{4D3D4F46-C077-0E41-A6FB-0F52E291EFC9}" authorId="{65438F68-5688-849E-686B-64960E21EEF9}" created="2022-12-16T10:36:46.849">
    <pc:sldMkLst xmlns:pc="http://schemas.microsoft.com/office/powerpoint/2013/main/command">
      <pc:docMk/>
      <pc:sldMk cId="2454087534" sldId="428"/>
    </pc:sldMkLst>
    <p188:txBody>
      <a:bodyPr/>
      <a:lstStyle/>
      <a:p>
        <a:r>
          <a:rPr lang="en-US"/>
          <a: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BBF4D-8C74-3142-88F3-46EE8FD20ED9}" type="datetimeFigureOut">
              <a:rPr lang="en-CA" smtClean="0"/>
              <a:t>2023-02-28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E5B45-1867-8447-8F29-540ACDFEE882}" type="slidenum">
              <a:rPr lang="en-CA" smtClean="0"/>
              <a:t>‹#›</a:t>
            </a:fld>
            <a:endParaRPr lang="en-CA"/>
          </a:p>
        </p:txBody>
      </p:sp>
    </p:spTree>
    <p:extLst>
      <p:ext uri="{BB962C8B-B14F-4D97-AF65-F5344CB8AC3E}">
        <p14:creationId xmlns:p14="http://schemas.microsoft.com/office/powerpoint/2010/main" val="268699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err="1">
                <a:effectLst/>
                <a:latin typeface="AvenirNext" panose="020B0503020202020204" pitchFamily="34" charset="0"/>
              </a:rPr>
              <a:t>Jhenyffer</a:t>
            </a:r>
            <a:r>
              <a:rPr lang="en-CA" sz="1800" b="1" dirty="0">
                <a:effectLst/>
                <a:latin typeface="AvenirNext" panose="020B0503020202020204" pitchFamily="34" charset="0"/>
              </a:rPr>
              <a:t> </a:t>
            </a:r>
            <a:r>
              <a:rPr lang="en-CA" sz="1800" b="1" dirty="0" err="1">
                <a:effectLst/>
                <a:latin typeface="AvenirNext" panose="020B0503020202020204" pitchFamily="34" charset="0"/>
              </a:rPr>
              <a:t>Mishell</a:t>
            </a:r>
            <a:r>
              <a:rPr lang="en-CA" sz="1800" b="1" dirty="0">
                <a:effectLst/>
                <a:latin typeface="AvenirNext" panose="020B0503020202020204" pitchFamily="34" charset="0"/>
              </a:rPr>
              <a:t> Villarreal Fuel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Al Jazeera English. (2012). Canada indigenous group sues over pollution [Video]. Retrieved from https:// </a:t>
            </a:r>
            <a:r>
              <a:rPr lang="en-CA" sz="1800" dirty="0" err="1">
                <a:effectLst/>
                <a:latin typeface="AvenirNext" panose="020B0503020202020204" pitchFamily="34" charset="0"/>
              </a:rPr>
              <a:t>www.youtube.com</a:t>
            </a:r>
            <a:r>
              <a:rPr lang="en-CA" sz="1800" dirty="0">
                <a:effectLst/>
                <a:latin typeface="AvenirNext" panose="020B0503020202020204" pitchFamily="34" charset="0"/>
              </a:rPr>
              <a:t>/</a:t>
            </a:r>
            <a:r>
              <a:rPr lang="en-CA" sz="1800" dirty="0" err="1">
                <a:effectLst/>
                <a:latin typeface="AvenirNext" panose="020B0503020202020204" pitchFamily="34" charset="0"/>
              </a:rPr>
              <a:t>watch?v</a:t>
            </a:r>
            <a:r>
              <a:rPr lang="en-CA" sz="1800" dirty="0">
                <a:effectLst/>
                <a:latin typeface="AvenirNext" panose="020B0503020202020204" pitchFamily="34" charset="0"/>
              </a:rPr>
              <a:t>=48c6rhwf_S8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Ecojustice. (2007). EXPOSING CANADA’S CHEMICAL VALLEY. An Investigation of Cumulative Air Pollution Emissions in the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Sarnia, Ontario Area [</a:t>
            </a:r>
            <a:r>
              <a:rPr lang="en-CA" sz="1800" dirty="0" err="1">
                <a:effectLst/>
                <a:latin typeface="AvenirNext" panose="020B0503020202020204" pitchFamily="34" charset="0"/>
              </a:rPr>
              <a:t>Ebook</a:t>
            </a:r>
            <a:r>
              <a:rPr lang="en-CA" sz="1800" dirty="0">
                <a:effectLst/>
                <a:latin typeface="AvenirNext" panose="020B0503020202020204" pitchFamily="34" charset="0"/>
              </a:rPr>
              <a:t>]. Toronto. Retrieved from https:// </a:t>
            </a:r>
            <a:r>
              <a:rPr lang="en-CA" sz="1800" dirty="0" err="1">
                <a:effectLst/>
                <a:latin typeface="AvenirNext" panose="020B0503020202020204" pitchFamily="34" charset="0"/>
              </a:rPr>
              <a:t>ecojustice.ca</a:t>
            </a:r>
            <a:r>
              <a:rPr lang="en-CA" sz="1800" dirty="0">
                <a:effectLst/>
                <a:latin typeface="AvenirNext" panose="020B0503020202020204" pitchFamily="34" charset="0"/>
              </a:rPr>
              <a:t>/wp-content/uploads/2015/09/2007-Exposing- Canadas-</a:t>
            </a:r>
            <a:r>
              <a:rPr lang="en-CA" sz="1800" dirty="0" err="1">
                <a:effectLst/>
                <a:latin typeface="AvenirNext" panose="020B0503020202020204" pitchFamily="34" charset="0"/>
              </a:rPr>
              <a:t>Chemial</a:t>
            </a:r>
            <a:r>
              <a:rPr lang="en-CA" sz="1800" dirty="0">
                <a:effectLst/>
                <a:latin typeface="AvenirNext" panose="020B0503020202020204" pitchFamily="34" charset="0"/>
              </a:rPr>
              <a:t>-</a:t>
            </a:r>
            <a:r>
              <a:rPr lang="en-CA" sz="1800" dirty="0" err="1">
                <a:effectLst/>
                <a:latin typeface="AvenirNext" panose="020B0503020202020204" pitchFamily="34" charset="0"/>
              </a:rPr>
              <a:t>Valley.pdf</a:t>
            </a:r>
            <a:r>
              <a:rPr lang="en-CA" sz="1800" dirty="0">
                <a:effectLst/>
                <a:latin typeface="AvenirNext" panose="020B0503020202020204" pitchFamily="34" charset="0"/>
              </a:rPr>
              <a:t>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Engineering Deans Canada (2019). Canadian Engineering Grand Challenges (2020-2030): Inspiring Action to improve life for Canadian and the world. Retrieved 14 June 2021, from https://</a:t>
            </a:r>
            <a:r>
              <a:rPr lang="en-CA" sz="1800" dirty="0" err="1">
                <a:effectLst/>
                <a:latin typeface="AvenirNext" panose="020B0503020202020204" pitchFamily="34" charset="0"/>
              </a:rPr>
              <a:t>engineeringdeans.ca</a:t>
            </a:r>
            <a:r>
              <a:rPr lang="en-CA" sz="1800" dirty="0">
                <a:effectLst/>
                <a:latin typeface="AvenirNext" panose="020B0503020202020204" pitchFamily="34" charset="0"/>
              </a:rPr>
              <a:t>/</a:t>
            </a:r>
            <a:r>
              <a:rPr lang="en-CA" sz="1800" dirty="0" err="1">
                <a:effectLst/>
                <a:latin typeface="AvenirNext" panose="020B0503020202020204" pitchFamily="34" charset="0"/>
              </a:rPr>
              <a:t>en</a:t>
            </a:r>
            <a:r>
              <a:rPr lang="en-CA" sz="1800" dirty="0">
                <a:effectLst/>
                <a:latin typeface="AvenirNext" panose="020B0503020202020204" pitchFamily="34" charset="0"/>
              </a:rPr>
              <a:t>/project/</a:t>
            </a:r>
            <a:r>
              <a:rPr lang="en-CA" sz="1800" dirty="0" err="1">
                <a:effectLst/>
                <a:latin typeface="AvenirNext" panose="020B0503020202020204" pitchFamily="34" charset="0"/>
              </a:rPr>
              <a:t>cegc</a:t>
            </a:r>
            <a:r>
              <a:rPr lang="en-CA" sz="1800" dirty="0">
                <a:effectLst/>
                <a:latin typeface="AvenirNext" panose="020B0503020202020204" pitchFamily="34" charset="0"/>
              </a:rPr>
              <a:t>/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Garfield, L., &amp; Thompson, C. (2018). The world's first 'smog vacuum cleaner' can suck up air pollution and turn it into jewellery. Retrieved 14 June 2021, from https:// </a:t>
            </a:r>
            <a:r>
              <a:rPr lang="en-CA" sz="1800" dirty="0" err="1">
                <a:effectLst/>
                <a:latin typeface="AvenirNext" panose="020B0503020202020204" pitchFamily="34" charset="0"/>
              </a:rPr>
              <a:t>www.independent.co.uk</a:t>
            </a:r>
            <a:r>
              <a:rPr lang="en-CA" sz="1800" dirty="0">
                <a:effectLst/>
                <a:latin typeface="AvenirNext" panose="020B0503020202020204" pitchFamily="34" charset="0"/>
              </a:rPr>
              <a:t>/climate-change/news/smog-vacuum- cleaner-air-pollution-</a:t>
            </a:r>
            <a:r>
              <a:rPr lang="en-CA" sz="1800" dirty="0" err="1">
                <a:effectLst/>
                <a:latin typeface="AvenirNext" panose="020B0503020202020204" pitchFamily="34" charset="0"/>
              </a:rPr>
              <a:t>daan</a:t>
            </a:r>
            <a:r>
              <a:rPr lang="en-CA" sz="1800" dirty="0">
                <a:effectLst/>
                <a:latin typeface="AvenirNext" panose="020B0503020202020204" pitchFamily="34" charset="0"/>
              </a:rPr>
              <a:t>-</a:t>
            </a:r>
            <a:r>
              <a:rPr lang="en-CA" sz="1800" dirty="0" err="1">
                <a:effectLst/>
                <a:latin typeface="AvenirNext" panose="020B0503020202020204" pitchFamily="34" charset="0"/>
              </a:rPr>
              <a:t>roosegaarde-netherlands-china</a:t>
            </a:r>
            <a:r>
              <a:rPr lang="en-CA" sz="1800" dirty="0">
                <a:effectLst/>
                <a:latin typeface="AvenirNext" panose="020B0503020202020204" pitchFamily="34" charset="0"/>
              </a:rPr>
              <a:t>- poland-a8183236.html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Inaction on 'Chemical Valley' Threatens Ontario First Nation - GLOBE-Net. (2014). Retrieved 14 June 2021, from https:// globe-</a:t>
            </a:r>
            <a:r>
              <a:rPr lang="en-CA" sz="1800" dirty="0" err="1">
                <a:effectLst/>
                <a:latin typeface="AvenirNext" panose="020B0503020202020204" pitchFamily="34" charset="0"/>
              </a:rPr>
              <a:t>net.com</a:t>
            </a:r>
            <a:r>
              <a:rPr lang="en-CA" sz="1800" dirty="0">
                <a:effectLst/>
                <a:latin typeface="AvenirNext" panose="020B0503020202020204" pitchFamily="34" charset="0"/>
              </a:rPr>
              <a:t>/inaction-chemical-valley-threatens-</a:t>
            </a:r>
            <a:r>
              <a:rPr lang="en-CA" sz="1800" dirty="0" err="1">
                <a:effectLst/>
                <a:latin typeface="AvenirNext" panose="020B0503020202020204" pitchFamily="34" charset="0"/>
              </a:rPr>
              <a:t>ontario</a:t>
            </a:r>
            <a:r>
              <a:rPr lang="en-CA" sz="1800" dirty="0">
                <a:effectLst/>
                <a:latin typeface="AvenirNext" panose="020B0503020202020204" pitchFamily="34" charset="0"/>
              </a:rPr>
              <a:t>- first-nation/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Rogers, S. (n.d.). China’s Smog-Devouring Vacuum Tower Looks Crazy, But Actually Works. Retrieved 14 June 2021, from https://</a:t>
            </a:r>
            <a:r>
              <a:rPr lang="en-CA" sz="1800" dirty="0" err="1">
                <a:effectLst/>
                <a:latin typeface="AvenirNext" panose="020B0503020202020204" pitchFamily="34" charset="0"/>
              </a:rPr>
              <a:t>weburbanist.com</a:t>
            </a:r>
            <a:r>
              <a:rPr lang="en-CA" sz="1800" dirty="0">
                <a:effectLst/>
                <a:latin typeface="AvenirNext" panose="020B0503020202020204" pitchFamily="34" charset="0"/>
              </a:rPr>
              <a:t>/2016/11/23/</a:t>
            </a:r>
            <a:r>
              <a:rPr lang="en-CA" sz="1800" dirty="0" err="1">
                <a:effectLst/>
                <a:latin typeface="AvenirNext" panose="020B0503020202020204" pitchFamily="34" charset="0"/>
              </a:rPr>
              <a:t>chinas</a:t>
            </a:r>
            <a:r>
              <a:rPr lang="en-CA" sz="1800" dirty="0">
                <a:effectLst/>
                <a:latin typeface="AvenirNext" panose="020B0503020202020204" pitchFamily="34" charset="0"/>
              </a:rPr>
              <a:t>-smog- devouring-vacuum-tower-looks-crazy-but-actually-works/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Sarnia Chemicals. (2017). Sarnia chem valley [Video]. Retrieved from https://</a:t>
            </a:r>
            <a:r>
              <a:rPr lang="en-CA" sz="1800" dirty="0" err="1">
                <a:effectLst/>
                <a:latin typeface="AvenirNext" panose="020B0503020202020204" pitchFamily="34" charset="0"/>
              </a:rPr>
              <a:t>www.youtube.com</a:t>
            </a:r>
            <a:r>
              <a:rPr lang="en-CA" sz="1800" dirty="0">
                <a:effectLst/>
                <a:latin typeface="AvenirNext" panose="020B0503020202020204" pitchFamily="34" charset="0"/>
              </a:rPr>
              <a:t>/watch? v=x2j8PIuph6A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United Nations (n.d.), Sustainable Development Goals, Department of Economic and Social Affairs, Sustainable Development. Retrieved 14 June 2021, from https:// </a:t>
            </a:r>
            <a:r>
              <a:rPr lang="en-CA" sz="1800" dirty="0" err="1">
                <a:effectLst/>
                <a:latin typeface="AvenirNext" panose="020B0503020202020204" pitchFamily="34" charset="0"/>
              </a:rPr>
              <a:t>sdgs.un.org</a:t>
            </a:r>
            <a:r>
              <a:rPr lang="en-CA" sz="1800" dirty="0">
                <a:effectLst/>
                <a:latin typeface="AvenirNext" panose="020B0503020202020204" pitchFamily="34" charset="0"/>
              </a:rPr>
              <a:t>/goals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Wang, L. (2016). World’s largest smog-sucking vacuum cleaner could rid cities of pollution. Retrieved 14 June 2021, from https://</a:t>
            </a:r>
            <a:r>
              <a:rPr lang="en-CA" sz="1800" dirty="0" err="1">
                <a:effectLst/>
                <a:latin typeface="AvenirNext" panose="020B0503020202020204" pitchFamily="34" charset="0"/>
              </a:rPr>
              <a:t>inhabitat.com</a:t>
            </a:r>
            <a:r>
              <a:rPr lang="en-CA" sz="1800" dirty="0">
                <a:effectLst/>
                <a:latin typeface="AvenirNext" panose="020B0503020202020204" pitchFamily="34" charset="0"/>
              </a:rPr>
              <a:t>/worlds-largest-smog-sucking-vacuum- cleaner-could-rid-cities-of-pollution/ </a:t>
            </a:r>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latin typeface="Avenir Next" panose="020B0503020202020204" pitchFamily="34" charset="0"/>
            </a:endParaRPr>
          </a:p>
        </p:txBody>
      </p:sp>
      <p:sp>
        <p:nvSpPr>
          <p:cNvPr id="4" name="Slide Number Placeholder 3"/>
          <p:cNvSpPr>
            <a:spLocks noGrp="1"/>
          </p:cNvSpPr>
          <p:nvPr>
            <p:ph type="sldNum" sz="quarter" idx="5"/>
          </p:nvPr>
        </p:nvSpPr>
        <p:spPr/>
        <p:txBody>
          <a:bodyPr/>
          <a:lstStyle/>
          <a:p>
            <a:fld id="{F7DE5B45-1867-8447-8F29-540ACDFEE882}" type="slidenum">
              <a:rPr lang="en-CA" smtClean="0"/>
              <a:t>5</a:t>
            </a:fld>
            <a:endParaRPr lang="en-CA"/>
          </a:p>
        </p:txBody>
      </p:sp>
    </p:spTree>
    <p:extLst>
      <p:ext uri="{BB962C8B-B14F-4D97-AF65-F5344CB8AC3E}">
        <p14:creationId xmlns:p14="http://schemas.microsoft.com/office/powerpoint/2010/main" val="339319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latin typeface="Avenir Next" panose="020B0503020202020204" pitchFamily="34" charset="0"/>
            </a:endParaRPr>
          </a:p>
        </p:txBody>
      </p:sp>
      <p:sp>
        <p:nvSpPr>
          <p:cNvPr id="4" name="Slide Number Placeholder 3"/>
          <p:cNvSpPr>
            <a:spLocks noGrp="1"/>
          </p:cNvSpPr>
          <p:nvPr>
            <p:ph type="sldNum" sz="quarter" idx="5"/>
          </p:nvPr>
        </p:nvSpPr>
        <p:spPr/>
        <p:txBody>
          <a:bodyPr/>
          <a:lstStyle/>
          <a:p>
            <a:fld id="{F7DE5B45-1867-8447-8F29-540ACDFEE882}" type="slidenum">
              <a:rPr lang="en-CA" smtClean="0"/>
              <a:t>6</a:t>
            </a:fld>
            <a:endParaRPr lang="en-CA"/>
          </a:p>
        </p:txBody>
      </p:sp>
    </p:spTree>
    <p:extLst>
      <p:ext uri="{BB962C8B-B14F-4D97-AF65-F5344CB8AC3E}">
        <p14:creationId xmlns:p14="http://schemas.microsoft.com/office/powerpoint/2010/main" val="133509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a:effectLst/>
                <a:latin typeface="AvenirNext" panose="020B0503020202020204" pitchFamily="34" charset="0"/>
              </a:rPr>
              <a:t>Raphael Don Jimenez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Statistics Canada. (2016). Census Profile, 2016 Census. Retrieved on July 15, 2021, from: https:// www12.statcan.gc.ca/census-</a:t>
            </a:r>
            <a:r>
              <a:rPr lang="en-CA" sz="1800" dirty="0" err="1">
                <a:effectLst/>
                <a:latin typeface="AvenirNext" panose="020B0503020202020204" pitchFamily="34" charset="0"/>
              </a:rPr>
              <a:t>recensement</a:t>
            </a:r>
            <a:r>
              <a:rPr lang="en-CA" sz="1800" dirty="0">
                <a:effectLst/>
                <a:latin typeface="AvenirNext" panose="020B0503020202020204" pitchFamily="34" charset="0"/>
              </a:rPr>
              <a:t>/2016/</a:t>
            </a:r>
            <a:r>
              <a:rPr lang="en-CA" sz="1800" dirty="0" err="1">
                <a:effectLst/>
                <a:latin typeface="AvenirNext" panose="020B0503020202020204" pitchFamily="34" charset="0"/>
              </a:rPr>
              <a:t>dp</a:t>
            </a:r>
            <a:r>
              <a:rPr lang="en-CA" sz="1800" dirty="0">
                <a:effectLst/>
                <a:latin typeface="AvenirNext" panose="020B0503020202020204" pitchFamily="34" charset="0"/>
              </a:rPr>
              <a:t> pd/prof/ details/</a:t>
            </a:r>
            <a:r>
              <a:rPr lang="en-CA" sz="1800" dirty="0" err="1">
                <a:effectLst/>
                <a:latin typeface="AvenirNext" panose="020B0503020202020204" pitchFamily="34" charset="0"/>
              </a:rPr>
              <a:t>Page.cfm</a:t>
            </a:r>
            <a:r>
              <a:rPr lang="en-CA" sz="1800" dirty="0">
                <a:effectLst/>
                <a:latin typeface="AvenirNext" panose="020B0503020202020204" pitchFamily="34" charset="0"/>
              </a:rPr>
              <a:t> </a:t>
            </a:r>
            <a:endParaRPr lang="en-CA" dirty="0">
              <a:effectLst/>
            </a:endParaRPr>
          </a:p>
          <a:p>
            <a:r>
              <a:rPr lang="en-CA" sz="1800" dirty="0">
                <a:effectLst/>
                <a:latin typeface="AvenirNext" panose="020B0503020202020204" pitchFamily="34" charset="0"/>
              </a:rPr>
              <a:t>Lang=E&amp;Geo1=CSD&amp;Code1=3520005&amp;Geo2=</a:t>
            </a:r>
            <a:r>
              <a:rPr lang="en-CA" sz="1800" dirty="0" err="1">
                <a:effectLst/>
                <a:latin typeface="AvenirNext" panose="020B0503020202020204" pitchFamily="34" charset="0"/>
              </a:rPr>
              <a:t>PR&amp;Data</a:t>
            </a:r>
            <a:r>
              <a:rPr lang="en-CA" sz="1800" dirty="0">
                <a:effectLst/>
                <a:latin typeface="AvenirNext" panose="020B0503020202020204" pitchFamily="34" charset="0"/>
              </a:rPr>
              <a:t>=Co unt&amp;B1=All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Allen, K. (2013, Aug 17). Reducing Urban Heat Island effect in Toronto a matter of social justice, experts say. Retrieved on July 15, 2021, from: https://</a:t>
            </a:r>
            <a:r>
              <a:rPr lang="en-CA" sz="1800" dirty="0" err="1">
                <a:effectLst/>
                <a:latin typeface="AvenirNext" panose="020B0503020202020204" pitchFamily="34" charset="0"/>
              </a:rPr>
              <a:t>www.thestar.com</a:t>
            </a:r>
            <a:r>
              <a:rPr lang="en-CA" sz="1800" dirty="0">
                <a:effectLst/>
                <a:latin typeface="AvenirNext" panose="020B0503020202020204" pitchFamily="34" charset="0"/>
              </a:rPr>
              <a:t>/news/world/ 2013/08/17/ </a:t>
            </a:r>
            <a:r>
              <a:rPr lang="en-CA" sz="1800" dirty="0" err="1">
                <a:effectLst/>
                <a:latin typeface="AvenirNext" panose="020B0503020202020204" pitchFamily="34" charset="0"/>
              </a:rPr>
              <a:t>reducing_urban_heat_island_effect_in_toronto_a_matter_of_s</a:t>
            </a:r>
            <a:r>
              <a:rPr lang="en-CA" sz="1800" dirty="0">
                <a:effectLst/>
                <a:latin typeface="AvenirNext" panose="020B0503020202020204" pitchFamily="34" charset="0"/>
              </a:rPr>
              <a:t> </a:t>
            </a:r>
            <a:r>
              <a:rPr lang="en-CA" sz="1800" dirty="0" err="1">
                <a:effectLst/>
                <a:latin typeface="AvenirNext" panose="020B0503020202020204" pitchFamily="34" charset="0"/>
              </a:rPr>
              <a:t>ocial_justice_activists_say.html</a:t>
            </a:r>
            <a:r>
              <a:rPr lang="en-CA" sz="1800" dirty="0">
                <a:effectLst/>
                <a:latin typeface="AvenirNext" panose="020B0503020202020204" pitchFamily="34" charset="0"/>
              </a:rPr>
              <a:t>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United States Environmental Protection Agency. (n.d.). Heat Island Effect. Retrieved on July 15, 2021, from: https:// </a:t>
            </a:r>
            <a:r>
              <a:rPr lang="en-CA" sz="1800" dirty="0" err="1">
                <a:effectLst/>
                <a:latin typeface="AvenirNext" panose="020B0503020202020204" pitchFamily="34" charset="0"/>
              </a:rPr>
              <a:t>www.epa.gov</a:t>
            </a:r>
            <a:r>
              <a:rPr lang="en-CA" sz="1800" dirty="0">
                <a:effectLst/>
                <a:latin typeface="AvenirNext" panose="020B0503020202020204" pitchFamily="34" charset="0"/>
              </a:rPr>
              <a:t>/</a:t>
            </a:r>
            <a:r>
              <a:rPr lang="en-CA" sz="1800" dirty="0" err="1">
                <a:effectLst/>
                <a:latin typeface="AvenirNext" panose="020B0503020202020204" pitchFamily="34" charset="0"/>
              </a:rPr>
              <a:t>heatislands</a:t>
            </a:r>
            <a:r>
              <a:rPr lang="en-CA" sz="1800" dirty="0">
                <a:effectLst/>
                <a:latin typeface="AvenirNext" panose="020B0503020202020204" pitchFamily="34" charset="0"/>
              </a:rPr>
              <a:t>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Ricci, T. (2020, Jan 17). Toronto on track to have more skyscrapers than Chicago, but will quality match quantity. Retrieved on July 15, 2021, from: https://</a:t>
            </a:r>
            <a:r>
              <a:rPr lang="en-CA" sz="1800" dirty="0" err="1">
                <a:effectLst/>
                <a:latin typeface="AvenirNext" panose="020B0503020202020204" pitchFamily="34" charset="0"/>
              </a:rPr>
              <a:t>www.cbc.ca</a:t>
            </a:r>
            <a:r>
              <a:rPr lang="en-CA" sz="1800" dirty="0">
                <a:effectLst/>
                <a:latin typeface="AvenirNext" panose="020B0503020202020204" pitchFamily="34" charset="0"/>
              </a:rPr>
              <a:t>/news/ </a:t>
            </a:r>
            <a:r>
              <a:rPr lang="en-CA" sz="1800" dirty="0" err="1">
                <a:effectLst/>
                <a:latin typeface="AvenirNext" panose="020B0503020202020204" pitchFamily="34" charset="0"/>
              </a:rPr>
              <a:t>canada</a:t>
            </a:r>
            <a:r>
              <a:rPr lang="en-CA" sz="1800" dirty="0">
                <a:effectLst/>
                <a:latin typeface="AvenirNext" panose="020B0503020202020204" pitchFamily="34" charset="0"/>
              </a:rPr>
              <a:t>/</a:t>
            </a:r>
            <a:r>
              <a:rPr lang="en-CA" sz="1800" dirty="0" err="1">
                <a:effectLst/>
                <a:latin typeface="AvenirNext" panose="020B0503020202020204" pitchFamily="34" charset="0"/>
              </a:rPr>
              <a:t>toronto</a:t>
            </a:r>
            <a:r>
              <a:rPr lang="en-CA" sz="1800" dirty="0">
                <a:effectLst/>
                <a:latin typeface="AvenirNext" panose="020B0503020202020204" pitchFamily="34" charset="0"/>
              </a:rPr>
              <a:t>/toronto-skyscrapers-chicago-1.5429816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City of Toronto. (n.d.). 2018 Update to Road Classification System. Retrieved on July 15, 2021, from: https:// </a:t>
            </a:r>
            <a:r>
              <a:rPr lang="en-CA" sz="1800" dirty="0" err="1">
                <a:effectLst/>
                <a:latin typeface="AvenirNext" panose="020B0503020202020204" pitchFamily="34" charset="0"/>
              </a:rPr>
              <a:t>www.toronto.ca</a:t>
            </a:r>
            <a:r>
              <a:rPr lang="en-CA" sz="1800" dirty="0">
                <a:effectLst/>
                <a:latin typeface="AvenirNext" panose="020B0503020202020204" pitchFamily="34" charset="0"/>
              </a:rPr>
              <a:t>/services-payments/streets-parking- transportation/traffic-management/road-classification-system/ 2012-update-to-the-road-classification-system/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United States Environmental Protection Agency. (n.d.). Reduce Urban Heat Island Effect. Retrieved on July 15, 2021, from: https://</a:t>
            </a:r>
            <a:r>
              <a:rPr lang="en-CA" sz="1800" dirty="0" err="1">
                <a:effectLst/>
                <a:latin typeface="AvenirNext" panose="020B0503020202020204" pitchFamily="34" charset="0"/>
              </a:rPr>
              <a:t>www.epa.gov</a:t>
            </a:r>
            <a:r>
              <a:rPr lang="en-CA" sz="1800" dirty="0">
                <a:effectLst/>
                <a:latin typeface="AvenirNext" panose="020B0503020202020204" pitchFamily="34" charset="0"/>
              </a:rPr>
              <a:t>/green-infrastructure/reduce-urban-heat- island-effect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Ministry of Foreign Affairs Singapore. (n.d.). Retrieved on July 15, 2021, from: https://</a:t>
            </a:r>
            <a:r>
              <a:rPr lang="en-CA" sz="1800" dirty="0" err="1">
                <a:effectLst/>
                <a:latin typeface="AvenirNext" panose="020B0503020202020204" pitchFamily="34" charset="0"/>
              </a:rPr>
              <a:t>www.mfa.gov.sg</a:t>
            </a:r>
            <a:r>
              <a:rPr lang="en-CA" sz="1800" dirty="0">
                <a:effectLst/>
                <a:latin typeface="AvenirNext" panose="020B0503020202020204" pitchFamily="34" charset="0"/>
              </a:rPr>
              <a:t>/Overseas-Mission/ Washington/About-Singapore </a:t>
            </a:r>
            <a:endParaRPr lang="en-CA" dirty="0">
              <a:effectLst/>
            </a:endParaRPr>
          </a:p>
          <a:p>
            <a:endParaRPr lang="en-CA" sz="1800" dirty="0">
              <a:effectLst/>
              <a:latin typeface="AvenirNext" panose="020B0503020202020204" pitchFamily="34" charset="0"/>
            </a:endParaRPr>
          </a:p>
          <a:p>
            <a:r>
              <a:rPr lang="en-CA" sz="1800" dirty="0" err="1">
                <a:effectLst/>
                <a:latin typeface="AvenirNext" panose="020B0503020202020204" pitchFamily="34" charset="0"/>
              </a:rPr>
              <a:t>Sebthilingam</a:t>
            </a:r>
            <a:r>
              <a:rPr lang="en-CA" sz="1800" dirty="0">
                <a:effectLst/>
                <a:latin typeface="AvenirNext" panose="020B0503020202020204" pitchFamily="34" charset="0"/>
              </a:rPr>
              <a:t>, M. (2016, Jul 21). Retrieved on July 15, 2021, from: https://</a:t>
            </a:r>
            <a:r>
              <a:rPr lang="en-CA" sz="1800" dirty="0" err="1">
                <a:effectLst/>
                <a:latin typeface="AvenirNext" panose="020B0503020202020204" pitchFamily="34" charset="0"/>
              </a:rPr>
              <a:t>www.cnn.com</a:t>
            </a:r>
            <a:r>
              <a:rPr lang="en-CA" sz="1800" dirty="0">
                <a:effectLst/>
                <a:latin typeface="AvenirNext" panose="020B0503020202020204" pitchFamily="34" charset="0"/>
              </a:rPr>
              <a:t>/travel/article/</a:t>
            </a:r>
            <a:r>
              <a:rPr lang="en-CA" sz="1800" dirty="0" err="1">
                <a:effectLst/>
                <a:latin typeface="AvenirNext" panose="020B0503020202020204" pitchFamily="34" charset="0"/>
              </a:rPr>
              <a:t>singapore</a:t>
            </a:r>
            <a:r>
              <a:rPr lang="en-CA" sz="1800" dirty="0">
                <a:effectLst/>
                <a:latin typeface="AvenirNext" panose="020B0503020202020204" pitchFamily="34" charset="0"/>
              </a:rPr>
              <a:t>-greenest- city/</a:t>
            </a:r>
            <a:r>
              <a:rPr lang="en-CA" sz="1800" dirty="0" err="1">
                <a:effectLst/>
                <a:latin typeface="AvenirNext" panose="020B0503020202020204" pitchFamily="34" charset="0"/>
              </a:rPr>
              <a:t>index.html</a:t>
            </a:r>
            <a:r>
              <a:rPr lang="en-CA" sz="1800" dirty="0">
                <a:effectLst/>
                <a:latin typeface="AvenirNext" panose="020B0503020202020204" pitchFamily="34" charset="0"/>
              </a:rPr>
              <a:t>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World Green Building Council. (n.d.). About Green Building. Retrieved on July 15, 2021, from: https://</a:t>
            </a:r>
            <a:r>
              <a:rPr lang="en-CA" sz="1800" dirty="0" err="1">
                <a:effectLst/>
                <a:latin typeface="AvenirNext" panose="020B0503020202020204" pitchFamily="34" charset="0"/>
              </a:rPr>
              <a:t>www.worldgbc.org</a:t>
            </a:r>
            <a:r>
              <a:rPr lang="en-CA" sz="1800" dirty="0">
                <a:effectLst/>
                <a:latin typeface="AvenirNext" panose="020B0503020202020204" pitchFamily="34" charset="0"/>
              </a:rPr>
              <a:t>/ what-green-building </a:t>
            </a:r>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latin typeface="Avenir Next" panose="020B0503020202020204" pitchFamily="34" charset="0"/>
            </a:endParaRPr>
          </a:p>
        </p:txBody>
      </p:sp>
      <p:sp>
        <p:nvSpPr>
          <p:cNvPr id="4" name="Slide Number Placeholder 3"/>
          <p:cNvSpPr>
            <a:spLocks noGrp="1"/>
          </p:cNvSpPr>
          <p:nvPr>
            <p:ph type="sldNum" sz="quarter" idx="5"/>
          </p:nvPr>
        </p:nvSpPr>
        <p:spPr/>
        <p:txBody>
          <a:bodyPr/>
          <a:lstStyle/>
          <a:p>
            <a:fld id="{F7DE5B45-1867-8447-8F29-540ACDFEE882}" type="slidenum">
              <a:rPr lang="en-CA" smtClean="0"/>
              <a:t>7</a:t>
            </a:fld>
            <a:endParaRPr lang="en-CA"/>
          </a:p>
        </p:txBody>
      </p:sp>
    </p:spTree>
    <p:extLst>
      <p:ext uri="{BB962C8B-B14F-4D97-AF65-F5344CB8AC3E}">
        <p14:creationId xmlns:p14="http://schemas.microsoft.com/office/powerpoint/2010/main" val="30248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7DE5B45-1867-8447-8F29-540ACDFEE882}" type="slidenum">
              <a:rPr lang="en-CA" smtClean="0"/>
              <a:t>8</a:t>
            </a:fld>
            <a:endParaRPr lang="en-CA"/>
          </a:p>
        </p:txBody>
      </p:sp>
    </p:spTree>
    <p:extLst>
      <p:ext uri="{BB962C8B-B14F-4D97-AF65-F5344CB8AC3E}">
        <p14:creationId xmlns:p14="http://schemas.microsoft.com/office/powerpoint/2010/main" val="351609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358D-96A5-301D-5B9A-E177098EDE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BEBE659-B0F4-010D-5ACE-6BACF7D767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A3ED6D1-8D87-0886-CDA7-D9ADAD7BC4FC}"/>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5" name="Footer Placeholder 4">
            <a:extLst>
              <a:ext uri="{FF2B5EF4-FFF2-40B4-BE49-F238E27FC236}">
                <a16:creationId xmlns:a16="http://schemas.microsoft.com/office/drawing/2014/main" id="{B1B8C0AE-7A4C-00B2-4E0C-9DD7DC37AAA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88E05F5-B47B-5EA9-4B35-E57F79BA20D2}"/>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280705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69C0-1274-1EB3-2009-C1D971EBBC5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10198A6-5E41-EE52-B0B2-49A4783355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C0F813E-60DB-D0FF-DA0B-E6A6C6C623D6}"/>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5" name="Footer Placeholder 4">
            <a:extLst>
              <a:ext uri="{FF2B5EF4-FFF2-40B4-BE49-F238E27FC236}">
                <a16:creationId xmlns:a16="http://schemas.microsoft.com/office/drawing/2014/main" id="{445E9306-05EB-5C22-0339-CB37701AB4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052DD4A-E96D-C59D-CE12-AB02D8B43988}"/>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59982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7E321C-1945-EE41-A96F-C5E5211D33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632C193-4DF6-157A-645A-9190EC7C69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386DA19-CA34-2479-C3C7-596BB075092F}"/>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5" name="Footer Placeholder 4">
            <a:extLst>
              <a:ext uri="{FF2B5EF4-FFF2-40B4-BE49-F238E27FC236}">
                <a16:creationId xmlns:a16="http://schemas.microsoft.com/office/drawing/2014/main" id="{F9F57159-03D5-117C-4259-9EFEC43C28A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5A75E31-2C0C-8F32-FF51-14F192923B82}"/>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2388935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358D-96A5-301D-5B9A-E177098EDE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BEBE659-B0F4-010D-5ACE-6BACF7D767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A3ED6D1-8D87-0886-CDA7-D9ADAD7BC4FC}"/>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5" name="Footer Placeholder 4">
            <a:extLst>
              <a:ext uri="{FF2B5EF4-FFF2-40B4-BE49-F238E27FC236}">
                <a16:creationId xmlns:a16="http://schemas.microsoft.com/office/drawing/2014/main" id="{B1B8C0AE-7A4C-00B2-4E0C-9DD7DC37AAA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88E05F5-B47B-5EA9-4B35-E57F79BA20D2}"/>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2807050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42068-B0DA-4BE7-337C-AA14EF9D5F5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D6DC936-E7B4-1FEC-CD15-677062C67B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E13A4BE-4E4F-5899-B67B-6B03943B4DAC}"/>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5" name="Footer Placeholder 4">
            <a:extLst>
              <a:ext uri="{FF2B5EF4-FFF2-40B4-BE49-F238E27FC236}">
                <a16:creationId xmlns:a16="http://schemas.microsoft.com/office/drawing/2014/main" id="{41F2E3E1-7CAE-4978-36D5-1EA33D44A8F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B914DD-C0D2-D292-BBDD-6A357C8B442B}"/>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618627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D71D-97D7-2019-49C9-EDB6498CF7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2ECE3DE-8B54-1212-B99E-5FA7255114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3EFDDF-182F-B1F4-22EF-CCBE67330467}"/>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5" name="Footer Placeholder 4">
            <a:extLst>
              <a:ext uri="{FF2B5EF4-FFF2-40B4-BE49-F238E27FC236}">
                <a16:creationId xmlns:a16="http://schemas.microsoft.com/office/drawing/2014/main" id="{2BCE5167-492B-6FBB-1B5C-B755A52716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A0F346-5A87-7571-BD28-4017DAC850EA}"/>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215485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F154-4E93-3958-5C7D-8D995246BD0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DD927F1-7868-40A1-E22C-D45522C1AD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114F576-BF50-F2E8-0AA2-2BE2B20305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E8ED6A0-28DC-DC7F-AB42-837B31BD4636}"/>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6" name="Footer Placeholder 5">
            <a:extLst>
              <a:ext uri="{FF2B5EF4-FFF2-40B4-BE49-F238E27FC236}">
                <a16:creationId xmlns:a16="http://schemas.microsoft.com/office/drawing/2014/main" id="{E7D90F97-50F4-A7C1-96D8-661A1DE6E96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CE816B-BF02-4DD4-F231-4E7AB6C8D592}"/>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002432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69AB-59C7-E514-DCC4-4791F6D1E8E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B0B1DB6-2E12-A8C0-3E67-7FC135957D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1AF43C-FE6B-1C7F-78A2-C2DBD9F878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2B917B9-F2B6-8332-979B-96051922AF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5C342D-A1CF-D267-FFB5-46D538AAE4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85B775B-3228-1F93-0464-60D945542AFE}"/>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8" name="Footer Placeholder 7">
            <a:extLst>
              <a:ext uri="{FF2B5EF4-FFF2-40B4-BE49-F238E27FC236}">
                <a16:creationId xmlns:a16="http://schemas.microsoft.com/office/drawing/2014/main" id="{FFEB7757-AF73-3AF9-AF40-CDCE5CE6A99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1FF0707-92A2-CCBE-9E61-3E9E25F202A4}"/>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908428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3119-4DFF-76B2-16AA-A57664B6222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6953C84-211A-779E-4749-A4CCE529E0C9}"/>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4" name="Footer Placeholder 3">
            <a:extLst>
              <a:ext uri="{FF2B5EF4-FFF2-40B4-BE49-F238E27FC236}">
                <a16:creationId xmlns:a16="http://schemas.microsoft.com/office/drawing/2014/main" id="{3A3124CE-96DF-5CBC-A08D-BB404E31B26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58A1166-0692-DD3D-FBB1-47A64411E197}"/>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646164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998856-2120-1FAF-A534-AFED5C96BD1A}"/>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3" name="Footer Placeholder 2">
            <a:extLst>
              <a:ext uri="{FF2B5EF4-FFF2-40B4-BE49-F238E27FC236}">
                <a16:creationId xmlns:a16="http://schemas.microsoft.com/office/drawing/2014/main" id="{143FD11B-49E2-2C5E-EA58-838518AB24E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40FFC12-1DA2-CE47-5D5B-42EA95ED0CDE}"/>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526705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56D2-C125-F7D9-5136-4EE3F8E9F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C9F02AD-2281-FD06-FCC3-9DF489B69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64F2009-8C4D-DA24-7F61-E073D3D18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AA1912-FF29-27DD-730C-40A9C591712C}"/>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6" name="Footer Placeholder 5">
            <a:extLst>
              <a:ext uri="{FF2B5EF4-FFF2-40B4-BE49-F238E27FC236}">
                <a16:creationId xmlns:a16="http://schemas.microsoft.com/office/drawing/2014/main" id="{3F7D69CF-0277-09C7-32B6-AF44F1CCC2A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77646CB-4106-73D4-20AB-79BFF316620E}"/>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56435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42068-B0DA-4BE7-337C-AA14EF9D5F5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D6DC936-E7B4-1FEC-CD15-677062C67B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E13A4BE-4E4F-5899-B67B-6B03943B4DAC}"/>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5" name="Footer Placeholder 4">
            <a:extLst>
              <a:ext uri="{FF2B5EF4-FFF2-40B4-BE49-F238E27FC236}">
                <a16:creationId xmlns:a16="http://schemas.microsoft.com/office/drawing/2014/main" id="{41F2E3E1-7CAE-4978-36D5-1EA33D44A8F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B914DD-C0D2-D292-BBDD-6A357C8B442B}"/>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618627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E756-F6DB-375C-7973-9AF60686D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1170AFE-CDE9-24A1-4585-43B50025D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974BE61-885B-488D-6CAD-63BAD284E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05633-8210-8F4A-9F91-E7D42DABE99F}"/>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6" name="Footer Placeholder 5">
            <a:extLst>
              <a:ext uri="{FF2B5EF4-FFF2-40B4-BE49-F238E27FC236}">
                <a16:creationId xmlns:a16="http://schemas.microsoft.com/office/drawing/2014/main" id="{E6300431-E155-6A33-6686-E32BC3848D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CB9C7C0-2EAA-E2CF-C309-F8071F250E97}"/>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424109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69C0-1274-1EB3-2009-C1D971EBBC5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10198A6-5E41-EE52-B0B2-49A4783355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C0F813E-60DB-D0FF-DA0B-E6A6C6C623D6}"/>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5" name="Footer Placeholder 4">
            <a:extLst>
              <a:ext uri="{FF2B5EF4-FFF2-40B4-BE49-F238E27FC236}">
                <a16:creationId xmlns:a16="http://schemas.microsoft.com/office/drawing/2014/main" id="{445E9306-05EB-5C22-0339-CB37701AB4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052DD4A-E96D-C59D-CE12-AB02D8B43988}"/>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599826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7E321C-1945-EE41-A96F-C5E5211D33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632C193-4DF6-157A-645A-9190EC7C69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386DA19-CA34-2479-C3C7-596BB075092F}"/>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5" name="Footer Placeholder 4">
            <a:extLst>
              <a:ext uri="{FF2B5EF4-FFF2-40B4-BE49-F238E27FC236}">
                <a16:creationId xmlns:a16="http://schemas.microsoft.com/office/drawing/2014/main" id="{F9F57159-03D5-117C-4259-9EFEC43C28A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5A75E31-2C0C-8F32-FF51-14F192923B82}"/>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23889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D71D-97D7-2019-49C9-EDB6498CF7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2ECE3DE-8B54-1212-B99E-5FA7255114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3EFDDF-182F-B1F4-22EF-CCBE67330467}"/>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5" name="Footer Placeholder 4">
            <a:extLst>
              <a:ext uri="{FF2B5EF4-FFF2-40B4-BE49-F238E27FC236}">
                <a16:creationId xmlns:a16="http://schemas.microsoft.com/office/drawing/2014/main" id="{2BCE5167-492B-6FBB-1B5C-B755A52716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A0F346-5A87-7571-BD28-4017DAC850EA}"/>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21548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F154-4E93-3958-5C7D-8D995246BD0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DD927F1-7868-40A1-E22C-D45522C1AD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114F576-BF50-F2E8-0AA2-2BE2B20305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E8ED6A0-28DC-DC7F-AB42-837B31BD4636}"/>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6" name="Footer Placeholder 5">
            <a:extLst>
              <a:ext uri="{FF2B5EF4-FFF2-40B4-BE49-F238E27FC236}">
                <a16:creationId xmlns:a16="http://schemas.microsoft.com/office/drawing/2014/main" id="{E7D90F97-50F4-A7C1-96D8-661A1DE6E96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CE816B-BF02-4DD4-F231-4E7AB6C8D592}"/>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00243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69AB-59C7-E514-DCC4-4791F6D1E8E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B0B1DB6-2E12-A8C0-3E67-7FC135957D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1AF43C-FE6B-1C7F-78A2-C2DBD9F878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2B917B9-F2B6-8332-979B-96051922AF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5C342D-A1CF-D267-FFB5-46D538AAE4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85B775B-3228-1F93-0464-60D945542AFE}"/>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8" name="Footer Placeholder 7">
            <a:extLst>
              <a:ext uri="{FF2B5EF4-FFF2-40B4-BE49-F238E27FC236}">
                <a16:creationId xmlns:a16="http://schemas.microsoft.com/office/drawing/2014/main" id="{FFEB7757-AF73-3AF9-AF40-CDCE5CE6A99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1FF0707-92A2-CCBE-9E61-3E9E25F202A4}"/>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908428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3119-4DFF-76B2-16AA-A57664B6222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6953C84-211A-779E-4749-A4CCE529E0C9}"/>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4" name="Footer Placeholder 3">
            <a:extLst>
              <a:ext uri="{FF2B5EF4-FFF2-40B4-BE49-F238E27FC236}">
                <a16:creationId xmlns:a16="http://schemas.microsoft.com/office/drawing/2014/main" id="{3A3124CE-96DF-5CBC-A08D-BB404E31B26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58A1166-0692-DD3D-FBB1-47A64411E197}"/>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64616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998856-2120-1FAF-A534-AFED5C96BD1A}"/>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3" name="Footer Placeholder 2">
            <a:extLst>
              <a:ext uri="{FF2B5EF4-FFF2-40B4-BE49-F238E27FC236}">
                <a16:creationId xmlns:a16="http://schemas.microsoft.com/office/drawing/2014/main" id="{143FD11B-49E2-2C5E-EA58-838518AB24E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40FFC12-1DA2-CE47-5D5B-42EA95ED0CDE}"/>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52670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56D2-C125-F7D9-5136-4EE3F8E9F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C9F02AD-2281-FD06-FCC3-9DF489B69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64F2009-8C4D-DA24-7F61-E073D3D18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AA1912-FF29-27DD-730C-40A9C591712C}"/>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6" name="Footer Placeholder 5">
            <a:extLst>
              <a:ext uri="{FF2B5EF4-FFF2-40B4-BE49-F238E27FC236}">
                <a16:creationId xmlns:a16="http://schemas.microsoft.com/office/drawing/2014/main" id="{3F7D69CF-0277-09C7-32B6-AF44F1CCC2A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77646CB-4106-73D4-20AB-79BFF316620E}"/>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56435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E756-F6DB-375C-7973-9AF60686D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1170AFE-CDE9-24A1-4585-43B50025D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974BE61-885B-488D-6CAD-63BAD284E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05633-8210-8F4A-9F91-E7D42DABE99F}"/>
              </a:ext>
            </a:extLst>
          </p:cNvPr>
          <p:cNvSpPr>
            <a:spLocks noGrp="1"/>
          </p:cNvSpPr>
          <p:nvPr>
            <p:ph type="dt" sz="half" idx="10"/>
          </p:nvPr>
        </p:nvSpPr>
        <p:spPr/>
        <p:txBody>
          <a:bodyPr/>
          <a:lstStyle/>
          <a:p>
            <a:fld id="{38622AFD-076A-EC48-84EB-07C7D71E38B1}" type="datetimeFigureOut">
              <a:rPr lang="en-CA" smtClean="0"/>
              <a:t>2023-02-28</a:t>
            </a:fld>
            <a:endParaRPr lang="en-CA"/>
          </a:p>
        </p:txBody>
      </p:sp>
      <p:sp>
        <p:nvSpPr>
          <p:cNvPr id="6" name="Footer Placeholder 5">
            <a:extLst>
              <a:ext uri="{FF2B5EF4-FFF2-40B4-BE49-F238E27FC236}">
                <a16:creationId xmlns:a16="http://schemas.microsoft.com/office/drawing/2014/main" id="{E6300431-E155-6A33-6686-E32BC3848D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CB9C7C0-2EAA-E2CF-C309-F8071F250E97}"/>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424109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2F97F-4909-A329-7190-31E06E2502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3AEB001-037C-AC83-F45C-149E8455ED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06CA37F-A89D-70A8-6B45-F64920FD1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22AFD-076A-EC48-84EB-07C7D71E38B1}" type="datetimeFigureOut">
              <a:rPr lang="en-CA" smtClean="0"/>
              <a:t>2023-02-28</a:t>
            </a:fld>
            <a:endParaRPr lang="en-CA"/>
          </a:p>
        </p:txBody>
      </p:sp>
      <p:sp>
        <p:nvSpPr>
          <p:cNvPr id="5" name="Footer Placeholder 4">
            <a:extLst>
              <a:ext uri="{FF2B5EF4-FFF2-40B4-BE49-F238E27FC236}">
                <a16:creationId xmlns:a16="http://schemas.microsoft.com/office/drawing/2014/main" id="{04A89B78-3D28-ACC4-CA8D-485F58D86F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34009B0-DE72-8EE8-539A-52F17A7532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B92EA-19AA-2643-9DEC-A443686D929B}" type="slidenum">
              <a:rPr lang="en-CA" smtClean="0"/>
              <a:t>‹#›</a:t>
            </a:fld>
            <a:endParaRPr lang="en-CA"/>
          </a:p>
        </p:txBody>
      </p:sp>
    </p:spTree>
    <p:extLst>
      <p:ext uri="{BB962C8B-B14F-4D97-AF65-F5344CB8AC3E}">
        <p14:creationId xmlns:p14="http://schemas.microsoft.com/office/powerpoint/2010/main" val="2356897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2F97F-4909-A329-7190-31E06E2502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3AEB001-037C-AC83-F45C-149E8455ED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06CA37F-A89D-70A8-6B45-F64920FD1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22AFD-076A-EC48-84EB-07C7D71E38B1}" type="datetimeFigureOut">
              <a:rPr lang="en-CA" smtClean="0"/>
              <a:t>2023-02-28</a:t>
            </a:fld>
            <a:endParaRPr lang="en-CA"/>
          </a:p>
        </p:txBody>
      </p:sp>
      <p:sp>
        <p:nvSpPr>
          <p:cNvPr id="5" name="Footer Placeholder 4">
            <a:extLst>
              <a:ext uri="{FF2B5EF4-FFF2-40B4-BE49-F238E27FC236}">
                <a16:creationId xmlns:a16="http://schemas.microsoft.com/office/drawing/2014/main" id="{04A89B78-3D28-ACC4-CA8D-485F58D86F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34009B0-DE72-8EE8-539A-52F17A7532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B92EA-19AA-2643-9DEC-A443686D929B}" type="slidenum">
              <a:rPr lang="en-CA" smtClean="0"/>
              <a:t>‹#›</a:t>
            </a:fld>
            <a:endParaRPr lang="en-CA"/>
          </a:p>
        </p:txBody>
      </p:sp>
    </p:spTree>
    <p:extLst>
      <p:ext uri="{BB962C8B-B14F-4D97-AF65-F5344CB8AC3E}">
        <p14:creationId xmlns:p14="http://schemas.microsoft.com/office/powerpoint/2010/main" val="2356897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microsoft.com/office/2018/10/relationships/comments" Target="../comments/modernComment_1AC_DDDA86F9.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6080-5EA2-74FF-F6D3-B5BF1834EAF7}"/>
              </a:ext>
            </a:extLst>
          </p:cNvPr>
          <p:cNvSpPr>
            <a:spLocks noGrp="1"/>
          </p:cNvSpPr>
          <p:nvPr>
            <p:ph type="title"/>
          </p:nvPr>
        </p:nvSpPr>
        <p:spPr>
          <a:xfrm>
            <a:off x="6745735" y="640081"/>
            <a:ext cx="4806184" cy="3637373"/>
          </a:xfrm>
          <a:solidFill>
            <a:schemeClr val="bg1"/>
          </a:solidFill>
        </p:spPr>
        <p:txBody>
          <a:bodyPr vert="horz" lIns="91440" tIns="45720" rIns="91440" bIns="45720" rtlCol="0" anchor="b">
            <a:noAutofit/>
          </a:bodyPr>
          <a:lstStyle/>
          <a:p>
            <a:br>
              <a:rPr lang="en-US" sz="6500" dirty="0">
                <a:latin typeface="Gotham Medium" pitchFamily="2" charset="0"/>
              </a:rPr>
            </a:br>
            <a:r>
              <a:rPr lang="en-US" sz="6000" dirty="0">
                <a:latin typeface="Gotham Book" pitchFamily="2" charset="0"/>
              </a:rPr>
              <a:t>Les </a:t>
            </a:r>
            <a:r>
              <a:rPr lang="en-US" sz="6000" dirty="0" err="1">
                <a:latin typeface="Gotham Book" pitchFamily="2" charset="0"/>
              </a:rPr>
              <a:t>villes</a:t>
            </a:r>
            <a:r>
              <a:rPr lang="en-US" sz="6000" dirty="0">
                <a:latin typeface="Gotham Book" pitchFamily="2" charset="0"/>
              </a:rPr>
              <a:t> et les </a:t>
            </a:r>
            <a:r>
              <a:rPr lang="en-US" sz="6000" dirty="0" err="1">
                <a:latin typeface="Gotham Book" pitchFamily="2" charset="0"/>
              </a:rPr>
              <a:t>communautés</a:t>
            </a:r>
            <a:endParaRPr lang="en-US" sz="6500" dirty="0">
              <a:latin typeface="Gotham Medium" pitchFamily="2" charset="0"/>
            </a:endParaRPr>
          </a:p>
        </p:txBody>
      </p:sp>
      <p:sp>
        <p:nvSpPr>
          <p:cNvPr id="4" name="Text Placeholder 3">
            <a:extLst>
              <a:ext uri="{FF2B5EF4-FFF2-40B4-BE49-F238E27FC236}">
                <a16:creationId xmlns:a16="http://schemas.microsoft.com/office/drawing/2014/main" id="{CCF92876-FCDD-93C0-F9DF-18929FD35087}"/>
              </a:ext>
            </a:extLst>
          </p:cNvPr>
          <p:cNvSpPr>
            <a:spLocks noGrp="1"/>
          </p:cNvSpPr>
          <p:nvPr>
            <p:ph type="body" sz="half" idx="2"/>
          </p:nvPr>
        </p:nvSpPr>
        <p:spPr>
          <a:xfrm>
            <a:off x="6745735" y="4415881"/>
            <a:ext cx="4806184" cy="1802038"/>
          </a:xfrm>
          <a:noFill/>
        </p:spPr>
        <p:txBody>
          <a:bodyPr vert="horz" lIns="91440" tIns="45720" rIns="91440" bIns="45720" rtlCol="0">
            <a:noAutofit/>
          </a:bodyPr>
          <a:lstStyle/>
          <a:p>
            <a:r>
              <a:rPr lang="en-US" sz="2800" dirty="0">
                <a:latin typeface="Gotham Book" pitchFamily="2" charset="0"/>
              </a:rPr>
              <a:t>Connecter les </a:t>
            </a:r>
            <a:r>
              <a:rPr lang="en-US" sz="2800" dirty="0" err="1">
                <a:latin typeface="Gotham Book" pitchFamily="2" charset="0"/>
              </a:rPr>
              <a:t>villes</a:t>
            </a:r>
            <a:r>
              <a:rPr lang="en-US" sz="2800" dirty="0">
                <a:latin typeface="Gotham Book" pitchFamily="2" charset="0"/>
              </a:rPr>
              <a:t> et les </a:t>
            </a:r>
            <a:r>
              <a:rPr lang="en-US" sz="2800" dirty="0" err="1">
                <a:latin typeface="Gotham Book" pitchFamily="2" charset="0"/>
              </a:rPr>
              <a:t>communautés</a:t>
            </a:r>
            <a:r>
              <a:rPr lang="en-US" sz="2800" dirty="0">
                <a:latin typeface="Gotham Book" pitchFamily="2" charset="0"/>
              </a:rPr>
              <a:t> </a:t>
            </a:r>
            <a:r>
              <a:rPr lang="en-US" sz="2800" dirty="0" err="1">
                <a:latin typeface="Gotham Book" pitchFamily="2" charset="0"/>
              </a:rPr>
              <a:t>Autochtones</a:t>
            </a:r>
            <a:r>
              <a:rPr lang="en-US" sz="2800" dirty="0">
                <a:latin typeface="Gotham Book" pitchFamily="2" charset="0"/>
              </a:rPr>
              <a:t> de </a:t>
            </a:r>
            <a:r>
              <a:rPr lang="en-US" sz="2800" dirty="0" err="1">
                <a:latin typeface="Gotham Book" pitchFamily="2" charset="0"/>
              </a:rPr>
              <a:t>l'Ontario</a:t>
            </a:r>
            <a:r>
              <a:rPr lang="en-US" sz="2800" dirty="0">
                <a:latin typeface="Gotham Book" pitchFamily="2" charset="0"/>
              </a:rPr>
              <a:t> aux grands </a:t>
            </a:r>
            <a:r>
              <a:rPr lang="en-US" sz="2800" dirty="0" err="1">
                <a:latin typeface="Gotham Book" pitchFamily="2" charset="0"/>
              </a:rPr>
              <a:t>défis</a:t>
            </a:r>
            <a:r>
              <a:rPr lang="en-US" sz="2800" dirty="0">
                <a:latin typeface="Gotham Book" pitchFamily="2" charset="0"/>
              </a:rPr>
              <a:t> pour le </a:t>
            </a:r>
            <a:r>
              <a:rPr lang="en-US" sz="2800" dirty="0" err="1">
                <a:latin typeface="Gotham Book" pitchFamily="2" charset="0"/>
              </a:rPr>
              <a:t>génie</a:t>
            </a:r>
            <a:r>
              <a:rPr lang="en-US" sz="2800" dirty="0">
                <a:latin typeface="Gotham Book" pitchFamily="2" charset="0"/>
              </a:rPr>
              <a:t> </a:t>
            </a:r>
            <a:r>
              <a:rPr lang="en-US" sz="2800" dirty="0" err="1">
                <a:latin typeface="Gotham Book" pitchFamily="2" charset="0"/>
              </a:rPr>
              <a:t>canadien</a:t>
            </a:r>
            <a:r>
              <a:rPr lang="en-US" sz="2800" dirty="0">
                <a:latin typeface="Gotham Book" pitchFamily="2" charset="0"/>
              </a:rPr>
              <a:t> (GDGC)</a:t>
            </a:r>
          </a:p>
        </p:txBody>
      </p:sp>
      <p:pic>
        <p:nvPicPr>
          <p:cNvPr id="6" name="Picture Placeholder 5">
            <a:extLst>
              <a:ext uri="{FF2B5EF4-FFF2-40B4-BE49-F238E27FC236}">
                <a16:creationId xmlns:a16="http://schemas.microsoft.com/office/drawing/2014/main" id="{635A9E0F-8D31-4ADC-802E-83E6B064CBE6}"/>
              </a:ext>
            </a:extLst>
          </p:cNvPr>
          <p:cNvPicPr>
            <a:picLocks noGrp="1" noChangeAspect="1"/>
          </p:cNvPicPr>
          <p:nvPr>
            <p:ph type="pic" idx="1"/>
          </p:nvPr>
        </p:nvPicPr>
        <p:blipFill rotWithShape="1">
          <a:blip r:embed="rId2"/>
          <a:srcRect l="5460" r="5510"/>
          <a:stretch/>
        </p:blipFill>
        <p:spPr>
          <a:xfrm>
            <a:off x="20" y="10"/>
            <a:ext cx="6105635" cy="6857990"/>
          </a:xfrm>
          <a:prstGeom prst="rect">
            <a:avLst/>
          </a:prstGeom>
        </p:spPr>
      </p:pic>
    </p:spTree>
    <p:extLst>
      <p:ext uri="{BB962C8B-B14F-4D97-AF65-F5344CB8AC3E}">
        <p14:creationId xmlns:p14="http://schemas.microsoft.com/office/powerpoint/2010/main" val="354516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74F7-7F74-823E-23AA-8A05CAB6E291}"/>
              </a:ext>
            </a:extLst>
          </p:cNvPr>
          <p:cNvSpPr>
            <a:spLocks noGrp="1"/>
          </p:cNvSpPr>
          <p:nvPr>
            <p:ph type="title"/>
          </p:nvPr>
        </p:nvSpPr>
        <p:spPr>
          <a:xfrm>
            <a:off x="855568" y="858621"/>
            <a:ext cx="5088032" cy="802758"/>
          </a:xfrm>
        </p:spPr>
        <p:txBody>
          <a:bodyPr>
            <a:normAutofit/>
          </a:bodyPr>
          <a:lstStyle/>
          <a:p>
            <a:r>
              <a:rPr lang="en-CA" sz="3600" dirty="0">
                <a:latin typeface="Gotham Medium" pitchFamily="2" charset="0"/>
              </a:rPr>
              <a:t>Que </a:t>
            </a:r>
            <a:r>
              <a:rPr lang="en-CA" sz="3600" dirty="0" err="1">
                <a:latin typeface="Gotham Medium" pitchFamily="2" charset="0"/>
              </a:rPr>
              <a:t>sont</a:t>
            </a:r>
            <a:r>
              <a:rPr lang="en-CA" sz="3600" dirty="0">
                <a:latin typeface="Gotham Medium" pitchFamily="2" charset="0"/>
              </a:rPr>
              <a:t> les GDGC?</a:t>
            </a:r>
          </a:p>
        </p:txBody>
      </p:sp>
      <p:sp>
        <p:nvSpPr>
          <p:cNvPr id="4" name="Text Placeholder 3">
            <a:extLst>
              <a:ext uri="{FF2B5EF4-FFF2-40B4-BE49-F238E27FC236}">
                <a16:creationId xmlns:a16="http://schemas.microsoft.com/office/drawing/2014/main" id="{A7BC89BA-7599-6D6D-BD78-AC6AF8088938}"/>
              </a:ext>
            </a:extLst>
          </p:cNvPr>
          <p:cNvSpPr>
            <a:spLocks noGrp="1"/>
          </p:cNvSpPr>
          <p:nvPr>
            <p:ph type="body" sz="half" idx="2"/>
          </p:nvPr>
        </p:nvSpPr>
        <p:spPr>
          <a:xfrm>
            <a:off x="839788" y="2057400"/>
            <a:ext cx="6060742" cy="3854302"/>
          </a:xfrm>
        </p:spPr>
        <p:txBody>
          <a:bodyPr>
            <a:normAutofit fontScale="85000" lnSpcReduction="10000"/>
          </a:bodyPr>
          <a:lstStyle/>
          <a:p>
            <a:pPr algn="just"/>
            <a:r>
              <a:rPr lang="en-CA" sz="1800" dirty="0">
                <a:latin typeface="Gotham Book" pitchFamily="2" charset="0"/>
              </a:rPr>
              <a:t>Les grands </a:t>
            </a:r>
            <a:r>
              <a:rPr lang="en-CA" sz="1800" dirty="0" err="1">
                <a:latin typeface="Gotham Book" pitchFamily="2" charset="0"/>
              </a:rPr>
              <a:t>défis</a:t>
            </a:r>
            <a:r>
              <a:rPr lang="en-CA" sz="1800" dirty="0">
                <a:latin typeface="Gotham Book" pitchFamily="2" charset="0"/>
              </a:rPr>
              <a:t> pour le </a:t>
            </a:r>
            <a:r>
              <a:rPr lang="en-CA" sz="1800" dirty="0" err="1">
                <a:latin typeface="Gotham Book" pitchFamily="2" charset="0"/>
              </a:rPr>
              <a:t>génie</a:t>
            </a:r>
            <a:r>
              <a:rPr lang="en-CA" sz="1800" dirty="0">
                <a:latin typeface="Gotham Book" pitchFamily="2" charset="0"/>
              </a:rPr>
              <a:t> </a:t>
            </a:r>
            <a:r>
              <a:rPr lang="en-CA" sz="1800" dirty="0" err="1">
                <a:latin typeface="Gotham Book" pitchFamily="2" charset="0"/>
              </a:rPr>
              <a:t>canadien</a:t>
            </a:r>
            <a:r>
              <a:rPr lang="en-CA" sz="1800" dirty="0">
                <a:latin typeface="Gotham Book" pitchFamily="2" charset="0"/>
              </a:rPr>
              <a:t> (GDGC) </a:t>
            </a:r>
            <a:r>
              <a:rPr lang="en-CA" sz="1800" dirty="0" err="1">
                <a:latin typeface="Gotham Book" pitchFamily="2" charset="0"/>
              </a:rPr>
              <a:t>reprennent</a:t>
            </a:r>
            <a:r>
              <a:rPr lang="en-CA" sz="1800" dirty="0">
                <a:latin typeface="Gotham Book" pitchFamily="2" charset="0"/>
              </a:rPr>
              <a:t> les 17 </a:t>
            </a:r>
            <a:r>
              <a:rPr lang="en-CA" sz="1800" dirty="0" err="1">
                <a:latin typeface="Gotham Book" pitchFamily="2" charset="0"/>
              </a:rPr>
              <a:t>Objectifs</a:t>
            </a:r>
            <a:r>
              <a:rPr lang="en-CA" sz="1800" dirty="0">
                <a:latin typeface="Gotham Book" pitchFamily="2" charset="0"/>
              </a:rPr>
              <a:t> de </a:t>
            </a:r>
            <a:r>
              <a:rPr lang="en-CA" sz="1800" dirty="0" err="1">
                <a:latin typeface="Gotham Book" pitchFamily="2" charset="0"/>
              </a:rPr>
              <a:t>Développement</a:t>
            </a:r>
            <a:r>
              <a:rPr lang="en-CA" sz="1800" dirty="0">
                <a:latin typeface="Gotham Book" pitchFamily="2" charset="0"/>
              </a:rPr>
              <a:t> Durable (ODD) des Nations </a:t>
            </a:r>
            <a:r>
              <a:rPr lang="en-CA" sz="1800" dirty="0" err="1">
                <a:latin typeface="Gotham Book" pitchFamily="2" charset="0"/>
              </a:rPr>
              <a:t>Unies</a:t>
            </a:r>
            <a:r>
              <a:rPr lang="en-CA" sz="1800" dirty="0">
                <a:latin typeface="Gotham Book" pitchFamily="2" charset="0"/>
              </a:rPr>
              <a:t> </a:t>
            </a:r>
            <a:r>
              <a:rPr lang="en-CA" sz="1800" dirty="0" err="1">
                <a:latin typeface="Gotham Book" pitchFamily="2" charset="0"/>
              </a:rPr>
              <a:t>d'une</a:t>
            </a:r>
            <a:r>
              <a:rPr lang="en-CA" sz="1800" dirty="0">
                <a:latin typeface="Gotham Book" pitchFamily="2" charset="0"/>
              </a:rPr>
              <a:t> manière qui </a:t>
            </a:r>
            <a:r>
              <a:rPr lang="en-CA" sz="1800" dirty="0" err="1">
                <a:latin typeface="Gotham Book" pitchFamily="2" charset="0"/>
              </a:rPr>
              <a:t>est</a:t>
            </a:r>
            <a:r>
              <a:rPr lang="en-CA" sz="1800" dirty="0">
                <a:latin typeface="Gotham Book" pitchFamily="2" charset="0"/>
              </a:rPr>
              <a:t> </a:t>
            </a:r>
            <a:r>
              <a:rPr lang="en-CA" sz="1800" dirty="0" err="1">
                <a:latin typeface="Gotham Book" pitchFamily="2" charset="0"/>
              </a:rPr>
              <a:t>contextualisée</a:t>
            </a:r>
            <a:r>
              <a:rPr lang="en-CA" sz="1800" dirty="0">
                <a:latin typeface="Gotham Book" pitchFamily="2" charset="0"/>
              </a:rPr>
              <a:t> de </a:t>
            </a:r>
            <a:r>
              <a:rPr lang="en-CA" sz="1800" dirty="0" err="1">
                <a:latin typeface="Gotham Book" pitchFamily="2" charset="0"/>
              </a:rPr>
              <a:t>façon</a:t>
            </a:r>
            <a:r>
              <a:rPr lang="en-CA" sz="1800" dirty="0">
                <a:latin typeface="Gotham Book" pitchFamily="2" charset="0"/>
              </a:rPr>
              <a:t> unique au Canada. </a:t>
            </a:r>
            <a:r>
              <a:rPr lang="en-CA" sz="1800" dirty="0" err="1">
                <a:latin typeface="Gotham Book" pitchFamily="2" charset="0"/>
              </a:rPr>
              <a:t>Cette</a:t>
            </a:r>
            <a:r>
              <a:rPr lang="en-CA" sz="1800" dirty="0">
                <a:latin typeface="Gotham Book" pitchFamily="2" charset="0"/>
              </a:rPr>
              <a:t> </a:t>
            </a:r>
            <a:r>
              <a:rPr lang="en-CA" sz="1800" dirty="0" err="1">
                <a:latin typeface="Gotham Book" pitchFamily="2" charset="0"/>
              </a:rPr>
              <a:t>approche</a:t>
            </a:r>
            <a:r>
              <a:rPr lang="en-CA" sz="1800" dirty="0">
                <a:latin typeface="Gotham Book" pitchFamily="2" charset="0"/>
              </a:rPr>
              <a:t> des "grands </a:t>
            </a:r>
            <a:r>
              <a:rPr lang="en-CA" sz="1800" dirty="0" err="1">
                <a:latin typeface="Gotham Book" pitchFamily="2" charset="0"/>
              </a:rPr>
              <a:t>défis</a:t>
            </a:r>
            <a:r>
              <a:rPr lang="en-CA" sz="1800" dirty="0">
                <a:latin typeface="Gotham Book" pitchFamily="2" charset="0"/>
              </a:rPr>
              <a:t>" a pour but </a:t>
            </a:r>
            <a:r>
              <a:rPr lang="en-CA" sz="1800" dirty="0" err="1">
                <a:latin typeface="Gotham Book" pitchFamily="2" charset="0"/>
              </a:rPr>
              <a:t>d'orienter</a:t>
            </a:r>
            <a:r>
              <a:rPr lang="en-CA" sz="1800" dirty="0">
                <a:latin typeface="Gotham Book" pitchFamily="2" charset="0"/>
              </a:rPr>
              <a:t> et </a:t>
            </a:r>
            <a:r>
              <a:rPr lang="en-CA" sz="1800" dirty="0" err="1">
                <a:latin typeface="Gotham Book" pitchFamily="2" charset="0"/>
              </a:rPr>
              <a:t>d'inspirer</a:t>
            </a:r>
            <a:r>
              <a:rPr lang="en-CA" sz="1800" dirty="0">
                <a:latin typeface="Gotham Book" pitchFamily="2" charset="0"/>
              </a:rPr>
              <a:t> la profession </a:t>
            </a:r>
            <a:r>
              <a:rPr lang="en-CA" sz="1800" dirty="0" err="1">
                <a:latin typeface="Gotham Book" pitchFamily="2" charset="0"/>
              </a:rPr>
              <a:t>d'ingénieur</a:t>
            </a:r>
            <a:r>
              <a:rPr lang="en-CA" sz="1800" dirty="0">
                <a:latin typeface="Gotham Book" pitchFamily="2" charset="0"/>
              </a:rPr>
              <a:t>, et de </a:t>
            </a:r>
            <a:r>
              <a:rPr lang="en-CA" sz="1800" dirty="0" err="1">
                <a:latin typeface="Gotham Book" pitchFamily="2" charset="0"/>
              </a:rPr>
              <a:t>fournir</a:t>
            </a:r>
            <a:r>
              <a:rPr lang="en-CA" sz="1800" dirty="0">
                <a:latin typeface="Gotham Book" pitchFamily="2" charset="0"/>
              </a:rPr>
              <a:t> un </a:t>
            </a:r>
            <a:r>
              <a:rPr lang="en-CA" sz="1800" dirty="0" err="1">
                <a:latin typeface="Gotham Book" pitchFamily="2" charset="0"/>
              </a:rPr>
              <a:t>contexte</a:t>
            </a:r>
            <a:r>
              <a:rPr lang="en-CA" sz="1800" dirty="0">
                <a:latin typeface="Gotham Book" pitchFamily="2" charset="0"/>
              </a:rPr>
              <a:t> aux </a:t>
            </a:r>
            <a:r>
              <a:rPr lang="en-CA" sz="1800" dirty="0" err="1">
                <a:latin typeface="Gotham Book" pitchFamily="2" charset="0"/>
              </a:rPr>
              <a:t>formateurs</a:t>
            </a:r>
            <a:r>
              <a:rPr lang="en-CA" sz="1800" dirty="0">
                <a:latin typeface="Gotham Book" pitchFamily="2" charset="0"/>
              </a:rPr>
              <a:t> </a:t>
            </a:r>
            <a:r>
              <a:rPr lang="en-CA" sz="1800" dirty="0" err="1">
                <a:latin typeface="Gotham Book" pitchFamily="2" charset="0"/>
              </a:rPr>
              <a:t>canadiens</a:t>
            </a:r>
            <a:r>
              <a:rPr lang="en-CA" sz="1800" dirty="0">
                <a:latin typeface="Gotham Book" pitchFamily="2" charset="0"/>
              </a:rPr>
              <a:t> </a:t>
            </a:r>
            <a:r>
              <a:rPr lang="en-CA" sz="1800" dirty="0" err="1">
                <a:latin typeface="Gotham Book" pitchFamily="2" charset="0"/>
              </a:rPr>
              <a:t>en</a:t>
            </a:r>
            <a:r>
              <a:rPr lang="en-CA" sz="1800" dirty="0">
                <a:latin typeface="Gotham Book" pitchFamily="2" charset="0"/>
              </a:rPr>
              <a:t> </a:t>
            </a:r>
            <a:r>
              <a:rPr lang="en-CA" sz="1800" dirty="0" err="1">
                <a:latin typeface="Gotham Book" pitchFamily="2" charset="0"/>
              </a:rPr>
              <a:t>ingénierie</a:t>
            </a:r>
            <a:r>
              <a:rPr lang="en-CA" sz="1800" dirty="0">
                <a:latin typeface="Gotham Book" pitchFamily="2" charset="0"/>
              </a:rPr>
              <a:t> pour </a:t>
            </a:r>
            <a:r>
              <a:rPr lang="en-CA" sz="1800" dirty="0" err="1">
                <a:latin typeface="Gotham Book" pitchFamily="2" charset="0"/>
              </a:rPr>
              <a:t>préparer</a:t>
            </a:r>
            <a:r>
              <a:rPr lang="en-CA" sz="1800" dirty="0">
                <a:latin typeface="Gotham Book" pitchFamily="2" charset="0"/>
              </a:rPr>
              <a:t> les </a:t>
            </a:r>
            <a:r>
              <a:rPr lang="en-CA" sz="1800" dirty="0" err="1">
                <a:latin typeface="Gotham Book" pitchFamily="2" charset="0"/>
              </a:rPr>
              <a:t>étudiants</a:t>
            </a:r>
            <a:r>
              <a:rPr lang="en-CA" sz="1800" dirty="0">
                <a:latin typeface="Gotham Book" pitchFamily="2" charset="0"/>
              </a:rPr>
              <a:t> </a:t>
            </a:r>
            <a:r>
              <a:rPr lang="en-CA" sz="1800" dirty="0" err="1">
                <a:latin typeface="Gotham Book" pitchFamily="2" charset="0"/>
              </a:rPr>
              <a:t>en</a:t>
            </a:r>
            <a:r>
              <a:rPr lang="en-CA" sz="1800" dirty="0">
                <a:latin typeface="Gotham Book" pitchFamily="2" charset="0"/>
              </a:rPr>
              <a:t> </a:t>
            </a:r>
            <a:r>
              <a:rPr lang="en-CA" sz="1800" dirty="0" err="1">
                <a:latin typeface="Gotham Book" pitchFamily="2" charset="0"/>
              </a:rPr>
              <a:t>ingénierie</a:t>
            </a:r>
            <a:r>
              <a:rPr lang="en-CA" sz="1800" dirty="0">
                <a:latin typeface="Gotham Book" pitchFamily="2" charset="0"/>
              </a:rPr>
              <a:t> </a:t>
            </a:r>
            <a:r>
              <a:rPr lang="en-CA" sz="1800" dirty="0" err="1">
                <a:latin typeface="Gotham Book" pitchFamily="2" charset="0"/>
              </a:rPr>
              <a:t>à</a:t>
            </a:r>
            <a:r>
              <a:rPr lang="en-CA" sz="1800" dirty="0">
                <a:latin typeface="Gotham Book" pitchFamily="2" charset="0"/>
              </a:rPr>
              <a:t> </a:t>
            </a:r>
            <a:r>
              <a:rPr lang="en-CA" sz="1800" dirty="0" err="1">
                <a:latin typeface="Gotham Book" pitchFamily="2" charset="0"/>
              </a:rPr>
              <a:t>acquérir</a:t>
            </a:r>
            <a:r>
              <a:rPr lang="en-CA" sz="1800" dirty="0">
                <a:latin typeface="Gotham Book" pitchFamily="2" charset="0"/>
              </a:rPr>
              <a:t> le leadership et les </a:t>
            </a:r>
            <a:r>
              <a:rPr lang="en-CA" sz="1800" dirty="0" err="1">
                <a:latin typeface="Gotham Book" pitchFamily="2" charset="0"/>
              </a:rPr>
              <a:t>compétences</a:t>
            </a:r>
            <a:r>
              <a:rPr lang="en-CA" sz="1800" dirty="0">
                <a:latin typeface="Gotham Book" pitchFamily="2" charset="0"/>
              </a:rPr>
              <a:t> </a:t>
            </a:r>
            <a:r>
              <a:rPr lang="en-CA" sz="1800" dirty="0" err="1">
                <a:latin typeface="Gotham Book" pitchFamily="2" charset="0"/>
              </a:rPr>
              <a:t>sociotechniques</a:t>
            </a:r>
            <a:r>
              <a:rPr lang="en-CA" sz="1800" dirty="0">
                <a:latin typeface="Gotham Book" pitchFamily="2" charset="0"/>
              </a:rPr>
              <a:t> </a:t>
            </a:r>
            <a:r>
              <a:rPr lang="en-CA" sz="1800" dirty="0" err="1">
                <a:latin typeface="Gotham Book" pitchFamily="2" charset="0"/>
              </a:rPr>
              <a:t>nécessaires</a:t>
            </a:r>
            <a:r>
              <a:rPr lang="en-CA" sz="1800" dirty="0">
                <a:latin typeface="Gotham Book" pitchFamily="2" charset="0"/>
              </a:rPr>
              <a:t> pour </a:t>
            </a:r>
            <a:r>
              <a:rPr lang="en-CA" sz="1800" dirty="0" err="1">
                <a:latin typeface="Gotham Book" pitchFamily="2" charset="0"/>
              </a:rPr>
              <a:t>aborder</a:t>
            </a:r>
            <a:r>
              <a:rPr lang="en-CA" sz="1800" dirty="0">
                <a:latin typeface="Gotham Book" pitchFamily="2" charset="0"/>
              </a:rPr>
              <a:t> et </a:t>
            </a:r>
            <a:r>
              <a:rPr lang="en-CA" sz="1800" dirty="0" err="1">
                <a:latin typeface="Gotham Book" pitchFamily="2" charset="0"/>
              </a:rPr>
              <a:t>résoudre</a:t>
            </a:r>
            <a:r>
              <a:rPr lang="en-CA" sz="1800" dirty="0">
                <a:latin typeface="Gotham Book" pitchFamily="2" charset="0"/>
              </a:rPr>
              <a:t> </a:t>
            </a:r>
            <a:r>
              <a:rPr lang="en-CA" sz="1800" dirty="0" err="1">
                <a:latin typeface="Gotham Book" pitchFamily="2" charset="0"/>
              </a:rPr>
              <a:t>ces</a:t>
            </a:r>
            <a:r>
              <a:rPr lang="en-CA" sz="1800" dirty="0">
                <a:latin typeface="Gotham Book" pitchFamily="2" charset="0"/>
              </a:rPr>
              <a:t> grands </a:t>
            </a:r>
            <a:r>
              <a:rPr lang="en-CA" sz="1800" dirty="0" err="1">
                <a:latin typeface="Gotham Book" pitchFamily="2" charset="0"/>
              </a:rPr>
              <a:t>défis</a:t>
            </a:r>
            <a:r>
              <a:rPr lang="en-CA" sz="1800" dirty="0">
                <a:latin typeface="Gotham Book" pitchFamily="2" charset="0"/>
              </a:rPr>
              <a:t> complexes et </a:t>
            </a:r>
            <a:r>
              <a:rPr lang="en-CA" sz="1800" dirty="0" err="1">
                <a:latin typeface="Gotham Book" pitchFamily="2" charset="0"/>
              </a:rPr>
              <a:t>faciliter</a:t>
            </a:r>
            <a:r>
              <a:rPr lang="en-CA" sz="1800" dirty="0">
                <a:latin typeface="Gotham Book" pitchFamily="2" charset="0"/>
              </a:rPr>
              <a:t> un </a:t>
            </a:r>
            <a:r>
              <a:rPr lang="en-CA" sz="1800" dirty="0" err="1">
                <a:latin typeface="Gotham Book" pitchFamily="2" charset="0"/>
              </a:rPr>
              <a:t>changement</a:t>
            </a:r>
            <a:r>
              <a:rPr lang="en-CA" sz="1800" dirty="0">
                <a:latin typeface="Gotham Book" pitchFamily="2" charset="0"/>
              </a:rPr>
              <a:t> </a:t>
            </a:r>
            <a:r>
              <a:rPr lang="en-CA" sz="1800" dirty="0" err="1">
                <a:latin typeface="Gotham Book" pitchFamily="2" charset="0"/>
              </a:rPr>
              <a:t>significatif</a:t>
            </a:r>
            <a:r>
              <a:rPr lang="en-CA" sz="1800" dirty="0">
                <a:latin typeface="Gotham Book" pitchFamily="2" charset="0"/>
              </a:rPr>
              <a:t>.</a:t>
            </a:r>
          </a:p>
          <a:p>
            <a:pPr algn="just"/>
            <a:r>
              <a:rPr lang="en-CA" sz="1800" dirty="0">
                <a:latin typeface="Gotham Book" pitchFamily="2" charset="0"/>
              </a:rPr>
              <a:t>Les six </a:t>
            </a:r>
            <a:r>
              <a:rPr lang="en-CA" sz="1800" dirty="0" err="1">
                <a:latin typeface="Gotham Book" pitchFamily="2" charset="0"/>
              </a:rPr>
              <a:t>défis</a:t>
            </a:r>
            <a:r>
              <a:rPr lang="en-CA" sz="1800" dirty="0">
                <a:latin typeface="Gotham Book" pitchFamily="2" charset="0"/>
              </a:rPr>
              <a:t> </a:t>
            </a:r>
            <a:r>
              <a:rPr lang="en-CA" sz="1800" dirty="0" err="1">
                <a:latin typeface="Gotham Book" pitchFamily="2" charset="0"/>
              </a:rPr>
              <a:t>sont</a:t>
            </a:r>
            <a:r>
              <a:rPr lang="en-CA" sz="1800" dirty="0">
                <a:latin typeface="Gotham Book" pitchFamily="2" charset="0"/>
              </a:rPr>
              <a:t> les </a:t>
            </a:r>
            <a:r>
              <a:rPr lang="en-CA" sz="1800" dirty="0" err="1">
                <a:latin typeface="Gotham Book" pitchFamily="2" charset="0"/>
              </a:rPr>
              <a:t>suivants</a:t>
            </a:r>
            <a:r>
              <a:rPr lang="en-CA" sz="1800" dirty="0">
                <a:latin typeface="Gotham Book" pitchFamily="2" charset="0"/>
              </a:rPr>
              <a:t> :</a:t>
            </a:r>
          </a:p>
          <a:p>
            <a:r>
              <a:rPr lang="en-CA" sz="1800" dirty="0"/>
              <a:t>GDGC 1: Infrastructure </a:t>
            </a:r>
            <a:r>
              <a:rPr lang="en-CA" sz="1800" dirty="0" err="1"/>
              <a:t>résiliente</a:t>
            </a:r>
            <a:endParaRPr lang="en-CA" sz="1800" dirty="0"/>
          </a:p>
          <a:p>
            <a:r>
              <a:rPr lang="en-CA" sz="1800" dirty="0"/>
              <a:t>GDGC 2: </a:t>
            </a:r>
            <a:r>
              <a:rPr lang="en-CA" sz="1800" dirty="0" err="1"/>
              <a:t>Énergie</a:t>
            </a:r>
            <a:r>
              <a:rPr lang="en-CA" sz="1800" dirty="0"/>
              <a:t> durable </a:t>
            </a:r>
            <a:r>
              <a:rPr lang="en-CA" sz="1800" dirty="0" err="1"/>
              <a:t>à</a:t>
            </a:r>
            <a:r>
              <a:rPr lang="en-CA" sz="1800" dirty="0"/>
              <a:t> un </a:t>
            </a:r>
            <a:r>
              <a:rPr lang="en-CA" sz="1800" dirty="0" err="1"/>
              <a:t>coût</a:t>
            </a:r>
            <a:r>
              <a:rPr lang="en-CA" sz="1800" dirty="0"/>
              <a:t> </a:t>
            </a:r>
            <a:r>
              <a:rPr lang="en-CA" sz="1800" dirty="0" err="1"/>
              <a:t>abordable</a:t>
            </a:r>
            <a:endParaRPr lang="en-CA" sz="1800" dirty="0"/>
          </a:p>
          <a:p>
            <a:r>
              <a:rPr lang="en-CA" sz="1800" dirty="0"/>
              <a:t>GDGC 3: </a:t>
            </a:r>
            <a:r>
              <a:rPr lang="en-CA" sz="1800" dirty="0" err="1"/>
              <a:t>Accès</a:t>
            </a:r>
            <a:r>
              <a:rPr lang="en-CA" sz="1800" dirty="0"/>
              <a:t> </a:t>
            </a:r>
            <a:r>
              <a:rPr lang="en-CA" sz="1800" dirty="0" err="1"/>
              <a:t>à</a:t>
            </a:r>
            <a:r>
              <a:rPr lang="en-CA" sz="1800" dirty="0"/>
              <a:t> </a:t>
            </a:r>
            <a:r>
              <a:rPr lang="en-CA" sz="1800" dirty="0" err="1"/>
              <a:t>l'eau</a:t>
            </a:r>
            <a:r>
              <a:rPr lang="en-CA" sz="1800" dirty="0"/>
              <a:t> potable dans </a:t>
            </a:r>
            <a:r>
              <a:rPr lang="en-CA" sz="1800" dirty="0" err="1"/>
              <a:t>nos</a:t>
            </a:r>
            <a:r>
              <a:rPr lang="en-CA" sz="1800" dirty="0"/>
              <a:t> </a:t>
            </a:r>
            <a:r>
              <a:rPr lang="en-CA" sz="1800" dirty="0" err="1"/>
              <a:t>communautés</a:t>
            </a:r>
            <a:endParaRPr lang="en-CA" sz="1800" dirty="0"/>
          </a:p>
          <a:p>
            <a:r>
              <a:rPr lang="en-CA" sz="1800" dirty="0"/>
              <a:t>GDGC 4: Des </a:t>
            </a:r>
            <a:r>
              <a:rPr lang="en-CA" sz="1800" dirty="0" err="1"/>
              <a:t>villes</a:t>
            </a:r>
            <a:r>
              <a:rPr lang="en-CA" sz="1800" dirty="0"/>
              <a:t> </a:t>
            </a:r>
            <a:r>
              <a:rPr lang="en-CA" sz="1800" dirty="0" err="1"/>
              <a:t>sûres</a:t>
            </a:r>
            <a:r>
              <a:rPr lang="en-CA" sz="1800" dirty="0"/>
              <a:t> et durables</a:t>
            </a:r>
          </a:p>
          <a:p>
            <a:r>
              <a:rPr lang="en-CA" sz="1800" dirty="0"/>
              <a:t>GDGC 5 : Industrialisation durable</a:t>
            </a:r>
          </a:p>
          <a:p>
            <a:r>
              <a:rPr lang="en-CA" sz="1800" dirty="0"/>
              <a:t>GDGC 6 : </a:t>
            </a:r>
            <a:r>
              <a:rPr lang="en-CA" sz="1800" dirty="0" err="1"/>
              <a:t>Éducation</a:t>
            </a:r>
            <a:r>
              <a:rPr lang="en-CA" sz="1800" dirty="0"/>
              <a:t> pour </a:t>
            </a:r>
            <a:r>
              <a:rPr lang="en-CA" sz="1800" dirty="0" err="1"/>
              <a:t>toutes</a:t>
            </a:r>
            <a:r>
              <a:rPr lang="en-CA" sz="1800" dirty="0"/>
              <a:t> et </a:t>
            </a:r>
            <a:r>
              <a:rPr lang="en-CA" sz="1800" dirty="0" err="1"/>
              <a:t>tous</a:t>
            </a:r>
            <a:r>
              <a:rPr lang="en-CA" sz="1800" dirty="0"/>
              <a:t> dans les </a:t>
            </a:r>
            <a:r>
              <a:rPr lang="en-CA" sz="1800" dirty="0" err="1"/>
              <a:t>domaines</a:t>
            </a:r>
            <a:r>
              <a:rPr lang="en-CA" sz="1800" dirty="0"/>
              <a:t> des STIM</a:t>
            </a:r>
          </a:p>
          <a:p>
            <a:pPr algn="just"/>
            <a:endParaRPr lang="en-CA" sz="1800" dirty="0">
              <a:latin typeface="Gotham Book" pitchFamily="2" charset="0"/>
            </a:endParaRPr>
          </a:p>
        </p:txBody>
      </p:sp>
      <p:pic>
        <p:nvPicPr>
          <p:cNvPr id="5" name="Picture 4">
            <a:extLst>
              <a:ext uri="{FF2B5EF4-FFF2-40B4-BE49-F238E27FC236}">
                <a16:creationId xmlns:a16="http://schemas.microsoft.com/office/drawing/2014/main" id="{EF377959-D12B-C449-B5F7-C14E11E7B63C}"/>
              </a:ext>
            </a:extLst>
          </p:cNvPr>
          <p:cNvPicPr>
            <a:picLocks noChangeAspect="1"/>
          </p:cNvPicPr>
          <p:nvPr/>
        </p:nvPicPr>
        <p:blipFill>
          <a:blip r:embed="rId2"/>
          <a:stretch>
            <a:fillRect/>
          </a:stretch>
        </p:blipFill>
        <p:spPr>
          <a:xfrm>
            <a:off x="9671101" y="2057400"/>
            <a:ext cx="2520000" cy="2520000"/>
          </a:xfrm>
          <a:prstGeom prst="rect">
            <a:avLst/>
          </a:prstGeom>
        </p:spPr>
      </p:pic>
      <p:pic>
        <p:nvPicPr>
          <p:cNvPr id="9" name="Picture 8">
            <a:extLst>
              <a:ext uri="{FF2B5EF4-FFF2-40B4-BE49-F238E27FC236}">
                <a16:creationId xmlns:a16="http://schemas.microsoft.com/office/drawing/2014/main" id="{22195B11-BC24-3D4B-A1E2-D0FBB9696501}"/>
              </a:ext>
            </a:extLst>
          </p:cNvPr>
          <p:cNvPicPr>
            <a:picLocks noChangeAspect="1"/>
          </p:cNvPicPr>
          <p:nvPr/>
        </p:nvPicPr>
        <p:blipFill>
          <a:blip r:embed="rId3"/>
          <a:stretch>
            <a:fillRect/>
          </a:stretch>
        </p:blipFill>
        <p:spPr>
          <a:xfrm>
            <a:off x="7294732" y="4338000"/>
            <a:ext cx="2520000" cy="2520000"/>
          </a:xfrm>
          <a:prstGeom prst="rect">
            <a:avLst/>
          </a:prstGeom>
        </p:spPr>
      </p:pic>
      <p:pic>
        <p:nvPicPr>
          <p:cNvPr id="13" name="Picture 12">
            <a:extLst>
              <a:ext uri="{FF2B5EF4-FFF2-40B4-BE49-F238E27FC236}">
                <a16:creationId xmlns:a16="http://schemas.microsoft.com/office/drawing/2014/main" id="{9126AFFB-C3F7-4043-9C76-AB97F9B931A7}"/>
              </a:ext>
            </a:extLst>
          </p:cNvPr>
          <p:cNvPicPr>
            <a:picLocks noChangeAspect="1"/>
          </p:cNvPicPr>
          <p:nvPr/>
        </p:nvPicPr>
        <p:blipFill>
          <a:blip r:embed="rId4"/>
          <a:stretch>
            <a:fillRect/>
          </a:stretch>
        </p:blipFill>
        <p:spPr>
          <a:xfrm>
            <a:off x="7296530" y="0"/>
            <a:ext cx="2520000" cy="2520000"/>
          </a:xfrm>
          <a:prstGeom prst="rect">
            <a:avLst/>
          </a:prstGeom>
        </p:spPr>
      </p:pic>
      <p:pic>
        <p:nvPicPr>
          <p:cNvPr id="17" name="Picture 16">
            <a:extLst>
              <a:ext uri="{FF2B5EF4-FFF2-40B4-BE49-F238E27FC236}">
                <a16:creationId xmlns:a16="http://schemas.microsoft.com/office/drawing/2014/main" id="{617FA056-12B7-DE4E-916E-1118EB34AF3A}"/>
              </a:ext>
            </a:extLst>
          </p:cNvPr>
          <p:cNvPicPr>
            <a:picLocks noChangeAspect="1"/>
          </p:cNvPicPr>
          <p:nvPr/>
        </p:nvPicPr>
        <p:blipFill>
          <a:blip r:embed="rId5"/>
          <a:stretch>
            <a:fillRect/>
          </a:stretch>
        </p:blipFill>
        <p:spPr>
          <a:xfrm>
            <a:off x="9672000" y="4279119"/>
            <a:ext cx="2520000" cy="2520000"/>
          </a:xfrm>
          <a:prstGeom prst="rect">
            <a:avLst/>
          </a:prstGeom>
        </p:spPr>
      </p:pic>
      <p:pic>
        <p:nvPicPr>
          <p:cNvPr id="19" name="Picture 18">
            <a:extLst>
              <a:ext uri="{FF2B5EF4-FFF2-40B4-BE49-F238E27FC236}">
                <a16:creationId xmlns:a16="http://schemas.microsoft.com/office/drawing/2014/main" id="{81DED01F-9771-CE45-9451-ACCE58030596}"/>
              </a:ext>
            </a:extLst>
          </p:cNvPr>
          <p:cNvPicPr>
            <a:picLocks noChangeAspect="1"/>
          </p:cNvPicPr>
          <p:nvPr/>
        </p:nvPicPr>
        <p:blipFill>
          <a:blip r:embed="rId6"/>
          <a:stretch>
            <a:fillRect/>
          </a:stretch>
        </p:blipFill>
        <p:spPr>
          <a:xfrm>
            <a:off x="9706910" y="0"/>
            <a:ext cx="2520000" cy="2520000"/>
          </a:xfrm>
          <a:prstGeom prst="rect">
            <a:avLst/>
          </a:prstGeom>
        </p:spPr>
      </p:pic>
      <p:pic>
        <p:nvPicPr>
          <p:cNvPr id="21" name="Picture 20">
            <a:extLst>
              <a:ext uri="{FF2B5EF4-FFF2-40B4-BE49-F238E27FC236}">
                <a16:creationId xmlns:a16="http://schemas.microsoft.com/office/drawing/2014/main" id="{770B7FC4-606B-1647-83B1-F48C3AC02ABF}"/>
              </a:ext>
            </a:extLst>
          </p:cNvPr>
          <p:cNvPicPr>
            <a:picLocks noChangeAspect="1"/>
          </p:cNvPicPr>
          <p:nvPr/>
        </p:nvPicPr>
        <p:blipFill>
          <a:blip r:embed="rId7"/>
          <a:stretch>
            <a:fillRect/>
          </a:stretch>
        </p:blipFill>
        <p:spPr>
          <a:xfrm>
            <a:off x="7295631" y="2169000"/>
            <a:ext cx="2520000" cy="2520000"/>
          </a:xfrm>
          <a:prstGeom prst="rect">
            <a:avLst/>
          </a:prstGeom>
        </p:spPr>
      </p:pic>
    </p:spTree>
    <p:extLst>
      <p:ext uri="{BB962C8B-B14F-4D97-AF65-F5344CB8AC3E}">
        <p14:creationId xmlns:p14="http://schemas.microsoft.com/office/powerpoint/2010/main" val="154364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E57A7"/>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6EEB649-F448-034A-A36F-655A6F41A5E4}"/>
              </a:ext>
            </a:extLst>
          </p:cNvPr>
          <p:cNvSpPr>
            <a:spLocks noGrp="1"/>
          </p:cNvSpPr>
          <p:nvPr>
            <p:ph idx="1"/>
          </p:nvPr>
        </p:nvSpPr>
        <p:spPr>
          <a:xfrm>
            <a:off x="7305056" y="4330174"/>
            <a:ext cx="4087305" cy="1147863"/>
          </a:xfrm>
        </p:spPr>
        <p:txBody>
          <a:bodyPr vert="horz" lIns="91440" tIns="45720" rIns="91440" bIns="45720" rtlCol="0" anchor="t">
            <a:normAutofit lnSpcReduction="10000"/>
          </a:bodyPr>
          <a:lstStyle/>
          <a:p>
            <a:pPr marL="0" indent="0">
              <a:buNone/>
            </a:pPr>
            <a:r>
              <a:rPr lang="en-US" sz="2000" dirty="0" err="1">
                <a:latin typeface="Gotham Book"/>
              </a:rPr>
              <a:t>Relier</a:t>
            </a:r>
            <a:r>
              <a:rPr lang="en-US" sz="2000" dirty="0">
                <a:latin typeface="Gotham Book"/>
              </a:rPr>
              <a:t> les </a:t>
            </a:r>
            <a:r>
              <a:rPr lang="en-US" sz="2000" dirty="0" err="1">
                <a:latin typeface="Gotham Book"/>
              </a:rPr>
              <a:t>défis</a:t>
            </a:r>
            <a:r>
              <a:rPr lang="en-US" sz="2000" dirty="0">
                <a:latin typeface="Gotham Book"/>
              </a:rPr>
              <a:t> des </a:t>
            </a:r>
            <a:r>
              <a:rPr lang="en-US" sz="2000" dirty="0" err="1">
                <a:latin typeface="Gotham Book"/>
              </a:rPr>
              <a:t>villes</a:t>
            </a:r>
            <a:r>
              <a:rPr lang="en-US" sz="2000" dirty="0">
                <a:latin typeface="Gotham Book"/>
              </a:rPr>
              <a:t>/</a:t>
            </a:r>
            <a:r>
              <a:rPr lang="en-US" sz="2000" dirty="0" err="1">
                <a:latin typeface="Gotham Book"/>
              </a:rPr>
              <a:t>communautés</a:t>
            </a:r>
            <a:r>
              <a:rPr lang="en-US" sz="2000" dirty="0">
                <a:latin typeface="Gotham Book"/>
              </a:rPr>
              <a:t> de </a:t>
            </a:r>
            <a:r>
              <a:rPr lang="en-US" sz="2000" dirty="0" err="1">
                <a:latin typeface="Gotham Book"/>
              </a:rPr>
              <a:t>l'Ontario</a:t>
            </a:r>
            <a:r>
              <a:rPr lang="en-US" sz="2000" dirty="0">
                <a:latin typeface="Gotham Book"/>
              </a:rPr>
              <a:t> aux grands </a:t>
            </a:r>
            <a:r>
              <a:rPr lang="en-US" sz="2000" dirty="0" err="1">
                <a:latin typeface="Gotham Book"/>
              </a:rPr>
              <a:t>défis</a:t>
            </a:r>
            <a:r>
              <a:rPr lang="en-US" sz="2000" dirty="0">
                <a:latin typeface="Gotham Book"/>
              </a:rPr>
              <a:t> du </a:t>
            </a:r>
            <a:r>
              <a:rPr lang="en-US" sz="2000" dirty="0" err="1">
                <a:latin typeface="Gotham Book"/>
              </a:rPr>
              <a:t>génie</a:t>
            </a:r>
            <a:r>
              <a:rPr lang="en-US" sz="2000" dirty="0">
                <a:latin typeface="Gotham Book"/>
              </a:rPr>
              <a:t> </a:t>
            </a:r>
            <a:r>
              <a:rPr lang="en-US" sz="2000" dirty="0" err="1">
                <a:latin typeface="Gotham Book"/>
              </a:rPr>
              <a:t>canadien</a:t>
            </a:r>
            <a:r>
              <a:rPr lang="en-US" sz="2000" dirty="0">
                <a:latin typeface="Gotham Book"/>
              </a:rPr>
              <a:t> (GDGC)</a:t>
            </a:r>
          </a:p>
        </p:txBody>
      </p:sp>
      <p:sp>
        <p:nvSpPr>
          <p:cNvPr id="19" name="Freeform: Shape 1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3A356092-355D-894F-9448-73D7640585B9}"/>
              </a:ext>
            </a:extLst>
          </p:cNvPr>
          <p:cNvPicPr>
            <a:picLocks noChangeAspect="1"/>
          </p:cNvPicPr>
          <p:nvPr/>
        </p:nvPicPr>
        <p:blipFill>
          <a:blip r:embed="rId2"/>
          <a:srcRect t="1213" b="121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Title 5">
            <a:extLst>
              <a:ext uri="{FF2B5EF4-FFF2-40B4-BE49-F238E27FC236}">
                <a16:creationId xmlns:a16="http://schemas.microsoft.com/office/drawing/2014/main" id="{B7E6DA66-0D4B-79C1-C2E6-08AACB5CDC3E}"/>
              </a:ext>
            </a:extLst>
          </p:cNvPr>
          <p:cNvSpPr txBox="1">
            <a:spLocks/>
          </p:cNvSpPr>
          <p:nvPr/>
        </p:nvSpPr>
        <p:spPr>
          <a:xfrm>
            <a:off x="7305055" y="778253"/>
            <a:ext cx="4087306" cy="2889114"/>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CA" sz="5400" dirty="0">
              <a:latin typeface="Gotham Medium"/>
            </a:endParaRPr>
          </a:p>
          <a:p>
            <a:r>
              <a:rPr lang="fr-CA" sz="5400" dirty="0">
                <a:latin typeface="Gotham Medium"/>
              </a:rPr>
              <a:t>Défis pour </a:t>
            </a:r>
          </a:p>
          <a:p>
            <a:r>
              <a:rPr lang="fr-CA" sz="5400" dirty="0">
                <a:latin typeface="Gotham Medium"/>
              </a:rPr>
              <a:t>les villes</a:t>
            </a:r>
          </a:p>
          <a:p>
            <a:r>
              <a:rPr lang="fr-CA" sz="5400" dirty="0">
                <a:latin typeface="Gotham Medium"/>
              </a:rPr>
              <a:t>Canadiennes </a:t>
            </a:r>
            <a:endParaRPr lang="en-US" sz="5000" dirty="0">
              <a:latin typeface="Gotham Medium" pitchFamily="2" charset="0"/>
            </a:endParaRPr>
          </a:p>
        </p:txBody>
      </p:sp>
    </p:spTree>
    <p:extLst>
      <p:ext uri="{BB962C8B-B14F-4D97-AF65-F5344CB8AC3E}">
        <p14:creationId xmlns:p14="http://schemas.microsoft.com/office/powerpoint/2010/main" val="176408883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9C33"/>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413749-B45B-CD4C-850A-36C903C3F6D9}"/>
              </a:ext>
            </a:extLst>
          </p:cNvPr>
          <p:cNvSpPr>
            <a:spLocks noGrp="1"/>
          </p:cNvSpPr>
          <p:nvPr>
            <p:ph type="title"/>
          </p:nvPr>
        </p:nvSpPr>
        <p:spPr>
          <a:xfrm>
            <a:off x="7188052" y="1621144"/>
            <a:ext cx="4464157" cy="2889114"/>
          </a:xfrm>
        </p:spPr>
        <p:txBody>
          <a:bodyPr vert="horz" lIns="91440" tIns="45720" rIns="91440" bIns="45720" rtlCol="0" anchor="b">
            <a:normAutofit/>
          </a:bodyPr>
          <a:lstStyle/>
          <a:p>
            <a:r>
              <a:rPr lang="en-US" sz="5000" dirty="0">
                <a:latin typeface="Gotham Medium" pitchFamily="2" charset="0"/>
              </a:rPr>
              <a:t>Des </a:t>
            </a:r>
            <a:r>
              <a:rPr lang="en-US" sz="5000" dirty="0" err="1">
                <a:latin typeface="Gotham Medium" pitchFamily="2" charset="0"/>
              </a:rPr>
              <a:t>villes</a:t>
            </a:r>
            <a:r>
              <a:rPr lang="en-US" sz="5000" dirty="0">
                <a:latin typeface="Gotham Medium" pitchFamily="2" charset="0"/>
              </a:rPr>
              <a:t> </a:t>
            </a:r>
            <a:r>
              <a:rPr lang="en-US" sz="5000" dirty="0" err="1">
                <a:latin typeface="Gotham Medium" pitchFamily="2" charset="0"/>
              </a:rPr>
              <a:t>sûres</a:t>
            </a:r>
            <a:r>
              <a:rPr lang="en-US" sz="5000" dirty="0">
                <a:latin typeface="Gotham Medium" pitchFamily="2" charset="0"/>
              </a:rPr>
              <a:t> et durables</a:t>
            </a:r>
          </a:p>
        </p:txBody>
      </p:sp>
      <p:sp>
        <p:nvSpPr>
          <p:cNvPr id="7" name="Content Placeholder 6">
            <a:extLst>
              <a:ext uri="{FF2B5EF4-FFF2-40B4-BE49-F238E27FC236}">
                <a16:creationId xmlns:a16="http://schemas.microsoft.com/office/drawing/2014/main" id="{06EEB649-F448-034A-A36F-655A6F41A5E4}"/>
              </a:ext>
            </a:extLst>
          </p:cNvPr>
          <p:cNvSpPr>
            <a:spLocks noGrp="1"/>
          </p:cNvSpPr>
          <p:nvPr>
            <p:ph idx="1"/>
          </p:nvPr>
        </p:nvSpPr>
        <p:spPr>
          <a:xfrm>
            <a:off x="7188052" y="4510258"/>
            <a:ext cx="4154442" cy="2139924"/>
          </a:xfrm>
        </p:spPr>
        <p:txBody>
          <a:bodyPr vert="horz" lIns="91440" tIns="45720" rIns="91440" bIns="45720" rtlCol="0" anchor="t">
            <a:normAutofit/>
          </a:bodyPr>
          <a:lstStyle/>
          <a:p>
            <a:pPr marL="0" indent="0">
              <a:buNone/>
            </a:pPr>
            <a:r>
              <a:rPr lang="en-US" sz="2000" b="1" dirty="0">
                <a:latin typeface="Gotham Light" pitchFamily="2" charset="0"/>
              </a:rPr>
              <a:t>Première nation Aamjiwnaang </a:t>
            </a:r>
          </a:p>
          <a:p>
            <a:pPr marL="0" indent="0">
              <a:buNone/>
            </a:pPr>
            <a:r>
              <a:rPr lang="en-US" sz="2000" b="1" dirty="0">
                <a:latin typeface="Gotham Light" pitchFamily="2" charset="0"/>
              </a:rPr>
              <a:t>Toronto</a:t>
            </a:r>
          </a:p>
        </p:txBody>
      </p:sp>
      <p:sp>
        <p:nvSpPr>
          <p:cNvPr id="19" name="Freeform: Shape 1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3A356092-355D-894F-9448-73D7640585B9}"/>
              </a:ext>
            </a:extLst>
          </p:cNvPr>
          <p:cNvPicPr>
            <a:picLocks noChangeAspect="1"/>
          </p:cNvPicPr>
          <p:nvPr/>
        </p:nvPicPr>
        <p:blipFill>
          <a:blip r:embed="rId2"/>
          <a:srcRect t="1213" b="121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50528197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20797C-A962-65E1-0A32-5330C6442FF8}"/>
              </a:ext>
            </a:extLst>
          </p:cNvPr>
          <p:cNvPicPr>
            <a:picLocks noChangeAspect="1"/>
          </p:cNvPicPr>
          <p:nvPr/>
        </p:nvPicPr>
        <p:blipFill rotWithShape="1">
          <a:blip r:embed="rId3"/>
          <a:srcRect t="8640" b="8640"/>
          <a:stretch/>
        </p:blipFill>
        <p:spPr>
          <a:xfrm>
            <a:off x="-1" y="-1"/>
            <a:ext cx="12192001" cy="6858001"/>
          </a:xfrm>
          <a:prstGeom prst="rect">
            <a:avLst/>
          </a:prstGeom>
        </p:spPr>
      </p:pic>
      <p:sp>
        <p:nvSpPr>
          <p:cNvPr id="5" name="Title 1">
            <a:extLst>
              <a:ext uri="{FF2B5EF4-FFF2-40B4-BE49-F238E27FC236}">
                <a16:creationId xmlns:a16="http://schemas.microsoft.com/office/drawing/2014/main" id="{2D06B18C-3D1C-BA22-6FFA-5904C1768659}"/>
              </a:ext>
            </a:extLst>
          </p:cNvPr>
          <p:cNvSpPr>
            <a:spLocks noGrp="1"/>
          </p:cNvSpPr>
          <p:nvPr>
            <p:ph type="title"/>
          </p:nvPr>
        </p:nvSpPr>
        <p:spPr>
          <a:xfrm>
            <a:off x="-17" y="362868"/>
            <a:ext cx="12192016" cy="1431986"/>
          </a:xfrm>
          <a:solidFill>
            <a:srgbClr val="F29C33"/>
          </a:solidFill>
        </p:spPr>
        <p:txBody>
          <a:bodyPr vert="horz" lIns="91440" tIns="45720" rIns="91440" bIns="45720" rtlCol="0" anchor="ctr">
            <a:normAutofit/>
          </a:bodyPr>
          <a:lstStyle/>
          <a:p>
            <a:r>
              <a:rPr lang="fr-FR" sz="4400" dirty="0">
                <a:solidFill>
                  <a:schemeClr val="bg1"/>
                </a:solidFill>
                <a:latin typeface="Gotham Medium" pitchFamily="2" charset="0"/>
              </a:rPr>
              <a:t>Activités industrielles, qualité de l'air et </a:t>
            </a:r>
            <a:br>
              <a:rPr lang="fr-FR" sz="4400" dirty="0">
                <a:solidFill>
                  <a:schemeClr val="bg1"/>
                </a:solidFill>
                <a:latin typeface="Gotham Medium" pitchFamily="2" charset="0"/>
              </a:rPr>
            </a:br>
            <a:r>
              <a:rPr lang="fr-FR" sz="4400" dirty="0">
                <a:solidFill>
                  <a:schemeClr val="bg1"/>
                </a:solidFill>
                <a:latin typeface="Gotham Medium" pitchFamily="2" charset="0"/>
              </a:rPr>
              <a:t>risque de cancer</a:t>
            </a:r>
            <a:endParaRPr lang="en-US" sz="4400" kern="1200" dirty="0">
              <a:solidFill>
                <a:schemeClr val="bg1"/>
              </a:solidFill>
              <a:latin typeface="Gotham Medium" pitchFamily="2" charset="0"/>
            </a:endParaRPr>
          </a:p>
        </p:txBody>
      </p:sp>
      <p:sp>
        <p:nvSpPr>
          <p:cNvPr id="4" name="TextBox 3">
            <a:extLst>
              <a:ext uri="{FF2B5EF4-FFF2-40B4-BE49-F238E27FC236}">
                <a16:creationId xmlns:a16="http://schemas.microsoft.com/office/drawing/2014/main" id="{964255D1-BAD0-BF13-057E-89680189A3C3}"/>
              </a:ext>
            </a:extLst>
          </p:cNvPr>
          <p:cNvSpPr txBox="1"/>
          <p:nvPr/>
        </p:nvSpPr>
        <p:spPr>
          <a:xfrm>
            <a:off x="1077825" y="2960180"/>
            <a:ext cx="5580149" cy="1754326"/>
          </a:xfrm>
          <a:prstGeom prst="rect">
            <a:avLst/>
          </a:prstGeom>
          <a:solidFill>
            <a:schemeClr val="bg1">
              <a:alpha val="80000"/>
            </a:schemeClr>
          </a:solidFill>
        </p:spPr>
        <p:txBody>
          <a:bodyPr wrap="square" rtlCol="0" anchor="ctr">
            <a:spAutoFit/>
          </a:bodyPr>
          <a:lstStyle/>
          <a:p>
            <a:pPr algn="just">
              <a:spcAft>
                <a:spcPts val="600"/>
              </a:spcAft>
            </a:pPr>
            <a:r>
              <a:rPr lang="fr-FR" dirty="0"/>
              <a:t>La Première Nation Aamjiwnaang (officiellement connue sous le nom de Chippewas de Sarnia) est située dans la région sud-ouest de l'Ontario, à la périphérie de la ville de Sarnia et compte environ 2500 Chippewas (Ojibwés) (dont 900 vivent dans la réserve).  Le nom Aamjiwnaang (prononcé </a:t>
            </a:r>
            <a:r>
              <a:rPr lang="fr-FR" dirty="0" err="1"/>
              <a:t>am</a:t>
            </a:r>
            <a:r>
              <a:rPr lang="fr-FR" dirty="0"/>
              <a:t>-JIN-</a:t>
            </a:r>
            <a:r>
              <a:rPr lang="fr-FR" dirty="0" err="1"/>
              <a:t>nun</a:t>
            </a:r>
            <a:r>
              <a:rPr lang="fr-FR" dirty="0"/>
              <a:t>) signifie "au ruisseau de frai."</a:t>
            </a:r>
            <a:endParaRPr lang="en-CA" sz="1400" dirty="0">
              <a:latin typeface="Gotham Book"/>
              <a:cs typeface="Calibri"/>
            </a:endParaRPr>
          </a:p>
        </p:txBody>
      </p:sp>
      <p:pic>
        <p:nvPicPr>
          <p:cNvPr id="12" name="Picture 11">
            <a:extLst>
              <a:ext uri="{FF2B5EF4-FFF2-40B4-BE49-F238E27FC236}">
                <a16:creationId xmlns:a16="http://schemas.microsoft.com/office/drawing/2014/main" id="{B1F6155C-5EC1-5E99-D5A0-BBB81F73FFD7}"/>
              </a:ext>
            </a:extLst>
          </p:cNvPr>
          <p:cNvPicPr>
            <a:picLocks noChangeAspect="1"/>
          </p:cNvPicPr>
          <p:nvPr/>
        </p:nvPicPr>
        <p:blipFill>
          <a:blip r:embed="rId4"/>
          <a:srcRect/>
          <a:stretch/>
        </p:blipFill>
        <p:spPr>
          <a:xfrm>
            <a:off x="9440082" y="-10019"/>
            <a:ext cx="2177759" cy="2177759"/>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ln>
            <a:noFill/>
          </a:ln>
        </p:spPr>
      </p:pic>
      <p:sp>
        <p:nvSpPr>
          <p:cNvPr id="3" name="Text Placeholder 3">
            <a:extLst>
              <a:ext uri="{FF2B5EF4-FFF2-40B4-BE49-F238E27FC236}">
                <a16:creationId xmlns:a16="http://schemas.microsoft.com/office/drawing/2014/main" id="{226B90AD-C630-6956-81AC-8E37851E473E}"/>
              </a:ext>
            </a:extLst>
          </p:cNvPr>
          <p:cNvSpPr txBox="1">
            <a:spLocks/>
          </p:cNvSpPr>
          <p:nvPr/>
        </p:nvSpPr>
        <p:spPr>
          <a:xfrm>
            <a:off x="1" y="6427675"/>
            <a:ext cx="12191999" cy="430325"/>
          </a:xfrm>
          <a:prstGeom prst="rect">
            <a:avLst/>
          </a:prstGeom>
          <a:solidFill>
            <a:schemeClr val="bg1">
              <a:alpha val="50000"/>
            </a:schemeClr>
          </a:solid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kern="1200" dirty="0">
                <a:effectLst/>
                <a:latin typeface="Gotham Book" pitchFamily="2" charset="0"/>
              </a:rPr>
              <a:t>						                        </a:t>
            </a:r>
            <a:r>
              <a:rPr lang="en-US" sz="2000" dirty="0">
                <a:latin typeface="Gotham Book" pitchFamily="2" charset="0"/>
              </a:rPr>
              <a:t>PREMIÈRE NATION AAMJIWNAANG</a:t>
            </a:r>
            <a:endParaRPr lang="en-US" sz="2000" kern="1200" dirty="0">
              <a:effectLst/>
              <a:latin typeface="Gotham Book" pitchFamily="2" charset="0"/>
            </a:endParaRPr>
          </a:p>
        </p:txBody>
      </p:sp>
    </p:spTree>
    <p:extLst>
      <p:ext uri="{BB962C8B-B14F-4D97-AF65-F5344CB8AC3E}">
        <p14:creationId xmlns:p14="http://schemas.microsoft.com/office/powerpoint/2010/main" val="3722086137"/>
      </p:ext>
    </p:extLst>
  </p:cSld>
  <p:clrMapOvr>
    <a:masterClrMapping/>
  </p:clrMapOvr>
  <p:extLst>
    <p:ext uri="{6950BFC3-D8DA-4A85-94F7-54DA5524770B}">
      <p188:commentRel xmlns:p188="http://schemas.microsoft.com/office/powerpoint/2018/8/main" xmlns="" r:id="rId5"/>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ame 20">
            <a:extLst>
              <a:ext uri="{FF2B5EF4-FFF2-40B4-BE49-F238E27FC236}">
                <a16:creationId xmlns:a16="http://schemas.microsoft.com/office/drawing/2014/main" id="{54F94964-D485-1F7E-B7E4-7BF368F6A362}"/>
              </a:ext>
            </a:extLst>
          </p:cNvPr>
          <p:cNvSpPr>
            <a:spLocks noChangeAspect="1"/>
          </p:cNvSpPr>
          <p:nvPr/>
        </p:nvSpPr>
        <p:spPr>
          <a:xfrm>
            <a:off x="0" y="1"/>
            <a:ext cx="12193200" cy="6858000"/>
          </a:xfrm>
          <a:prstGeom prst="frame">
            <a:avLst/>
          </a:prstGeom>
          <a:solidFill>
            <a:srgbClr val="F29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2" name="Content Placeholder 5">
            <a:extLst>
              <a:ext uri="{FF2B5EF4-FFF2-40B4-BE49-F238E27FC236}">
                <a16:creationId xmlns:a16="http://schemas.microsoft.com/office/drawing/2014/main" id="{53A23F0B-29EE-C8D3-6C66-059C34BB2A36}"/>
              </a:ext>
            </a:extLst>
          </p:cNvPr>
          <p:cNvSpPr>
            <a:spLocks noGrp="1"/>
          </p:cNvSpPr>
          <p:nvPr>
            <p:ph idx="1"/>
          </p:nvPr>
        </p:nvSpPr>
        <p:spPr>
          <a:xfrm>
            <a:off x="842963" y="864393"/>
            <a:ext cx="10467973" cy="5129213"/>
          </a:xfrm>
          <a:solidFill>
            <a:schemeClr val="bg1"/>
          </a:solidFill>
          <a:ln>
            <a:noFill/>
          </a:ln>
        </p:spPr>
        <p:txBody>
          <a:bodyPr anchor="ctr">
            <a:normAutofit/>
          </a:bodyPr>
          <a:lstStyle/>
          <a:p>
            <a:pPr marL="0" indent="0" algn="just">
              <a:lnSpc>
                <a:spcPct val="100000"/>
              </a:lnSpc>
              <a:spcBef>
                <a:spcPts val="0"/>
              </a:spcBef>
              <a:spcAft>
                <a:spcPts val="600"/>
              </a:spcAft>
              <a:buNone/>
            </a:pPr>
            <a:r>
              <a:rPr lang="fr-FR" sz="1900" dirty="0">
                <a:latin typeface="Gotham Book"/>
                <a:ea typeface="+mn-lt"/>
                <a:cs typeface="+mn-lt"/>
              </a:rPr>
              <a:t>La Première Nation Aamjiwnaang est située sur la rivière St-Clair, adjacente à une région qui a un long historique d'activités pétrochimiques.  La Première Nation s'est bien intégrée avec les activités industrielles, offrant de nombreuses perspectives d'emploi, mais ces activités ont aussi conduit à des effets néfastes sur la santé. La rivière St-Clair a été identifiée par Santé Canada comme un secteur préoccupant dans la région des Grands Lacs depuis 1987 en raison d'une exposition plus élevée à la pollution et de risques potentiels pour la santé. Des progrès importants ont été accomplis au fil des ans grâce aux programmes de surveillance, à la réduction de la fréquence des déversements et à la diminution de la concentration des contaminants, mais il y a encore de nombreux problèmes, notamment l'assainissement des sédiments et l'achèvement de la restauration de l'habitat. Une étude récente réalisée par Larsen et al 2022, en collaboration avec la Première Nation Aamjiwnaang, a examiné et analysé les données sur la qualité de l'air accessibles au public pour les périodes 2015-2016 et 1995-96. L'analyse des donnés indique que certains cancérigènes connus, dont le benzène, sont présents en concentration beaucoup plus élevés que les moyennes provinciales, ce qui doit être pris en compte.</a:t>
            </a:r>
            <a:endParaRPr lang="en-CA" sz="1900" dirty="0">
              <a:latin typeface="Gotham Book"/>
              <a:cs typeface="Calibri"/>
            </a:endParaRPr>
          </a:p>
        </p:txBody>
      </p:sp>
      <p:sp>
        <p:nvSpPr>
          <p:cNvPr id="3" name="Text Placeholder 3">
            <a:extLst>
              <a:ext uri="{FF2B5EF4-FFF2-40B4-BE49-F238E27FC236}">
                <a16:creationId xmlns:a16="http://schemas.microsoft.com/office/drawing/2014/main" id="{52D5E231-5617-902F-A622-2D2CA5D19027}"/>
              </a:ext>
            </a:extLst>
          </p:cNvPr>
          <p:cNvSpPr txBox="1">
            <a:spLocks/>
          </p:cNvSpPr>
          <p:nvPr/>
        </p:nvSpPr>
        <p:spPr>
          <a:xfrm>
            <a:off x="1" y="6427675"/>
            <a:ext cx="12191999" cy="430325"/>
          </a:xfrm>
          <a:prstGeom prst="rect">
            <a:avLst/>
          </a:prstGeom>
          <a:solidFill>
            <a:schemeClr val="bg1">
              <a:alpha val="50000"/>
            </a:schemeClr>
          </a:solid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kern="1200" dirty="0">
                <a:effectLst/>
                <a:latin typeface="Gotham Book" pitchFamily="2" charset="0"/>
              </a:rPr>
              <a:t>						                        </a:t>
            </a:r>
            <a:r>
              <a:rPr lang="en-US" sz="2000" dirty="0">
                <a:latin typeface="Gotham Book" pitchFamily="2" charset="0"/>
              </a:rPr>
              <a:t>PREMIÈRE NATION AAMJIWNAANG</a:t>
            </a:r>
            <a:endParaRPr lang="en-US" sz="2000" kern="1200" dirty="0">
              <a:effectLst/>
              <a:latin typeface="Gotham Book" pitchFamily="2" charset="0"/>
            </a:endParaRPr>
          </a:p>
        </p:txBody>
      </p:sp>
    </p:spTree>
    <p:extLst>
      <p:ext uri="{BB962C8B-B14F-4D97-AF65-F5344CB8AC3E}">
        <p14:creationId xmlns:p14="http://schemas.microsoft.com/office/powerpoint/2010/main" val="232872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20797C-A962-65E1-0A32-5330C6442FF8}"/>
              </a:ext>
            </a:extLst>
          </p:cNvPr>
          <p:cNvPicPr>
            <a:picLocks noChangeAspect="1"/>
          </p:cNvPicPr>
          <p:nvPr/>
        </p:nvPicPr>
        <p:blipFill rotWithShape="1">
          <a:blip r:embed="rId3"/>
          <a:srcRect t="7760" b="7760"/>
          <a:stretch/>
        </p:blipFill>
        <p:spPr>
          <a:xfrm>
            <a:off x="-1" y="-1"/>
            <a:ext cx="12192001" cy="6858001"/>
          </a:xfrm>
          <a:prstGeom prst="rect">
            <a:avLst/>
          </a:prstGeom>
        </p:spPr>
      </p:pic>
      <p:sp>
        <p:nvSpPr>
          <p:cNvPr id="5" name="Title 1">
            <a:extLst>
              <a:ext uri="{FF2B5EF4-FFF2-40B4-BE49-F238E27FC236}">
                <a16:creationId xmlns:a16="http://schemas.microsoft.com/office/drawing/2014/main" id="{2D06B18C-3D1C-BA22-6FFA-5904C1768659}"/>
              </a:ext>
            </a:extLst>
          </p:cNvPr>
          <p:cNvSpPr>
            <a:spLocks noGrp="1"/>
          </p:cNvSpPr>
          <p:nvPr>
            <p:ph type="title"/>
          </p:nvPr>
        </p:nvSpPr>
        <p:spPr>
          <a:xfrm>
            <a:off x="-17" y="362868"/>
            <a:ext cx="12192016" cy="1431986"/>
          </a:xfrm>
          <a:solidFill>
            <a:srgbClr val="F29C33"/>
          </a:solidFill>
        </p:spPr>
        <p:txBody>
          <a:bodyPr vert="horz" lIns="91440" tIns="45720" rIns="91440" bIns="45720" rtlCol="0" anchor="ctr">
            <a:normAutofit/>
          </a:bodyPr>
          <a:lstStyle/>
          <a:p>
            <a:r>
              <a:rPr lang="fr-FR" sz="4400" kern="1200" dirty="0">
                <a:solidFill>
                  <a:schemeClr val="bg1"/>
                </a:solidFill>
                <a:latin typeface="Gotham Medium" pitchFamily="2" charset="0"/>
              </a:rPr>
              <a:t>Une jungle de béton où la chaleur </a:t>
            </a:r>
            <a:br>
              <a:rPr lang="fr-FR" sz="4400" kern="1200" dirty="0">
                <a:solidFill>
                  <a:schemeClr val="bg1"/>
                </a:solidFill>
                <a:latin typeface="Gotham Medium" pitchFamily="2" charset="0"/>
              </a:rPr>
            </a:br>
            <a:r>
              <a:rPr lang="fr-FR" sz="4400" kern="1200" dirty="0">
                <a:solidFill>
                  <a:schemeClr val="bg1"/>
                </a:solidFill>
                <a:latin typeface="Gotham Medium" pitchFamily="2" charset="0"/>
              </a:rPr>
              <a:t>s'accumule</a:t>
            </a:r>
            <a:endParaRPr lang="en-US" sz="4400" kern="1200" dirty="0">
              <a:solidFill>
                <a:schemeClr val="bg1"/>
              </a:solidFill>
              <a:latin typeface="Gotham Medium" pitchFamily="2" charset="0"/>
            </a:endParaRPr>
          </a:p>
        </p:txBody>
      </p:sp>
      <p:sp>
        <p:nvSpPr>
          <p:cNvPr id="4" name="TextBox 3">
            <a:extLst>
              <a:ext uri="{FF2B5EF4-FFF2-40B4-BE49-F238E27FC236}">
                <a16:creationId xmlns:a16="http://schemas.microsoft.com/office/drawing/2014/main" id="{964255D1-BAD0-BF13-057E-89680189A3C3}"/>
              </a:ext>
            </a:extLst>
          </p:cNvPr>
          <p:cNvSpPr txBox="1"/>
          <p:nvPr/>
        </p:nvSpPr>
        <p:spPr>
          <a:xfrm>
            <a:off x="1077826" y="3170322"/>
            <a:ext cx="6065926" cy="1477328"/>
          </a:xfrm>
          <a:prstGeom prst="rect">
            <a:avLst/>
          </a:prstGeom>
          <a:solidFill>
            <a:schemeClr val="bg1">
              <a:alpha val="80000"/>
            </a:schemeClr>
          </a:solidFill>
        </p:spPr>
        <p:txBody>
          <a:bodyPr wrap="square" rtlCol="0" anchor="ctr">
            <a:spAutoFit/>
          </a:bodyPr>
          <a:lstStyle/>
          <a:p>
            <a:pPr algn="just">
              <a:spcAft>
                <a:spcPts val="600"/>
              </a:spcAft>
            </a:pPr>
            <a:r>
              <a:rPr lang="fr-FR" dirty="0"/>
              <a:t>Toronto est la plus grande ville du Canada avec une population de 2.6 millions d'habitants (Statistique Canada, 2016). Au cours des ans, la ville de Toronto a construit de nombreux édifices pour </a:t>
            </a:r>
            <a:r>
              <a:rPr lang="fr-FR" dirty="0" err="1"/>
              <a:t>accueillr</a:t>
            </a:r>
            <a:r>
              <a:rPr lang="fr-FR" dirty="0"/>
              <a:t> cette population et leur offrir un logement et du travail.</a:t>
            </a:r>
            <a:endParaRPr lang="en-CA" dirty="0">
              <a:effectLst/>
              <a:latin typeface="Gotham Book" pitchFamily="2" charset="0"/>
            </a:endParaRPr>
          </a:p>
        </p:txBody>
      </p:sp>
      <p:pic>
        <p:nvPicPr>
          <p:cNvPr id="12" name="Picture 11">
            <a:extLst>
              <a:ext uri="{FF2B5EF4-FFF2-40B4-BE49-F238E27FC236}">
                <a16:creationId xmlns:a16="http://schemas.microsoft.com/office/drawing/2014/main" id="{B1F6155C-5EC1-5E99-D5A0-BBB81F73FFD7}"/>
              </a:ext>
            </a:extLst>
          </p:cNvPr>
          <p:cNvPicPr>
            <a:picLocks noChangeAspect="1"/>
          </p:cNvPicPr>
          <p:nvPr/>
        </p:nvPicPr>
        <p:blipFill>
          <a:blip r:embed="rId4"/>
          <a:srcRect/>
          <a:stretch/>
        </p:blipFill>
        <p:spPr>
          <a:xfrm>
            <a:off x="9440082" y="-10019"/>
            <a:ext cx="2177759" cy="2177759"/>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ln>
            <a:noFill/>
          </a:ln>
        </p:spPr>
      </p:pic>
      <p:sp>
        <p:nvSpPr>
          <p:cNvPr id="3" name="Text Placeholder 3">
            <a:extLst>
              <a:ext uri="{FF2B5EF4-FFF2-40B4-BE49-F238E27FC236}">
                <a16:creationId xmlns:a16="http://schemas.microsoft.com/office/drawing/2014/main" id="{B1442143-EF43-5A87-A55B-85106ED713F4}"/>
              </a:ext>
            </a:extLst>
          </p:cNvPr>
          <p:cNvSpPr txBox="1">
            <a:spLocks/>
          </p:cNvSpPr>
          <p:nvPr/>
        </p:nvSpPr>
        <p:spPr>
          <a:xfrm>
            <a:off x="1" y="6427675"/>
            <a:ext cx="12191999" cy="430325"/>
          </a:xfrm>
          <a:prstGeom prst="rect">
            <a:avLst/>
          </a:prstGeom>
          <a:solidFill>
            <a:schemeClr val="bg1">
              <a:alpha val="50000"/>
            </a:schemeClr>
          </a:solid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kern="1200" dirty="0">
                <a:effectLst/>
                <a:latin typeface="Gotham Book" pitchFamily="2" charset="0"/>
              </a:rPr>
              <a:t>									</a:t>
            </a:r>
            <a:r>
              <a:rPr lang="en-US" sz="2000" dirty="0">
                <a:latin typeface="Gotham Book" pitchFamily="2" charset="0"/>
              </a:rPr>
              <a:t> 	  TORONTO</a:t>
            </a:r>
            <a:endParaRPr lang="en-US" sz="2000" kern="1200" dirty="0">
              <a:effectLst/>
              <a:latin typeface="Gotham Book" pitchFamily="2" charset="0"/>
            </a:endParaRPr>
          </a:p>
        </p:txBody>
      </p:sp>
    </p:spTree>
    <p:extLst>
      <p:ext uri="{BB962C8B-B14F-4D97-AF65-F5344CB8AC3E}">
        <p14:creationId xmlns:p14="http://schemas.microsoft.com/office/powerpoint/2010/main" val="289055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ame 20">
            <a:extLst>
              <a:ext uri="{FF2B5EF4-FFF2-40B4-BE49-F238E27FC236}">
                <a16:creationId xmlns:a16="http://schemas.microsoft.com/office/drawing/2014/main" id="{54F94964-D485-1F7E-B7E4-7BF368F6A362}"/>
              </a:ext>
            </a:extLst>
          </p:cNvPr>
          <p:cNvSpPr>
            <a:spLocks noChangeAspect="1"/>
          </p:cNvSpPr>
          <p:nvPr/>
        </p:nvSpPr>
        <p:spPr>
          <a:xfrm>
            <a:off x="0" y="1"/>
            <a:ext cx="12193200" cy="6858000"/>
          </a:xfrm>
          <a:prstGeom prst="frame">
            <a:avLst/>
          </a:prstGeom>
          <a:solidFill>
            <a:srgbClr val="F29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2" name="Content Placeholder 5">
            <a:extLst>
              <a:ext uri="{FF2B5EF4-FFF2-40B4-BE49-F238E27FC236}">
                <a16:creationId xmlns:a16="http://schemas.microsoft.com/office/drawing/2014/main" id="{53A23F0B-29EE-C8D3-6C66-059C34BB2A36}"/>
              </a:ext>
            </a:extLst>
          </p:cNvPr>
          <p:cNvSpPr>
            <a:spLocks noGrp="1"/>
          </p:cNvSpPr>
          <p:nvPr>
            <p:ph idx="1"/>
          </p:nvPr>
        </p:nvSpPr>
        <p:spPr>
          <a:xfrm>
            <a:off x="842963" y="864393"/>
            <a:ext cx="10467973" cy="5129213"/>
          </a:xfrm>
          <a:solidFill>
            <a:schemeClr val="bg1"/>
          </a:solidFill>
          <a:ln>
            <a:noFill/>
          </a:ln>
        </p:spPr>
        <p:txBody>
          <a:bodyPr anchor="ctr">
            <a:normAutofit/>
          </a:bodyPr>
          <a:lstStyle/>
          <a:p>
            <a:pPr marL="0" indent="0" algn="just">
              <a:lnSpc>
                <a:spcPct val="100000"/>
              </a:lnSpc>
              <a:spcBef>
                <a:spcPts val="0"/>
              </a:spcBef>
              <a:spcAft>
                <a:spcPts val="600"/>
              </a:spcAft>
              <a:buNone/>
            </a:pPr>
            <a:r>
              <a:rPr lang="fr-FR" sz="2000" dirty="0">
                <a:latin typeface="Gotham Book"/>
              </a:rPr>
              <a:t>Toronto possède le troisième plus grand nombre de gratte-ciel en Amérique du Nord (Ricci, 2020) et plus de 5,400 kilomètres de routes (Ville de Toronto, 2018). Toronto, comme de nombreuses autres villes, est confrontée à des problèmes découlant de son urbanisation. Toronto souffre de ce que l'on appelle l'effet d'îlot de chaleur urbaine (Allen, 2013). Cet effet est prévalent dans une ville comme Toronto qui a une densité élevé d'édifices et de routes conduisant à une " température plus élevée par rapport aux zones périphériques " (EPA, </a:t>
            </a:r>
            <a:r>
              <a:rPr lang="fr-FR" sz="2000" dirty="0" err="1">
                <a:latin typeface="Gotham Book"/>
              </a:rPr>
              <a:t>n.d</a:t>
            </a:r>
            <a:r>
              <a:rPr lang="fr-FR" sz="2000" dirty="0">
                <a:latin typeface="Gotham Book"/>
              </a:rPr>
              <a:t>.). Ce phénomène peut s'expliquer par les actions de la ville qui a remplacé beaucoup de paysages naturels par des infrastructures constitués de matériaux tels que le béton et l'asphalte qui " absorbent et réémettent la chaleur du soleil  en quantité plus importante que les paysages naturels tels que les forêts et les plans d'eau " (EPA, </a:t>
            </a:r>
            <a:r>
              <a:rPr lang="fr-FR" sz="2000" dirty="0" err="1">
                <a:latin typeface="Gotham Book"/>
              </a:rPr>
              <a:t>n.d</a:t>
            </a:r>
            <a:r>
              <a:rPr lang="fr-FR" sz="2000" dirty="0">
                <a:latin typeface="Gotham Book"/>
              </a:rPr>
              <a:t>.). Dans les cas extrêmes, la chaleur peut entraîner une augmentation de 12 degrés Celsius supplémentaires (Allen, 2013). Les vagues de chaleur se sont aggravées et près de 120 décès prématurés par an ont été répertoriés à Toronto pour lesquels la chaleur a été identifié comme cause principale (Allen 2013). Cette chaleur urbaine, ainsi que l'augmentation globale de la température, vont entraîner des hausses de températures qui auront un effet important sur la population de Toronto et surtout la population des zones moins fortunés ayant un accès limité à des parcs et des espaces verts.</a:t>
            </a:r>
            <a:endParaRPr lang="en-CA" sz="2000" dirty="0">
              <a:effectLst/>
              <a:latin typeface="Gotham Book"/>
            </a:endParaRPr>
          </a:p>
        </p:txBody>
      </p:sp>
      <p:sp>
        <p:nvSpPr>
          <p:cNvPr id="3" name="Text Placeholder 3">
            <a:extLst>
              <a:ext uri="{FF2B5EF4-FFF2-40B4-BE49-F238E27FC236}">
                <a16:creationId xmlns:a16="http://schemas.microsoft.com/office/drawing/2014/main" id="{382DB42F-7534-ABAD-B768-D531E31A2DC5}"/>
              </a:ext>
            </a:extLst>
          </p:cNvPr>
          <p:cNvSpPr txBox="1">
            <a:spLocks/>
          </p:cNvSpPr>
          <p:nvPr/>
        </p:nvSpPr>
        <p:spPr>
          <a:xfrm>
            <a:off x="1" y="6427675"/>
            <a:ext cx="12191999" cy="430325"/>
          </a:xfrm>
          <a:prstGeom prst="rect">
            <a:avLst/>
          </a:prstGeom>
          <a:solidFill>
            <a:schemeClr val="bg1">
              <a:alpha val="50000"/>
            </a:schemeClr>
          </a:solid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kern="1200" dirty="0">
                <a:effectLst/>
                <a:latin typeface="Gotham Book" pitchFamily="2" charset="0"/>
              </a:rPr>
              <a:t>									</a:t>
            </a:r>
            <a:r>
              <a:rPr lang="en-US" sz="2000" dirty="0">
                <a:latin typeface="Gotham Book" pitchFamily="2" charset="0"/>
              </a:rPr>
              <a:t> 	  TORONTO</a:t>
            </a:r>
            <a:endParaRPr lang="en-US" sz="2000" kern="1200" dirty="0">
              <a:effectLst/>
              <a:latin typeface="Gotham Book" pitchFamily="2" charset="0"/>
            </a:endParaRPr>
          </a:p>
        </p:txBody>
      </p:sp>
    </p:spTree>
    <p:extLst>
      <p:ext uri="{BB962C8B-B14F-4D97-AF65-F5344CB8AC3E}">
        <p14:creationId xmlns:p14="http://schemas.microsoft.com/office/powerpoint/2010/main" val="1838213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3B763E"/>
      </a:accent1>
      <a:accent2>
        <a:srgbClr val="C83537"/>
      </a:accent2>
      <a:accent3>
        <a:srgbClr val="F8C332"/>
      </a:accent3>
      <a:accent4>
        <a:srgbClr val="4F53A3"/>
      </a:accent4>
      <a:accent5>
        <a:srgbClr val="F19B33"/>
      </a:accent5>
      <a:accent6>
        <a:srgbClr val="45A8D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4042</TotalTime>
  <Words>1242</Words>
  <Application>Microsoft Macintosh PowerPoint</Application>
  <PresentationFormat>Widescreen</PresentationFormat>
  <Paragraphs>74</Paragraphs>
  <Slides>8</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Avenir Next</vt:lpstr>
      <vt:lpstr>AvenirNext</vt:lpstr>
      <vt:lpstr>Calibri</vt:lpstr>
      <vt:lpstr>Calibri Light</vt:lpstr>
      <vt:lpstr>Gotham Book</vt:lpstr>
      <vt:lpstr>Gotham Light</vt:lpstr>
      <vt:lpstr>Gotham Medium</vt:lpstr>
      <vt:lpstr>Office Theme</vt:lpstr>
      <vt:lpstr>Office Theme</vt:lpstr>
      <vt:lpstr> Les villes et les communautés</vt:lpstr>
      <vt:lpstr>Que sont les GDGC?</vt:lpstr>
      <vt:lpstr>PowerPoint Presentation</vt:lpstr>
      <vt:lpstr>Des villes sûres et durables</vt:lpstr>
      <vt:lpstr>Activités industrielles, qualité de l'air et  risque de cancer</vt:lpstr>
      <vt:lpstr>PowerPoint Presentation</vt:lpstr>
      <vt:lpstr>Une jungle de béton où la chaleur  s'accumule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City Challenges</dc:title>
  <dc:creator>Nadine Ibrahim</dc:creator>
  <cp:lastModifiedBy>Nadine Ibrahim</cp:lastModifiedBy>
  <cp:revision>21</cp:revision>
  <dcterms:created xsi:type="dcterms:W3CDTF">2022-10-20T13:53:03Z</dcterms:created>
  <dcterms:modified xsi:type="dcterms:W3CDTF">2023-03-01T01:59:40Z</dcterms:modified>
</cp:coreProperties>
</file>