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5.xml" ContentType="application/vnd.openxmlformats-officedocument.presentationml.slide+xml"/>
  <Override PartName="/ppt/slides/slide4.xml" ContentType="application/vnd.openxmlformats-officedocument.presentationml.slide+xml"/>
  <Override PartName="/ppt/slides/slide7.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6.xml" ContentType="application/vnd.openxmlformats-officedocument.presentationml.slide+xml"/>
  <Override PartName="/ppt/slideMasters/slideMaster2.xml" ContentType="application/vnd.openxmlformats-officedocument.presentationml.slideMaster+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22.xml" ContentType="application/vnd.openxmlformats-officedocument.presentationml.slideLayout+xml"/>
  <Override PartName="/ppt/slideLayouts/slideLayout19.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authors.xml" ContentType="application/vnd.ms-powerpoint.author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0"/>
  </p:notesMasterIdLst>
  <p:sldIdLst>
    <p:sldId id="285" r:id="rId3"/>
    <p:sldId id="290" r:id="rId4"/>
    <p:sldId id="414" r:id="rId5"/>
    <p:sldId id="465" r:id="rId6"/>
    <p:sldId id="463" r:id="rId7"/>
    <p:sldId id="479" r:id="rId8"/>
    <p:sldId id="480"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5438F68-5688-849E-686B-64960E21EEF9}" name="Maria Kovac" initials="MK" userId="S::m2kovac@uwaterloo.ca::ca96b200-beaf-4897-a44e-e1ade192cbb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2438"/>
    <a:srgbClr val="C83536"/>
    <a:srgbClr val="4E57A7"/>
    <a:srgbClr val="F8C333"/>
    <a:srgbClr val="45A9DD"/>
    <a:srgbClr val="F29C33"/>
    <a:srgbClr val="417C44"/>
    <a:srgbClr val="ED7233"/>
    <a:srgbClr val="011893"/>
    <a:srgbClr val="333D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017"/>
    <p:restoredTop sz="96395"/>
  </p:normalViewPr>
  <p:slideViewPr>
    <p:cSldViewPr snapToGrid="0">
      <p:cViewPr varScale="1">
        <p:scale>
          <a:sx n="106" d="100"/>
          <a:sy n="106" d="100"/>
        </p:scale>
        <p:origin x="132" y="228"/>
      </p:cViewPr>
      <p:guideLst/>
    </p:cSldViewPr>
  </p:slideViewPr>
  <p:outlineViewPr>
    <p:cViewPr>
      <p:scale>
        <a:sx n="33" d="100"/>
        <a:sy n="33" d="100"/>
      </p:scale>
      <p:origin x="-64" y="0"/>
    </p:cViewPr>
  </p:outlineViewPr>
  <p:notesTextViewPr>
    <p:cViewPr>
      <p:scale>
        <a:sx n="100" d="100"/>
        <a:sy n="100" d="100"/>
      </p:scale>
      <p:origin x="0" y="0"/>
    </p:cViewPr>
  </p:notesTextViewPr>
  <p:sorterViewPr>
    <p:cViewPr>
      <p:scale>
        <a:sx n="80" d="100"/>
        <a:sy n="80" d="100"/>
      </p:scale>
      <p:origin x="0" y="0"/>
    </p:cViewPr>
  </p:sorterViewPr>
  <p:notesViewPr>
    <p:cSldViewPr snapToGrid="0">
      <p:cViewPr varScale="1">
        <p:scale>
          <a:sx n="99" d="100"/>
          <a:sy n="99" d="100"/>
        </p:scale>
        <p:origin x="3752"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42" Type="http://schemas.openxmlformats.org/officeDocument/2006/relationships/customXml" Target="../customXml/item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notesMaster" Target="notesMasters/notesMaster1.xml"/><Relationship Id="rId44" Type="http://schemas.openxmlformats.org/officeDocument/2006/relationships/customXml" Target="../customXml/item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 Id="rId43"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9BBF4D-8C74-3142-88F3-46EE8FD20ED9}" type="datetimeFigureOut">
              <a:rPr lang="en-CA" smtClean="0"/>
              <a:t>2024-09-25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DE5B45-1867-8447-8F29-540ACDFEE882}" type="slidenum">
              <a:rPr lang="en-CA" smtClean="0"/>
              <a:t>‹#›</a:t>
            </a:fld>
            <a:endParaRPr lang="en-CA"/>
          </a:p>
        </p:txBody>
      </p:sp>
    </p:spTree>
    <p:extLst>
      <p:ext uri="{BB962C8B-B14F-4D97-AF65-F5344CB8AC3E}">
        <p14:creationId xmlns:p14="http://schemas.microsoft.com/office/powerpoint/2010/main" val="2686995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teachforcanada.ca/en/wp-content/uploads/2017/09/Fort-Severn-WEB.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fortsevernfn.ca/living/educatio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teachforcanada.ca/en/wp-content/uploads/2017/09/Fort-Severn-WEB.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fortsevernfn.ca/living/educatio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effectLst/>
                <a:latin typeface="Avenir Next" panose="020B0503020202020204" pitchFamily="34" charset="0"/>
              </a:rPr>
              <a:t>Teach for Canada, </a:t>
            </a:r>
            <a:r>
              <a:rPr lang="en-CA" sz="1200" dirty="0">
                <a:ea typeface="+mn-lt"/>
                <a:cs typeface="+mn-lt"/>
              </a:rPr>
              <a:t>(</a:t>
            </a:r>
            <a:r>
              <a:rPr lang="en-CA" sz="1200" dirty="0">
                <a:ea typeface="+mn-lt"/>
                <a:cs typeface="+mn-lt"/>
                <a:hlinkClick r:id="rId3"/>
              </a:rPr>
              <a:t>https://teachforcanada.ca/en/wp-content/uploads/2017/09/Fort-Severn-WEB.pdf)</a:t>
            </a:r>
            <a:endParaRPr lang="en-CA" dirty="0">
              <a:effectLst/>
              <a:latin typeface="Avenir Next" panose="020B0503020202020204" pitchFamily="34" charset="0"/>
            </a:endParaRPr>
          </a:p>
        </p:txBody>
      </p:sp>
      <p:sp>
        <p:nvSpPr>
          <p:cNvPr id="4" name="Slide Number Placeholder 3"/>
          <p:cNvSpPr>
            <a:spLocks noGrp="1"/>
          </p:cNvSpPr>
          <p:nvPr>
            <p:ph type="sldNum" sz="quarter" idx="5"/>
          </p:nvPr>
        </p:nvSpPr>
        <p:spPr/>
        <p:txBody>
          <a:bodyPr/>
          <a:lstStyle/>
          <a:p>
            <a:fld id="{F7DE5B45-1867-8447-8F29-540ACDFEE882}" type="slidenum">
              <a:rPr lang="en-CA" smtClean="0"/>
              <a:t>4</a:t>
            </a:fld>
            <a:endParaRPr lang="en-CA"/>
          </a:p>
        </p:txBody>
      </p:sp>
    </p:spTree>
    <p:extLst>
      <p:ext uri="{BB962C8B-B14F-4D97-AF65-F5344CB8AC3E}">
        <p14:creationId xmlns:p14="http://schemas.microsoft.com/office/powerpoint/2010/main" val="2708594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pPr marL="0" marR="0" indent="0" algn="l" defTabSz="914400" rtl="0" eaLnBrk="1" fontAlgn="auto" latinLnBrk="0" hangingPunct="1">
              <a:lnSpc>
                <a:spcPct val="100000"/>
              </a:lnSpc>
              <a:spcBef>
                <a:spcPts val="0"/>
              </a:spcBef>
              <a:spcAft>
                <a:spcPts val="0"/>
              </a:spcAft>
              <a:buClrTx/>
              <a:buSzTx/>
              <a:buFontTx/>
              <a:buNone/>
              <a:tabLst/>
              <a:defRPr/>
            </a:pPr>
            <a:r>
              <a:rPr lang="en-CA" dirty="0"/>
              <a:t>Fort Severn,</a:t>
            </a:r>
            <a:r>
              <a:rPr lang="en-CA" baseline="0" dirty="0"/>
              <a:t> education. [online]</a:t>
            </a:r>
            <a:r>
              <a:rPr lang="en-CA" sz="1200" dirty="0">
                <a:ea typeface="+mn-lt"/>
                <a:cs typeface="+mn-lt"/>
                <a:hlinkClick r:id="rId3"/>
              </a:rPr>
              <a:t> https://fortsevernfn.ca/living/education/</a:t>
            </a:r>
            <a:endParaRPr lang="en-CA" dirty="0"/>
          </a:p>
          <a:p>
            <a:endParaRPr lang="en-CA" dirty="0"/>
          </a:p>
        </p:txBody>
      </p:sp>
      <p:sp>
        <p:nvSpPr>
          <p:cNvPr id="4" name="Slide Number Placeholder 3"/>
          <p:cNvSpPr>
            <a:spLocks noGrp="1"/>
          </p:cNvSpPr>
          <p:nvPr>
            <p:ph type="sldNum" sz="quarter" idx="5"/>
          </p:nvPr>
        </p:nvSpPr>
        <p:spPr/>
        <p:txBody>
          <a:bodyPr/>
          <a:lstStyle/>
          <a:p>
            <a:fld id="{F7DE5B45-1867-8447-8F29-540ACDFEE882}" type="slidenum">
              <a:rPr lang="en-CA" smtClean="0"/>
              <a:t>5</a:t>
            </a:fld>
            <a:endParaRPr lang="en-CA"/>
          </a:p>
        </p:txBody>
      </p:sp>
    </p:spTree>
    <p:extLst>
      <p:ext uri="{BB962C8B-B14F-4D97-AF65-F5344CB8AC3E}">
        <p14:creationId xmlns:p14="http://schemas.microsoft.com/office/powerpoint/2010/main" val="3677273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effectLst/>
                <a:latin typeface="Avenir Next" panose="020B0503020202020204" pitchFamily="34" charset="0"/>
              </a:rPr>
              <a:t>Teach for Canada, </a:t>
            </a:r>
            <a:r>
              <a:rPr lang="en-CA" sz="1200" dirty="0">
                <a:ea typeface="+mn-lt"/>
                <a:cs typeface="+mn-lt"/>
              </a:rPr>
              <a:t>(</a:t>
            </a:r>
            <a:r>
              <a:rPr lang="en-CA" sz="1200" dirty="0">
                <a:ea typeface="+mn-lt"/>
                <a:cs typeface="+mn-lt"/>
                <a:hlinkClick r:id="rId3"/>
              </a:rPr>
              <a:t>https://teachforcanada.ca/en/wp-content/uploads/2017/09/Fort-Severn-WEB.pdf)</a:t>
            </a:r>
            <a:endParaRPr lang="en-CA" dirty="0">
              <a:effectLst/>
              <a:latin typeface="Avenir Next" panose="020B0503020202020204" pitchFamily="34" charset="0"/>
            </a:endParaRPr>
          </a:p>
        </p:txBody>
      </p:sp>
      <p:sp>
        <p:nvSpPr>
          <p:cNvPr id="4" name="Slide Number Placeholder 3"/>
          <p:cNvSpPr>
            <a:spLocks noGrp="1"/>
          </p:cNvSpPr>
          <p:nvPr>
            <p:ph type="sldNum" sz="quarter" idx="5"/>
          </p:nvPr>
        </p:nvSpPr>
        <p:spPr/>
        <p:txBody>
          <a:bodyPr/>
          <a:lstStyle/>
          <a:p>
            <a:fld id="{F7DE5B45-1867-8447-8F29-540ACDFEE882}" type="slidenum">
              <a:rPr lang="en-CA" smtClean="0"/>
              <a:t>6</a:t>
            </a:fld>
            <a:endParaRPr lang="en-CA"/>
          </a:p>
        </p:txBody>
      </p:sp>
    </p:spTree>
    <p:extLst>
      <p:ext uri="{BB962C8B-B14F-4D97-AF65-F5344CB8AC3E}">
        <p14:creationId xmlns:p14="http://schemas.microsoft.com/office/powerpoint/2010/main" val="735028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pPr marL="0" marR="0" indent="0" algn="l" defTabSz="914400" rtl="0" eaLnBrk="1" fontAlgn="auto" latinLnBrk="0" hangingPunct="1">
              <a:lnSpc>
                <a:spcPct val="100000"/>
              </a:lnSpc>
              <a:spcBef>
                <a:spcPts val="0"/>
              </a:spcBef>
              <a:spcAft>
                <a:spcPts val="0"/>
              </a:spcAft>
              <a:buClrTx/>
              <a:buSzTx/>
              <a:buFontTx/>
              <a:buNone/>
              <a:tabLst/>
              <a:defRPr/>
            </a:pPr>
            <a:r>
              <a:rPr lang="en-CA" dirty="0"/>
              <a:t>Fort Severn,</a:t>
            </a:r>
            <a:r>
              <a:rPr lang="en-CA" baseline="0" dirty="0"/>
              <a:t> education. [online]</a:t>
            </a:r>
            <a:r>
              <a:rPr lang="en-CA" sz="1200" dirty="0">
                <a:ea typeface="+mn-lt"/>
                <a:cs typeface="+mn-lt"/>
                <a:hlinkClick r:id="rId3"/>
              </a:rPr>
              <a:t> https://fortsevernfn.ca/living/education/</a:t>
            </a:r>
            <a:endParaRPr lang="en-CA" dirty="0"/>
          </a:p>
          <a:p>
            <a:endParaRPr lang="en-CA" dirty="0"/>
          </a:p>
        </p:txBody>
      </p:sp>
      <p:sp>
        <p:nvSpPr>
          <p:cNvPr id="4" name="Slide Number Placeholder 3"/>
          <p:cNvSpPr>
            <a:spLocks noGrp="1"/>
          </p:cNvSpPr>
          <p:nvPr>
            <p:ph type="sldNum" sz="quarter" idx="5"/>
          </p:nvPr>
        </p:nvSpPr>
        <p:spPr/>
        <p:txBody>
          <a:bodyPr/>
          <a:lstStyle/>
          <a:p>
            <a:fld id="{F7DE5B45-1867-8447-8F29-540ACDFEE882}" type="slidenum">
              <a:rPr lang="en-CA" smtClean="0"/>
              <a:t>7</a:t>
            </a:fld>
            <a:endParaRPr lang="en-CA"/>
          </a:p>
        </p:txBody>
      </p:sp>
    </p:spTree>
    <p:extLst>
      <p:ext uri="{BB962C8B-B14F-4D97-AF65-F5344CB8AC3E}">
        <p14:creationId xmlns:p14="http://schemas.microsoft.com/office/powerpoint/2010/main" val="907320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6358D-96A5-301D-5B9A-E177098EDE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CBEBE659-B0F4-010D-5ACE-6BACF7D767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1A3ED6D1-8D87-0886-CDA7-D9ADAD7BC4FC}"/>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5" name="Footer Placeholder 4">
            <a:extLst>
              <a:ext uri="{FF2B5EF4-FFF2-40B4-BE49-F238E27FC236}">
                <a16:creationId xmlns:a16="http://schemas.microsoft.com/office/drawing/2014/main" id="{B1B8C0AE-7A4C-00B2-4E0C-9DD7DC37AAA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88E05F5-B47B-5EA9-4B35-E57F79BA20D2}"/>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2807050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169C0-1274-1EB3-2009-C1D971EBBC58}"/>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10198A6-5E41-EE52-B0B2-49A4783355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C0F813E-60DB-D0FF-DA0B-E6A6C6C623D6}"/>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5" name="Footer Placeholder 4">
            <a:extLst>
              <a:ext uri="{FF2B5EF4-FFF2-40B4-BE49-F238E27FC236}">
                <a16:creationId xmlns:a16="http://schemas.microsoft.com/office/drawing/2014/main" id="{445E9306-05EB-5C22-0339-CB37701AB40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052DD4A-E96D-C59D-CE12-AB02D8B43988}"/>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3599826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7E321C-1945-EE41-A96F-C5E5211D33C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632C193-4DF6-157A-645A-9190EC7C69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386DA19-CA34-2479-C3C7-596BB075092F}"/>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5" name="Footer Placeholder 4">
            <a:extLst>
              <a:ext uri="{FF2B5EF4-FFF2-40B4-BE49-F238E27FC236}">
                <a16:creationId xmlns:a16="http://schemas.microsoft.com/office/drawing/2014/main" id="{F9F57159-03D5-117C-4259-9EFEC43C28A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5A75E31-2C0C-8F32-FF51-14F192923B82}"/>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2388935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6358D-96A5-301D-5B9A-E177098EDE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CBEBE659-B0F4-010D-5ACE-6BACF7D767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1A3ED6D1-8D87-0886-CDA7-D9ADAD7BC4FC}"/>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5" name="Footer Placeholder 4">
            <a:extLst>
              <a:ext uri="{FF2B5EF4-FFF2-40B4-BE49-F238E27FC236}">
                <a16:creationId xmlns:a16="http://schemas.microsoft.com/office/drawing/2014/main" id="{B1B8C0AE-7A4C-00B2-4E0C-9DD7DC37AAA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88E05F5-B47B-5EA9-4B35-E57F79BA20D2}"/>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28070501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42068-B0DA-4BE7-337C-AA14EF9D5F5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D6DC936-E7B4-1FEC-CD15-677062C67B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E13A4BE-4E4F-5899-B67B-6B03943B4DAC}"/>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5" name="Footer Placeholder 4">
            <a:extLst>
              <a:ext uri="{FF2B5EF4-FFF2-40B4-BE49-F238E27FC236}">
                <a16:creationId xmlns:a16="http://schemas.microsoft.com/office/drawing/2014/main" id="{41F2E3E1-7CAE-4978-36D5-1EA33D44A8F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AB914DD-C0D2-D292-BBDD-6A357C8B442B}"/>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3618627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AD71D-97D7-2019-49C9-EDB6498CF7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02ECE3DE-8B54-1212-B99E-5FA7255114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3EFDDF-182F-B1F4-22EF-CCBE67330467}"/>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5" name="Footer Placeholder 4">
            <a:extLst>
              <a:ext uri="{FF2B5EF4-FFF2-40B4-BE49-F238E27FC236}">
                <a16:creationId xmlns:a16="http://schemas.microsoft.com/office/drawing/2014/main" id="{2BCE5167-492B-6FBB-1B5C-B755A527169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2A0F346-5A87-7571-BD28-4017DAC850EA}"/>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3215485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EF154-4E93-3958-5C7D-8D995246BD0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DD927F1-7868-40A1-E22C-D45522C1AD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2114F576-BF50-F2E8-0AA2-2BE2B20305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E8ED6A0-28DC-DC7F-AB42-837B31BD4636}"/>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6" name="Footer Placeholder 5">
            <a:extLst>
              <a:ext uri="{FF2B5EF4-FFF2-40B4-BE49-F238E27FC236}">
                <a16:creationId xmlns:a16="http://schemas.microsoft.com/office/drawing/2014/main" id="{E7D90F97-50F4-A7C1-96D8-661A1DE6E96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ACE816B-BF02-4DD4-F231-4E7AB6C8D592}"/>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3002432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669AB-59C7-E514-DCC4-4791F6D1E8E0}"/>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5B0B1DB6-2E12-A8C0-3E67-7FC135957D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1AF43C-FE6B-1C7F-78A2-C2DBD9F878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32B917B9-F2B6-8332-979B-96051922AF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5C342D-A1CF-D267-FFB5-46D538AAE4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485B775B-3228-1F93-0464-60D945542AFE}"/>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8" name="Footer Placeholder 7">
            <a:extLst>
              <a:ext uri="{FF2B5EF4-FFF2-40B4-BE49-F238E27FC236}">
                <a16:creationId xmlns:a16="http://schemas.microsoft.com/office/drawing/2014/main" id="{FFEB7757-AF73-3AF9-AF40-CDCE5CE6A994}"/>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D1FF0707-92A2-CCBE-9E61-3E9E25F202A4}"/>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39084289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C3119-4DFF-76B2-16AA-A57664B62223}"/>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6953C84-211A-779E-4749-A4CCE529E0C9}"/>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4" name="Footer Placeholder 3">
            <a:extLst>
              <a:ext uri="{FF2B5EF4-FFF2-40B4-BE49-F238E27FC236}">
                <a16:creationId xmlns:a16="http://schemas.microsoft.com/office/drawing/2014/main" id="{3A3124CE-96DF-5CBC-A08D-BB404E31B26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D58A1166-0692-DD3D-FBB1-47A64411E197}"/>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6461645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998856-2120-1FAF-A534-AFED5C96BD1A}"/>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3" name="Footer Placeholder 2">
            <a:extLst>
              <a:ext uri="{FF2B5EF4-FFF2-40B4-BE49-F238E27FC236}">
                <a16:creationId xmlns:a16="http://schemas.microsoft.com/office/drawing/2014/main" id="{143FD11B-49E2-2C5E-EA58-838518AB24EA}"/>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740FFC12-1DA2-CE47-5D5B-42EA95ED0CDE}"/>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5267056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956D2-C125-F7D9-5136-4EE3F8E9F8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AC9F02AD-2281-FD06-FCC3-9DF489B690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364F2009-8C4D-DA24-7F61-E073D3D185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AA1912-FF29-27DD-730C-40A9C591712C}"/>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6" name="Footer Placeholder 5">
            <a:extLst>
              <a:ext uri="{FF2B5EF4-FFF2-40B4-BE49-F238E27FC236}">
                <a16:creationId xmlns:a16="http://schemas.microsoft.com/office/drawing/2014/main" id="{3F7D69CF-0277-09C7-32B6-AF44F1CCC2A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77646CB-4106-73D4-20AB-79BFF316620E}"/>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564358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42068-B0DA-4BE7-337C-AA14EF9D5F5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D6DC936-E7B4-1FEC-CD15-677062C67B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E13A4BE-4E4F-5899-B67B-6B03943B4DAC}"/>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5" name="Footer Placeholder 4">
            <a:extLst>
              <a:ext uri="{FF2B5EF4-FFF2-40B4-BE49-F238E27FC236}">
                <a16:creationId xmlns:a16="http://schemas.microsoft.com/office/drawing/2014/main" id="{41F2E3E1-7CAE-4978-36D5-1EA33D44A8F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AB914DD-C0D2-D292-BBDD-6A357C8B442B}"/>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3618627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756-F6DB-375C-7973-9AF60686D6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D1170AFE-CDE9-24A1-4585-43B50025D6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A974BE61-885B-488D-6CAD-63BAD284ED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B05633-8210-8F4A-9F91-E7D42DABE99F}"/>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6" name="Footer Placeholder 5">
            <a:extLst>
              <a:ext uri="{FF2B5EF4-FFF2-40B4-BE49-F238E27FC236}">
                <a16:creationId xmlns:a16="http://schemas.microsoft.com/office/drawing/2014/main" id="{E6300431-E155-6A33-6686-E32BC3848DF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CB9C7C0-2EAA-E2CF-C309-F8071F250E97}"/>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4241090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169C0-1274-1EB3-2009-C1D971EBBC58}"/>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10198A6-5E41-EE52-B0B2-49A4783355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C0F813E-60DB-D0FF-DA0B-E6A6C6C623D6}"/>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5" name="Footer Placeholder 4">
            <a:extLst>
              <a:ext uri="{FF2B5EF4-FFF2-40B4-BE49-F238E27FC236}">
                <a16:creationId xmlns:a16="http://schemas.microsoft.com/office/drawing/2014/main" id="{445E9306-05EB-5C22-0339-CB37701AB40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052DD4A-E96D-C59D-CE12-AB02D8B43988}"/>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35998261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7E321C-1945-EE41-A96F-C5E5211D33C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632C193-4DF6-157A-645A-9190EC7C69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386DA19-CA34-2479-C3C7-596BB075092F}"/>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5" name="Footer Placeholder 4">
            <a:extLst>
              <a:ext uri="{FF2B5EF4-FFF2-40B4-BE49-F238E27FC236}">
                <a16:creationId xmlns:a16="http://schemas.microsoft.com/office/drawing/2014/main" id="{F9F57159-03D5-117C-4259-9EFEC43C28A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5A75E31-2C0C-8F32-FF51-14F192923B82}"/>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2388935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AD71D-97D7-2019-49C9-EDB6498CF7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02ECE3DE-8B54-1212-B99E-5FA7255114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3EFDDF-182F-B1F4-22EF-CCBE67330467}"/>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5" name="Footer Placeholder 4">
            <a:extLst>
              <a:ext uri="{FF2B5EF4-FFF2-40B4-BE49-F238E27FC236}">
                <a16:creationId xmlns:a16="http://schemas.microsoft.com/office/drawing/2014/main" id="{2BCE5167-492B-6FBB-1B5C-B755A527169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2A0F346-5A87-7571-BD28-4017DAC850EA}"/>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3215485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EF154-4E93-3958-5C7D-8D995246BD0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DD927F1-7868-40A1-E22C-D45522C1AD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2114F576-BF50-F2E8-0AA2-2BE2B20305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E8ED6A0-28DC-DC7F-AB42-837B31BD4636}"/>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6" name="Footer Placeholder 5">
            <a:extLst>
              <a:ext uri="{FF2B5EF4-FFF2-40B4-BE49-F238E27FC236}">
                <a16:creationId xmlns:a16="http://schemas.microsoft.com/office/drawing/2014/main" id="{E7D90F97-50F4-A7C1-96D8-661A1DE6E96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ACE816B-BF02-4DD4-F231-4E7AB6C8D592}"/>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3002432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669AB-59C7-E514-DCC4-4791F6D1E8E0}"/>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5B0B1DB6-2E12-A8C0-3E67-7FC135957D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1AF43C-FE6B-1C7F-78A2-C2DBD9F878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32B917B9-F2B6-8332-979B-96051922AF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5C342D-A1CF-D267-FFB5-46D538AAE4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485B775B-3228-1F93-0464-60D945542AFE}"/>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8" name="Footer Placeholder 7">
            <a:extLst>
              <a:ext uri="{FF2B5EF4-FFF2-40B4-BE49-F238E27FC236}">
                <a16:creationId xmlns:a16="http://schemas.microsoft.com/office/drawing/2014/main" id="{FFEB7757-AF73-3AF9-AF40-CDCE5CE6A994}"/>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D1FF0707-92A2-CCBE-9E61-3E9E25F202A4}"/>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3908428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C3119-4DFF-76B2-16AA-A57664B62223}"/>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6953C84-211A-779E-4749-A4CCE529E0C9}"/>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4" name="Footer Placeholder 3">
            <a:extLst>
              <a:ext uri="{FF2B5EF4-FFF2-40B4-BE49-F238E27FC236}">
                <a16:creationId xmlns:a16="http://schemas.microsoft.com/office/drawing/2014/main" id="{3A3124CE-96DF-5CBC-A08D-BB404E31B26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D58A1166-0692-DD3D-FBB1-47A64411E197}"/>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646164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998856-2120-1FAF-A534-AFED5C96BD1A}"/>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3" name="Footer Placeholder 2">
            <a:extLst>
              <a:ext uri="{FF2B5EF4-FFF2-40B4-BE49-F238E27FC236}">
                <a16:creationId xmlns:a16="http://schemas.microsoft.com/office/drawing/2014/main" id="{143FD11B-49E2-2C5E-EA58-838518AB24EA}"/>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740FFC12-1DA2-CE47-5D5B-42EA95ED0CDE}"/>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526705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956D2-C125-F7D9-5136-4EE3F8E9F8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AC9F02AD-2281-FD06-FCC3-9DF489B690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364F2009-8C4D-DA24-7F61-E073D3D185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AA1912-FF29-27DD-730C-40A9C591712C}"/>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6" name="Footer Placeholder 5">
            <a:extLst>
              <a:ext uri="{FF2B5EF4-FFF2-40B4-BE49-F238E27FC236}">
                <a16:creationId xmlns:a16="http://schemas.microsoft.com/office/drawing/2014/main" id="{3F7D69CF-0277-09C7-32B6-AF44F1CCC2A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77646CB-4106-73D4-20AB-79BFF316620E}"/>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564358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756-F6DB-375C-7973-9AF60686D6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D1170AFE-CDE9-24A1-4585-43B50025D6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A974BE61-885B-488D-6CAD-63BAD284ED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B05633-8210-8F4A-9F91-E7D42DABE99F}"/>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6" name="Footer Placeholder 5">
            <a:extLst>
              <a:ext uri="{FF2B5EF4-FFF2-40B4-BE49-F238E27FC236}">
                <a16:creationId xmlns:a16="http://schemas.microsoft.com/office/drawing/2014/main" id="{E6300431-E155-6A33-6686-E32BC3848DF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CB9C7C0-2EAA-E2CF-C309-F8071F250E97}"/>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4241090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02F97F-4909-A329-7190-31E06E2502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3AEB001-037C-AC83-F45C-149E8455ED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06CA37F-A89D-70A8-6B45-F64920FD11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622AFD-076A-EC48-84EB-07C7D71E38B1}" type="datetimeFigureOut">
              <a:rPr lang="en-CA" smtClean="0"/>
              <a:t>2024-09-25</a:t>
            </a:fld>
            <a:endParaRPr lang="en-CA"/>
          </a:p>
        </p:txBody>
      </p:sp>
      <p:sp>
        <p:nvSpPr>
          <p:cNvPr id="5" name="Footer Placeholder 4">
            <a:extLst>
              <a:ext uri="{FF2B5EF4-FFF2-40B4-BE49-F238E27FC236}">
                <a16:creationId xmlns:a16="http://schemas.microsoft.com/office/drawing/2014/main" id="{04A89B78-3D28-ACC4-CA8D-485F58D86F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C34009B0-DE72-8EE8-539A-52F17A7532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1B92EA-19AA-2643-9DEC-A443686D929B}" type="slidenum">
              <a:rPr lang="en-CA" smtClean="0"/>
              <a:t>‹#›</a:t>
            </a:fld>
            <a:endParaRPr lang="en-CA"/>
          </a:p>
        </p:txBody>
      </p:sp>
    </p:spTree>
    <p:extLst>
      <p:ext uri="{BB962C8B-B14F-4D97-AF65-F5344CB8AC3E}">
        <p14:creationId xmlns:p14="http://schemas.microsoft.com/office/powerpoint/2010/main" val="23568972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02F97F-4909-A329-7190-31E06E2502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3AEB001-037C-AC83-F45C-149E8455ED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06CA37F-A89D-70A8-6B45-F64920FD11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622AFD-076A-EC48-84EB-07C7D71E38B1}" type="datetimeFigureOut">
              <a:rPr lang="en-CA" smtClean="0"/>
              <a:t>2024-09-25</a:t>
            </a:fld>
            <a:endParaRPr lang="en-CA"/>
          </a:p>
        </p:txBody>
      </p:sp>
      <p:sp>
        <p:nvSpPr>
          <p:cNvPr id="5" name="Footer Placeholder 4">
            <a:extLst>
              <a:ext uri="{FF2B5EF4-FFF2-40B4-BE49-F238E27FC236}">
                <a16:creationId xmlns:a16="http://schemas.microsoft.com/office/drawing/2014/main" id="{04A89B78-3D28-ACC4-CA8D-485F58D86F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C34009B0-DE72-8EE8-539A-52F17A7532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1B92EA-19AA-2643-9DEC-A443686D929B}" type="slidenum">
              <a:rPr lang="en-CA" smtClean="0"/>
              <a:t>‹#›</a:t>
            </a:fld>
            <a:endParaRPr lang="en-CA"/>
          </a:p>
        </p:txBody>
      </p:sp>
    </p:spTree>
    <p:extLst>
      <p:ext uri="{BB962C8B-B14F-4D97-AF65-F5344CB8AC3E}">
        <p14:creationId xmlns:p14="http://schemas.microsoft.com/office/powerpoint/2010/main" val="23568972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0.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56080-5EA2-74FF-F6D3-B5BF1834EAF7}"/>
              </a:ext>
            </a:extLst>
          </p:cNvPr>
          <p:cNvSpPr>
            <a:spLocks noGrp="1"/>
          </p:cNvSpPr>
          <p:nvPr>
            <p:ph type="title"/>
          </p:nvPr>
        </p:nvSpPr>
        <p:spPr>
          <a:xfrm>
            <a:off x="6745735" y="640081"/>
            <a:ext cx="5004000" cy="3637373"/>
          </a:xfrm>
          <a:solidFill>
            <a:schemeClr val="bg1"/>
          </a:solidFill>
        </p:spPr>
        <p:txBody>
          <a:bodyPr vert="horz" lIns="91440" tIns="45720" rIns="91440" bIns="45720" rtlCol="0" anchor="ctr" anchorCtr="0">
            <a:noAutofit/>
          </a:bodyPr>
          <a:lstStyle/>
          <a:p>
            <a:r>
              <a:rPr lang="en-US" sz="6500" dirty="0">
                <a:latin typeface="Gotham Medium" pitchFamily="2" charset="0"/>
              </a:rPr>
              <a:t>Cities and  Communities</a:t>
            </a:r>
          </a:p>
        </p:txBody>
      </p:sp>
      <p:sp>
        <p:nvSpPr>
          <p:cNvPr id="4" name="Text Placeholder 3">
            <a:extLst>
              <a:ext uri="{FF2B5EF4-FFF2-40B4-BE49-F238E27FC236}">
                <a16:creationId xmlns:a16="http://schemas.microsoft.com/office/drawing/2014/main" id="{CCF92876-FCDD-93C0-F9DF-18929FD35087}"/>
              </a:ext>
            </a:extLst>
          </p:cNvPr>
          <p:cNvSpPr>
            <a:spLocks noGrp="1"/>
          </p:cNvSpPr>
          <p:nvPr>
            <p:ph type="body" sz="half" idx="2"/>
          </p:nvPr>
        </p:nvSpPr>
        <p:spPr>
          <a:xfrm>
            <a:off x="6745735" y="4415881"/>
            <a:ext cx="4806184" cy="1802038"/>
          </a:xfrm>
          <a:noFill/>
        </p:spPr>
        <p:txBody>
          <a:bodyPr vert="horz" lIns="91440" tIns="45720" rIns="91440" bIns="45720" rtlCol="0">
            <a:noAutofit/>
          </a:bodyPr>
          <a:lstStyle/>
          <a:p>
            <a:r>
              <a:rPr lang="en-US" sz="2800" dirty="0">
                <a:latin typeface="Gotham Book" pitchFamily="2" charset="0"/>
              </a:rPr>
              <a:t>Connecting Ontario Cities and Indigenous Communities to the  Canadian Engineering Grand Challenges (CEGC)</a:t>
            </a:r>
          </a:p>
        </p:txBody>
      </p:sp>
      <p:pic>
        <p:nvPicPr>
          <p:cNvPr id="6" name="Picture Placeholder 5">
            <a:extLst>
              <a:ext uri="{FF2B5EF4-FFF2-40B4-BE49-F238E27FC236}">
                <a16:creationId xmlns:a16="http://schemas.microsoft.com/office/drawing/2014/main" id="{635A9E0F-8D31-4ADC-802E-83E6B064CBE6}"/>
              </a:ext>
            </a:extLst>
          </p:cNvPr>
          <p:cNvPicPr>
            <a:picLocks noGrp="1" noChangeAspect="1"/>
          </p:cNvPicPr>
          <p:nvPr>
            <p:ph type="pic" idx="1"/>
          </p:nvPr>
        </p:nvPicPr>
        <p:blipFill rotWithShape="1">
          <a:blip r:embed="rId2"/>
          <a:srcRect l="5460" r="5510"/>
          <a:stretch/>
        </p:blipFill>
        <p:spPr>
          <a:xfrm>
            <a:off x="20" y="10"/>
            <a:ext cx="6105635" cy="6857990"/>
          </a:xfrm>
          <a:prstGeom prst="rect">
            <a:avLst/>
          </a:prstGeom>
        </p:spPr>
      </p:pic>
    </p:spTree>
    <p:extLst>
      <p:ext uri="{BB962C8B-B14F-4D97-AF65-F5344CB8AC3E}">
        <p14:creationId xmlns:p14="http://schemas.microsoft.com/office/powerpoint/2010/main" val="10761257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B74F7-7F74-823E-23AA-8A05CAB6E291}"/>
              </a:ext>
            </a:extLst>
          </p:cNvPr>
          <p:cNvSpPr>
            <a:spLocks noGrp="1"/>
          </p:cNvSpPr>
          <p:nvPr>
            <p:ph type="title"/>
          </p:nvPr>
        </p:nvSpPr>
        <p:spPr>
          <a:xfrm>
            <a:off x="855568" y="594000"/>
            <a:ext cx="6264000" cy="1065600"/>
          </a:xfrm>
        </p:spPr>
        <p:txBody>
          <a:bodyPr>
            <a:normAutofit fontScale="90000"/>
          </a:bodyPr>
          <a:lstStyle/>
          <a:p>
            <a:r>
              <a:rPr lang="en-CA" sz="3600" dirty="0">
                <a:latin typeface="Gotham Medium" pitchFamily="2" charset="0"/>
              </a:rPr>
              <a:t>What are the </a:t>
            </a:r>
            <a:r>
              <a:rPr lang="en-CA" sz="3600" dirty="0" smtClean="0">
                <a:latin typeface="Gotham Medium" pitchFamily="2" charset="0"/>
              </a:rPr>
              <a:t>Canadian Engineering Grand Challenges?</a:t>
            </a:r>
            <a:endParaRPr lang="en-CA" sz="3600" dirty="0">
              <a:latin typeface="Gotham Medium" pitchFamily="2" charset="0"/>
            </a:endParaRPr>
          </a:p>
        </p:txBody>
      </p:sp>
      <p:sp>
        <p:nvSpPr>
          <p:cNvPr id="4" name="Text Placeholder 3">
            <a:extLst>
              <a:ext uri="{FF2B5EF4-FFF2-40B4-BE49-F238E27FC236}">
                <a16:creationId xmlns:a16="http://schemas.microsoft.com/office/drawing/2014/main" id="{A7BC89BA-7599-6D6D-BD78-AC6AF8088938}"/>
              </a:ext>
            </a:extLst>
          </p:cNvPr>
          <p:cNvSpPr>
            <a:spLocks noGrp="1"/>
          </p:cNvSpPr>
          <p:nvPr>
            <p:ph type="body" sz="half" idx="2"/>
          </p:nvPr>
        </p:nvSpPr>
        <p:spPr>
          <a:xfrm>
            <a:off x="839788" y="2057400"/>
            <a:ext cx="6060742" cy="3854302"/>
          </a:xfrm>
        </p:spPr>
        <p:txBody>
          <a:bodyPr>
            <a:normAutofit fontScale="92500" lnSpcReduction="20000"/>
          </a:bodyPr>
          <a:lstStyle/>
          <a:p>
            <a:pPr algn="just">
              <a:spcAft>
                <a:spcPts val="200"/>
              </a:spcAft>
            </a:pPr>
            <a:r>
              <a:rPr lang="en-CA" sz="1800" dirty="0"/>
              <a:t>The Canadian Engineering Grand Challenges (</a:t>
            </a:r>
            <a:r>
              <a:rPr lang="en-CA" sz="1800" dirty="0" smtClean="0"/>
              <a:t>CEGCs) </a:t>
            </a:r>
            <a:r>
              <a:rPr lang="en-CA" sz="1800" dirty="0"/>
              <a:t>capture the United Nations 17 Sustainable Development Goals (</a:t>
            </a:r>
            <a:r>
              <a:rPr lang="en-CA" sz="1800" dirty="0" smtClean="0"/>
              <a:t>SDGs) </a:t>
            </a:r>
            <a:r>
              <a:rPr lang="en-CA" sz="1800" dirty="0"/>
              <a:t>in a way that is uniquely contextualized to Canada. This “grand challenge” approach is intended to focus and inspire the engineering profession, and to provide a context for Canadian engineering educators to prepare engineering students with the necessary leadership and sociotechnical skills to address and solve these large complex challenges and facilitate impactful change. </a:t>
            </a:r>
          </a:p>
          <a:p>
            <a:r>
              <a:rPr lang="en-CA" sz="1800" dirty="0"/>
              <a:t>The six </a:t>
            </a:r>
            <a:r>
              <a:rPr lang="en-CA" sz="1800" dirty="0" smtClean="0"/>
              <a:t>Challenges </a:t>
            </a:r>
            <a:r>
              <a:rPr lang="en-CA" sz="1800" dirty="0"/>
              <a:t>are:</a:t>
            </a:r>
          </a:p>
          <a:p>
            <a:r>
              <a:rPr lang="en-CA" sz="1800" dirty="0"/>
              <a:t>CEGC 1: Resilient infrastructure</a:t>
            </a:r>
          </a:p>
          <a:p>
            <a:r>
              <a:rPr lang="en-CA" sz="1800" dirty="0"/>
              <a:t>CEGC 2: Access to affordable, reliable, and sustainable energy</a:t>
            </a:r>
          </a:p>
          <a:p>
            <a:r>
              <a:rPr lang="en-CA" sz="1800" dirty="0"/>
              <a:t>CEGC 3: Access to safe water in all communities</a:t>
            </a:r>
          </a:p>
          <a:p>
            <a:r>
              <a:rPr lang="en-CA" sz="1800" dirty="0"/>
              <a:t>CEGC 4: Inclusive, safe, and sustainable cities</a:t>
            </a:r>
          </a:p>
          <a:p>
            <a:r>
              <a:rPr lang="en-CA" sz="1800" dirty="0"/>
              <a:t>CEGC 5: Inclusive and sustainable industrialization</a:t>
            </a:r>
          </a:p>
          <a:p>
            <a:r>
              <a:rPr lang="en-CA" sz="1800" dirty="0"/>
              <a:t>CEGC 6: Access to affordable and inclusive STEM education</a:t>
            </a:r>
          </a:p>
          <a:p>
            <a:pPr algn="just"/>
            <a:endParaRPr lang="en-CA" sz="1800" dirty="0"/>
          </a:p>
        </p:txBody>
      </p:sp>
      <p:pic>
        <p:nvPicPr>
          <p:cNvPr id="6" name="Picture 5">
            <a:extLst>
              <a:ext uri="{FF2B5EF4-FFF2-40B4-BE49-F238E27FC236}">
                <a16:creationId xmlns:a16="http://schemas.microsoft.com/office/drawing/2014/main" id="{73B1922C-E03D-2F99-F840-300478239E72}"/>
              </a:ext>
            </a:extLst>
          </p:cNvPr>
          <p:cNvPicPr>
            <a:picLocks noChangeAspect="1"/>
          </p:cNvPicPr>
          <p:nvPr/>
        </p:nvPicPr>
        <p:blipFill>
          <a:blip r:embed="rId2"/>
          <a:stretch>
            <a:fillRect/>
          </a:stretch>
        </p:blipFill>
        <p:spPr>
          <a:xfrm>
            <a:off x="7012761" y="4336312"/>
            <a:ext cx="2521688" cy="2521688"/>
          </a:xfrm>
          <a:prstGeom prst="rect">
            <a:avLst/>
          </a:prstGeom>
        </p:spPr>
      </p:pic>
      <p:pic>
        <p:nvPicPr>
          <p:cNvPr id="8" name="Picture 7">
            <a:extLst>
              <a:ext uri="{FF2B5EF4-FFF2-40B4-BE49-F238E27FC236}">
                <a16:creationId xmlns:a16="http://schemas.microsoft.com/office/drawing/2014/main" id="{31694C0C-3CED-AFCB-9DD3-1B447CA45FA3}"/>
              </a:ext>
            </a:extLst>
          </p:cNvPr>
          <p:cNvPicPr>
            <a:picLocks noChangeAspect="1"/>
          </p:cNvPicPr>
          <p:nvPr/>
        </p:nvPicPr>
        <p:blipFill>
          <a:blip r:embed="rId3"/>
          <a:stretch>
            <a:fillRect/>
          </a:stretch>
        </p:blipFill>
        <p:spPr>
          <a:xfrm>
            <a:off x="7128368" y="0"/>
            <a:ext cx="2520000" cy="2520000"/>
          </a:xfrm>
          <a:prstGeom prst="rect">
            <a:avLst/>
          </a:prstGeom>
        </p:spPr>
      </p:pic>
      <p:pic>
        <p:nvPicPr>
          <p:cNvPr id="10" name="Picture 9">
            <a:extLst>
              <a:ext uri="{FF2B5EF4-FFF2-40B4-BE49-F238E27FC236}">
                <a16:creationId xmlns:a16="http://schemas.microsoft.com/office/drawing/2014/main" id="{34105F47-654C-CF86-989D-163192A36CDA}"/>
              </a:ext>
            </a:extLst>
          </p:cNvPr>
          <p:cNvPicPr>
            <a:picLocks noChangeAspect="1"/>
          </p:cNvPicPr>
          <p:nvPr/>
        </p:nvPicPr>
        <p:blipFill>
          <a:blip r:embed="rId4"/>
          <a:stretch>
            <a:fillRect/>
          </a:stretch>
        </p:blipFill>
        <p:spPr>
          <a:xfrm>
            <a:off x="7052250" y="2204245"/>
            <a:ext cx="2520000" cy="2520000"/>
          </a:xfrm>
          <a:prstGeom prst="rect">
            <a:avLst/>
          </a:prstGeom>
        </p:spPr>
      </p:pic>
      <p:pic>
        <p:nvPicPr>
          <p:cNvPr id="12" name="Picture 11">
            <a:extLst>
              <a:ext uri="{FF2B5EF4-FFF2-40B4-BE49-F238E27FC236}">
                <a16:creationId xmlns:a16="http://schemas.microsoft.com/office/drawing/2014/main" id="{C5271BE1-63F4-613A-0E8C-FD771D70944B}"/>
              </a:ext>
            </a:extLst>
          </p:cNvPr>
          <p:cNvPicPr>
            <a:picLocks noChangeAspect="1"/>
          </p:cNvPicPr>
          <p:nvPr/>
        </p:nvPicPr>
        <p:blipFill>
          <a:blip r:embed="rId5"/>
          <a:stretch>
            <a:fillRect/>
          </a:stretch>
        </p:blipFill>
        <p:spPr>
          <a:xfrm>
            <a:off x="9534449" y="4338000"/>
            <a:ext cx="2520000" cy="2520000"/>
          </a:xfrm>
          <a:prstGeom prst="rect">
            <a:avLst/>
          </a:prstGeom>
        </p:spPr>
      </p:pic>
      <p:pic>
        <p:nvPicPr>
          <p:cNvPr id="14" name="Picture 13">
            <a:extLst>
              <a:ext uri="{FF2B5EF4-FFF2-40B4-BE49-F238E27FC236}">
                <a16:creationId xmlns:a16="http://schemas.microsoft.com/office/drawing/2014/main" id="{53B6E992-508B-5CF4-EF49-8036F3E0689E}"/>
              </a:ext>
            </a:extLst>
          </p:cNvPr>
          <p:cNvPicPr>
            <a:picLocks noChangeAspect="1"/>
          </p:cNvPicPr>
          <p:nvPr/>
        </p:nvPicPr>
        <p:blipFill>
          <a:blip r:embed="rId6"/>
          <a:stretch>
            <a:fillRect/>
          </a:stretch>
        </p:blipFill>
        <p:spPr>
          <a:xfrm>
            <a:off x="9496131" y="2204245"/>
            <a:ext cx="2520000" cy="2520000"/>
          </a:xfrm>
          <a:prstGeom prst="rect">
            <a:avLst/>
          </a:prstGeom>
        </p:spPr>
      </p:pic>
      <p:pic>
        <p:nvPicPr>
          <p:cNvPr id="16" name="Picture 15">
            <a:extLst>
              <a:ext uri="{FF2B5EF4-FFF2-40B4-BE49-F238E27FC236}">
                <a16:creationId xmlns:a16="http://schemas.microsoft.com/office/drawing/2014/main" id="{5CB68BDD-51E7-2A33-8C0B-AA5E7CBFEC64}"/>
              </a:ext>
            </a:extLst>
          </p:cNvPr>
          <p:cNvPicPr>
            <a:picLocks noChangeAspect="1"/>
          </p:cNvPicPr>
          <p:nvPr/>
        </p:nvPicPr>
        <p:blipFill>
          <a:blip r:embed="rId7"/>
          <a:stretch>
            <a:fillRect/>
          </a:stretch>
        </p:blipFill>
        <p:spPr>
          <a:xfrm>
            <a:off x="9620396" y="0"/>
            <a:ext cx="2520000" cy="2520000"/>
          </a:xfrm>
          <a:prstGeom prst="rect">
            <a:avLst/>
          </a:prstGeom>
        </p:spPr>
      </p:pic>
    </p:spTree>
    <p:extLst>
      <p:ext uri="{BB962C8B-B14F-4D97-AF65-F5344CB8AC3E}">
        <p14:creationId xmlns:p14="http://schemas.microsoft.com/office/powerpoint/2010/main" val="15436467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82438"/>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E413749-B45B-CD4C-850A-36C903C3F6D9}"/>
              </a:ext>
            </a:extLst>
          </p:cNvPr>
          <p:cNvSpPr>
            <a:spLocks noGrp="1"/>
          </p:cNvSpPr>
          <p:nvPr>
            <p:ph type="title"/>
          </p:nvPr>
        </p:nvSpPr>
        <p:spPr>
          <a:xfrm>
            <a:off x="7188051" y="2283162"/>
            <a:ext cx="5003948" cy="1971437"/>
          </a:xfrm>
        </p:spPr>
        <p:txBody>
          <a:bodyPr vert="horz" lIns="91440" tIns="45720" rIns="91440" bIns="45720" rtlCol="0" anchor="b">
            <a:normAutofit/>
          </a:bodyPr>
          <a:lstStyle/>
          <a:p>
            <a:r>
              <a:rPr lang="en-US" sz="5000" dirty="0">
                <a:latin typeface="Gotham Medium" pitchFamily="2" charset="0"/>
              </a:rPr>
              <a:t>Inclusive STEM Education</a:t>
            </a:r>
          </a:p>
        </p:txBody>
      </p:sp>
      <p:sp>
        <p:nvSpPr>
          <p:cNvPr id="7" name="Content Placeholder 6">
            <a:extLst>
              <a:ext uri="{FF2B5EF4-FFF2-40B4-BE49-F238E27FC236}">
                <a16:creationId xmlns:a16="http://schemas.microsoft.com/office/drawing/2014/main" id="{06EEB649-F448-034A-A36F-655A6F41A5E4}"/>
              </a:ext>
            </a:extLst>
          </p:cNvPr>
          <p:cNvSpPr>
            <a:spLocks noGrp="1"/>
          </p:cNvSpPr>
          <p:nvPr>
            <p:ph idx="1"/>
          </p:nvPr>
        </p:nvSpPr>
        <p:spPr>
          <a:xfrm>
            <a:off x="7188050" y="4254599"/>
            <a:ext cx="4688759" cy="1147863"/>
          </a:xfrm>
        </p:spPr>
        <p:txBody>
          <a:bodyPr vert="horz" lIns="91440" tIns="45720" rIns="91440" bIns="45720" rtlCol="0" anchor="t">
            <a:normAutofit/>
          </a:bodyPr>
          <a:lstStyle/>
          <a:p>
            <a:pPr marL="0" indent="0">
              <a:buNone/>
            </a:pPr>
            <a:r>
              <a:rPr lang="en-US" sz="2000" b="1" dirty="0"/>
              <a:t>Fort Severn First Nation</a:t>
            </a:r>
          </a:p>
          <a:p>
            <a:pPr marL="0" indent="0">
              <a:buNone/>
            </a:pPr>
            <a:r>
              <a:rPr lang="en-US" sz="2000" b="1" dirty="0"/>
              <a:t>Toronto</a:t>
            </a:r>
          </a:p>
        </p:txBody>
      </p:sp>
      <p:sp>
        <p:nvSpPr>
          <p:cNvPr id="19" name="Freeform: Shape 18">
            <a:extLst>
              <a:ext uri="{FF2B5EF4-FFF2-40B4-BE49-F238E27FC236}">
                <a16:creationId xmlns:a16="http://schemas.microsoft.com/office/drawing/2014/main" id="{E49CC64F-7275-4E33-961B-0C5CDC4398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3A356092-355D-894F-9448-73D7640585B9}"/>
              </a:ext>
            </a:extLst>
          </p:cNvPr>
          <p:cNvPicPr>
            <a:picLocks noChangeAspect="1"/>
          </p:cNvPicPr>
          <p:nvPr/>
        </p:nvPicPr>
        <p:blipFill>
          <a:blip r:embed="rId2"/>
          <a:srcRect t="1213" b="1213"/>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66033242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A0219B-80BF-3857-1FA6-4FD88A53D906}"/>
              </a:ext>
            </a:extLst>
          </p:cNvPr>
          <p:cNvPicPr>
            <a:picLocks noChangeAspect="1"/>
          </p:cNvPicPr>
          <p:nvPr/>
        </p:nvPicPr>
        <p:blipFill>
          <a:blip r:embed="rId3"/>
          <a:stretch>
            <a:fillRect/>
          </a:stretch>
        </p:blipFill>
        <p:spPr>
          <a:xfrm>
            <a:off x="0" y="0"/>
            <a:ext cx="12192000" cy="6857999"/>
          </a:xfrm>
          <a:prstGeom prst="rect">
            <a:avLst/>
          </a:prstGeom>
        </p:spPr>
      </p:pic>
      <p:sp>
        <p:nvSpPr>
          <p:cNvPr id="5" name="Title 1">
            <a:extLst>
              <a:ext uri="{FF2B5EF4-FFF2-40B4-BE49-F238E27FC236}">
                <a16:creationId xmlns:a16="http://schemas.microsoft.com/office/drawing/2014/main" id="{2D06B18C-3D1C-BA22-6FFA-5904C1768659}"/>
              </a:ext>
            </a:extLst>
          </p:cNvPr>
          <p:cNvSpPr>
            <a:spLocks noGrp="1"/>
          </p:cNvSpPr>
          <p:nvPr>
            <p:ph type="title"/>
          </p:nvPr>
        </p:nvSpPr>
        <p:spPr>
          <a:xfrm>
            <a:off x="-17" y="362868"/>
            <a:ext cx="12192016" cy="1431986"/>
          </a:xfrm>
          <a:solidFill>
            <a:srgbClr val="C82438"/>
          </a:solidFill>
        </p:spPr>
        <p:txBody>
          <a:bodyPr vert="horz" lIns="91440" tIns="45720" rIns="91440" bIns="45720" rtlCol="0" anchor="ctr">
            <a:normAutofit/>
          </a:bodyPr>
          <a:lstStyle/>
          <a:p>
            <a:r>
              <a:rPr lang="en-US" sz="4400" dirty="0" smtClean="0">
                <a:solidFill>
                  <a:schemeClr val="bg1"/>
                </a:solidFill>
                <a:latin typeface="Gotham Medium" pitchFamily="2" charset="0"/>
              </a:rPr>
              <a:t> A </a:t>
            </a:r>
            <a:r>
              <a:rPr lang="en-US" sz="4400" dirty="0">
                <a:solidFill>
                  <a:schemeClr val="bg1"/>
                </a:solidFill>
                <a:latin typeface="Gotham Medium" pitchFamily="2" charset="0"/>
              </a:rPr>
              <a:t>community in the Midst of Forest</a:t>
            </a:r>
            <a:br>
              <a:rPr lang="en-US" sz="4400" dirty="0">
                <a:solidFill>
                  <a:schemeClr val="bg1"/>
                </a:solidFill>
                <a:latin typeface="Gotham Medium" pitchFamily="2" charset="0"/>
              </a:rPr>
            </a:br>
            <a:r>
              <a:rPr lang="en-US" sz="4400" dirty="0" smtClean="0">
                <a:solidFill>
                  <a:schemeClr val="bg1"/>
                </a:solidFill>
                <a:latin typeface="Gotham Medium" pitchFamily="2" charset="0"/>
              </a:rPr>
              <a:t> and </a:t>
            </a:r>
            <a:r>
              <a:rPr lang="en-US" sz="4400" dirty="0">
                <a:solidFill>
                  <a:schemeClr val="bg1"/>
                </a:solidFill>
                <a:latin typeface="Gotham Medium" pitchFamily="2" charset="0"/>
              </a:rPr>
              <a:t>Water</a:t>
            </a:r>
            <a:endParaRPr lang="en-US" sz="4400" kern="1200" dirty="0">
              <a:solidFill>
                <a:schemeClr val="bg1"/>
              </a:solidFill>
              <a:latin typeface="Gotham Medium" pitchFamily="2" charset="0"/>
            </a:endParaRPr>
          </a:p>
        </p:txBody>
      </p:sp>
      <p:sp>
        <p:nvSpPr>
          <p:cNvPr id="4" name="TextBox 3">
            <a:extLst>
              <a:ext uri="{FF2B5EF4-FFF2-40B4-BE49-F238E27FC236}">
                <a16:creationId xmlns:a16="http://schemas.microsoft.com/office/drawing/2014/main" id="{964255D1-BAD0-BF13-057E-89680189A3C3}"/>
              </a:ext>
            </a:extLst>
          </p:cNvPr>
          <p:cNvSpPr txBox="1"/>
          <p:nvPr/>
        </p:nvSpPr>
        <p:spPr>
          <a:xfrm>
            <a:off x="1077826" y="3659347"/>
            <a:ext cx="6237374" cy="369332"/>
          </a:xfrm>
          <a:prstGeom prst="rect">
            <a:avLst/>
          </a:prstGeom>
          <a:solidFill>
            <a:schemeClr val="bg1">
              <a:alpha val="80000"/>
            </a:schemeClr>
          </a:solidFill>
        </p:spPr>
        <p:txBody>
          <a:bodyPr wrap="square" lIns="91440" tIns="45720" rIns="91440" bIns="45720" rtlCol="0" anchor="ctr">
            <a:spAutoFit/>
          </a:bodyPr>
          <a:lstStyle/>
          <a:p>
            <a:pPr algn="just"/>
            <a:endParaRPr lang="en-CA" dirty="0">
              <a:effectLst/>
              <a:latin typeface="Gotham Book" pitchFamily="2" charset="0"/>
            </a:endParaRPr>
          </a:p>
        </p:txBody>
      </p:sp>
      <p:sp>
        <p:nvSpPr>
          <p:cNvPr id="3" name="Text Placeholder 3">
            <a:extLst>
              <a:ext uri="{FF2B5EF4-FFF2-40B4-BE49-F238E27FC236}">
                <a16:creationId xmlns:a16="http://schemas.microsoft.com/office/drawing/2014/main" id="{D71034C1-E219-2D1D-E9F9-CFC9CEDAFC57}"/>
              </a:ext>
            </a:extLst>
          </p:cNvPr>
          <p:cNvSpPr txBox="1">
            <a:spLocks/>
          </p:cNvSpPr>
          <p:nvPr/>
        </p:nvSpPr>
        <p:spPr>
          <a:xfrm>
            <a:off x="1" y="6427675"/>
            <a:ext cx="12191999" cy="430325"/>
          </a:xfrm>
          <a:prstGeom prst="rect">
            <a:avLst/>
          </a:prstGeom>
          <a:solidFill>
            <a:schemeClr val="bg1">
              <a:alpha val="50000"/>
            </a:schemeClr>
          </a:solidFill>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None/>
            </a:pPr>
            <a:r>
              <a:rPr lang="en-US" sz="2000" kern="1200" dirty="0">
                <a:effectLst/>
                <a:latin typeface="Gotham Book" pitchFamily="2" charset="0"/>
              </a:rPr>
              <a:t>						</a:t>
            </a:r>
            <a:r>
              <a:rPr lang="en-US" sz="2000" dirty="0">
                <a:latin typeface="Gotham Book" pitchFamily="2" charset="0"/>
              </a:rPr>
              <a:t>		FORT SEVERN FIRST NATION</a:t>
            </a:r>
            <a:endParaRPr lang="en-US" sz="2000" kern="1200" dirty="0">
              <a:effectLst/>
              <a:latin typeface="Gotham Book" pitchFamily="2" charset="0"/>
            </a:endParaRPr>
          </a:p>
        </p:txBody>
      </p:sp>
      <p:pic>
        <p:nvPicPr>
          <p:cNvPr id="8" name="Picture 7">
            <a:extLst>
              <a:ext uri="{FF2B5EF4-FFF2-40B4-BE49-F238E27FC236}">
                <a16:creationId xmlns:a16="http://schemas.microsoft.com/office/drawing/2014/main" id="{C5271BE1-63F4-613A-0E8C-FD771D70944B}"/>
              </a:ext>
            </a:extLst>
          </p:cNvPr>
          <p:cNvPicPr>
            <a:picLocks noChangeAspect="1"/>
          </p:cNvPicPr>
          <p:nvPr/>
        </p:nvPicPr>
        <p:blipFill>
          <a:blip r:embed="rId4"/>
          <a:stretch>
            <a:fillRect/>
          </a:stretch>
        </p:blipFill>
        <p:spPr>
          <a:xfrm>
            <a:off x="9436608" y="0"/>
            <a:ext cx="2176272" cy="2176272"/>
          </a:xfrm>
          <a:prstGeom prst="ellipse">
            <a:avLst/>
          </a:prstGeom>
          <a:ln w="63500" cap="rnd">
            <a:noFill/>
          </a:ln>
          <a:effectLst>
            <a:outerShdw blurRad="381000" dist="292100" dir="5400000" sx="-80000" sy="-18000" rotWithShape="0">
              <a:srgbClr val="000000">
                <a:alpha val="22000"/>
              </a:srgbClr>
            </a:outerShdw>
          </a:effectLst>
        </p:spPr>
      </p:pic>
      <p:sp>
        <p:nvSpPr>
          <p:cNvPr id="9" name="Content Placeholder 5">
            <a:extLst>
              <a:ext uri="{FF2B5EF4-FFF2-40B4-BE49-F238E27FC236}">
                <a16:creationId xmlns:a16="http://schemas.microsoft.com/office/drawing/2014/main" id="{53A23F0B-29EE-C8D3-6C66-059C34BB2A36}"/>
              </a:ext>
            </a:extLst>
          </p:cNvPr>
          <p:cNvSpPr txBox="1">
            <a:spLocks/>
          </p:cNvSpPr>
          <p:nvPr/>
        </p:nvSpPr>
        <p:spPr>
          <a:xfrm>
            <a:off x="842963" y="1984248"/>
            <a:ext cx="7944421" cy="2889504"/>
          </a:xfrm>
          <a:prstGeom prst="rect">
            <a:avLst/>
          </a:prstGeom>
          <a:solidFill>
            <a:schemeClr val="bg1"/>
          </a:solidFill>
          <a:ln>
            <a:noFill/>
          </a:ln>
        </p:spPr>
        <p:txBody>
          <a:bodyPr vert="horz" lIns="91440" tIns="45720" rIns="91440" bIns="45720" rtlCol="0" anchor="ctr">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endParaRPr lang="en-US" dirty="0" smtClean="0"/>
          </a:p>
          <a:p>
            <a:pPr>
              <a:spcAft>
                <a:spcPts val="600"/>
              </a:spcAft>
            </a:pPr>
            <a:r>
              <a:rPr lang="en-US" dirty="0" smtClean="0"/>
              <a:t>Fort </a:t>
            </a:r>
            <a:r>
              <a:rPr lang="en-US" dirty="0"/>
              <a:t>Severn First Nation is a Cree community located 5 miles from the coast of Hudson Bay, on Treaty 9. Fort Severn’s traditional name is </a:t>
            </a:r>
            <a:r>
              <a:rPr lang="en-US" dirty="0" err="1"/>
              <a:t>Wasaho</a:t>
            </a:r>
            <a:r>
              <a:rPr lang="en-US" dirty="0"/>
              <a:t>, which is a word describing the bend in the river Severn where the community is located. The community is a fly-in community only accessible year round by air and during winter by ice roads (Teach for Canada). According to Census 2021, the population was 364 people (Statistics Canada, 2021). </a:t>
            </a:r>
            <a:endParaRPr lang="en-US" dirty="0" smtClean="0"/>
          </a:p>
          <a:p>
            <a:r>
              <a:rPr lang="en-US" dirty="0" smtClean="0"/>
              <a:t> </a:t>
            </a:r>
            <a:endParaRPr lang="en-CA" dirty="0"/>
          </a:p>
        </p:txBody>
      </p:sp>
    </p:spTree>
    <p:extLst>
      <p:ext uri="{BB962C8B-B14F-4D97-AF65-F5344CB8AC3E}">
        <p14:creationId xmlns:p14="http://schemas.microsoft.com/office/powerpoint/2010/main" val="16440251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ame 20">
            <a:extLst>
              <a:ext uri="{FF2B5EF4-FFF2-40B4-BE49-F238E27FC236}">
                <a16:creationId xmlns:a16="http://schemas.microsoft.com/office/drawing/2014/main" id="{54F94964-D485-1F7E-B7E4-7BF368F6A362}"/>
              </a:ext>
            </a:extLst>
          </p:cNvPr>
          <p:cNvSpPr>
            <a:spLocks noChangeAspect="1"/>
          </p:cNvSpPr>
          <p:nvPr/>
        </p:nvSpPr>
        <p:spPr>
          <a:xfrm>
            <a:off x="0" y="1"/>
            <a:ext cx="12193200" cy="6858000"/>
          </a:xfrm>
          <a:prstGeom prst="frame">
            <a:avLst/>
          </a:prstGeom>
          <a:solidFill>
            <a:srgbClr val="C824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2" name="Content Placeholder 5">
            <a:extLst>
              <a:ext uri="{FF2B5EF4-FFF2-40B4-BE49-F238E27FC236}">
                <a16:creationId xmlns:a16="http://schemas.microsoft.com/office/drawing/2014/main" id="{53A23F0B-29EE-C8D3-6C66-059C34BB2A36}"/>
              </a:ext>
            </a:extLst>
          </p:cNvPr>
          <p:cNvSpPr>
            <a:spLocks noGrp="1"/>
          </p:cNvSpPr>
          <p:nvPr>
            <p:ph idx="1"/>
          </p:nvPr>
        </p:nvSpPr>
        <p:spPr>
          <a:xfrm>
            <a:off x="842963" y="864393"/>
            <a:ext cx="10467973" cy="5129213"/>
          </a:xfrm>
          <a:solidFill>
            <a:schemeClr val="bg1"/>
          </a:solidFill>
          <a:ln>
            <a:noFill/>
          </a:ln>
        </p:spPr>
        <p:txBody>
          <a:bodyPr anchor="ctr">
            <a:normAutofit fontScale="62500" lnSpcReduction="20000"/>
          </a:bodyPr>
          <a:lstStyle/>
          <a:p>
            <a:pPr marL="0" indent="0">
              <a:lnSpc>
                <a:spcPct val="120000"/>
              </a:lnSpc>
              <a:spcAft>
                <a:spcPts val="600"/>
              </a:spcAft>
              <a:buNone/>
            </a:pPr>
            <a:r>
              <a:rPr lang="en-US" dirty="0"/>
              <a:t>The community has major financial needs to maintain the operation of its onsite primary and secondary education offerings. The </a:t>
            </a:r>
            <a:r>
              <a:rPr lang="en-US" dirty="0" err="1"/>
              <a:t>Wasaho</a:t>
            </a:r>
            <a:r>
              <a:rPr lang="en-US" dirty="0"/>
              <a:t> Cree Nation School, built in 2016, offers primary education (Teach for Canada). It has ongoing issues with shortage of functioning computers, poor classroom equipment and the lack of support for technology use. The community continues to lobby for adequate funding and support for technology in the school. "Another challenge is that the Internet is very slow in the school, making it difficult and time consuming to download educational programs. Secondary education is available with the </a:t>
            </a:r>
            <a:r>
              <a:rPr lang="en-US" dirty="0" err="1"/>
              <a:t>Keewaytinook</a:t>
            </a:r>
            <a:r>
              <a:rPr lang="en-US" dirty="0"/>
              <a:t> Internet High School (</a:t>
            </a:r>
            <a:r>
              <a:rPr lang="en-US" dirty="0" err="1"/>
              <a:t>KiHS</a:t>
            </a:r>
            <a:r>
              <a:rPr lang="en-US" dirty="0"/>
              <a:t>) located in a small building providing distance learning for residents (</a:t>
            </a:r>
            <a:r>
              <a:rPr lang="en-US" dirty="0" err="1"/>
              <a:t>Keewaytinook</a:t>
            </a:r>
            <a:r>
              <a:rPr lang="en-US" dirty="0"/>
              <a:t> Internet High School). It is a program that allows students to stay in their home while taking high school courses accredited by the Ontario Ministry of Education. The </a:t>
            </a:r>
            <a:r>
              <a:rPr lang="en-US" dirty="0" err="1"/>
              <a:t>KiHS</a:t>
            </a:r>
            <a:r>
              <a:rPr lang="en-US" dirty="0"/>
              <a:t> students are more focused when remaining in the community and maintaining connections with their parents, families and home life than students who leave Fort Severn to attend high school in Sioux Lookout or Thunder Bay. All the courses are delivered online and so the students need to have ICT skills to do their work. Through their </a:t>
            </a:r>
            <a:r>
              <a:rPr lang="en-US" dirty="0" err="1"/>
              <a:t>KiHS</a:t>
            </a:r>
            <a:r>
              <a:rPr lang="en-US" dirty="0"/>
              <a:t> education, the students develop a high level of ICT skills. Challenge for </a:t>
            </a:r>
            <a:r>
              <a:rPr lang="en-US" dirty="0" err="1"/>
              <a:t>KiHS</a:t>
            </a:r>
            <a:r>
              <a:rPr lang="en-US" dirty="0"/>
              <a:t> in Fort Severn is limited bandwidth and the lack of up-to-date computers affecting the education provided in the community. to address the needs for improved internet access, a project is in the works to bring reliable and faster internet access to the community (KNET).</a:t>
            </a:r>
            <a:endParaRPr lang="en-CA" dirty="0"/>
          </a:p>
        </p:txBody>
      </p:sp>
      <p:sp>
        <p:nvSpPr>
          <p:cNvPr id="2" name="Text Placeholder 3">
            <a:extLst>
              <a:ext uri="{FF2B5EF4-FFF2-40B4-BE49-F238E27FC236}">
                <a16:creationId xmlns:a16="http://schemas.microsoft.com/office/drawing/2014/main" id="{B922BCC4-54EF-F782-37CB-542C62071D86}"/>
              </a:ext>
            </a:extLst>
          </p:cNvPr>
          <p:cNvSpPr txBox="1">
            <a:spLocks/>
          </p:cNvSpPr>
          <p:nvPr/>
        </p:nvSpPr>
        <p:spPr>
          <a:xfrm>
            <a:off x="1" y="6427675"/>
            <a:ext cx="12191999" cy="430325"/>
          </a:xfrm>
          <a:prstGeom prst="rect">
            <a:avLst/>
          </a:prstGeom>
          <a:solidFill>
            <a:schemeClr val="bg1">
              <a:alpha val="50000"/>
            </a:schemeClr>
          </a:solidFill>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dirty="0">
                <a:latin typeface="Gotham Book"/>
              </a:rPr>
              <a:t>                    							FORT SEVERN FIRST NATION</a:t>
            </a:r>
            <a:endParaRPr lang="en-US" sz="2000" kern="1200" dirty="0">
              <a:effectLst/>
              <a:latin typeface="Gotham Book"/>
            </a:endParaRPr>
          </a:p>
        </p:txBody>
      </p:sp>
    </p:spTree>
    <p:extLst>
      <p:ext uri="{BB962C8B-B14F-4D97-AF65-F5344CB8AC3E}">
        <p14:creationId xmlns:p14="http://schemas.microsoft.com/office/powerpoint/2010/main" val="37783750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2E0B46-441F-30A5-E4E1-0DDCBF5F681A}"/>
              </a:ext>
            </a:extLst>
          </p:cNvPr>
          <p:cNvPicPr>
            <a:picLocks noChangeAspect="1"/>
          </p:cNvPicPr>
          <p:nvPr/>
        </p:nvPicPr>
        <p:blipFill>
          <a:blip r:embed="rId3"/>
          <a:stretch>
            <a:fillRect/>
          </a:stretch>
        </p:blipFill>
        <p:spPr>
          <a:xfrm>
            <a:off x="0" y="0"/>
            <a:ext cx="12192000" cy="6857999"/>
          </a:xfrm>
          <a:prstGeom prst="rect">
            <a:avLst/>
          </a:prstGeom>
        </p:spPr>
      </p:pic>
      <p:sp>
        <p:nvSpPr>
          <p:cNvPr id="5" name="Title 1">
            <a:extLst>
              <a:ext uri="{FF2B5EF4-FFF2-40B4-BE49-F238E27FC236}">
                <a16:creationId xmlns:a16="http://schemas.microsoft.com/office/drawing/2014/main" id="{2D06B18C-3D1C-BA22-6FFA-5904C1768659}"/>
              </a:ext>
            </a:extLst>
          </p:cNvPr>
          <p:cNvSpPr>
            <a:spLocks noGrp="1"/>
          </p:cNvSpPr>
          <p:nvPr>
            <p:ph type="title"/>
          </p:nvPr>
        </p:nvSpPr>
        <p:spPr>
          <a:xfrm>
            <a:off x="-17" y="362868"/>
            <a:ext cx="12192016" cy="1431986"/>
          </a:xfrm>
          <a:solidFill>
            <a:srgbClr val="C82438"/>
          </a:solidFill>
        </p:spPr>
        <p:txBody>
          <a:bodyPr vert="horz" lIns="91440" tIns="45720" rIns="91440" bIns="45720" rtlCol="0" anchor="ctr">
            <a:normAutofit/>
          </a:bodyPr>
          <a:lstStyle/>
          <a:p>
            <a:r>
              <a:rPr lang="en-US" sz="4400" kern="1200" dirty="0">
                <a:solidFill>
                  <a:schemeClr val="bg1"/>
                </a:solidFill>
                <a:latin typeface="Gotham Medium" pitchFamily="2" charset="0"/>
              </a:rPr>
              <a:t>City of Toronto: </a:t>
            </a:r>
            <a:r>
              <a:rPr lang="en-US" sz="4400" kern="1200" dirty="0" smtClean="0">
                <a:solidFill>
                  <a:schemeClr val="bg1"/>
                </a:solidFill>
                <a:latin typeface="Gotham Medium" pitchFamily="2" charset="0"/>
              </a:rPr>
              <a:t/>
            </a:r>
            <a:br>
              <a:rPr lang="en-US" sz="4400" kern="1200" dirty="0" smtClean="0">
                <a:solidFill>
                  <a:schemeClr val="bg1"/>
                </a:solidFill>
                <a:latin typeface="Gotham Medium" pitchFamily="2" charset="0"/>
              </a:rPr>
            </a:br>
            <a:r>
              <a:rPr lang="en-US" sz="4400" kern="1200" dirty="0" smtClean="0">
                <a:solidFill>
                  <a:schemeClr val="bg1"/>
                </a:solidFill>
                <a:latin typeface="Gotham Medium" pitchFamily="2" charset="0"/>
              </a:rPr>
              <a:t>Diversity </a:t>
            </a:r>
            <a:r>
              <a:rPr lang="en-US" sz="4400" kern="1200" dirty="0">
                <a:solidFill>
                  <a:schemeClr val="bg1"/>
                </a:solidFill>
                <a:latin typeface="Gotham Medium" pitchFamily="2" charset="0"/>
              </a:rPr>
              <a:t>and </a:t>
            </a:r>
            <a:r>
              <a:rPr lang="en-US" sz="4400" dirty="0">
                <a:solidFill>
                  <a:schemeClr val="bg1"/>
                </a:solidFill>
                <a:latin typeface="Gotham Medium" pitchFamily="2" charset="0"/>
              </a:rPr>
              <a:t>Education</a:t>
            </a:r>
            <a:endParaRPr lang="en-US" sz="4400" kern="1200" dirty="0">
              <a:solidFill>
                <a:schemeClr val="bg1"/>
              </a:solidFill>
              <a:latin typeface="Gotham Medium" pitchFamily="2" charset="0"/>
            </a:endParaRPr>
          </a:p>
        </p:txBody>
      </p:sp>
      <p:sp>
        <p:nvSpPr>
          <p:cNvPr id="4" name="TextBox 3">
            <a:extLst>
              <a:ext uri="{FF2B5EF4-FFF2-40B4-BE49-F238E27FC236}">
                <a16:creationId xmlns:a16="http://schemas.microsoft.com/office/drawing/2014/main" id="{964255D1-BAD0-BF13-057E-89680189A3C3}"/>
              </a:ext>
            </a:extLst>
          </p:cNvPr>
          <p:cNvSpPr txBox="1"/>
          <p:nvPr/>
        </p:nvSpPr>
        <p:spPr>
          <a:xfrm>
            <a:off x="1077826" y="3659347"/>
            <a:ext cx="6237374" cy="369332"/>
          </a:xfrm>
          <a:prstGeom prst="rect">
            <a:avLst/>
          </a:prstGeom>
          <a:solidFill>
            <a:schemeClr val="bg1">
              <a:alpha val="80000"/>
            </a:schemeClr>
          </a:solidFill>
        </p:spPr>
        <p:txBody>
          <a:bodyPr wrap="square" lIns="91440" tIns="45720" rIns="91440" bIns="45720" rtlCol="0" anchor="ctr">
            <a:spAutoFit/>
          </a:bodyPr>
          <a:lstStyle/>
          <a:p>
            <a:pPr algn="just"/>
            <a:endParaRPr lang="en-CA" dirty="0">
              <a:effectLst/>
              <a:latin typeface="Gotham Book" pitchFamily="2" charset="0"/>
            </a:endParaRPr>
          </a:p>
        </p:txBody>
      </p:sp>
      <p:sp>
        <p:nvSpPr>
          <p:cNvPr id="3" name="Text Placeholder 3">
            <a:extLst>
              <a:ext uri="{FF2B5EF4-FFF2-40B4-BE49-F238E27FC236}">
                <a16:creationId xmlns:a16="http://schemas.microsoft.com/office/drawing/2014/main" id="{D71034C1-E219-2D1D-E9F9-CFC9CEDAFC57}"/>
              </a:ext>
            </a:extLst>
          </p:cNvPr>
          <p:cNvSpPr txBox="1">
            <a:spLocks/>
          </p:cNvSpPr>
          <p:nvPr/>
        </p:nvSpPr>
        <p:spPr>
          <a:xfrm>
            <a:off x="1" y="6427675"/>
            <a:ext cx="12191999" cy="430325"/>
          </a:xfrm>
          <a:prstGeom prst="rect">
            <a:avLst/>
          </a:prstGeom>
          <a:solidFill>
            <a:schemeClr val="bg1">
              <a:alpha val="50000"/>
            </a:schemeClr>
          </a:solidFill>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None/>
            </a:pPr>
            <a:r>
              <a:rPr lang="en-US" sz="2000" kern="1200" dirty="0">
                <a:effectLst/>
                <a:latin typeface="Gotham Book" pitchFamily="2" charset="0"/>
              </a:rPr>
              <a:t>						</a:t>
            </a:r>
            <a:r>
              <a:rPr lang="en-US" sz="2000" dirty="0">
                <a:latin typeface="Gotham Book" pitchFamily="2" charset="0"/>
              </a:rPr>
              <a:t>		TORONTO</a:t>
            </a:r>
            <a:endParaRPr lang="en-US" sz="2000" kern="1200" dirty="0">
              <a:effectLst/>
              <a:latin typeface="Gotham Book" pitchFamily="2" charset="0"/>
            </a:endParaRPr>
          </a:p>
        </p:txBody>
      </p:sp>
      <p:pic>
        <p:nvPicPr>
          <p:cNvPr id="8" name="Picture 7">
            <a:extLst>
              <a:ext uri="{FF2B5EF4-FFF2-40B4-BE49-F238E27FC236}">
                <a16:creationId xmlns:a16="http://schemas.microsoft.com/office/drawing/2014/main" id="{C5271BE1-63F4-613A-0E8C-FD771D70944B}"/>
              </a:ext>
            </a:extLst>
          </p:cNvPr>
          <p:cNvPicPr>
            <a:picLocks noChangeAspect="1"/>
          </p:cNvPicPr>
          <p:nvPr/>
        </p:nvPicPr>
        <p:blipFill>
          <a:blip r:embed="rId4"/>
          <a:stretch>
            <a:fillRect/>
          </a:stretch>
        </p:blipFill>
        <p:spPr>
          <a:xfrm>
            <a:off x="9436608" y="0"/>
            <a:ext cx="2176272" cy="217627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Content Placeholder 5">
            <a:extLst>
              <a:ext uri="{FF2B5EF4-FFF2-40B4-BE49-F238E27FC236}">
                <a16:creationId xmlns:a16="http://schemas.microsoft.com/office/drawing/2014/main" id="{53A23F0B-29EE-C8D3-6C66-059C34BB2A36}"/>
              </a:ext>
            </a:extLst>
          </p:cNvPr>
          <p:cNvSpPr txBox="1">
            <a:spLocks/>
          </p:cNvSpPr>
          <p:nvPr/>
        </p:nvSpPr>
        <p:spPr>
          <a:xfrm>
            <a:off x="657226" y="2539140"/>
            <a:ext cx="8986837" cy="2889504"/>
          </a:xfrm>
          <a:prstGeom prst="rect">
            <a:avLst/>
          </a:prstGeom>
          <a:solidFill>
            <a:schemeClr val="bg1"/>
          </a:solidFill>
          <a:ln>
            <a:noFill/>
          </a:ln>
        </p:spPr>
        <p:txBody>
          <a:bodyPr vert="horz" lIns="91440" tIns="45720" rIns="91440" bIns="45720" rtlCol="0"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endParaRPr lang="en-US" dirty="0" smtClean="0"/>
          </a:p>
          <a:p>
            <a:endParaRPr lang="en-US" dirty="0"/>
          </a:p>
          <a:p>
            <a:pPr>
              <a:spcBef>
                <a:spcPts val="1200"/>
              </a:spcBef>
            </a:pPr>
            <a:r>
              <a:rPr lang="en-US" sz="2600" dirty="0" smtClean="0"/>
              <a:t>The </a:t>
            </a:r>
            <a:r>
              <a:rPr lang="en-US" sz="2600" dirty="0"/>
              <a:t>City of Toronto was home to approximately 2.8 million people in 2021 (Statistics Canada, 2021). It has four school boards, one of them is the Toronto District School Board (TDSB) which serves approximately 230,000 students (Toronto District School Board, 2024). The TDSB is one of the most diverse school board across Canada with 26 % of its students born outside Canada (Toronto District School Board, 2024). </a:t>
            </a:r>
            <a:endParaRPr lang="en-US" sz="2600" dirty="0" smtClean="0"/>
          </a:p>
          <a:p>
            <a:endParaRPr lang="en-US" dirty="0" smtClean="0"/>
          </a:p>
          <a:p>
            <a:endParaRPr lang="en-CA" dirty="0"/>
          </a:p>
        </p:txBody>
      </p:sp>
    </p:spTree>
    <p:extLst>
      <p:ext uri="{BB962C8B-B14F-4D97-AF65-F5344CB8AC3E}">
        <p14:creationId xmlns:p14="http://schemas.microsoft.com/office/powerpoint/2010/main" val="42363786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ame 20">
            <a:extLst>
              <a:ext uri="{FF2B5EF4-FFF2-40B4-BE49-F238E27FC236}">
                <a16:creationId xmlns:a16="http://schemas.microsoft.com/office/drawing/2014/main" id="{54F94964-D485-1F7E-B7E4-7BF368F6A362}"/>
              </a:ext>
            </a:extLst>
          </p:cNvPr>
          <p:cNvSpPr>
            <a:spLocks noChangeAspect="1"/>
          </p:cNvSpPr>
          <p:nvPr/>
        </p:nvSpPr>
        <p:spPr>
          <a:xfrm>
            <a:off x="0" y="1"/>
            <a:ext cx="12193200" cy="6858000"/>
          </a:xfrm>
          <a:prstGeom prst="frame">
            <a:avLst/>
          </a:prstGeom>
          <a:solidFill>
            <a:srgbClr val="C824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2" name="Content Placeholder 5">
            <a:extLst>
              <a:ext uri="{FF2B5EF4-FFF2-40B4-BE49-F238E27FC236}">
                <a16:creationId xmlns:a16="http://schemas.microsoft.com/office/drawing/2014/main" id="{53A23F0B-29EE-C8D3-6C66-059C34BB2A36}"/>
              </a:ext>
            </a:extLst>
          </p:cNvPr>
          <p:cNvSpPr>
            <a:spLocks noGrp="1"/>
          </p:cNvSpPr>
          <p:nvPr>
            <p:ph idx="1"/>
          </p:nvPr>
        </p:nvSpPr>
        <p:spPr>
          <a:xfrm>
            <a:off x="842963" y="864393"/>
            <a:ext cx="10467973" cy="5129213"/>
          </a:xfrm>
          <a:solidFill>
            <a:schemeClr val="bg1"/>
          </a:solidFill>
          <a:ln>
            <a:noFill/>
          </a:ln>
        </p:spPr>
        <p:txBody>
          <a:bodyPr anchor="ctr">
            <a:normAutofit fontScale="62500" lnSpcReduction="20000"/>
          </a:bodyPr>
          <a:lstStyle/>
          <a:p>
            <a:pPr marL="0" indent="0" algn="just">
              <a:lnSpc>
                <a:spcPct val="120000"/>
              </a:lnSpc>
              <a:spcBef>
                <a:spcPts val="0"/>
              </a:spcBef>
              <a:spcAft>
                <a:spcPts val="600"/>
              </a:spcAft>
              <a:buNone/>
            </a:pPr>
            <a:r>
              <a:rPr lang="en-US" dirty="0" smtClean="0"/>
              <a:t>The </a:t>
            </a:r>
            <a:r>
              <a:rPr lang="en-US" dirty="0"/>
              <a:t>racial diversity of the students in the TDSB is illustrated by the 2017 Student and Parent Census where Black students make up 11%, White students represent 29%, South Asian students represent 22% and East Asian students represent 14% of the total student population. The distinct educational profile and outcomes of Black students in the TDSB was analyzed by James and Turner (2017). Their analysis indicates that the level of study of the 2006-2011 cohort grade 9 and grade 10 students was Academic for 53% of Black students compared to 81% for White students and 80% for other Racialized students. Academic “courses” are said to be the most academically challenging and are required for University Preparedness courses taken in Grades 11 and 12. This program of study is required if the student intends to apply to university. In contrast, the Applied level was 39 % for Black students compared to 16% for White students and 18% for other Racialized students. The Applied courses prepare students for College Preparedness courses in grade 11 and 12 to enter college after high school. The 2006-2011 cohort showed other differences in post secondary education (PSE) choices. The proportion of students with confirmation in Ontario University was 25% (Black students); 60% (other Racialized students); 47% (White students). In contrast the proportion of students with confirmation in Ontario Colleges was 21% (Black students); 14% (other Racialized students); 14% (White students). The proportion of students that did not apply to PSE was 43% (Black students); 17% (other Racialized students); 26% (White students). The lower proportion of Black students selecting Academic level courses in grade 9 and 10 will reduce their opportunity in applying for university and in selecting STEM programs.</a:t>
            </a:r>
            <a:endParaRPr lang="en-CA" dirty="0"/>
          </a:p>
          <a:p>
            <a:pPr marL="0" indent="0" algn="just">
              <a:lnSpc>
                <a:spcPct val="120000"/>
              </a:lnSpc>
              <a:spcBef>
                <a:spcPts val="0"/>
              </a:spcBef>
              <a:spcAft>
                <a:spcPts val="600"/>
              </a:spcAft>
              <a:buNone/>
            </a:pPr>
            <a:endParaRPr lang="en-US" sz="1800" dirty="0">
              <a:latin typeface="Gotham Book"/>
            </a:endParaRPr>
          </a:p>
        </p:txBody>
      </p:sp>
      <p:sp>
        <p:nvSpPr>
          <p:cNvPr id="2" name="Text Placeholder 3">
            <a:extLst>
              <a:ext uri="{FF2B5EF4-FFF2-40B4-BE49-F238E27FC236}">
                <a16:creationId xmlns:a16="http://schemas.microsoft.com/office/drawing/2014/main" id="{B922BCC4-54EF-F782-37CB-542C62071D86}"/>
              </a:ext>
            </a:extLst>
          </p:cNvPr>
          <p:cNvSpPr txBox="1">
            <a:spLocks/>
          </p:cNvSpPr>
          <p:nvPr/>
        </p:nvSpPr>
        <p:spPr>
          <a:xfrm>
            <a:off x="1" y="6427675"/>
            <a:ext cx="12191999" cy="430325"/>
          </a:xfrm>
          <a:prstGeom prst="rect">
            <a:avLst/>
          </a:prstGeom>
          <a:solidFill>
            <a:schemeClr val="bg1">
              <a:alpha val="50000"/>
            </a:schemeClr>
          </a:solidFill>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dirty="0">
                <a:latin typeface="Gotham Book"/>
              </a:rPr>
              <a:t>                    							TORONTO</a:t>
            </a:r>
            <a:endParaRPr lang="en-US" sz="2000" kern="1200" dirty="0">
              <a:effectLst/>
              <a:latin typeface="Gotham Book"/>
            </a:endParaRPr>
          </a:p>
        </p:txBody>
      </p:sp>
    </p:spTree>
    <p:extLst>
      <p:ext uri="{BB962C8B-B14F-4D97-AF65-F5344CB8AC3E}">
        <p14:creationId xmlns:p14="http://schemas.microsoft.com/office/powerpoint/2010/main" val="34810063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2">
      <a:dk1>
        <a:srgbClr val="000000"/>
      </a:dk1>
      <a:lt1>
        <a:srgbClr val="FFFFFF"/>
      </a:lt1>
      <a:dk2>
        <a:srgbClr val="44546A"/>
      </a:dk2>
      <a:lt2>
        <a:srgbClr val="E7E6E6"/>
      </a:lt2>
      <a:accent1>
        <a:srgbClr val="3B763E"/>
      </a:accent1>
      <a:accent2>
        <a:srgbClr val="C83537"/>
      </a:accent2>
      <a:accent3>
        <a:srgbClr val="F8C332"/>
      </a:accent3>
      <a:accent4>
        <a:srgbClr val="4F53A3"/>
      </a:accent4>
      <a:accent5>
        <a:srgbClr val="F19B33"/>
      </a:accent5>
      <a:accent6>
        <a:srgbClr val="45A8D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547996F0945045841D4032A53E815B" ma:contentTypeVersion="15" ma:contentTypeDescription="Create a new document." ma:contentTypeScope="" ma:versionID="9720fe8199af24ee986d7baea1cea8f7">
  <xsd:schema xmlns:xsd="http://www.w3.org/2001/XMLSchema" xmlns:xs="http://www.w3.org/2001/XMLSchema" xmlns:p="http://schemas.microsoft.com/office/2006/metadata/properties" xmlns:ns2="2c9b8f40-2560-4623-9955-0bf954a8da68" xmlns:ns3="3c128593-d5eb-4587-af01-a0011b216d88" targetNamespace="http://schemas.microsoft.com/office/2006/metadata/properties" ma:root="true" ma:fieldsID="54ac8ebfbc0cfddde10c2942ec611a77" ns2:_="" ns3:_="">
    <xsd:import namespace="2c9b8f40-2560-4623-9955-0bf954a8da68"/>
    <xsd:import namespace="3c128593-d5eb-4587-af01-a0011b216d8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9b8f40-2560-4623-9955-0bf954a8da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bf906fe-3e8e-4b22-a6fd-bde302b9218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c128593-d5eb-4587-af01-a0011b216d88"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94db5775-5a35-4ed4-9cef-83337d2d52f2}" ma:internalName="TaxCatchAll" ma:showField="CatchAllData" ma:web="3c128593-d5eb-4587-af01-a0011b216d8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c9b8f40-2560-4623-9955-0bf954a8da68">
      <Terms xmlns="http://schemas.microsoft.com/office/infopath/2007/PartnerControls"/>
    </lcf76f155ced4ddcb4097134ff3c332f>
    <TaxCatchAll xmlns="3c128593-d5eb-4587-af01-a0011b216d88" xsi:nil="true"/>
  </documentManagement>
</p:properties>
</file>

<file path=customXml/itemProps1.xml><?xml version="1.0" encoding="utf-8"?>
<ds:datastoreItem xmlns:ds="http://schemas.openxmlformats.org/officeDocument/2006/customXml" ds:itemID="{EF911542-08C0-495D-A843-A226ABC301B0}"/>
</file>

<file path=customXml/itemProps2.xml><?xml version="1.0" encoding="utf-8"?>
<ds:datastoreItem xmlns:ds="http://schemas.openxmlformats.org/officeDocument/2006/customXml" ds:itemID="{168E2E8F-4920-4BA7-B1F5-C3759C5B9FA1}"/>
</file>

<file path=customXml/itemProps3.xml><?xml version="1.0" encoding="utf-8"?>
<ds:datastoreItem xmlns:ds="http://schemas.openxmlformats.org/officeDocument/2006/customXml" ds:itemID="{FC6B5D20-AB32-4957-B3C8-70A373C18257}"/>
</file>

<file path=docProps/app.xml><?xml version="1.0" encoding="utf-8"?>
<Properties xmlns="http://schemas.openxmlformats.org/officeDocument/2006/extended-properties" xmlns:vt="http://schemas.openxmlformats.org/officeDocument/2006/docPropsVTypes">
  <TotalTime>983</TotalTime>
  <Words>1096</Words>
  <Application>Microsoft Office PowerPoint</Application>
  <PresentationFormat>Widescreen</PresentationFormat>
  <Paragraphs>38</Paragraphs>
  <Slides>7</Slides>
  <Notes>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vt:i4>
      </vt:variant>
    </vt:vector>
  </HeadingPairs>
  <TitlesOfParts>
    <vt:vector size="15" baseType="lpstr">
      <vt:lpstr>Arial</vt:lpstr>
      <vt:lpstr>Avenir Next</vt:lpstr>
      <vt:lpstr>Calibri</vt:lpstr>
      <vt:lpstr>Calibri Light</vt:lpstr>
      <vt:lpstr>Gotham Book</vt:lpstr>
      <vt:lpstr>Gotham Medium</vt:lpstr>
      <vt:lpstr>Office Theme</vt:lpstr>
      <vt:lpstr>Office Theme</vt:lpstr>
      <vt:lpstr>Cities and  Communities</vt:lpstr>
      <vt:lpstr>What are the Canadian Engineering Grand Challenges?</vt:lpstr>
      <vt:lpstr>Inclusive STEM Education</vt:lpstr>
      <vt:lpstr> A community in the Midst of Forest  and Water</vt:lpstr>
      <vt:lpstr>PowerPoint Presentation</vt:lpstr>
      <vt:lpstr>City of Toronto:  Diversity and Education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Canadian City Challenges</dc:title>
  <dc:creator>Nadine Ibrahim</dc:creator>
  <cp:lastModifiedBy>Christine Moresoli</cp:lastModifiedBy>
  <cp:revision>16</cp:revision>
  <dcterms:created xsi:type="dcterms:W3CDTF">2022-10-20T13:53:03Z</dcterms:created>
  <dcterms:modified xsi:type="dcterms:W3CDTF">2024-09-25T15:20:08Z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0x010100D9547996F0945045841D4032A53E815B</vt:lpwstr>
  </property>
</Properties>
</file>