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3.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ppt/authors.xml" ContentType="application/vnd.ms-powerpoint.author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0"/>
  </p:notesMasterIdLst>
  <p:sldIdLst>
    <p:sldId id="285" r:id="rId3"/>
    <p:sldId id="290" r:id="rId4"/>
    <p:sldId id="415" r:id="rId5"/>
    <p:sldId id="424" r:id="rId6"/>
    <p:sldId id="425" r:id="rId7"/>
    <p:sldId id="477" r:id="rId8"/>
    <p:sldId id="478"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438F68-5688-849E-686B-64960E21EEF9}" name="Maria Kovac" initials="MK" userId="S::m2kovac@uwaterloo.ca::ca96b200-beaf-4897-a44e-e1ade192cbb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2438"/>
    <a:srgbClr val="C83536"/>
    <a:srgbClr val="4E57A7"/>
    <a:srgbClr val="F8C333"/>
    <a:srgbClr val="45A9DD"/>
    <a:srgbClr val="F29C33"/>
    <a:srgbClr val="417C44"/>
    <a:srgbClr val="ED7233"/>
    <a:srgbClr val="011893"/>
    <a:srgbClr val="333D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017"/>
    <p:restoredTop sz="96395"/>
  </p:normalViewPr>
  <p:slideViewPr>
    <p:cSldViewPr snapToGrid="0">
      <p:cViewPr varScale="1">
        <p:scale>
          <a:sx n="106" d="100"/>
          <a:sy n="106" d="100"/>
        </p:scale>
        <p:origin x="132" y="228"/>
      </p:cViewPr>
      <p:guideLst/>
    </p:cSldViewPr>
  </p:slideViewPr>
  <p:outlineViewPr>
    <p:cViewPr>
      <p:scale>
        <a:sx n="33" d="100"/>
        <a:sy n="33" d="100"/>
      </p:scale>
      <p:origin x="-64" y="0"/>
    </p:cViewPr>
  </p:outlineViewPr>
  <p:notesTextViewPr>
    <p:cViewPr>
      <p:scale>
        <a:sx n="100" d="100"/>
        <a:sy n="100" d="100"/>
      </p:scale>
      <p:origin x="0" y="0"/>
    </p:cViewPr>
  </p:notesTextViewPr>
  <p:sorterViewPr>
    <p:cViewPr>
      <p:scale>
        <a:sx n="80" d="100"/>
        <a:sy n="80" d="100"/>
      </p:scale>
      <p:origin x="0" y="0"/>
    </p:cViewPr>
  </p:sorterViewPr>
  <p:notesViewPr>
    <p:cSldViewPr snapToGrid="0">
      <p:cViewPr varScale="1">
        <p:scale>
          <a:sx n="99" d="100"/>
          <a:sy n="99" d="100"/>
        </p:scale>
        <p:origin x="3752"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42" Type="http://schemas.openxmlformats.org/officeDocument/2006/relationships/customXml" Target="../customXml/item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notesMaster" Target="notesMasters/notesMaster1.xml"/><Relationship Id="rId44"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 Id="rId43"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9BBF4D-8C74-3142-88F3-46EE8FD20ED9}" type="datetimeFigureOut">
              <a:rPr lang="en-CA" smtClean="0"/>
              <a:t>2024-09-25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DE5B45-1867-8447-8F29-540ACDFEE882}" type="slidenum">
              <a:rPr lang="en-CA" smtClean="0"/>
              <a:t>‹#›</a:t>
            </a:fld>
            <a:endParaRPr lang="en-CA"/>
          </a:p>
        </p:txBody>
      </p:sp>
    </p:spTree>
    <p:extLst>
      <p:ext uri="{BB962C8B-B14F-4D97-AF65-F5344CB8AC3E}">
        <p14:creationId xmlns:p14="http://schemas.microsoft.com/office/powerpoint/2010/main" val="2686995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DE5B45-1867-8447-8F29-540ACDFEE882}" type="slidenum">
              <a:rPr lang="en-CA" smtClean="0"/>
              <a:t>3</a:t>
            </a:fld>
            <a:endParaRPr lang="en-CA"/>
          </a:p>
        </p:txBody>
      </p:sp>
    </p:spTree>
    <p:extLst>
      <p:ext uri="{BB962C8B-B14F-4D97-AF65-F5344CB8AC3E}">
        <p14:creationId xmlns:p14="http://schemas.microsoft.com/office/powerpoint/2010/main" val="154144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1" dirty="0">
                <a:effectLst/>
                <a:latin typeface="AvenirNext" panose="020B0503020202020204" pitchFamily="34" charset="0"/>
              </a:rPr>
              <a:t>Emma Moorhouse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Brigham, K. (2018, July 14). How San Francisco sends less trash to the landfill than any other major U.S. city. CNBC. https:// </a:t>
            </a:r>
            <a:r>
              <a:rPr lang="en-CA" sz="1800" dirty="0" err="1">
                <a:effectLst/>
                <a:latin typeface="AvenirNext" panose="020B0503020202020204" pitchFamily="34" charset="0"/>
              </a:rPr>
              <a:t>www.cnbc.com</a:t>
            </a:r>
            <a:r>
              <a:rPr lang="en-CA" sz="1800" dirty="0">
                <a:effectLst/>
                <a:latin typeface="AvenirNext" panose="020B0503020202020204" pitchFamily="34" charset="0"/>
              </a:rPr>
              <a:t>/2018/07/13/how-</a:t>
            </a:r>
            <a:r>
              <a:rPr lang="en-CA" sz="1800" dirty="0" err="1">
                <a:effectLst/>
                <a:latin typeface="AvenirNext" panose="020B0503020202020204" pitchFamily="34" charset="0"/>
              </a:rPr>
              <a:t>san</a:t>
            </a:r>
            <a:r>
              <a:rPr lang="en-CA" sz="1800" dirty="0">
                <a:effectLst/>
                <a:latin typeface="AvenirNext" panose="020B0503020202020204" pitchFamily="34" charset="0"/>
              </a:rPr>
              <a:t>-</a:t>
            </a:r>
            <a:r>
              <a:rPr lang="en-CA" sz="1800" dirty="0" err="1">
                <a:effectLst/>
                <a:latin typeface="AvenirNext" panose="020B0503020202020204" pitchFamily="34" charset="0"/>
              </a:rPr>
              <a:t>francisco</a:t>
            </a:r>
            <a:r>
              <a:rPr lang="en-CA" sz="1800" dirty="0">
                <a:effectLst/>
                <a:latin typeface="AvenirNext" panose="020B0503020202020204" pitchFamily="34" charset="0"/>
              </a:rPr>
              <a:t>-became-a- global-leader-in-waste-</a:t>
            </a:r>
            <a:r>
              <a:rPr lang="en-CA" sz="1800" dirty="0" err="1">
                <a:effectLst/>
                <a:latin typeface="AvenirNext" panose="020B0503020202020204" pitchFamily="34" charset="0"/>
              </a:rPr>
              <a:t>management.html</a:t>
            </a:r>
            <a:r>
              <a:rPr lang="en-CA" sz="1800" dirty="0">
                <a:effectLst/>
                <a:latin typeface="AvenirNext" panose="020B0503020202020204" pitchFamily="34" charset="0"/>
              </a:rPr>
              <a:t>.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Census profile: San Francisco, CA. Census Reporter. (2019). https://</a:t>
            </a:r>
            <a:r>
              <a:rPr lang="en-CA" sz="1800" dirty="0" err="1">
                <a:effectLst/>
                <a:latin typeface="AvenirNext" panose="020B0503020202020204" pitchFamily="34" charset="0"/>
              </a:rPr>
              <a:t>censusreporter.org</a:t>
            </a:r>
            <a:r>
              <a:rPr lang="en-CA" sz="1800" dirty="0">
                <a:effectLst/>
                <a:latin typeface="AvenirNext" panose="020B0503020202020204" pitchFamily="34" charset="0"/>
              </a:rPr>
              <a:t>/profiles/16000US0667000-san- </a:t>
            </a:r>
            <a:r>
              <a:rPr lang="en-CA" sz="1800" dirty="0" err="1">
                <a:effectLst/>
                <a:latin typeface="AvenirNext" panose="020B0503020202020204" pitchFamily="34" charset="0"/>
              </a:rPr>
              <a:t>francisco</a:t>
            </a:r>
            <a:r>
              <a:rPr lang="en-CA" sz="1800" dirty="0">
                <a:effectLst/>
                <a:latin typeface="AvenirNext" panose="020B0503020202020204" pitchFamily="34" charset="0"/>
              </a:rPr>
              <a:t>-ca/.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Green, J. (2015, March 16). Six Nations garbage incinerator pours 200x Ontario limit of pollutants into air | CBC News. </a:t>
            </a:r>
            <a:r>
              <a:rPr lang="en-CA" sz="1800" dirty="0" err="1">
                <a:effectLst/>
                <a:latin typeface="AvenirNext" panose="020B0503020202020204" pitchFamily="34" charset="0"/>
              </a:rPr>
              <a:t>CBCnews</a:t>
            </a:r>
            <a:r>
              <a:rPr lang="en-CA" sz="1800" dirty="0">
                <a:effectLst/>
                <a:latin typeface="AvenirNext" panose="020B0503020202020204" pitchFamily="34" charset="0"/>
              </a:rPr>
              <a:t>. https://</a:t>
            </a:r>
            <a:r>
              <a:rPr lang="en-CA" sz="1800" dirty="0" err="1">
                <a:effectLst/>
                <a:latin typeface="AvenirNext" panose="020B0503020202020204" pitchFamily="34" charset="0"/>
              </a:rPr>
              <a:t>www.cbc.ca</a:t>
            </a:r>
            <a:r>
              <a:rPr lang="en-CA" sz="1800" dirty="0">
                <a:effectLst/>
                <a:latin typeface="AvenirNext" panose="020B0503020202020204" pitchFamily="34" charset="0"/>
              </a:rPr>
              <a:t>/news/</a:t>
            </a:r>
            <a:r>
              <a:rPr lang="en-CA" sz="1800" dirty="0" err="1">
                <a:effectLst/>
                <a:latin typeface="AvenirNext" panose="020B0503020202020204" pitchFamily="34" charset="0"/>
              </a:rPr>
              <a:t>canada</a:t>
            </a:r>
            <a:r>
              <a:rPr lang="en-CA" sz="1800" dirty="0">
                <a:effectLst/>
                <a:latin typeface="AvenirNext" panose="020B0503020202020204" pitchFamily="34" charset="0"/>
              </a:rPr>
              <a:t>/</a:t>
            </a:r>
            <a:r>
              <a:rPr lang="en-CA" sz="1800" dirty="0" err="1">
                <a:effectLst/>
                <a:latin typeface="AvenirNext" panose="020B0503020202020204" pitchFamily="34" charset="0"/>
              </a:rPr>
              <a:t>hamilton</a:t>
            </a:r>
            <a:r>
              <a:rPr lang="en-CA" sz="1800" dirty="0">
                <a:effectLst/>
                <a:latin typeface="AvenirNext" panose="020B0503020202020204" pitchFamily="34" charset="0"/>
              </a:rPr>
              <a:t>/ headlines/six-nations-incinerator-polluting-at-up-to-200-times- ontario-limits-1.2931215.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Groat, C. (2020, February 18). Six Nations of the Grand River. The Canadian Encyclopedia. https:// </a:t>
            </a:r>
            <a:r>
              <a:rPr lang="en-CA" sz="1800" dirty="0" err="1">
                <a:effectLst/>
                <a:latin typeface="AvenirNext" panose="020B0503020202020204" pitchFamily="34" charset="0"/>
              </a:rPr>
              <a:t>www.thecanadianencyclopedia.ca</a:t>
            </a:r>
            <a:r>
              <a:rPr lang="en-CA" sz="1800" dirty="0">
                <a:effectLst/>
                <a:latin typeface="AvenirNext" panose="020B0503020202020204" pitchFamily="34" charset="0"/>
              </a:rPr>
              <a:t>/</a:t>
            </a:r>
            <a:r>
              <a:rPr lang="en-CA" sz="1800" dirty="0" err="1">
                <a:effectLst/>
                <a:latin typeface="AvenirNext" panose="020B0503020202020204" pitchFamily="34" charset="0"/>
              </a:rPr>
              <a:t>en</a:t>
            </a:r>
            <a:r>
              <a:rPr lang="en-CA" sz="1800" dirty="0">
                <a:effectLst/>
                <a:latin typeface="AvenirNext" panose="020B0503020202020204" pitchFamily="34" charset="0"/>
              </a:rPr>
              <a:t>/article/six-nations-of- the-grand-river.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Huang, S. (2014, June 13). $4.8M waste disposal machine wreaks havoc in Six Nations. </a:t>
            </a:r>
            <a:r>
              <a:rPr lang="en-CA" sz="1800" dirty="0" err="1">
                <a:effectLst/>
                <a:latin typeface="AvenirNext" panose="020B0503020202020204" pitchFamily="34" charset="0"/>
              </a:rPr>
              <a:t>CBCnews</a:t>
            </a:r>
            <a:r>
              <a:rPr lang="en-CA" sz="1800" dirty="0">
                <a:effectLst/>
                <a:latin typeface="AvenirNext" panose="020B0503020202020204" pitchFamily="34" charset="0"/>
              </a:rPr>
              <a:t>. https://</a:t>
            </a:r>
            <a:r>
              <a:rPr lang="en-CA" sz="1800" dirty="0" err="1">
                <a:effectLst/>
                <a:latin typeface="AvenirNext" panose="020B0503020202020204" pitchFamily="34" charset="0"/>
              </a:rPr>
              <a:t>www.cbc.ca</a:t>
            </a:r>
            <a:r>
              <a:rPr lang="en-CA" sz="1800" dirty="0">
                <a:effectLst/>
                <a:latin typeface="AvenirNext" panose="020B0503020202020204" pitchFamily="34" charset="0"/>
              </a:rPr>
              <a:t>/ news/</a:t>
            </a:r>
            <a:r>
              <a:rPr lang="en-CA" sz="1800" dirty="0" err="1">
                <a:effectLst/>
                <a:latin typeface="AvenirNext" panose="020B0503020202020204" pitchFamily="34" charset="0"/>
              </a:rPr>
              <a:t>canada</a:t>
            </a:r>
            <a:r>
              <a:rPr lang="en-CA" sz="1800" dirty="0">
                <a:effectLst/>
                <a:latin typeface="AvenirNext" panose="020B0503020202020204" pitchFamily="34" charset="0"/>
              </a:rPr>
              <a:t>/</a:t>
            </a:r>
            <a:r>
              <a:rPr lang="en-CA" sz="1800" dirty="0" err="1">
                <a:effectLst/>
                <a:latin typeface="AvenirNext" panose="020B0503020202020204" pitchFamily="34" charset="0"/>
              </a:rPr>
              <a:t>hamilton</a:t>
            </a:r>
            <a:r>
              <a:rPr lang="en-CA" sz="1800" dirty="0">
                <a:effectLst/>
                <a:latin typeface="AvenirNext" panose="020B0503020202020204" pitchFamily="34" charset="0"/>
              </a:rPr>
              <a:t>/headlines/protest-halts-six-nations- incinerator-trial-as-waste-crisis-continues-1.2671144.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Landfill Site Incinerator Sitting Idle, Council Wants Action by Chase Jarrett is licensed under CC BY-NC-ND 4.0 "Landfill Site Incinerator Sitting Idle, Council Wants Action": Six Nations Public Library-Digital Archive (</a:t>
            </a:r>
            <a:r>
              <a:rPr lang="en-CA" sz="1800" dirty="0" err="1">
                <a:effectLst/>
                <a:latin typeface="AvenirNext" panose="020B0503020202020204" pitchFamily="34" charset="0"/>
              </a:rPr>
              <a:t>vitacollections.ca</a:t>
            </a:r>
            <a:r>
              <a:rPr lang="en-CA" sz="1800" dirty="0">
                <a:effectLst/>
                <a:latin typeface="AvenirNext" panose="020B0503020202020204" pitchFamily="34" charset="0"/>
              </a:rPr>
              <a:t>)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San Francisco Recycling Center by Benjamin Pender is licensed under CC BY-NC 2.0 https://</a:t>
            </a:r>
            <a:r>
              <a:rPr lang="en-CA" sz="1800" dirty="0" err="1">
                <a:effectLst/>
                <a:latin typeface="AvenirNext" panose="020B0503020202020204" pitchFamily="34" charset="0"/>
              </a:rPr>
              <a:t>www.flickr.com</a:t>
            </a:r>
            <a:r>
              <a:rPr lang="en-CA" sz="1800" dirty="0">
                <a:effectLst/>
                <a:latin typeface="AvenirNext" panose="020B0503020202020204" pitchFamily="34" charset="0"/>
              </a:rPr>
              <a:t>/photos/ 70721148@N00/2290992293/in/ photolist-4urWc8-4urXGH-4urYBt-4uvZEC-4uw3cU-4QJf3b-4Z 7FMx-5pPwDX-5MoQGs-69z88D-69z9mk-6nyr8r-6nyre8-6nCz gL-6nCzio-6rPccF-6rTkef-72xPZx-73DhGY-7b3iuk-7bpEve-8g WXbF-fJULjD-7Y5BzB-bPYZKP-9C2FCn-9C1bQp-9C44DU- bPYZNX-dJbhBj-85S7gE-bPYZMH-9BXjWe-9vLACW-bPYZJF- eU1uu1-dJbbd7-dJb1AC-dJ5rSZ-dJb4nG-dJaZ3h-dJ5ute- dJb86U-dJb7KJ-dJb2E1-dJb6Vf-dJb8TQ-dJaXs5-fKMSLf- </a:t>
            </a:r>
            <a:r>
              <a:rPr lang="en-CA" sz="1800" dirty="0" err="1">
                <a:effectLst/>
                <a:latin typeface="AvenirNext" panose="020B0503020202020204" pitchFamily="34" charset="0"/>
              </a:rPr>
              <a:t>fKvvEX-fKwBaz</a:t>
            </a:r>
            <a:r>
              <a:rPr lang="en-CA" sz="1800" dirty="0">
                <a:effectLst/>
                <a:latin typeface="AvenirNext" panose="020B0503020202020204" pitchFamily="34" charset="0"/>
              </a:rPr>
              <a:t> </a:t>
            </a:r>
            <a:endParaRPr lang="en-CA"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effectLst/>
              <a:latin typeface="Avenir Next" panose="020B0503020202020204" pitchFamily="34" charset="0"/>
            </a:endParaRPr>
          </a:p>
        </p:txBody>
      </p:sp>
      <p:sp>
        <p:nvSpPr>
          <p:cNvPr id="4" name="Slide Number Placeholder 3"/>
          <p:cNvSpPr>
            <a:spLocks noGrp="1"/>
          </p:cNvSpPr>
          <p:nvPr>
            <p:ph type="sldNum" sz="quarter" idx="5"/>
          </p:nvPr>
        </p:nvSpPr>
        <p:spPr/>
        <p:txBody>
          <a:bodyPr/>
          <a:lstStyle/>
          <a:p>
            <a:fld id="{F7DE5B45-1867-8447-8F29-540ACDFEE882}" type="slidenum">
              <a:rPr lang="en-CA" smtClean="0"/>
              <a:t>4</a:t>
            </a:fld>
            <a:endParaRPr lang="en-CA"/>
          </a:p>
        </p:txBody>
      </p:sp>
    </p:spTree>
    <p:extLst>
      <p:ext uri="{BB962C8B-B14F-4D97-AF65-F5344CB8AC3E}">
        <p14:creationId xmlns:p14="http://schemas.microsoft.com/office/powerpoint/2010/main" val="2267592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7DE5B45-1867-8447-8F29-540ACDFEE882}" type="slidenum">
              <a:rPr lang="en-CA" smtClean="0"/>
              <a:t>5</a:t>
            </a:fld>
            <a:endParaRPr lang="en-CA"/>
          </a:p>
        </p:txBody>
      </p:sp>
    </p:spTree>
    <p:extLst>
      <p:ext uri="{BB962C8B-B14F-4D97-AF65-F5344CB8AC3E}">
        <p14:creationId xmlns:p14="http://schemas.microsoft.com/office/powerpoint/2010/main" val="3045939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1" dirty="0">
                <a:effectLst/>
                <a:latin typeface="AvenirNext" panose="020B0503020202020204" pitchFamily="34" charset="0"/>
              </a:rPr>
              <a:t>Emma Moorhouse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Brigham, K. (2018, July 14). How San Francisco sends less trash to the landfill than any other major U.S. city. CNBC. https:// </a:t>
            </a:r>
            <a:r>
              <a:rPr lang="en-CA" sz="1800" dirty="0" err="1">
                <a:effectLst/>
                <a:latin typeface="AvenirNext" panose="020B0503020202020204" pitchFamily="34" charset="0"/>
              </a:rPr>
              <a:t>www.cnbc.com</a:t>
            </a:r>
            <a:r>
              <a:rPr lang="en-CA" sz="1800" dirty="0">
                <a:effectLst/>
                <a:latin typeface="AvenirNext" panose="020B0503020202020204" pitchFamily="34" charset="0"/>
              </a:rPr>
              <a:t>/2018/07/13/how-</a:t>
            </a:r>
            <a:r>
              <a:rPr lang="en-CA" sz="1800" dirty="0" err="1">
                <a:effectLst/>
                <a:latin typeface="AvenirNext" panose="020B0503020202020204" pitchFamily="34" charset="0"/>
              </a:rPr>
              <a:t>san</a:t>
            </a:r>
            <a:r>
              <a:rPr lang="en-CA" sz="1800" dirty="0">
                <a:effectLst/>
                <a:latin typeface="AvenirNext" panose="020B0503020202020204" pitchFamily="34" charset="0"/>
              </a:rPr>
              <a:t>-</a:t>
            </a:r>
            <a:r>
              <a:rPr lang="en-CA" sz="1800" dirty="0" err="1">
                <a:effectLst/>
                <a:latin typeface="AvenirNext" panose="020B0503020202020204" pitchFamily="34" charset="0"/>
              </a:rPr>
              <a:t>francisco</a:t>
            </a:r>
            <a:r>
              <a:rPr lang="en-CA" sz="1800" dirty="0">
                <a:effectLst/>
                <a:latin typeface="AvenirNext" panose="020B0503020202020204" pitchFamily="34" charset="0"/>
              </a:rPr>
              <a:t>-became-a- global-leader-in-waste-</a:t>
            </a:r>
            <a:r>
              <a:rPr lang="en-CA" sz="1800" dirty="0" err="1">
                <a:effectLst/>
                <a:latin typeface="AvenirNext" panose="020B0503020202020204" pitchFamily="34" charset="0"/>
              </a:rPr>
              <a:t>management.html</a:t>
            </a:r>
            <a:r>
              <a:rPr lang="en-CA" sz="1800" dirty="0">
                <a:effectLst/>
                <a:latin typeface="AvenirNext" panose="020B0503020202020204" pitchFamily="34" charset="0"/>
              </a:rPr>
              <a:t>.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Census profile: San Francisco, CA. Census Reporter. (2019). https://</a:t>
            </a:r>
            <a:r>
              <a:rPr lang="en-CA" sz="1800" dirty="0" err="1">
                <a:effectLst/>
                <a:latin typeface="AvenirNext" panose="020B0503020202020204" pitchFamily="34" charset="0"/>
              </a:rPr>
              <a:t>censusreporter.org</a:t>
            </a:r>
            <a:r>
              <a:rPr lang="en-CA" sz="1800" dirty="0">
                <a:effectLst/>
                <a:latin typeface="AvenirNext" panose="020B0503020202020204" pitchFamily="34" charset="0"/>
              </a:rPr>
              <a:t>/profiles/16000US0667000-san- </a:t>
            </a:r>
            <a:r>
              <a:rPr lang="en-CA" sz="1800" dirty="0" err="1">
                <a:effectLst/>
                <a:latin typeface="AvenirNext" panose="020B0503020202020204" pitchFamily="34" charset="0"/>
              </a:rPr>
              <a:t>francisco</a:t>
            </a:r>
            <a:r>
              <a:rPr lang="en-CA" sz="1800" dirty="0">
                <a:effectLst/>
                <a:latin typeface="AvenirNext" panose="020B0503020202020204" pitchFamily="34" charset="0"/>
              </a:rPr>
              <a:t>-ca/.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Green, J. (2015, March 16). Six Nations garbage incinerator pours 200x Ontario limit of pollutants into air | CBC News. </a:t>
            </a:r>
            <a:r>
              <a:rPr lang="en-CA" sz="1800" dirty="0" err="1">
                <a:effectLst/>
                <a:latin typeface="AvenirNext" panose="020B0503020202020204" pitchFamily="34" charset="0"/>
              </a:rPr>
              <a:t>CBCnews</a:t>
            </a:r>
            <a:r>
              <a:rPr lang="en-CA" sz="1800" dirty="0">
                <a:effectLst/>
                <a:latin typeface="AvenirNext" panose="020B0503020202020204" pitchFamily="34" charset="0"/>
              </a:rPr>
              <a:t>. https://</a:t>
            </a:r>
            <a:r>
              <a:rPr lang="en-CA" sz="1800" dirty="0" err="1">
                <a:effectLst/>
                <a:latin typeface="AvenirNext" panose="020B0503020202020204" pitchFamily="34" charset="0"/>
              </a:rPr>
              <a:t>www.cbc.ca</a:t>
            </a:r>
            <a:r>
              <a:rPr lang="en-CA" sz="1800" dirty="0">
                <a:effectLst/>
                <a:latin typeface="AvenirNext" panose="020B0503020202020204" pitchFamily="34" charset="0"/>
              </a:rPr>
              <a:t>/news/</a:t>
            </a:r>
            <a:r>
              <a:rPr lang="en-CA" sz="1800" dirty="0" err="1">
                <a:effectLst/>
                <a:latin typeface="AvenirNext" panose="020B0503020202020204" pitchFamily="34" charset="0"/>
              </a:rPr>
              <a:t>canada</a:t>
            </a:r>
            <a:r>
              <a:rPr lang="en-CA" sz="1800" dirty="0">
                <a:effectLst/>
                <a:latin typeface="AvenirNext" panose="020B0503020202020204" pitchFamily="34" charset="0"/>
              </a:rPr>
              <a:t>/</a:t>
            </a:r>
            <a:r>
              <a:rPr lang="en-CA" sz="1800" dirty="0" err="1">
                <a:effectLst/>
                <a:latin typeface="AvenirNext" panose="020B0503020202020204" pitchFamily="34" charset="0"/>
              </a:rPr>
              <a:t>hamilton</a:t>
            </a:r>
            <a:r>
              <a:rPr lang="en-CA" sz="1800" dirty="0">
                <a:effectLst/>
                <a:latin typeface="AvenirNext" panose="020B0503020202020204" pitchFamily="34" charset="0"/>
              </a:rPr>
              <a:t>/ headlines/six-nations-incinerator-polluting-at-up-to-200-times- ontario-limits-1.2931215.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Groat, C. (2020, February 18). Six Nations of the Grand River. The Canadian Encyclopedia. https:// </a:t>
            </a:r>
            <a:r>
              <a:rPr lang="en-CA" sz="1800" dirty="0" err="1">
                <a:effectLst/>
                <a:latin typeface="AvenirNext" panose="020B0503020202020204" pitchFamily="34" charset="0"/>
              </a:rPr>
              <a:t>www.thecanadianencyclopedia.ca</a:t>
            </a:r>
            <a:r>
              <a:rPr lang="en-CA" sz="1800" dirty="0">
                <a:effectLst/>
                <a:latin typeface="AvenirNext" panose="020B0503020202020204" pitchFamily="34" charset="0"/>
              </a:rPr>
              <a:t>/</a:t>
            </a:r>
            <a:r>
              <a:rPr lang="en-CA" sz="1800" dirty="0" err="1">
                <a:effectLst/>
                <a:latin typeface="AvenirNext" panose="020B0503020202020204" pitchFamily="34" charset="0"/>
              </a:rPr>
              <a:t>en</a:t>
            </a:r>
            <a:r>
              <a:rPr lang="en-CA" sz="1800" dirty="0">
                <a:effectLst/>
                <a:latin typeface="AvenirNext" panose="020B0503020202020204" pitchFamily="34" charset="0"/>
              </a:rPr>
              <a:t>/article/six-nations-of- the-grand-river.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Huang, S. (2014, June 13). $4.8M waste disposal machine wreaks havoc in Six Nations. </a:t>
            </a:r>
            <a:r>
              <a:rPr lang="en-CA" sz="1800" dirty="0" err="1">
                <a:effectLst/>
                <a:latin typeface="AvenirNext" panose="020B0503020202020204" pitchFamily="34" charset="0"/>
              </a:rPr>
              <a:t>CBCnews</a:t>
            </a:r>
            <a:r>
              <a:rPr lang="en-CA" sz="1800" dirty="0">
                <a:effectLst/>
                <a:latin typeface="AvenirNext" panose="020B0503020202020204" pitchFamily="34" charset="0"/>
              </a:rPr>
              <a:t>. https://</a:t>
            </a:r>
            <a:r>
              <a:rPr lang="en-CA" sz="1800" dirty="0" err="1">
                <a:effectLst/>
                <a:latin typeface="AvenirNext" panose="020B0503020202020204" pitchFamily="34" charset="0"/>
              </a:rPr>
              <a:t>www.cbc.ca</a:t>
            </a:r>
            <a:r>
              <a:rPr lang="en-CA" sz="1800" dirty="0">
                <a:effectLst/>
                <a:latin typeface="AvenirNext" panose="020B0503020202020204" pitchFamily="34" charset="0"/>
              </a:rPr>
              <a:t>/ news/</a:t>
            </a:r>
            <a:r>
              <a:rPr lang="en-CA" sz="1800" dirty="0" err="1">
                <a:effectLst/>
                <a:latin typeface="AvenirNext" panose="020B0503020202020204" pitchFamily="34" charset="0"/>
              </a:rPr>
              <a:t>canada</a:t>
            </a:r>
            <a:r>
              <a:rPr lang="en-CA" sz="1800" dirty="0">
                <a:effectLst/>
                <a:latin typeface="AvenirNext" panose="020B0503020202020204" pitchFamily="34" charset="0"/>
              </a:rPr>
              <a:t>/</a:t>
            </a:r>
            <a:r>
              <a:rPr lang="en-CA" sz="1800" dirty="0" err="1">
                <a:effectLst/>
                <a:latin typeface="AvenirNext" panose="020B0503020202020204" pitchFamily="34" charset="0"/>
              </a:rPr>
              <a:t>hamilton</a:t>
            </a:r>
            <a:r>
              <a:rPr lang="en-CA" sz="1800" dirty="0">
                <a:effectLst/>
                <a:latin typeface="AvenirNext" panose="020B0503020202020204" pitchFamily="34" charset="0"/>
              </a:rPr>
              <a:t>/headlines/protest-halts-six-nations- incinerator-trial-as-waste-crisis-continues-1.2671144.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Landfill Site Incinerator Sitting Idle, Council Wants Action by Chase Jarrett is licensed under CC BY-NC-ND 4.0 "Landfill Site Incinerator Sitting Idle, Council Wants Action": Six Nations Public Library-Digital Archive (</a:t>
            </a:r>
            <a:r>
              <a:rPr lang="en-CA" sz="1800" dirty="0" err="1">
                <a:effectLst/>
                <a:latin typeface="AvenirNext" panose="020B0503020202020204" pitchFamily="34" charset="0"/>
              </a:rPr>
              <a:t>vitacollections.ca</a:t>
            </a:r>
            <a:r>
              <a:rPr lang="en-CA" sz="1800" dirty="0">
                <a:effectLst/>
                <a:latin typeface="AvenirNext" panose="020B0503020202020204" pitchFamily="34" charset="0"/>
              </a:rPr>
              <a:t>) </a:t>
            </a:r>
            <a:endParaRPr lang="en-CA" dirty="0">
              <a:effectLst/>
            </a:endParaRPr>
          </a:p>
          <a:p>
            <a:endParaRPr lang="en-CA" sz="1800" dirty="0">
              <a:effectLst/>
              <a:latin typeface="AvenirNext" panose="020B0503020202020204" pitchFamily="34" charset="0"/>
            </a:endParaRPr>
          </a:p>
          <a:p>
            <a:r>
              <a:rPr lang="en-CA" sz="1800" dirty="0">
                <a:effectLst/>
                <a:latin typeface="AvenirNext" panose="020B0503020202020204" pitchFamily="34" charset="0"/>
              </a:rPr>
              <a:t>San Francisco Recycling Center by Benjamin Pender is licensed under CC BY-NC 2.0 https://</a:t>
            </a:r>
            <a:r>
              <a:rPr lang="en-CA" sz="1800" dirty="0" err="1">
                <a:effectLst/>
                <a:latin typeface="AvenirNext" panose="020B0503020202020204" pitchFamily="34" charset="0"/>
              </a:rPr>
              <a:t>www.flickr.com</a:t>
            </a:r>
            <a:r>
              <a:rPr lang="en-CA" sz="1800" dirty="0">
                <a:effectLst/>
                <a:latin typeface="AvenirNext" panose="020B0503020202020204" pitchFamily="34" charset="0"/>
              </a:rPr>
              <a:t>/photos/ 70721148@N00/2290992293/in/ photolist-4urWc8-4urXGH-4urYBt-4uvZEC-4uw3cU-4QJf3b-4Z 7FMx-5pPwDX-5MoQGs-69z88D-69z9mk-6nyr8r-6nyre8-6nCz gL-6nCzio-6rPccF-6rTkef-72xPZx-73DhGY-7b3iuk-7bpEve-8g WXbF-fJULjD-7Y5BzB-bPYZKP-9C2FCn-9C1bQp-9C44DU- bPYZNX-dJbhBj-85S7gE-bPYZMH-9BXjWe-9vLACW-bPYZJF- eU1uu1-dJbbd7-dJb1AC-dJ5rSZ-dJb4nG-dJaZ3h-dJ5ute- dJb86U-dJb7KJ-dJb2E1-dJb6Vf-dJb8TQ-dJaXs5-fKMSLf- </a:t>
            </a:r>
            <a:r>
              <a:rPr lang="en-CA" sz="1800" dirty="0" err="1">
                <a:effectLst/>
                <a:latin typeface="AvenirNext" panose="020B0503020202020204" pitchFamily="34" charset="0"/>
              </a:rPr>
              <a:t>fKvvEX-fKwBaz</a:t>
            </a:r>
            <a:r>
              <a:rPr lang="en-CA" sz="1800" dirty="0">
                <a:effectLst/>
                <a:latin typeface="AvenirNext" panose="020B0503020202020204" pitchFamily="34" charset="0"/>
              </a:rPr>
              <a:t> </a:t>
            </a:r>
            <a:endParaRPr lang="en-CA"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effectLst/>
              <a:latin typeface="Avenir Next" panose="020B0503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E5B45-1867-8447-8F29-540ACDFEE88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374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E5B45-1867-8447-8F29-540ACDFEE88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574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358D-96A5-301D-5B9A-E177098EDE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CBEBE659-B0F4-010D-5ACE-6BACF7D767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1A3ED6D1-8D87-0886-CDA7-D9ADAD7BC4FC}"/>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B1B8C0AE-7A4C-00B2-4E0C-9DD7DC37AAA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88E05F5-B47B-5EA9-4B35-E57F79BA20D2}"/>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2807050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169C0-1274-1EB3-2009-C1D971EBBC58}"/>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10198A6-5E41-EE52-B0B2-49A4783355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C0F813E-60DB-D0FF-DA0B-E6A6C6C623D6}"/>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445E9306-05EB-5C22-0339-CB37701AB40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052DD4A-E96D-C59D-CE12-AB02D8B43988}"/>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599826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7E321C-1945-EE41-A96F-C5E5211D33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632C193-4DF6-157A-645A-9190EC7C69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386DA19-CA34-2479-C3C7-596BB075092F}"/>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F9F57159-03D5-117C-4259-9EFEC43C28A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5A75E31-2C0C-8F32-FF51-14F192923B82}"/>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2388935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358D-96A5-301D-5B9A-E177098EDE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CBEBE659-B0F4-010D-5ACE-6BACF7D767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1A3ED6D1-8D87-0886-CDA7-D9ADAD7BC4FC}"/>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B1B8C0AE-7A4C-00B2-4E0C-9DD7DC37AAA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88E05F5-B47B-5EA9-4B35-E57F79BA20D2}"/>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2807050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42068-B0DA-4BE7-337C-AA14EF9D5F5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D6DC936-E7B4-1FEC-CD15-677062C67B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E13A4BE-4E4F-5899-B67B-6B03943B4DAC}"/>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41F2E3E1-7CAE-4978-36D5-1EA33D44A8F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AB914DD-C0D2-D292-BBDD-6A357C8B442B}"/>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618627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D71D-97D7-2019-49C9-EDB6498CF7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2ECE3DE-8B54-1212-B99E-5FA7255114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3EFDDF-182F-B1F4-22EF-CCBE67330467}"/>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2BCE5167-492B-6FBB-1B5C-B755A527169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2A0F346-5A87-7571-BD28-4017DAC850EA}"/>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215485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EF154-4E93-3958-5C7D-8D995246BD0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DD927F1-7868-40A1-E22C-D45522C1AD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2114F576-BF50-F2E8-0AA2-2BE2B20305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E8ED6A0-28DC-DC7F-AB42-837B31BD4636}"/>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6" name="Footer Placeholder 5">
            <a:extLst>
              <a:ext uri="{FF2B5EF4-FFF2-40B4-BE49-F238E27FC236}">
                <a16:creationId xmlns:a16="http://schemas.microsoft.com/office/drawing/2014/main" id="{E7D90F97-50F4-A7C1-96D8-661A1DE6E96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ACE816B-BF02-4DD4-F231-4E7AB6C8D592}"/>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002432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669AB-59C7-E514-DCC4-4791F6D1E8E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B0B1DB6-2E12-A8C0-3E67-7FC135957D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1AF43C-FE6B-1C7F-78A2-C2DBD9F878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32B917B9-F2B6-8332-979B-96051922AF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5C342D-A1CF-D267-FFB5-46D538AAE4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485B775B-3228-1F93-0464-60D945542AFE}"/>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8" name="Footer Placeholder 7">
            <a:extLst>
              <a:ext uri="{FF2B5EF4-FFF2-40B4-BE49-F238E27FC236}">
                <a16:creationId xmlns:a16="http://schemas.microsoft.com/office/drawing/2014/main" id="{FFEB7757-AF73-3AF9-AF40-CDCE5CE6A994}"/>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D1FF0707-92A2-CCBE-9E61-3E9E25F202A4}"/>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908428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C3119-4DFF-76B2-16AA-A57664B62223}"/>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953C84-211A-779E-4749-A4CCE529E0C9}"/>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4" name="Footer Placeholder 3">
            <a:extLst>
              <a:ext uri="{FF2B5EF4-FFF2-40B4-BE49-F238E27FC236}">
                <a16:creationId xmlns:a16="http://schemas.microsoft.com/office/drawing/2014/main" id="{3A3124CE-96DF-5CBC-A08D-BB404E31B26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D58A1166-0692-DD3D-FBB1-47A64411E197}"/>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646164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998856-2120-1FAF-A534-AFED5C96BD1A}"/>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3" name="Footer Placeholder 2">
            <a:extLst>
              <a:ext uri="{FF2B5EF4-FFF2-40B4-BE49-F238E27FC236}">
                <a16:creationId xmlns:a16="http://schemas.microsoft.com/office/drawing/2014/main" id="{143FD11B-49E2-2C5E-EA58-838518AB24EA}"/>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740FFC12-1DA2-CE47-5D5B-42EA95ED0CDE}"/>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526705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956D2-C125-F7D9-5136-4EE3F8E9F8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C9F02AD-2281-FD06-FCC3-9DF489B69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64F2009-8C4D-DA24-7F61-E073D3D185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AA1912-FF29-27DD-730C-40A9C591712C}"/>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6" name="Footer Placeholder 5">
            <a:extLst>
              <a:ext uri="{FF2B5EF4-FFF2-40B4-BE49-F238E27FC236}">
                <a16:creationId xmlns:a16="http://schemas.microsoft.com/office/drawing/2014/main" id="{3F7D69CF-0277-09C7-32B6-AF44F1CCC2A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77646CB-4106-73D4-20AB-79BFF316620E}"/>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564358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42068-B0DA-4BE7-337C-AA14EF9D5F5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D6DC936-E7B4-1FEC-CD15-677062C67B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E13A4BE-4E4F-5899-B67B-6B03943B4DAC}"/>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41F2E3E1-7CAE-4978-36D5-1EA33D44A8F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AB914DD-C0D2-D292-BBDD-6A357C8B442B}"/>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618627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756-F6DB-375C-7973-9AF60686D6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1170AFE-CDE9-24A1-4585-43B50025D6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A974BE61-885B-488D-6CAD-63BAD284ED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B05633-8210-8F4A-9F91-E7D42DABE99F}"/>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6" name="Footer Placeholder 5">
            <a:extLst>
              <a:ext uri="{FF2B5EF4-FFF2-40B4-BE49-F238E27FC236}">
                <a16:creationId xmlns:a16="http://schemas.microsoft.com/office/drawing/2014/main" id="{E6300431-E155-6A33-6686-E32BC3848DF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CB9C7C0-2EAA-E2CF-C309-F8071F250E97}"/>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4241090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169C0-1274-1EB3-2009-C1D971EBBC58}"/>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10198A6-5E41-EE52-B0B2-49A4783355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C0F813E-60DB-D0FF-DA0B-E6A6C6C623D6}"/>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445E9306-05EB-5C22-0339-CB37701AB40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052DD4A-E96D-C59D-CE12-AB02D8B43988}"/>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599826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7E321C-1945-EE41-A96F-C5E5211D33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632C193-4DF6-157A-645A-9190EC7C69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386DA19-CA34-2479-C3C7-596BB075092F}"/>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F9F57159-03D5-117C-4259-9EFEC43C28A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5A75E31-2C0C-8F32-FF51-14F192923B82}"/>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2388935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D71D-97D7-2019-49C9-EDB6498CF7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2ECE3DE-8B54-1212-B99E-5FA7255114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3EFDDF-182F-B1F4-22EF-CCBE67330467}"/>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2BCE5167-492B-6FBB-1B5C-B755A527169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2A0F346-5A87-7571-BD28-4017DAC850EA}"/>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215485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EF154-4E93-3958-5C7D-8D995246BD0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DD927F1-7868-40A1-E22C-D45522C1AD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2114F576-BF50-F2E8-0AA2-2BE2B20305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E8ED6A0-28DC-DC7F-AB42-837B31BD4636}"/>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6" name="Footer Placeholder 5">
            <a:extLst>
              <a:ext uri="{FF2B5EF4-FFF2-40B4-BE49-F238E27FC236}">
                <a16:creationId xmlns:a16="http://schemas.microsoft.com/office/drawing/2014/main" id="{E7D90F97-50F4-A7C1-96D8-661A1DE6E96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ACE816B-BF02-4DD4-F231-4E7AB6C8D592}"/>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002432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669AB-59C7-E514-DCC4-4791F6D1E8E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B0B1DB6-2E12-A8C0-3E67-7FC135957D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1AF43C-FE6B-1C7F-78A2-C2DBD9F878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32B917B9-F2B6-8332-979B-96051922AF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5C342D-A1CF-D267-FFB5-46D538AAE4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485B775B-3228-1F93-0464-60D945542AFE}"/>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8" name="Footer Placeholder 7">
            <a:extLst>
              <a:ext uri="{FF2B5EF4-FFF2-40B4-BE49-F238E27FC236}">
                <a16:creationId xmlns:a16="http://schemas.microsoft.com/office/drawing/2014/main" id="{FFEB7757-AF73-3AF9-AF40-CDCE5CE6A994}"/>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D1FF0707-92A2-CCBE-9E61-3E9E25F202A4}"/>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3908428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C3119-4DFF-76B2-16AA-A57664B62223}"/>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6953C84-211A-779E-4749-A4CCE529E0C9}"/>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4" name="Footer Placeholder 3">
            <a:extLst>
              <a:ext uri="{FF2B5EF4-FFF2-40B4-BE49-F238E27FC236}">
                <a16:creationId xmlns:a16="http://schemas.microsoft.com/office/drawing/2014/main" id="{3A3124CE-96DF-5CBC-A08D-BB404E31B26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D58A1166-0692-DD3D-FBB1-47A64411E197}"/>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646164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998856-2120-1FAF-A534-AFED5C96BD1A}"/>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3" name="Footer Placeholder 2">
            <a:extLst>
              <a:ext uri="{FF2B5EF4-FFF2-40B4-BE49-F238E27FC236}">
                <a16:creationId xmlns:a16="http://schemas.microsoft.com/office/drawing/2014/main" id="{143FD11B-49E2-2C5E-EA58-838518AB24EA}"/>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740FFC12-1DA2-CE47-5D5B-42EA95ED0CDE}"/>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526705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956D2-C125-F7D9-5136-4EE3F8E9F8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C9F02AD-2281-FD06-FCC3-9DF489B69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64F2009-8C4D-DA24-7F61-E073D3D185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AA1912-FF29-27DD-730C-40A9C591712C}"/>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6" name="Footer Placeholder 5">
            <a:extLst>
              <a:ext uri="{FF2B5EF4-FFF2-40B4-BE49-F238E27FC236}">
                <a16:creationId xmlns:a16="http://schemas.microsoft.com/office/drawing/2014/main" id="{3F7D69CF-0277-09C7-32B6-AF44F1CCC2A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77646CB-4106-73D4-20AB-79BFF316620E}"/>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564358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756-F6DB-375C-7973-9AF60686D6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1170AFE-CDE9-24A1-4585-43B50025D6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A974BE61-885B-488D-6CAD-63BAD284ED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B05633-8210-8F4A-9F91-E7D42DABE99F}"/>
              </a:ext>
            </a:extLst>
          </p:cNvPr>
          <p:cNvSpPr>
            <a:spLocks noGrp="1"/>
          </p:cNvSpPr>
          <p:nvPr>
            <p:ph type="dt" sz="half" idx="10"/>
          </p:nvPr>
        </p:nvSpPr>
        <p:spPr/>
        <p:txBody>
          <a:bodyPr/>
          <a:lstStyle/>
          <a:p>
            <a:fld id="{38622AFD-076A-EC48-84EB-07C7D71E38B1}" type="datetimeFigureOut">
              <a:rPr lang="en-CA" smtClean="0"/>
              <a:t>2024-09-25</a:t>
            </a:fld>
            <a:endParaRPr lang="en-CA"/>
          </a:p>
        </p:txBody>
      </p:sp>
      <p:sp>
        <p:nvSpPr>
          <p:cNvPr id="6" name="Footer Placeholder 5">
            <a:extLst>
              <a:ext uri="{FF2B5EF4-FFF2-40B4-BE49-F238E27FC236}">
                <a16:creationId xmlns:a16="http://schemas.microsoft.com/office/drawing/2014/main" id="{E6300431-E155-6A33-6686-E32BC3848DF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CB9C7C0-2EAA-E2CF-C309-F8071F250E97}"/>
              </a:ext>
            </a:extLst>
          </p:cNvPr>
          <p:cNvSpPr>
            <a:spLocks noGrp="1"/>
          </p:cNvSpPr>
          <p:nvPr>
            <p:ph type="sldNum" sz="quarter" idx="12"/>
          </p:nvPr>
        </p:nvSpPr>
        <p:spPr/>
        <p:txBody>
          <a:bodyPr/>
          <a:lstStyle/>
          <a:p>
            <a:fld id="{A31B92EA-19AA-2643-9DEC-A443686D929B}" type="slidenum">
              <a:rPr lang="en-CA" smtClean="0"/>
              <a:t>‹#›</a:t>
            </a:fld>
            <a:endParaRPr lang="en-CA"/>
          </a:p>
        </p:txBody>
      </p:sp>
    </p:spTree>
    <p:extLst>
      <p:ext uri="{BB962C8B-B14F-4D97-AF65-F5344CB8AC3E}">
        <p14:creationId xmlns:p14="http://schemas.microsoft.com/office/powerpoint/2010/main" val="4241090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02F97F-4909-A329-7190-31E06E2502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3AEB001-037C-AC83-F45C-149E8455ED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06CA37F-A89D-70A8-6B45-F64920FD11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04A89B78-3D28-ACC4-CA8D-485F58D86F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C34009B0-DE72-8EE8-539A-52F17A7532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1B92EA-19AA-2643-9DEC-A443686D929B}" type="slidenum">
              <a:rPr lang="en-CA" smtClean="0"/>
              <a:t>‹#›</a:t>
            </a:fld>
            <a:endParaRPr lang="en-CA"/>
          </a:p>
        </p:txBody>
      </p:sp>
    </p:spTree>
    <p:extLst>
      <p:ext uri="{BB962C8B-B14F-4D97-AF65-F5344CB8AC3E}">
        <p14:creationId xmlns:p14="http://schemas.microsoft.com/office/powerpoint/2010/main" val="2356897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02F97F-4909-A329-7190-31E06E2502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3AEB001-037C-AC83-F45C-149E8455ED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06CA37F-A89D-70A8-6B45-F64920FD11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622AFD-076A-EC48-84EB-07C7D71E38B1}" type="datetimeFigureOut">
              <a:rPr lang="en-CA" smtClean="0"/>
              <a:t>2024-09-25</a:t>
            </a:fld>
            <a:endParaRPr lang="en-CA"/>
          </a:p>
        </p:txBody>
      </p:sp>
      <p:sp>
        <p:nvSpPr>
          <p:cNvPr id="5" name="Footer Placeholder 4">
            <a:extLst>
              <a:ext uri="{FF2B5EF4-FFF2-40B4-BE49-F238E27FC236}">
                <a16:creationId xmlns:a16="http://schemas.microsoft.com/office/drawing/2014/main" id="{04A89B78-3D28-ACC4-CA8D-485F58D86F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C34009B0-DE72-8EE8-539A-52F17A7532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1B92EA-19AA-2643-9DEC-A443686D929B}" type="slidenum">
              <a:rPr lang="en-CA" smtClean="0"/>
              <a:t>‹#›</a:t>
            </a:fld>
            <a:endParaRPr lang="en-CA"/>
          </a:p>
        </p:txBody>
      </p:sp>
    </p:spTree>
    <p:extLst>
      <p:ext uri="{BB962C8B-B14F-4D97-AF65-F5344CB8AC3E}">
        <p14:creationId xmlns:p14="http://schemas.microsoft.com/office/powerpoint/2010/main" val="23568972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0.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56080-5EA2-74FF-F6D3-B5BF1834EAF7}"/>
              </a:ext>
            </a:extLst>
          </p:cNvPr>
          <p:cNvSpPr>
            <a:spLocks noGrp="1"/>
          </p:cNvSpPr>
          <p:nvPr>
            <p:ph type="title"/>
          </p:nvPr>
        </p:nvSpPr>
        <p:spPr>
          <a:xfrm>
            <a:off x="6745735" y="640081"/>
            <a:ext cx="5004000" cy="3637373"/>
          </a:xfrm>
          <a:solidFill>
            <a:schemeClr val="bg1"/>
          </a:solidFill>
        </p:spPr>
        <p:txBody>
          <a:bodyPr vert="horz" lIns="91440" tIns="45720" rIns="91440" bIns="45720" rtlCol="0" anchor="ctr" anchorCtr="0">
            <a:noAutofit/>
          </a:bodyPr>
          <a:lstStyle/>
          <a:p>
            <a:r>
              <a:rPr lang="en-US" sz="6500" dirty="0">
                <a:latin typeface="Gotham Medium" pitchFamily="2" charset="0"/>
              </a:rPr>
              <a:t>Cities and  Communities</a:t>
            </a:r>
          </a:p>
        </p:txBody>
      </p:sp>
      <p:sp>
        <p:nvSpPr>
          <p:cNvPr id="4" name="Text Placeholder 3">
            <a:extLst>
              <a:ext uri="{FF2B5EF4-FFF2-40B4-BE49-F238E27FC236}">
                <a16:creationId xmlns:a16="http://schemas.microsoft.com/office/drawing/2014/main" id="{CCF92876-FCDD-93C0-F9DF-18929FD35087}"/>
              </a:ext>
            </a:extLst>
          </p:cNvPr>
          <p:cNvSpPr>
            <a:spLocks noGrp="1"/>
          </p:cNvSpPr>
          <p:nvPr>
            <p:ph type="body" sz="half" idx="2"/>
          </p:nvPr>
        </p:nvSpPr>
        <p:spPr>
          <a:xfrm>
            <a:off x="6745735" y="4415881"/>
            <a:ext cx="4806184" cy="1802038"/>
          </a:xfrm>
          <a:noFill/>
        </p:spPr>
        <p:txBody>
          <a:bodyPr vert="horz" lIns="91440" tIns="45720" rIns="91440" bIns="45720" rtlCol="0">
            <a:noAutofit/>
          </a:bodyPr>
          <a:lstStyle/>
          <a:p>
            <a:r>
              <a:rPr lang="en-US" sz="2800" dirty="0">
                <a:latin typeface="Gotham Book" pitchFamily="2" charset="0"/>
              </a:rPr>
              <a:t>Connecting Ontario Cities and Indigenous Communities to the  Canadian Engineering Grand </a:t>
            </a:r>
            <a:r>
              <a:rPr lang="en-US" sz="2800" dirty="0" smtClean="0">
                <a:latin typeface="Gotham Book" pitchFamily="2" charset="0"/>
              </a:rPr>
              <a:t>Challenges</a:t>
            </a:r>
            <a:endParaRPr lang="en-US" sz="2800" dirty="0">
              <a:latin typeface="Gotham Book" pitchFamily="2" charset="0"/>
            </a:endParaRPr>
          </a:p>
        </p:txBody>
      </p:sp>
      <p:pic>
        <p:nvPicPr>
          <p:cNvPr id="6" name="Picture Placeholder 5">
            <a:extLst>
              <a:ext uri="{FF2B5EF4-FFF2-40B4-BE49-F238E27FC236}">
                <a16:creationId xmlns:a16="http://schemas.microsoft.com/office/drawing/2014/main" id="{635A9E0F-8D31-4ADC-802E-83E6B064CBE6}"/>
              </a:ext>
            </a:extLst>
          </p:cNvPr>
          <p:cNvPicPr>
            <a:picLocks noGrp="1" noChangeAspect="1"/>
          </p:cNvPicPr>
          <p:nvPr>
            <p:ph type="pic" idx="1"/>
          </p:nvPr>
        </p:nvPicPr>
        <p:blipFill rotWithShape="1">
          <a:blip r:embed="rId2"/>
          <a:srcRect l="5460" r="5510"/>
          <a:stretch/>
        </p:blipFill>
        <p:spPr>
          <a:xfrm>
            <a:off x="20" y="10"/>
            <a:ext cx="6105635" cy="6857990"/>
          </a:xfrm>
          <a:prstGeom prst="rect">
            <a:avLst/>
          </a:prstGeom>
        </p:spPr>
      </p:pic>
    </p:spTree>
    <p:extLst>
      <p:ext uri="{BB962C8B-B14F-4D97-AF65-F5344CB8AC3E}">
        <p14:creationId xmlns:p14="http://schemas.microsoft.com/office/powerpoint/2010/main" val="10761257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B74F7-7F74-823E-23AA-8A05CAB6E291}"/>
              </a:ext>
            </a:extLst>
          </p:cNvPr>
          <p:cNvSpPr>
            <a:spLocks noGrp="1"/>
          </p:cNvSpPr>
          <p:nvPr>
            <p:ph type="title"/>
          </p:nvPr>
        </p:nvSpPr>
        <p:spPr>
          <a:xfrm>
            <a:off x="1065600" y="594000"/>
            <a:ext cx="6264000" cy="1065600"/>
          </a:xfrm>
        </p:spPr>
        <p:txBody>
          <a:bodyPr>
            <a:normAutofit fontScale="90000"/>
          </a:bodyPr>
          <a:lstStyle/>
          <a:p>
            <a:r>
              <a:rPr lang="en-CA" sz="3600" dirty="0">
                <a:latin typeface="Gotham Medium" pitchFamily="2" charset="0"/>
              </a:rPr>
              <a:t>What are the </a:t>
            </a:r>
            <a:r>
              <a:rPr lang="en-CA" sz="3600" dirty="0" smtClean="0">
                <a:latin typeface="Gotham Medium" pitchFamily="2" charset="0"/>
              </a:rPr>
              <a:t>Canadian Engineering Grand Challenges?</a:t>
            </a:r>
            <a:endParaRPr lang="en-CA" sz="3600" dirty="0">
              <a:latin typeface="Gotham Medium" pitchFamily="2" charset="0"/>
            </a:endParaRPr>
          </a:p>
        </p:txBody>
      </p:sp>
      <p:sp>
        <p:nvSpPr>
          <p:cNvPr id="4" name="Text Placeholder 3">
            <a:extLst>
              <a:ext uri="{FF2B5EF4-FFF2-40B4-BE49-F238E27FC236}">
                <a16:creationId xmlns:a16="http://schemas.microsoft.com/office/drawing/2014/main" id="{A7BC89BA-7599-6D6D-BD78-AC6AF8088938}"/>
              </a:ext>
            </a:extLst>
          </p:cNvPr>
          <p:cNvSpPr>
            <a:spLocks noGrp="1"/>
          </p:cNvSpPr>
          <p:nvPr>
            <p:ph type="body" sz="half" idx="2"/>
          </p:nvPr>
        </p:nvSpPr>
        <p:spPr>
          <a:xfrm>
            <a:off x="839788" y="2057400"/>
            <a:ext cx="6060742" cy="3854302"/>
          </a:xfrm>
        </p:spPr>
        <p:txBody>
          <a:bodyPr>
            <a:normAutofit fontScale="92500" lnSpcReduction="20000"/>
          </a:bodyPr>
          <a:lstStyle/>
          <a:p>
            <a:pPr algn="just"/>
            <a:r>
              <a:rPr lang="en-CA" sz="1800" dirty="0"/>
              <a:t>The Canadian Engineering Grand Challenges (</a:t>
            </a:r>
            <a:r>
              <a:rPr lang="en-CA" sz="1800" dirty="0" smtClean="0"/>
              <a:t>CEGCs) </a:t>
            </a:r>
            <a:r>
              <a:rPr lang="en-CA" sz="1800" dirty="0"/>
              <a:t>capture the United Nations 17 Sustainable Development Goals (</a:t>
            </a:r>
            <a:r>
              <a:rPr lang="en-CA" sz="1800" dirty="0" smtClean="0"/>
              <a:t>SDGs) </a:t>
            </a:r>
            <a:r>
              <a:rPr lang="en-CA" sz="1800" dirty="0"/>
              <a:t>in a way that is uniquely contextualized to Canada. This “grand challenge” approach is intended to focus and inspire the engineering profession, and to provide a context for Canadian engineering educators to prepare engineering students with the necessary leadership and sociotechnical skills to address and solve these large complex challenges and facilitate impactful change. </a:t>
            </a:r>
          </a:p>
          <a:p>
            <a:r>
              <a:rPr lang="en-CA" sz="1800" dirty="0"/>
              <a:t>The six </a:t>
            </a:r>
            <a:r>
              <a:rPr lang="en-CA" sz="1800" dirty="0" smtClean="0"/>
              <a:t>Challenges </a:t>
            </a:r>
            <a:r>
              <a:rPr lang="en-CA" sz="1800" dirty="0"/>
              <a:t>are:</a:t>
            </a:r>
          </a:p>
          <a:p>
            <a:r>
              <a:rPr lang="en-CA" sz="1800" dirty="0"/>
              <a:t>CEGC 1: Resilient infrastructure</a:t>
            </a:r>
          </a:p>
          <a:p>
            <a:r>
              <a:rPr lang="en-CA" sz="1800" dirty="0"/>
              <a:t>CEGC 2: Access to affordable, reliable, and sustainable energy</a:t>
            </a:r>
          </a:p>
          <a:p>
            <a:r>
              <a:rPr lang="en-CA" sz="1800" dirty="0"/>
              <a:t>CEGC 3: Access to safe water in all communities</a:t>
            </a:r>
          </a:p>
          <a:p>
            <a:r>
              <a:rPr lang="en-CA" sz="1800" dirty="0"/>
              <a:t>CEGC 4: Inclusive, safe, and sustainable cities</a:t>
            </a:r>
          </a:p>
          <a:p>
            <a:r>
              <a:rPr lang="en-CA" sz="1800" dirty="0"/>
              <a:t>CEGC 5: Inclusive and sustainable industrialization</a:t>
            </a:r>
          </a:p>
          <a:p>
            <a:r>
              <a:rPr lang="en-CA" sz="1800" dirty="0"/>
              <a:t>CEGC 6: Access to affordable and inclusive STEM education</a:t>
            </a:r>
          </a:p>
          <a:p>
            <a:pPr algn="just"/>
            <a:endParaRPr lang="en-CA" sz="1800" dirty="0"/>
          </a:p>
        </p:txBody>
      </p:sp>
      <p:pic>
        <p:nvPicPr>
          <p:cNvPr id="6" name="Picture 5">
            <a:extLst>
              <a:ext uri="{FF2B5EF4-FFF2-40B4-BE49-F238E27FC236}">
                <a16:creationId xmlns:a16="http://schemas.microsoft.com/office/drawing/2014/main" id="{73B1922C-E03D-2F99-F840-300478239E72}"/>
              </a:ext>
            </a:extLst>
          </p:cNvPr>
          <p:cNvPicPr>
            <a:picLocks noChangeAspect="1"/>
          </p:cNvPicPr>
          <p:nvPr/>
        </p:nvPicPr>
        <p:blipFill>
          <a:blip r:embed="rId2"/>
          <a:stretch>
            <a:fillRect/>
          </a:stretch>
        </p:blipFill>
        <p:spPr>
          <a:xfrm>
            <a:off x="7012761" y="4336312"/>
            <a:ext cx="2521688" cy="2521688"/>
          </a:xfrm>
          <a:prstGeom prst="rect">
            <a:avLst/>
          </a:prstGeom>
        </p:spPr>
      </p:pic>
      <p:pic>
        <p:nvPicPr>
          <p:cNvPr id="8" name="Picture 7">
            <a:extLst>
              <a:ext uri="{FF2B5EF4-FFF2-40B4-BE49-F238E27FC236}">
                <a16:creationId xmlns:a16="http://schemas.microsoft.com/office/drawing/2014/main" id="{31694C0C-3CED-AFCB-9DD3-1B447CA45FA3}"/>
              </a:ext>
            </a:extLst>
          </p:cNvPr>
          <p:cNvPicPr>
            <a:picLocks noChangeAspect="1"/>
          </p:cNvPicPr>
          <p:nvPr/>
        </p:nvPicPr>
        <p:blipFill>
          <a:blip r:embed="rId3"/>
          <a:stretch>
            <a:fillRect/>
          </a:stretch>
        </p:blipFill>
        <p:spPr>
          <a:xfrm>
            <a:off x="7128368" y="0"/>
            <a:ext cx="2520000" cy="2520000"/>
          </a:xfrm>
          <a:prstGeom prst="rect">
            <a:avLst/>
          </a:prstGeom>
        </p:spPr>
      </p:pic>
      <p:pic>
        <p:nvPicPr>
          <p:cNvPr id="10" name="Picture 9">
            <a:extLst>
              <a:ext uri="{FF2B5EF4-FFF2-40B4-BE49-F238E27FC236}">
                <a16:creationId xmlns:a16="http://schemas.microsoft.com/office/drawing/2014/main" id="{34105F47-654C-CF86-989D-163192A36CDA}"/>
              </a:ext>
            </a:extLst>
          </p:cNvPr>
          <p:cNvPicPr>
            <a:picLocks noChangeAspect="1"/>
          </p:cNvPicPr>
          <p:nvPr/>
        </p:nvPicPr>
        <p:blipFill>
          <a:blip r:embed="rId4"/>
          <a:stretch>
            <a:fillRect/>
          </a:stretch>
        </p:blipFill>
        <p:spPr>
          <a:xfrm>
            <a:off x="7052250" y="2204245"/>
            <a:ext cx="2520000" cy="2520000"/>
          </a:xfrm>
          <a:prstGeom prst="rect">
            <a:avLst/>
          </a:prstGeom>
        </p:spPr>
      </p:pic>
      <p:pic>
        <p:nvPicPr>
          <p:cNvPr id="12" name="Picture 11">
            <a:extLst>
              <a:ext uri="{FF2B5EF4-FFF2-40B4-BE49-F238E27FC236}">
                <a16:creationId xmlns:a16="http://schemas.microsoft.com/office/drawing/2014/main" id="{C5271BE1-63F4-613A-0E8C-FD771D70944B}"/>
              </a:ext>
            </a:extLst>
          </p:cNvPr>
          <p:cNvPicPr>
            <a:picLocks noChangeAspect="1"/>
          </p:cNvPicPr>
          <p:nvPr/>
        </p:nvPicPr>
        <p:blipFill>
          <a:blip r:embed="rId5"/>
          <a:stretch>
            <a:fillRect/>
          </a:stretch>
        </p:blipFill>
        <p:spPr>
          <a:xfrm>
            <a:off x="9534449" y="4338000"/>
            <a:ext cx="2520000" cy="2520000"/>
          </a:xfrm>
          <a:prstGeom prst="rect">
            <a:avLst/>
          </a:prstGeom>
        </p:spPr>
      </p:pic>
      <p:pic>
        <p:nvPicPr>
          <p:cNvPr id="14" name="Picture 13">
            <a:extLst>
              <a:ext uri="{FF2B5EF4-FFF2-40B4-BE49-F238E27FC236}">
                <a16:creationId xmlns:a16="http://schemas.microsoft.com/office/drawing/2014/main" id="{53B6E992-508B-5CF4-EF49-8036F3E0689E}"/>
              </a:ext>
            </a:extLst>
          </p:cNvPr>
          <p:cNvPicPr>
            <a:picLocks noChangeAspect="1"/>
          </p:cNvPicPr>
          <p:nvPr/>
        </p:nvPicPr>
        <p:blipFill>
          <a:blip r:embed="rId6"/>
          <a:stretch>
            <a:fillRect/>
          </a:stretch>
        </p:blipFill>
        <p:spPr>
          <a:xfrm>
            <a:off x="9496131" y="2204245"/>
            <a:ext cx="2520000" cy="2520000"/>
          </a:xfrm>
          <a:prstGeom prst="rect">
            <a:avLst/>
          </a:prstGeom>
        </p:spPr>
      </p:pic>
      <p:pic>
        <p:nvPicPr>
          <p:cNvPr id="16" name="Picture 15">
            <a:extLst>
              <a:ext uri="{FF2B5EF4-FFF2-40B4-BE49-F238E27FC236}">
                <a16:creationId xmlns:a16="http://schemas.microsoft.com/office/drawing/2014/main" id="{5CB68BDD-51E7-2A33-8C0B-AA5E7CBFEC64}"/>
              </a:ext>
            </a:extLst>
          </p:cNvPr>
          <p:cNvPicPr>
            <a:picLocks noChangeAspect="1"/>
          </p:cNvPicPr>
          <p:nvPr/>
        </p:nvPicPr>
        <p:blipFill>
          <a:blip r:embed="rId7"/>
          <a:stretch>
            <a:fillRect/>
          </a:stretch>
        </p:blipFill>
        <p:spPr>
          <a:xfrm>
            <a:off x="9620396" y="0"/>
            <a:ext cx="2520000" cy="2520000"/>
          </a:xfrm>
          <a:prstGeom prst="rect">
            <a:avLst/>
          </a:prstGeom>
        </p:spPr>
      </p:pic>
    </p:spTree>
    <p:extLst>
      <p:ext uri="{BB962C8B-B14F-4D97-AF65-F5344CB8AC3E}">
        <p14:creationId xmlns:p14="http://schemas.microsoft.com/office/powerpoint/2010/main" val="15436467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7233"/>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413749-B45B-CD4C-850A-36C903C3F6D9}"/>
              </a:ext>
            </a:extLst>
          </p:cNvPr>
          <p:cNvSpPr>
            <a:spLocks noGrp="1"/>
          </p:cNvSpPr>
          <p:nvPr>
            <p:ph type="title"/>
          </p:nvPr>
        </p:nvSpPr>
        <p:spPr>
          <a:xfrm>
            <a:off x="7028496" y="1292554"/>
            <a:ext cx="5303832" cy="2889114"/>
          </a:xfrm>
        </p:spPr>
        <p:txBody>
          <a:bodyPr vert="horz" lIns="91440" tIns="45720" rIns="91440" bIns="45720" rtlCol="0" anchor="b">
            <a:normAutofit/>
          </a:bodyPr>
          <a:lstStyle/>
          <a:p>
            <a:r>
              <a:rPr lang="en-US" sz="4800" dirty="0">
                <a:latin typeface="Gotham Medium" pitchFamily="2" charset="0"/>
              </a:rPr>
              <a:t>Sustainable Industrialization </a:t>
            </a:r>
          </a:p>
        </p:txBody>
      </p:sp>
      <p:sp>
        <p:nvSpPr>
          <p:cNvPr id="7" name="Content Placeholder 6">
            <a:extLst>
              <a:ext uri="{FF2B5EF4-FFF2-40B4-BE49-F238E27FC236}">
                <a16:creationId xmlns:a16="http://schemas.microsoft.com/office/drawing/2014/main" id="{06EEB649-F448-034A-A36F-655A6F41A5E4}"/>
              </a:ext>
            </a:extLst>
          </p:cNvPr>
          <p:cNvSpPr>
            <a:spLocks noGrp="1"/>
          </p:cNvSpPr>
          <p:nvPr>
            <p:ph idx="1"/>
          </p:nvPr>
        </p:nvSpPr>
        <p:spPr>
          <a:xfrm>
            <a:off x="7028495" y="4181668"/>
            <a:ext cx="4640495" cy="1470987"/>
          </a:xfrm>
        </p:spPr>
        <p:txBody>
          <a:bodyPr vert="horz" lIns="91440" tIns="45720" rIns="91440" bIns="45720" rtlCol="0" anchor="t">
            <a:normAutofit/>
          </a:bodyPr>
          <a:lstStyle/>
          <a:p>
            <a:pPr marL="0" indent="0">
              <a:buNone/>
            </a:pPr>
            <a:r>
              <a:rPr lang="en-US" sz="2000" b="1" dirty="0" err="1" smtClean="0">
                <a:latin typeface="Gotham Light" pitchFamily="2" charset="0"/>
              </a:rPr>
              <a:t>Ohsweken</a:t>
            </a:r>
            <a:endParaRPr lang="en-US" sz="2000" b="1" dirty="0">
              <a:latin typeface="Gotham Light" pitchFamily="2" charset="0"/>
            </a:endParaRPr>
          </a:p>
          <a:p>
            <a:pPr marL="0" indent="0">
              <a:buNone/>
            </a:pPr>
            <a:r>
              <a:rPr lang="en-US" sz="2000" b="1" dirty="0">
                <a:latin typeface="Gotham Light" pitchFamily="2" charset="0"/>
              </a:rPr>
              <a:t>Carleton Place</a:t>
            </a:r>
          </a:p>
        </p:txBody>
      </p:sp>
      <p:sp>
        <p:nvSpPr>
          <p:cNvPr id="19" name="Freeform: Shape 18">
            <a:extLst>
              <a:ext uri="{FF2B5EF4-FFF2-40B4-BE49-F238E27FC236}">
                <a16:creationId xmlns:a16="http://schemas.microsoft.com/office/drawing/2014/main" id="{E49CC64F-7275-4E33-961B-0C5CDC4398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3A356092-355D-894F-9448-73D7640585B9}"/>
              </a:ext>
            </a:extLst>
          </p:cNvPr>
          <p:cNvPicPr>
            <a:picLocks noChangeAspect="1"/>
          </p:cNvPicPr>
          <p:nvPr/>
        </p:nvPicPr>
        <p:blipFill>
          <a:blip r:embed="rId3"/>
          <a:srcRect t="1213" b="1213"/>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25105895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70A676-EAB6-CA8B-E453-3208DDC865BF}"/>
              </a:ext>
            </a:extLst>
          </p:cNvPr>
          <p:cNvPicPr>
            <a:picLocks noChangeAspect="1"/>
          </p:cNvPicPr>
          <p:nvPr/>
        </p:nvPicPr>
        <p:blipFill>
          <a:blip r:embed="rId3"/>
          <a:stretch>
            <a:fillRect/>
          </a:stretch>
        </p:blipFill>
        <p:spPr>
          <a:xfrm>
            <a:off x="0" y="1"/>
            <a:ext cx="12191999" cy="6857998"/>
          </a:xfrm>
          <a:prstGeom prst="rect">
            <a:avLst/>
          </a:prstGeom>
        </p:spPr>
      </p:pic>
      <p:sp>
        <p:nvSpPr>
          <p:cNvPr id="5" name="Title 1">
            <a:extLst>
              <a:ext uri="{FF2B5EF4-FFF2-40B4-BE49-F238E27FC236}">
                <a16:creationId xmlns:a16="http://schemas.microsoft.com/office/drawing/2014/main" id="{2D06B18C-3D1C-BA22-6FFA-5904C1768659}"/>
              </a:ext>
            </a:extLst>
          </p:cNvPr>
          <p:cNvSpPr>
            <a:spLocks noGrp="1"/>
          </p:cNvSpPr>
          <p:nvPr>
            <p:ph type="title"/>
          </p:nvPr>
        </p:nvSpPr>
        <p:spPr>
          <a:xfrm>
            <a:off x="-17" y="362868"/>
            <a:ext cx="12192016" cy="1431986"/>
          </a:xfrm>
          <a:solidFill>
            <a:srgbClr val="ED7233"/>
          </a:solidFill>
        </p:spPr>
        <p:txBody>
          <a:bodyPr vert="horz" lIns="91440" tIns="45720" rIns="91440" bIns="45720" rtlCol="0" anchor="ctr">
            <a:normAutofit/>
          </a:bodyPr>
          <a:lstStyle/>
          <a:p>
            <a:r>
              <a:rPr lang="en-US" sz="4400" dirty="0" smtClean="0">
                <a:solidFill>
                  <a:schemeClr val="bg1"/>
                </a:solidFill>
                <a:latin typeface="Gotham Medium" pitchFamily="2" charset="0"/>
              </a:rPr>
              <a:t> A </a:t>
            </a:r>
            <a:r>
              <a:rPr lang="en-US" sz="4400" dirty="0">
                <a:solidFill>
                  <a:schemeClr val="bg1"/>
                </a:solidFill>
                <a:latin typeface="Gotham Medium" pitchFamily="2" charset="0"/>
              </a:rPr>
              <a:t>Community </a:t>
            </a:r>
            <a:r>
              <a:rPr lang="en-US" sz="4400" dirty="0" smtClean="0">
                <a:solidFill>
                  <a:schemeClr val="bg1"/>
                </a:solidFill>
                <a:latin typeface="Gotham Medium" pitchFamily="2" charset="0"/>
              </a:rPr>
              <a:t>Addressing their </a:t>
            </a:r>
            <a:r>
              <a:rPr lang="en-US" sz="4400" dirty="0">
                <a:solidFill>
                  <a:schemeClr val="bg1"/>
                </a:solidFill>
                <a:latin typeface="Gotham Medium" pitchFamily="2" charset="0"/>
              </a:rPr>
              <a:t/>
            </a:r>
            <a:br>
              <a:rPr lang="en-US" sz="4400" dirty="0">
                <a:solidFill>
                  <a:schemeClr val="bg1"/>
                </a:solidFill>
                <a:latin typeface="Gotham Medium" pitchFamily="2" charset="0"/>
              </a:rPr>
            </a:br>
            <a:r>
              <a:rPr lang="en-US" sz="4400" dirty="0" smtClean="0">
                <a:solidFill>
                  <a:schemeClr val="bg1"/>
                </a:solidFill>
                <a:latin typeface="Gotham Medium" pitchFamily="2" charset="0"/>
              </a:rPr>
              <a:t> Waste </a:t>
            </a:r>
            <a:r>
              <a:rPr lang="en-US" sz="4400" dirty="0" smtClean="0">
                <a:solidFill>
                  <a:schemeClr val="bg1"/>
                </a:solidFill>
                <a:latin typeface="Gotham Medium" pitchFamily="2" charset="0"/>
              </a:rPr>
              <a:t>Management</a:t>
            </a:r>
            <a:endParaRPr lang="en-US" sz="4400" kern="1200" dirty="0">
              <a:solidFill>
                <a:schemeClr val="bg1"/>
              </a:solidFill>
              <a:latin typeface="Gotham Medium" pitchFamily="2" charset="0"/>
            </a:endParaRPr>
          </a:p>
        </p:txBody>
      </p:sp>
      <p:sp>
        <p:nvSpPr>
          <p:cNvPr id="4" name="TextBox 3">
            <a:extLst>
              <a:ext uri="{FF2B5EF4-FFF2-40B4-BE49-F238E27FC236}">
                <a16:creationId xmlns:a16="http://schemas.microsoft.com/office/drawing/2014/main" id="{964255D1-BAD0-BF13-057E-89680189A3C3}"/>
              </a:ext>
            </a:extLst>
          </p:cNvPr>
          <p:cNvSpPr txBox="1"/>
          <p:nvPr/>
        </p:nvSpPr>
        <p:spPr>
          <a:xfrm>
            <a:off x="1077825" y="2821682"/>
            <a:ext cx="5951625" cy="2031325"/>
          </a:xfrm>
          <a:prstGeom prst="rect">
            <a:avLst/>
          </a:prstGeom>
          <a:solidFill>
            <a:schemeClr val="bg1">
              <a:alpha val="80000"/>
            </a:schemeClr>
          </a:solidFill>
        </p:spPr>
        <p:txBody>
          <a:bodyPr wrap="square" rtlCol="0" anchor="ctr">
            <a:spAutoFit/>
          </a:bodyPr>
          <a:lstStyle/>
          <a:p>
            <a:endParaRPr lang="en-US" dirty="0" smtClean="0"/>
          </a:p>
          <a:p>
            <a:r>
              <a:rPr lang="en-US" dirty="0" err="1" smtClean="0"/>
              <a:t>Ohsweken</a:t>
            </a:r>
            <a:r>
              <a:rPr lang="en-US" dirty="0"/>
              <a:t> is a community, with a population of 1,500 people, located on the Six Nations reserve south of Hamilton (</a:t>
            </a:r>
            <a:r>
              <a:rPr lang="en-US" dirty="0" err="1"/>
              <a:t>Groat</a:t>
            </a:r>
            <a:r>
              <a:rPr lang="en-US" dirty="0"/>
              <a:t>, 2020). The Six Nations reserve, with a population of 12,892 people, has a landfill that services their population (</a:t>
            </a:r>
            <a:r>
              <a:rPr lang="en-US" dirty="0" err="1"/>
              <a:t>Groat</a:t>
            </a:r>
            <a:r>
              <a:rPr lang="en-US" dirty="0"/>
              <a:t>, 2020). </a:t>
            </a:r>
            <a:endParaRPr lang="en-US" dirty="0" smtClean="0"/>
          </a:p>
          <a:p>
            <a:endParaRPr lang="en-CA" dirty="0"/>
          </a:p>
        </p:txBody>
      </p:sp>
      <p:pic>
        <p:nvPicPr>
          <p:cNvPr id="12" name="Picture 11">
            <a:extLst>
              <a:ext uri="{FF2B5EF4-FFF2-40B4-BE49-F238E27FC236}">
                <a16:creationId xmlns:a16="http://schemas.microsoft.com/office/drawing/2014/main" id="{B1F6155C-5EC1-5E99-D5A0-BBB81F73FFD7}"/>
              </a:ext>
            </a:extLst>
          </p:cNvPr>
          <p:cNvPicPr>
            <a:picLocks noChangeAspect="1"/>
          </p:cNvPicPr>
          <p:nvPr/>
        </p:nvPicPr>
        <p:blipFill>
          <a:blip r:embed="rId4"/>
          <a:srcRect/>
          <a:stretch/>
        </p:blipFill>
        <p:spPr>
          <a:xfrm>
            <a:off x="9440082" y="-10019"/>
            <a:ext cx="2177759" cy="2177759"/>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ln>
            <a:noFill/>
          </a:ln>
        </p:spPr>
      </p:pic>
      <p:sp>
        <p:nvSpPr>
          <p:cNvPr id="3" name="Text Placeholder 3">
            <a:extLst>
              <a:ext uri="{FF2B5EF4-FFF2-40B4-BE49-F238E27FC236}">
                <a16:creationId xmlns:a16="http://schemas.microsoft.com/office/drawing/2014/main" id="{2C787B50-22F6-E1F6-9B3F-E24A42DA6E6F}"/>
              </a:ext>
            </a:extLst>
          </p:cNvPr>
          <p:cNvSpPr txBox="1">
            <a:spLocks/>
          </p:cNvSpPr>
          <p:nvPr/>
        </p:nvSpPr>
        <p:spPr>
          <a:xfrm>
            <a:off x="1" y="6427675"/>
            <a:ext cx="12191999" cy="430325"/>
          </a:xfrm>
          <a:prstGeom prst="rect">
            <a:avLst/>
          </a:prstGeom>
          <a:solidFill>
            <a:schemeClr val="bg1">
              <a:alpha val="50000"/>
            </a:schemeClr>
          </a:solidFill>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kern="1200" dirty="0">
                <a:effectLst/>
                <a:latin typeface="Gotham Book" pitchFamily="2" charset="0"/>
              </a:rPr>
              <a:t>									</a:t>
            </a:r>
            <a:r>
              <a:rPr lang="en-US" sz="2000" dirty="0">
                <a:latin typeface="Gotham Book" pitchFamily="2" charset="0"/>
              </a:rPr>
              <a:t>           </a:t>
            </a:r>
            <a:r>
              <a:rPr lang="en-US" sz="2000" dirty="0" smtClean="0">
                <a:latin typeface="Gotham Book" pitchFamily="2" charset="0"/>
              </a:rPr>
              <a:t>OHSWEKEN</a:t>
            </a:r>
            <a:endParaRPr lang="en-US" sz="2000" kern="1200" dirty="0">
              <a:effectLst/>
              <a:latin typeface="Gotham Book" pitchFamily="2" charset="0"/>
            </a:endParaRPr>
          </a:p>
        </p:txBody>
      </p:sp>
    </p:spTree>
    <p:extLst>
      <p:ext uri="{BB962C8B-B14F-4D97-AF65-F5344CB8AC3E}">
        <p14:creationId xmlns:p14="http://schemas.microsoft.com/office/powerpoint/2010/main" val="37558012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ame 20">
            <a:extLst>
              <a:ext uri="{FF2B5EF4-FFF2-40B4-BE49-F238E27FC236}">
                <a16:creationId xmlns:a16="http://schemas.microsoft.com/office/drawing/2014/main" id="{54F94964-D485-1F7E-B7E4-7BF368F6A362}"/>
              </a:ext>
            </a:extLst>
          </p:cNvPr>
          <p:cNvSpPr>
            <a:spLocks noChangeAspect="1"/>
          </p:cNvSpPr>
          <p:nvPr/>
        </p:nvSpPr>
        <p:spPr>
          <a:xfrm>
            <a:off x="0" y="1"/>
            <a:ext cx="12193200" cy="6858000"/>
          </a:xfrm>
          <a:prstGeom prst="frame">
            <a:avLst/>
          </a:prstGeom>
          <a:solidFill>
            <a:srgbClr val="ED7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22" name="Content Placeholder 5">
            <a:extLst>
              <a:ext uri="{FF2B5EF4-FFF2-40B4-BE49-F238E27FC236}">
                <a16:creationId xmlns:a16="http://schemas.microsoft.com/office/drawing/2014/main" id="{53A23F0B-29EE-C8D3-6C66-059C34BB2A36}"/>
              </a:ext>
            </a:extLst>
          </p:cNvPr>
          <p:cNvSpPr>
            <a:spLocks noGrp="1"/>
          </p:cNvSpPr>
          <p:nvPr>
            <p:ph idx="1"/>
          </p:nvPr>
        </p:nvSpPr>
        <p:spPr>
          <a:xfrm>
            <a:off x="842963" y="864393"/>
            <a:ext cx="10467973" cy="5129213"/>
          </a:xfrm>
          <a:solidFill>
            <a:schemeClr val="bg1"/>
          </a:solidFill>
          <a:ln>
            <a:noFill/>
          </a:ln>
        </p:spPr>
        <p:txBody>
          <a:bodyPr anchor="ctr">
            <a:normAutofit fontScale="85000" lnSpcReduction="20000"/>
          </a:bodyPr>
          <a:lstStyle/>
          <a:p>
            <a:pPr marL="0" indent="0" algn="just">
              <a:lnSpc>
                <a:spcPct val="100000"/>
              </a:lnSpc>
              <a:spcBef>
                <a:spcPts val="0"/>
              </a:spcBef>
              <a:spcAft>
                <a:spcPts val="600"/>
              </a:spcAft>
              <a:buNone/>
            </a:pPr>
            <a:endParaRPr lang="en-US" dirty="0" smtClean="0"/>
          </a:p>
          <a:p>
            <a:pPr marL="0" indent="0" algn="just">
              <a:lnSpc>
                <a:spcPct val="100000"/>
              </a:lnSpc>
              <a:spcBef>
                <a:spcPts val="0"/>
              </a:spcBef>
              <a:spcAft>
                <a:spcPts val="600"/>
              </a:spcAft>
              <a:buNone/>
            </a:pPr>
            <a:endParaRPr lang="en-US" dirty="0"/>
          </a:p>
          <a:p>
            <a:pPr marL="0" indent="0" algn="just">
              <a:lnSpc>
                <a:spcPct val="100000"/>
              </a:lnSpc>
              <a:spcBef>
                <a:spcPts val="0"/>
              </a:spcBef>
              <a:spcAft>
                <a:spcPts val="600"/>
              </a:spcAft>
              <a:buNone/>
            </a:pPr>
            <a:r>
              <a:rPr lang="en-US" dirty="0" smtClean="0"/>
              <a:t>The </a:t>
            </a:r>
            <a:r>
              <a:rPr lang="en-US" dirty="0"/>
              <a:t>landfill reached its capacity in 2006 at twice the expected rate and much earlier than planned. It has remained in use by piling waste on top of the full landfill (Huang, 2014). The landfill does not have a lining such that the liquids produced by the waste are permeating in the surrounding soil. The community has been looking for a solution to their waste management needs. The solution was an incinerator that promised zero emissions. A five-month long trial operation of the incinerator emitted dioxins and furans at 200 times the Ontario limits, lead and cadmium at 25 times the Ontario limits and above standard levels of carbon monoxide and nitric oxide (Green, 2015). The trial run was interrupted due to a community lead protest requesting the shutdown of the incinerator due to the emissions, </a:t>
            </a:r>
            <a:r>
              <a:rPr lang="en-US" dirty="0" err="1"/>
              <a:t>odour</a:t>
            </a:r>
            <a:r>
              <a:rPr lang="en-US" dirty="0"/>
              <a:t>, and concerns about the health of the residents (Huang, 2014). In 2019, the government of Canada together with the Six Nations, agreed to build a transfer station for the management of residential waste and recyclables and close the landfill (Government of Canada, 2019</a:t>
            </a:r>
            <a:r>
              <a:rPr lang="en-US" dirty="0" smtClean="0"/>
              <a:t>).</a:t>
            </a:r>
            <a:endParaRPr lang="en-CA" sz="2000" dirty="0">
              <a:latin typeface="Gotham Book"/>
            </a:endParaRPr>
          </a:p>
          <a:p>
            <a:pPr marL="0" indent="0" algn="just">
              <a:lnSpc>
                <a:spcPct val="100000"/>
              </a:lnSpc>
              <a:spcBef>
                <a:spcPts val="0"/>
              </a:spcBef>
              <a:spcAft>
                <a:spcPts val="600"/>
              </a:spcAft>
              <a:buNone/>
            </a:pPr>
            <a:endParaRPr lang="en-CA" dirty="0"/>
          </a:p>
        </p:txBody>
      </p:sp>
      <p:sp>
        <p:nvSpPr>
          <p:cNvPr id="2" name="Text Placeholder 3">
            <a:extLst>
              <a:ext uri="{FF2B5EF4-FFF2-40B4-BE49-F238E27FC236}">
                <a16:creationId xmlns:a16="http://schemas.microsoft.com/office/drawing/2014/main" id="{B922BCC4-54EF-F782-37CB-542C62071D86}"/>
              </a:ext>
            </a:extLst>
          </p:cNvPr>
          <p:cNvSpPr txBox="1">
            <a:spLocks/>
          </p:cNvSpPr>
          <p:nvPr/>
        </p:nvSpPr>
        <p:spPr>
          <a:xfrm>
            <a:off x="1" y="6427675"/>
            <a:ext cx="12191999" cy="430325"/>
          </a:xfrm>
          <a:prstGeom prst="rect">
            <a:avLst/>
          </a:prstGeom>
          <a:solidFill>
            <a:schemeClr val="bg1">
              <a:alpha val="50000"/>
            </a:schemeClr>
          </a:solidFill>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kern="1200" dirty="0">
                <a:effectLst/>
                <a:latin typeface="Gotham Book" pitchFamily="2" charset="0"/>
              </a:rPr>
              <a:t>									</a:t>
            </a:r>
            <a:r>
              <a:rPr lang="en-US" sz="2000" dirty="0">
                <a:latin typeface="Gotham Book" pitchFamily="2" charset="0"/>
              </a:rPr>
              <a:t>           </a:t>
            </a:r>
            <a:r>
              <a:rPr lang="en-US" sz="2000" dirty="0" smtClean="0">
                <a:latin typeface="Gotham Book" pitchFamily="2" charset="0"/>
              </a:rPr>
              <a:t>OHSWEKEN</a:t>
            </a:r>
            <a:endParaRPr lang="en-US" sz="2000" kern="1200" dirty="0">
              <a:effectLst/>
              <a:latin typeface="Gotham Book" pitchFamily="2" charset="0"/>
            </a:endParaRPr>
          </a:p>
        </p:txBody>
      </p:sp>
    </p:spTree>
    <p:extLst>
      <p:ext uri="{BB962C8B-B14F-4D97-AF65-F5344CB8AC3E}">
        <p14:creationId xmlns:p14="http://schemas.microsoft.com/office/powerpoint/2010/main" val="42553878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6832E1-3720-D529-782E-F8167C7B3D19}"/>
              </a:ext>
            </a:extLst>
          </p:cNvPr>
          <p:cNvPicPr>
            <a:picLocks noChangeAspect="1"/>
          </p:cNvPicPr>
          <p:nvPr/>
        </p:nvPicPr>
        <p:blipFill>
          <a:blip r:embed="rId3"/>
          <a:stretch>
            <a:fillRect/>
          </a:stretch>
        </p:blipFill>
        <p:spPr>
          <a:xfrm>
            <a:off x="0" y="0"/>
            <a:ext cx="12192000" cy="6857999"/>
          </a:xfrm>
          <a:prstGeom prst="rect">
            <a:avLst/>
          </a:prstGeom>
        </p:spPr>
      </p:pic>
      <p:sp>
        <p:nvSpPr>
          <p:cNvPr id="5" name="Title 1">
            <a:extLst>
              <a:ext uri="{FF2B5EF4-FFF2-40B4-BE49-F238E27FC236}">
                <a16:creationId xmlns:a16="http://schemas.microsoft.com/office/drawing/2014/main" id="{2D06B18C-3D1C-BA22-6FFA-5904C1768659}"/>
              </a:ext>
            </a:extLst>
          </p:cNvPr>
          <p:cNvSpPr>
            <a:spLocks noGrp="1"/>
          </p:cNvSpPr>
          <p:nvPr>
            <p:ph type="title"/>
          </p:nvPr>
        </p:nvSpPr>
        <p:spPr>
          <a:xfrm>
            <a:off x="-17" y="362868"/>
            <a:ext cx="12192016" cy="1431986"/>
          </a:xfrm>
          <a:solidFill>
            <a:srgbClr val="ED7233"/>
          </a:solidFill>
        </p:spPr>
        <p:txBody>
          <a:bodyPr vert="horz" lIns="91440" tIns="45720" rIns="91440" bIns="45720" rtlCol="0" anchor="ctr">
            <a:normAutofit/>
          </a:bodyPr>
          <a:lstStyle/>
          <a:p>
            <a:r>
              <a:rPr lang="en-US" sz="4400" kern="1200" dirty="0" smtClean="0">
                <a:solidFill>
                  <a:schemeClr val="bg1"/>
                </a:solidFill>
                <a:latin typeface="Gotham Medium" pitchFamily="2" charset="0"/>
              </a:rPr>
              <a:t> Concrete</a:t>
            </a:r>
            <a:r>
              <a:rPr lang="en-US" sz="4400" kern="1200" dirty="0">
                <a:solidFill>
                  <a:schemeClr val="bg1"/>
                </a:solidFill>
                <a:latin typeface="Gotham Medium" pitchFamily="2" charset="0"/>
              </a:rPr>
              <a:t>, CO2, and Climate Change </a:t>
            </a:r>
          </a:p>
        </p:txBody>
      </p:sp>
      <p:sp>
        <p:nvSpPr>
          <p:cNvPr id="4" name="TextBox 3">
            <a:extLst>
              <a:ext uri="{FF2B5EF4-FFF2-40B4-BE49-F238E27FC236}">
                <a16:creationId xmlns:a16="http://schemas.microsoft.com/office/drawing/2014/main" id="{964255D1-BAD0-BF13-057E-89680189A3C3}"/>
              </a:ext>
            </a:extLst>
          </p:cNvPr>
          <p:cNvSpPr txBox="1"/>
          <p:nvPr/>
        </p:nvSpPr>
        <p:spPr>
          <a:xfrm>
            <a:off x="1077825" y="3098681"/>
            <a:ext cx="5951625" cy="1477328"/>
          </a:xfrm>
          <a:prstGeom prst="rect">
            <a:avLst/>
          </a:prstGeom>
          <a:solidFill>
            <a:schemeClr val="bg1">
              <a:alpha val="80000"/>
            </a:schemeClr>
          </a:solidFill>
        </p:spPr>
        <p:txBody>
          <a:bodyPr wrap="square" rtlCol="0" anchor="ctr">
            <a:spAutoFit/>
          </a:bodyPr>
          <a:lstStyle/>
          <a:p>
            <a:endParaRPr lang="en-US" dirty="0" smtClean="0"/>
          </a:p>
          <a:p>
            <a:r>
              <a:rPr lang="en-US" dirty="0" smtClean="0"/>
              <a:t>Carleton </a:t>
            </a:r>
            <a:r>
              <a:rPr lang="en-US" dirty="0"/>
              <a:t>Place is a rapidly growing town with a population of 12,517 in 2021 (Statistics Canada, 2023) located on the outskirts of Ottawa</a:t>
            </a:r>
            <a:r>
              <a:rPr lang="en-US" dirty="0" smtClean="0"/>
              <a:t>.</a:t>
            </a:r>
          </a:p>
          <a:p>
            <a:endParaRPr lang="en-CA" dirty="0"/>
          </a:p>
        </p:txBody>
      </p:sp>
      <p:pic>
        <p:nvPicPr>
          <p:cNvPr id="12" name="Picture 11">
            <a:extLst>
              <a:ext uri="{FF2B5EF4-FFF2-40B4-BE49-F238E27FC236}">
                <a16:creationId xmlns:a16="http://schemas.microsoft.com/office/drawing/2014/main" id="{B1F6155C-5EC1-5E99-D5A0-BBB81F73FFD7}"/>
              </a:ext>
            </a:extLst>
          </p:cNvPr>
          <p:cNvPicPr>
            <a:picLocks noChangeAspect="1"/>
          </p:cNvPicPr>
          <p:nvPr/>
        </p:nvPicPr>
        <p:blipFill>
          <a:blip r:embed="rId4"/>
          <a:srcRect/>
          <a:stretch/>
        </p:blipFill>
        <p:spPr>
          <a:xfrm>
            <a:off x="9440082" y="-10019"/>
            <a:ext cx="2177759" cy="2177759"/>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ln>
            <a:noFill/>
          </a:ln>
        </p:spPr>
      </p:pic>
      <p:sp>
        <p:nvSpPr>
          <p:cNvPr id="3" name="Text Placeholder 3">
            <a:extLst>
              <a:ext uri="{FF2B5EF4-FFF2-40B4-BE49-F238E27FC236}">
                <a16:creationId xmlns:a16="http://schemas.microsoft.com/office/drawing/2014/main" id="{2C787B50-22F6-E1F6-9B3F-E24A42DA6E6F}"/>
              </a:ext>
            </a:extLst>
          </p:cNvPr>
          <p:cNvSpPr txBox="1">
            <a:spLocks/>
          </p:cNvSpPr>
          <p:nvPr/>
        </p:nvSpPr>
        <p:spPr>
          <a:xfrm>
            <a:off x="1" y="6427675"/>
            <a:ext cx="12191999" cy="430325"/>
          </a:xfrm>
          <a:prstGeom prst="rect">
            <a:avLst/>
          </a:prstGeom>
          <a:solidFill>
            <a:schemeClr val="bg1">
              <a:alpha val="50000"/>
            </a:schemeClr>
          </a:solidFill>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Gotham Book" pitchFamily="2" charset="0"/>
                <a:ea typeface="+mn-ea"/>
                <a:cs typeface="+mn-cs"/>
              </a:rPr>
              <a:t>									CARLETON PLACE</a:t>
            </a:r>
          </a:p>
        </p:txBody>
      </p:sp>
    </p:spTree>
    <p:extLst>
      <p:ext uri="{BB962C8B-B14F-4D97-AF65-F5344CB8AC3E}">
        <p14:creationId xmlns:p14="http://schemas.microsoft.com/office/powerpoint/2010/main" val="27046015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ame 20">
            <a:extLst>
              <a:ext uri="{FF2B5EF4-FFF2-40B4-BE49-F238E27FC236}">
                <a16:creationId xmlns:a16="http://schemas.microsoft.com/office/drawing/2014/main" id="{54F94964-D485-1F7E-B7E4-7BF368F6A362}"/>
              </a:ext>
            </a:extLst>
          </p:cNvPr>
          <p:cNvSpPr>
            <a:spLocks noChangeAspect="1"/>
          </p:cNvSpPr>
          <p:nvPr/>
        </p:nvSpPr>
        <p:spPr>
          <a:xfrm>
            <a:off x="0" y="1"/>
            <a:ext cx="12193200" cy="6858000"/>
          </a:xfrm>
          <a:prstGeom prst="frame">
            <a:avLst/>
          </a:prstGeom>
          <a:solidFill>
            <a:srgbClr val="ED7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2" name="Content Placeholder 5">
            <a:extLst>
              <a:ext uri="{FF2B5EF4-FFF2-40B4-BE49-F238E27FC236}">
                <a16:creationId xmlns:a16="http://schemas.microsoft.com/office/drawing/2014/main" id="{53A23F0B-29EE-C8D3-6C66-059C34BB2A36}"/>
              </a:ext>
            </a:extLst>
          </p:cNvPr>
          <p:cNvSpPr>
            <a:spLocks noGrp="1"/>
          </p:cNvSpPr>
          <p:nvPr>
            <p:ph idx="1"/>
          </p:nvPr>
        </p:nvSpPr>
        <p:spPr>
          <a:xfrm>
            <a:off x="842963" y="864393"/>
            <a:ext cx="10467973" cy="5129213"/>
          </a:xfrm>
          <a:solidFill>
            <a:schemeClr val="bg1"/>
          </a:solidFill>
          <a:ln>
            <a:noFill/>
          </a:ln>
        </p:spPr>
        <p:txBody>
          <a:bodyPr anchor="ctr">
            <a:normAutofit fontScale="92500"/>
          </a:bodyPr>
          <a:lstStyle/>
          <a:p>
            <a:pPr marL="0" indent="0" algn="just">
              <a:lnSpc>
                <a:spcPct val="100000"/>
              </a:lnSpc>
              <a:spcBef>
                <a:spcPts val="0"/>
              </a:spcBef>
              <a:spcAft>
                <a:spcPts val="600"/>
              </a:spcAft>
              <a:buNone/>
            </a:pPr>
            <a:r>
              <a:rPr lang="en-US" dirty="0"/>
              <a:t> </a:t>
            </a:r>
            <a:endParaRPr lang="en-US" dirty="0" smtClean="0"/>
          </a:p>
          <a:p>
            <a:pPr marL="0" indent="0" algn="just">
              <a:lnSpc>
                <a:spcPct val="100000"/>
              </a:lnSpc>
              <a:spcBef>
                <a:spcPts val="0"/>
              </a:spcBef>
              <a:spcAft>
                <a:spcPts val="600"/>
              </a:spcAft>
              <a:buNone/>
            </a:pPr>
            <a:endParaRPr lang="en-US" dirty="0"/>
          </a:p>
          <a:p>
            <a:pPr marL="0" indent="0" algn="just">
              <a:lnSpc>
                <a:spcPct val="100000"/>
              </a:lnSpc>
              <a:spcBef>
                <a:spcPts val="0"/>
              </a:spcBef>
              <a:spcAft>
                <a:spcPts val="600"/>
              </a:spcAft>
              <a:buNone/>
            </a:pPr>
            <a:r>
              <a:rPr lang="en-US" dirty="0" smtClean="0"/>
              <a:t>According </a:t>
            </a:r>
            <a:r>
              <a:rPr lang="en-US" dirty="0"/>
              <a:t>to an external report conducted in 2021, the municipality will need the building of new homes by 2038 to meet the projected population growth (Richards &amp; Associates Limited, 2021). The construction of additional homes will require concrete, particularly in the foundations of the homes. Concrete, a mix of many materials, has very high GHG emissions due to its cement content (Government of Canada, 2022). The production of cement generates CO2 when combining and heating limestone, clay, and iron ore or ash to extreme temperatures using fossil </a:t>
            </a:r>
            <a:r>
              <a:rPr lang="en-US" smtClean="0"/>
              <a:t>fuels. New </a:t>
            </a:r>
            <a:r>
              <a:rPr lang="en-US" dirty="0"/>
              <a:t>processes and technologies to reduce the GHG emissions of cement manufacture are being examined (MIT, 2021).</a:t>
            </a:r>
            <a:endParaRPr lang="en-CA" dirty="0"/>
          </a:p>
          <a:p>
            <a:pPr marL="0" indent="0" algn="just">
              <a:lnSpc>
                <a:spcPct val="100000"/>
              </a:lnSpc>
              <a:spcBef>
                <a:spcPts val="0"/>
              </a:spcBef>
              <a:spcAft>
                <a:spcPts val="600"/>
              </a:spcAft>
              <a:buNone/>
            </a:pPr>
            <a:endParaRPr lang="en-US" sz="2000" dirty="0" smtClean="0">
              <a:effectLst/>
              <a:latin typeface="Gotham Book" pitchFamily="2" charset="0"/>
            </a:endParaRPr>
          </a:p>
          <a:p>
            <a:pPr marL="0" indent="0" algn="just">
              <a:lnSpc>
                <a:spcPct val="100000"/>
              </a:lnSpc>
              <a:spcBef>
                <a:spcPts val="0"/>
              </a:spcBef>
              <a:spcAft>
                <a:spcPts val="600"/>
              </a:spcAft>
              <a:buNone/>
            </a:pPr>
            <a:endParaRPr lang="en-CA" sz="2000" dirty="0">
              <a:effectLst/>
              <a:latin typeface="Gotham Book" pitchFamily="2" charset="0"/>
            </a:endParaRPr>
          </a:p>
        </p:txBody>
      </p:sp>
      <p:sp>
        <p:nvSpPr>
          <p:cNvPr id="2" name="Text Placeholder 3">
            <a:extLst>
              <a:ext uri="{FF2B5EF4-FFF2-40B4-BE49-F238E27FC236}">
                <a16:creationId xmlns:a16="http://schemas.microsoft.com/office/drawing/2014/main" id="{B922BCC4-54EF-F782-37CB-542C62071D86}"/>
              </a:ext>
            </a:extLst>
          </p:cNvPr>
          <p:cNvSpPr txBox="1">
            <a:spLocks/>
          </p:cNvSpPr>
          <p:nvPr/>
        </p:nvSpPr>
        <p:spPr>
          <a:xfrm>
            <a:off x="1" y="6427675"/>
            <a:ext cx="12191999" cy="430325"/>
          </a:xfrm>
          <a:prstGeom prst="rect">
            <a:avLst/>
          </a:prstGeom>
          <a:solidFill>
            <a:schemeClr val="bg1">
              <a:alpha val="50000"/>
            </a:schemeClr>
          </a:solidFill>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Gotham Book" pitchFamily="2" charset="0"/>
                <a:ea typeface="+mn-ea"/>
                <a:cs typeface="+mn-cs"/>
              </a:rPr>
              <a:t>									           CARLETON PLACE</a:t>
            </a:r>
          </a:p>
        </p:txBody>
      </p:sp>
    </p:spTree>
    <p:extLst>
      <p:ext uri="{BB962C8B-B14F-4D97-AF65-F5344CB8AC3E}">
        <p14:creationId xmlns:p14="http://schemas.microsoft.com/office/powerpoint/2010/main" val="23523093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2">
      <a:dk1>
        <a:srgbClr val="000000"/>
      </a:dk1>
      <a:lt1>
        <a:srgbClr val="FFFFFF"/>
      </a:lt1>
      <a:dk2>
        <a:srgbClr val="44546A"/>
      </a:dk2>
      <a:lt2>
        <a:srgbClr val="E7E6E6"/>
      </a:lt2>
      <a:accent1>
        <a:srgbClr val="3B763E"/>
      </a:accent1>
      <a:accent2>
        <a:srgbClr val="C83537"/>
      </a:accent2>
      <a:accent3>
        <a:srgbClr val="F8C332"/>
      </a:accent3>
      <a:accent4>
        <a:srgbClr val="4F53A3"/>
      </a:accent4>
      <a:accent5>
        <a:srgbClr val="F19B33"/>
      </a:accent5>
      <a:accent6>
        <a:srgbClr val="45A8D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547996F0945045841D4032A53E815B" ma:contentTypeVersion="15" ma:contentTypeDescription="Create a new document." ma:contentTypeScope="" ma:versionID="9720fe8199af24ee986d7baea1cea8f7">
  <xsd:schema xmlns:xsd="http://www.w3.org/2001/XMLSchema" xmlns:xs="http://www.w3.org/2001/XMLSchema" xmlns:p="http://schemas.microsoft.com/office/2006/metadata/properties" xmlns:ns2="2c9b8f40-2560-4623-9955-0bf954a8da68" xmlns:ns3="3c128593-d5eb-4587-af01-a0011b216d88" targetNamespace="http://schemas.microsoft.com/office/2006/metadata/properties" ma:root="true" ma:fieldsID="54ac8ebfbc0cfddde10c2942ec611a77" ns2:_="" ns3:_="">
    <xsd:import namespace="2c9b8f40-2560-4623-9955-0bf954a8da68"/>
    <xsd:import namespace="3c128593-d5eb-4587-af01-a0011b216d8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9b8f40-2560-4623-9955-0bf954a8da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bf906fe-3e8e-4b22-a6fd-bde302b9218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c128593-d5eb-4587-af01-a0011b216d88"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94db5775-5a35-4ed4-9cef-83337d2d52f2}" ma:internalName="TaxCatchAll" ma:showField="CatchAllData" ma:web="3c128593-d5eb-4587-af01-a0011b216d8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c9b8f40-2560-4623-9955-0bf954a8da68">
      <Terms xmlns="http://schemas.microsoft.com/office/infopath/2007/PartnerControls"/>
    </lcf76f155ced4ddcb4097134ff3c332f>
    <TaxCatchAll xmlns="3c128593-d5eb-4587-af01-a0011b216d88" xsi:nil="true"/>
  </documentManagement>
</p:properties>
</file>

<file path=customXml/itemProps1.xml><?xml version="1.0" encoding="utf-8"?>
<ds:datastoreItem xmlns:ds="http://schemas.openxmlformats.org/officeDocument/2006/customXml" ds:itemID="{1B27E6C3-47EF-4E13-BE4C-219F031096C3}"/>
</file>

<file path=customXml/itemProps2.xml><?xml version="1.0" encoding="utf-8"?>
<ds:datastoreItem xmlns:ds="http://schemas.openxmlformats.org/officeDocument/2006/customXml" ds:itemID="{B3800506-8A66-4049-A3A2-5D2A4D238BED}"/>
</file>

<file path=customXml/itemProps3.xml><?xml version="1.0" encoding="utf-8"?>
<ds:datastoreItem xmlns:ds="http://schemas.openxmlformats.org/officeDocument/2006/customXml" ds:itemID="{02C4A1BE-5A2D-46C3-AF28-794A220F201E}"/>
</file>

<file path=docProps/app.xml><?xml version="1.0" encoding="utf-8"?>
<Properties xmlns="http://schemas.openxmlformats.org/officeDocument/2006/extended-properties" xmlns:vt="http://schemas.openxmlformats.org/officeDocument/2006/docPropsVTypes">
  <TotalTime>983</TotalTime>
  <Words>1056</Words>
  <Application>Microsoft Office PowerPoint</Application>
  <PresentationFormat>Widescreen</PresentationFormat>
  <Paragraphs>65</Paragraphs>
  <Slides>7</Slides>
  <Notes>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vt:i4>
      </vt:variant>
    </vt:vector>
  </HeadingPairs>
  <TitlesOfParts>
    <vt:vector size="17" baseType="lpstr">
      <vt:lpstr>Arial</vt:lpstr>
      <vt:lpstr>Avenir Next</vt:lpstr>
      <vt:lpstr>AvenirNext</vt:lpstr>
      <vt:lpstr>Calibri</vt:lpstr>
      <vt:lpstr>Calibri Light</vt:lpstr>
      <vt:lpstr>Gotham Book</vt:lpstr>
      <vt:lpstr>Gotham Light</vt:lpstr>
      <vt:lpstr>Gotham Medium</vt:lpstr>
      <vt:lpstr>Office Theme</vt:lpstr>
      <vt:lpstr>Office Theme</vt:lpstr>
      <vt:lpstr>Cities and  Communities</vt:lpstr>
      <vt:lpstr>What are the Canadian Engineering Grand Challenges?</vt:lpstr>
      <vt:lpstr>Sustainable Industrialization </vt:lpstr>
      <vt:lpstr> A Community Addressing their   Waste Management</vt:lpstr>
      <vt:lpstr>PowerPoint Presentation</vt:lpstr>
      <vt:lpstr> Concrete, CO2, and Climate Change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Canadian City Challenges</dc:title>
  <dc:creator>Nadine Ibrahim</dc:creator>
  <cp:lastModifiedBy>Christine Moresoli</cp:lastModifiedBy>
  <cp:revision>17</cp:revision>
  <dcterms:created xsi:type="dcterms:W3CDTF">2022-10-20T13:53:03Z</dcterms:created>
  <dcterms:modified xsi:type="dcterms:W3CDTF">2024-09-25T15:18:23Z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0x010100D9547996F0945045841D4032A53E815B</vt:lpwstr>
  </property>
</Properties>
</file>