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6.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Masters/slideMaster2.xml" ContentType="application/vnd.openxmlformats-officedocument.presentationml.slideMaster+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9.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0.xml" ContentType="application/vnd.openxmlformats-officedocument.presentationml.slideLayout+xml"/>
  <Override PartName="/ppt/slideLayouts/slideLayout22.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comments/modernComment_1DB_B37CBEC6.xml" ContentType="application/vnd.ms-powerpoint.comments+xml"/>
  <Override PartName="/ppt/authors.xml" ContentType="application/vnd.ms-powerpoint.authors+xml"/>
  <Override PartName="/ppt/comments/modernComment_1AC_9246676E.xml" ContentType="application/vnd.ms-powerpoint.comment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0"/>
  </p:notesMasterIdLst>
  <p:sldIdLst>
    <p:sldId id="285" r:id="rId3"/>
    <p:sldId id="290" r:id="rId4"/>
    <p:sldId id="338" r:id="rId5"/>
    <p:sldId id="428" r:id="rId6"/>
    <p:sldId id="429" r:id="rId7"/>
    <p:sldId id="475" r:id="rId8"/>
    <p:sldId id="47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438F68-5688-849E-686B-64960E21EEF9}" name="Maria Kovac" initials="MK" userId="S::m2kovac@uwaterloo.ca::ca96b200-beaf-4897-a44e-e1ade192cb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2438"/>
    <a:srgbClr val="C83536"/>
    <a:srgbClr val="4E57A7"/>
    <a:srgbClr val="F8C333"/>
    <a:srgbClr val="45A9DD"/>
    <a:srgbClr val="F29C33"/>
    <a:srgbClr val="417C44"/>
    <a:srgbClr val="ED7233"/>
    <a:srgbClr val="011893"/>
    <a:srgbClr val="333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17"/>
    <p:restoredTop sz="96395"/>
  </p:normalViewPr>
  <p:slideViewPr>
    <p:cSldViewPr snapToGrid="0">
      <p:cViewPr varScale="1">
        <p:scale>
          <a:sx n="105" d="100"/>
          <a:sy n="105" d="100"/>
        </p:scale>
        <p:origin x="174" y="84"/>
      </p:cViewPr>
      <p:guideLst/>
    </p:cSldViewPr>
  </p:slideViewPr>
  <p:outlineViewPr>
    <p:cViewPr>
      <p:scale>
        <a:sx n="33" d="100"/>
        <a:sy n="33" d="100"/>
      </p:scale>
      <p:origin x="-64"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99" d="100"/>
          <a:sy n="99" d="100"/>
        </p:scale>
        <p:origin x="375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42"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4"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 Id="rId43" Type="http://schemas.openxmlformats.org/officeDocument/2006/relationships/customXml" Target="../customXml/item2.xml"/></Relationships>
</file>

<file path=ppt/comments/modernComment_1AC_9246676E.xml><?xml version="1.0" encoding="utf-8"?>
<p188:cmLst xmlns:a="http://schemas.openxmlformats.org/drawingml/2006/main" xmlns:r="http://schemas.openxmlformats.org/officeDocument/2006/relationships" xmlns:p188="http://schemas.microsoft.com/office/powerpoint/2018/8/main">
  <p188:cm id="{D08EBA0C-5382-DC45-9058-EDD69CCB9EDA}" authorId="{65438F68-5688-849E-686B-64960E21EEF9}" created="2022-12-16T10:36:46.849">
    <pc:sldMkLst xmlns:pc="http://schemas.microsoft.com/office/powerpoint/2013/main/command">
      <pc:docMk/>
      <pc:sldMk cId="2454087534" sldId="428"/>
    </pc:sldMkLst>
    <p188:txBody>
      <a:bodyPr/>
      <a:lstStyle/>
      <a:p>
        <a:r>
          <a:rPr lang="en-US"/>
          <a:t>*</a:t>
        </a:r>
      </a:p>
    </p188:txBody>
  </p188:cm>
</p188:cmLst>
</file>

<file path=ppt/comments/modernComment_1DB_B37CBEC6.xml><?xml version="1.0" encoding="utf-8"?>
<p188:cmLst xmlns:a="http://schemas.openxmlformats.org/drawingml/2006/main" xmlns:r="http://schemas.openxmlformats.org/officeDocument/2006/relationships" xmlns:p188="http://schemas.microsoft.com/office/powerpoint/2018/8/main">
  <p188:cm id="{EB7CF2B0-5810-474B-B4B5-9C0D00FCCC0E}" authorId="{65438F68-5688-849E-686B-64960E21EEF9}" created="2022-12-16T10:36:46.849">
    <pc:sldMkLst xmlns:pc="http://schemas.microsoft.com/office/powerpoint/2013/main/command">
      <pc:docMk/>
      <pc:sldMk cId="2454087534" sldId="428"/>
    </pc:sldMkLst>
    <p188:txBody>
      <a:bodyPr/>
      <a:lstStyle/>
      <a:p>
        <a:r>
          <a:rPr lang="en-US"/>
          <a: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9BBF4D-8C74-3142-88F3-46EE8FD20ED9}" type="datetimeFigureOut">
              <a:rPr lang="en-CA" smtClean="0"/>
              <a:t>2024-09-25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DE5B45-1867-8447-8F29-540ACDFEE882}" type="slidenum">
              <a:rPr lang="en-CA" smtClean="0"/>
              <a:t>‹#›</a:t>
            </a:fld>
            <a:endParaRPr lang="en-CA"/>
          </a:p>
        </p:txBody>
      </p:sp>
    </p:spTree>
    <p:extLst>
      <p:ext uri="{BB962C8B-B14F-4D97-AF65-F5344CB8AC3E}">
        <p14:creationId xmlns:p14="http://schemas.microsoft.com/office/powerpoint/2010/main" val="2686995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dirty="0" err="1">
                <a:effectLst/>
                <a:latin typeface="AvenirNext" panose="020B0503020202020204" pitchFamily="34" charset="0"/>
              </a:rPr>
              <a:t>Jhenyffer</a:t>
            </a:r>
            <a:r>
              <a:rPr lang="en-CA" sz="1800" b="1" dirty="0">
                <a:effectLst/>
                <a:latin typeface="AvenirNext" panose="020B0503020202020204" pitchFamily="34" charset="0"/>
              </a:rPr>
              <a:t> </a:t>
            </a:r>
            <a:r>
              <a:rPr lang="en-CA" sz="1800" b="1" dirty="0" err="1">
                <a:effectLst/>
                <a:latin typeface="AvenirNext" panose="020B0503020202020204" pitchFamily="34" charset="0"/>
              </a:rPr>
              <a:t>Mishell</a:t>
            </a:r>
            <a:r>
              <a:rPr lang="en-CA" sz="1800" b="1" dirty="0">
                <a:effectLst/>
                <a:latin typeface="AvenirNext" panose="020B0503020202020204" pitchFamily="34" charset="0"/>
              </a:rPr>
              <a:t> Villarreal Fuel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Al Jazeera English. (2012). Canada indigenous group sues over pollution [Video]. Retrieved from https:// </a:t>
            </a:r>
            <a:r>
              <a:rPr lang="en-CA" sz="1800" dirty="0" err="1">
                <a:effectLst/>
                <a:latin typeface="AvenirNext" panose="020B0503020202020204" pitchFamily="34" charset="0"/>
              </a:rPr>
              <a:t>www.youtube.com</a:t>
            </a:r>
            <a:r>
              <a:rPr lang="en-CA" sz="1800" dirty="0">
                <a:effectLst/>
                <a:latin typeface="AvenirNext" panose="020B0503020202020204" pitchFamily="34" charset="0"/>
              </a:rPr>
              <a:t>/</a:t>
            </a:r>
            <a:r>
              <a:rPr lang="en-CA" sz="1800" dirty="0" err="1">
                <a:effectLst/>
                <a:latin typeface="AvenirNext" panose="020B0503020202020204" pitchFamily="34" charset="0"/>
              </a:rPr>
              <a:t>watch?v</a:t>
            </a:r>
            <a:r>
              <a:rPr lang="en-CA" sz="1800" dirty="0">
                <a:effectLst/>
                <a:latin typeface="AvenirNext" panose="020B0503020202020204" pitchFamily="34" charset="0"/>
              </a:rPr>
              <a:t>=48c6rhwf_S8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Ecojustice. (2007). EXPOSING CANADA’S CHEMICAL VALLEY. An Investigation of Cumulative Air Pollution Emissions in the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Sarnia, Ontario Area [</a:t>
            </a:r>
            <a:r>
              <a:rPr lang="en-CA" sz="1800" dirty="0" err="1">
                <a:effectLst/>
                <a:latin typeface="AvenirNext" panose="020B0503020202020204" pitchFamily="34" charset="0"/>
              </a:rPr>
              <a:t>Ebook</a:t>
            </a:r>
            <a:r>
              <a:rPr lang="en-CA" sz="1800" dirty="0">
                <a:effectLst/>
                <a:latin typeface="AvenirNext" panose="020B0503020202020204" pitchFamily="34" charset="0"/>
              </a:rPr>
              <a:t>]. Toronto. Retrieved from https:// </a:t>
            </a:r>
            <a:r>
              <a:rPr lang="en-CA" sz="1800" dirty="0" err="1">
                <a:effectLst/>
                <a:latin typeface="AvenirNext" panose="020B0503020202020204" pitchFamily="34" charset="0"/>
              </a:rPr>
              <a:t>ecojustice.ca</a:t>
            </a:r>
            <a:r>
              <a:rPr lang="en-CA" sz="1800" dirty="0">
                <a:effectLst/>
                <a:latin typeface="AvenirNext" panose="020B0503020202020204" pitchFamily="34" charset="0"/>
              </a:rPr>
              <a:t>/wp-content/uploads/2015/09/2007-Exposing- Canadas-</a:t>
            </a:r>
            <a:r>
              <a:rPr lang="en-CA" sz="1800" dirty="0" err="1">
                <a:effectLst/>
                <a:latin typeface="AvenirNext" panose="020B0503020202020204" pitchFamily="34" charset="0"/>
              </a:rPr>
              <a:t>Chemial</a:t>
            </a:r>
            <a:r>
              <a:rPr lang="en-CA" sz="1800" dirty="0">
                <a:effectLst/>
                <a:latin typeface="AvenirNext" panose="020B0503020202020204" pitchFamily="34" charset="0"/>
              </a:rPr>
              <a:t>-</a:t>
            </a:r>
            <a:r>
              <a:rPr lang="en-CA" sz="1800" dirty="0" err="1">
                <a:effectLst/>
                <a:latin typeface="AvenirNext" panose="020B0503020202020204" pitchFamily="34" charset="0"/>
              </a:rPr>
              <a:t>Valley.pdf</a:t>
            </a:r>
            <a:r>
              <a:rPr lang="en-CA" sz="1800" dirty="0">
                <a:effectLst/>
                <a:latin typeface="AvenirNext" panose="020B0503020202020204" pitchFamily="34" charset="0"/>
              </a:rPr>
              <a:t>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Engineering Deans Canada (2019). Canadian Engineering Grand Challenges (2020-2030): Inspiring Action to improve life for Canadian and the world. Retrieved 14 June 2021, from https://</a:t>
            </a:r>
            <a:r>
              <a:rPr lang="en-CA" sz="1800" dirty="0" err="1">
                <a:effectLst/>
                <a:latin typeface="AvenirNext" panose="020B0503020202020204" pitchFamily="34" charset="0"/>
              </a:rPr>
              <a:t>engineeringdeans.ca</a:t>
            </a:r>
            <a:r>
              <a:rPr lang="en-CA" sz="1800" dirty="0">
                <a:effectLst/>
                <a:latin typeface="AvenirNext" panose="020B0503020202020204" pitchFamily="34" charset="0"/>
              </a:rPr>
              <a:t>/</a:t>
            </a:r>
            <a:r>
              <a:rPr lang="en-CA" sz="1800" dirty="0" err="1">
                <a:effectLst/>
                <a:latin typeface="AvenirNext" panose="020B0503020202020204" pitchFamily="34" charset="0"/>
              </a:rPr>
              <a:t>en</a:t>
            </a:r>
            <a:r>
              <a:rPr lang="en-CA" sz="1800" dirty="0">
                <a:effectLst/>
                <a:latin typeface="AvenirNext" panose="020B0503020202020204" pitchFamily="34" charset="0"/>
              </a:rPr>
              <a:t>/project/</a:t>
            </a:r>
            <a:r>
              <a:rPr lang="en-CA" sz="1800" dirty="0" err="1">
                <a:effectLst/>
                <a:latin typeface="AvenirNext" panose="020B0503020202020204" pitchFamily="34" charset="0"/>
              </a:rPr>
              <a:t>cegc</a:t>
            </a:r>
            <a:r>
              <a:rPr lang="en-CA" sz="1800" dirty="0">
                <a:effectLst/>
                <a:latin typeface="AvenirNext" panose="020B0503020202020204" pitchFamily="34" charset="0"/>
              </a:rPr>
              <a:t>/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Garfield, L., &amp; Thompson, C. (2018). The world's first 'smog vacuum cleaner' can suck up air pollution and turn it into jewellery. Retrieved 14 June 2021, from https:// </a:t>
            </a:r>
            <a:r>
              <a:rPr lang="en-CA" sz="1800" dirty="0" err="1">
                <a:effectLst/>
                <a:latin typeface="AvenirNext" panose="020B0503020202020204" pitchFamily="34" charset="0"/>
              </a:rPr>
              <a:t>www.independent.co.uk</a:t>
            </a:r>
            <a:r>
              <a:rPr lang="en-CA" sz="1800" dirty="0">
                <a:effectLst/>
                <a:latin typeface="AvenirNext" panose="020B0503020202020204" pitchFamily="34" charset="0"/>
              </a:rPr>
              <a:t>/climate-change/news/smog-vacuum- cleaner-air-pollution-</a:t>
            </a:r>
            <a:r>
              <a:rPr lang="en-CA" sz="1800" dirty="0" err="1">
                <a:effectLst/>
                <a:latin typeface="AvenirNext" panose="020B0503020202020204" pitchFamily="34" charset="0"/>
              </a:rPr>
              <a:t>daan</a:t>
            </a:r>
            <a:r>
              <a:rPr lang="en-CA" sz="1800" dirty="0">
                <a:effectLst/>
                <a:latin typeface="AvenirNext" panose="020B0503020202020204" pitchFamily="34" charset="0"/>
              </a:rPr>
              <a:t>-</a:t>
            </a:r>
            <a:r>
              <a:rPr lang="en-CA" sz="1800" dirty="0" err="1">
                <a:effectLst/>
                <a:latin typeface="AvenirNext" panose="020B0503020202020204" pitchFamily="34" charset="0"/>
              </a:rPr>
              <a:t>roosegaarde-netherlands-china</a:t>
            </a:r>
            <a:r>
              <a:rPr lang="en-CA" sz="1800" dirty="0">
                <a:effectLst/>
                <a:latin typeface="AvenirNext" panose="020B0503020202020204" pitchFamily="34" charset="0"/>
              </a:rPr>
              <a:t>- poland-a8183236.html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Inaction on 'Chemical Valley' Threatens Ontario First Nation - GLOBE-Net. (2014). Retrieved 14 June 2021, from https:// globe-</a:t>
            </a:r>
            <a:r>
              <a:rPr lang="en-CA" sz="1800" dirty="0" err="1">
                <a:effectLst/>
                <a:latin typeface="AvenirNext" panose="020B0503020202020204" pitchFamily="34" charset="0"/>
              </a:rPr>
              <a:t>net.com</a:t>
            </a:r>
            <a:r>
              <a:rPr lang="en-CA" sz="1800" dirty="0">
                <a:effectLst/>
                <a:latin typeface="AvenirNext" panose="020B0503020202020204" pitchFamily="34" charset="0"/>
              </a:rPr>
              <a:t>/inaction-chemical-valley-threatens-</a:t>
            </a:r>
            <a:r>
              <a:rPr lang="en-CA" sz="1800" dirty="0" err="1">
                <a:effectLst/>
                <a:latin typeface="AvenirNext" panose="020B0503020202020204" pitchFamily="34" charset="0"/>
              </a:rPr>
              <a:t>ontario</a:t>
            </a:r>
            <a:r>
              <a:rPr lang="en-CA" sz="1800" dirty="0">
                <a:effectLst/>
                <a:latin typeface="AvenirNext" panose="020B0503020202020204" pitchFamily="34" charset="0"/>
              </a:rPr>
              <a:t>- first-nation/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Rogers, S. (n.d.). China’s Smog-Devouring Vacuum Tower Looks Crazy, But Actually Works. Retrieved 14 June 2021, from https://</a:t>
            </a:r>
            <a:r>
              <a:rPr lang="en-CA" sz="1800" dirty="0" err="1">
                <a:effectLst/>
                <a:latin typeface="AvenirNext" panose="020B0503020202020204" pitchFamily="34" charset="0"/>
              </a:rPr>
              <a:t>weburbanist.com</a:t>
            </a:r>
            <a:r>
              <a:rPr lang="en-CA" sz="1800" dirty="0">
                <a:effectLst/>
                <a:latin typeface="AvenirNext" panose="020B0503020202020204" pitchFamily="34" charset="0"/>
              </a:rPr>
              <a:t>/2016/11/23/</a:t>
            </a:r>
            <a:r>
              <a:rPr lang="en-CA" sz="1800" dirty="0" err="1">
                <a:effectLst/>
                <a:latin typeface="AvenirNext" panose="020B0503020202020204" pitchFamily="34" charset="0"/>
              </a:rPr>
              <a:t>chinas</a:t>
            </a:r>
            <a:r>
              <a:rPr lang="en-CA" sz="1800" dirty="0">
                <a:effectLst/>
                <a:latin typeface="AvenirNext" panose="020B0503020202020204" pitchFamily="34" charset="0"/>
              </a:rPr>
              <a:t>-smog- devouring-vacuum-tower-looks-crazy-but-actually-works/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Sarnia Chemicals. (2017). Sarnia chem valley [Video]. Retrieved from https://</a:t>
            </a:r>
            <a:r>
              <a:rPr lang="en-CA" sz="1800" dirty="0" err="1">
                <a:effectLst/>
                <a:latin typeface="AvenirNext" panose="020B0503020202020204" pitchFamily="34" charset="0"/>
              </a:rPr>
              <a:t>www.youtube.com</a:t>
            </a:r>
            <a:r>
              <a:rPr lang="en-CA" sz="1800" dirty="0">
                <a:effectLst/>
                <a:latin typeface="AvenirNext" panose="020B0503020202020204" pitchFamily="34" charset="0"/>
              </a:rPr>
              <a:t>/watch? v=x2j8PIuph6A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United Nations (n.d.), Sustainable Development Goals, Department of Economic and Social Affairs, Sustainable Development. Retrieved 14 June 2021, from https:// </a:t>
            </a:r>
            <a:r>
              <a:rPr lang="en-CA" sz="1800" dirty="0" err="1">
                <a:effectLst/>
                <a:latin typeface="AvenirNext" panose="020B0503020202020204" pitchFamily="34" charset="0"/>
              </a:rPr>
              <a:t>sdgs.un.org</a:t>
            </a:r>
            <a:r>
              <a:rPr lang="en-CA" sz="1800" dirty="0">
                <a:effectLst/>
                <a:latin typeface="AvenirNext" panose="020B0503020202020204" pitchFamily="34" charset="0"/>
              </a:rPr>
              <a:t>/goals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Wang, L. (2016). World’s largest smog-sucking vacuum cleaner could rid cities of pollution. Retrieved 14 June 2021, from https://</a:t>
            </a:r>
            <a:r>
              <a:rPr lang="en-CA" sz="1800" dirty="0" err="1">
                <a:effectLst/>
                <a:latin typeface="AvenirNext" panose="020B0503020202020204" pitchFamily="34" charset="0"/>
              </a:rPr>
              <a:t>inhabitat.com</a:t>
            </a:r>
            <a:r>
              <a:rPr lang="en-CA" sz="1800" dirty="0">
                <a:effectLst/>
                <a:latin typeface="AvenirNext" panose="020B0503020202020204" pitchFamily="34" charset="0"/>
              </a:rPr>
              <a:t>/worlds-largest-smog-sucking-vacuum- cleaner-could-rid-cities-of-pollution/ </a:t>
            </a:r>
            <a:endParaRPr lang="en-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latin typeface="Avenir Next" panose="020B0503020202020204" pitchFamily="34" charset="0"/>
            </a:endParaRPr>
          </a:p>
        </p:txBody>
      </p:sp>
      <p:sp>
        <p:nvSpPr>
          <p:cNvPr id="4" name="Slide Number Placeholder 3"/>
          <p:cNvSpPr>
            <a:spLocks noGrp="1"/>
          </p:cNvSpPr>
          <p:nvPr>
            <p:ph type="sldNum" sz="quarter" idx="5"/>
          </p:nvPr>
        </p:nvSpPr>
        <p:spPr/>
        <p:txBody>
          <a:bodyPr/>
          <a:lstStyle/>
          <a:p>
            <a:fld id="{F7DE5B45-1867-8447-8F29-540ACDFEE882}" type="slidenum">
              <a:rPr lang="en-CA" smtClean="0"/>
              <a:t>4</a:t>
            </a:fld>
            <a:endParaRPr lang="en-CA"/>
          </a:p>
        </p:txBody>
      </p:sp>
    </p:spTree>
    <p:extLst>
      <p:ext uri="{BB962C8B-B14F-4D97-AF65-F5344CB8AC3E}">
        <p14:creationId xmlns:p14="http://schemas.microsoft.com/office/powerpoint/2010/main" val="1727808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latin typeface="Avenir Next" panose="020B0503020202020204" pitchFamily="34" charset="0"/>
            </a:endParaRPr>
          </a:p>
        </p:txBody>
      </p:sp>
      <p:sp>
        <p:nvSpPr>
          <p:cNvPr id="4" name="Slide Number Placeholder 3"/>
          <p:cNvSpPr>
            <a:spLocks noGrp="1"/>
          </p:cNvSpPr>
          <p:nvPr>
            <p:ph type="sldNum" sz="quarter" idx="5"/>
          </p:nvPr>
        </p:nvSpPr>
        <p:spPr/>
        <p:txBody>
          <a:bodyPr/>
          <a:lstStyle/>
          <a:p>
            <a:fld id="{F7DE5B45-1867-8447-8F29-540ACDFEE882}" type="slidenum">
              <a:rPr lang="en-CA" smtClean="0"/>
              <a:t>5</a:t>
            </a:fld>
            <a:endParaRPr lang="en-CA"/>
          </a:p>
        </p:txBody>
      </p:sp>
    </p:spTree>
    <p:extLst>
      <p:ext uri="{BB962C8B-B14F-4D97-AF65-F5344CB8AC3E}">
        <p14:creationId xmlns:p14="http://schemas.microsoft.com/office/powerpoint/2010/main" val="2377054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dirty="0" err="1">
                <a:effectLst/>
                <a:latin typeface="AvenirNext" panose="020B0503020202020204" pitchFamily="34" charset="0"/>
              </a:rPr>
              <a:t>Jhenyffer</a:t>
            </a:r>
            <a:r>
              <a:rPr lang="en-CA" sz="1800" b="1" dirty="0">
                <a:effectLst/>
                <a:latin typeface="AvenirNext" panose="020B0503020202020204" pitchFamily="34" charset="0"/>
              </a:rPr>
              <a:t> </a:t>
            </a:r>
            <a:r>
              <a:rPr lang="en-CA" sz="1800" b="1" dirty="0" err="1">
                <a:effectLst/>
                <a:latin typeface="AvenirNext" panose="020B0503020202020204" pitchFamily="34" charset="0"/>
              </a:rPr>
              <a:t>Mishell</a:t>
            </a:r>
            <a:r>
              <a:rPr lang="en-CA" sz="1800" b="1" dirty="0">
                <a:effectLst/>
                <a:latin typeface="AvenirNext" panose="020B0503020202020204" pitchFamily="34" charset="0"/>
              </a:rPr>
              <a:t> Villarreal Fuel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Al Jazeera English. (2012). Canada indigenous group sues over pollution [Video]. Retrieved from https:// </a:t>
            </a:r>
            <a:r>
              <a:rPr lang="en-CA" sz="1800" dirty="0" err="1">
                <a:effectLst/>
                <a:latin typeface="AvenirNext" panose="020B0503020202020204" pitchFamily="34" charset="0"/>
              </a:rPr>
              <a:t>www.youtube.com</a:t>
            </a:r>
            <a:r>
              <a:rPr lang="en-CA" sz="1800" dirty="0">
                <a:effectLst/>
                <a:latin typeface="AvenirNext" panose="020B0503020202020204" pitchFamily="34" charset="0"/>
              </a:rPr>
              <a:t>/</a:t>
            </a:r>
            <a:r>
              <a:rPr lang="en-CA" sz="1800" dirty="0" err="1">
                <a:effectLst/>
                <a:latin typeface="AvenirNext" panose="020B0503020202020204" pitchFamily="34" charset="0"/>
              </a:rPr>
              <a:t>watch?v</a:t>
            </a:r>
            <a:r>
              <a:rPr lang="en-CA" sz="1800" dirty="0">
                <a:effectLst/>
                <a:latin typeface="AvenirNext" panose="020B0503020202020204" pitchFamily="34" charset="0"/>
              </a:rPr>
              <a:t>=48c6rhwf_S8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Ecojustice. (2007). EXPOSING CANADA’S CHEMICAL VALLEY. An Investigation of Cumulative Air Pollution Emissions in the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Sarnia, Ontario Area [</a:t>
            </a:r>
            <a:r>
              <a:rPr lang="en-CA" sz="1800" dirty="0" err="1">
                <a:effectLst/>
                <a:latin typeface="AvenirNext" panose="020B0503020202020204" pitchFamily="34" charset="0"/>
              </a:rPr>
              <a:t>Ebook</a:t>
            </a:r>
            <a:r>
              <a:rPr lang="en-CA" sz="1800" dirty="0">
                <a:effectLst/>
                <a:latin typeface="AvenirNext" panose="020B0503020202020204" pitchFamily="34" charset="0"/>
              </a:rPr>
              <a:t>]. Toronto. Retrieved from https:// </a:t>
            </a:r>
            <a:r>
              <a:rPr lang="en-CA" sz="1800" dirty="0" err="1">
                <a:effectLst/>
                <a:latin typeface="AvenirNext" panose="020B0503020202020204" pitchFamily="34" charset="0"/>
              </a:rPr>
              <a:t>ecojustice.ca</a:t>
            </a:r>
            <a:r>
              <a:rPr lang="en-CA" sz="1800" dirty="0">
                <a:effectLst/>
                <a:latin typeface="AvenirNext" panose="020B0503020202020204" pitchFamily="34" charset="0"/>
              </a:rPr>
              <a:t>/wp-content/uploads/2015/09/2007-Exposing- Canadas-</a:t>
            </a:r>
            <a:r>
              <a:rPr lang="en-CA" sz="1800" dirty="0" err="1">
                <a:effectLst/>
                <a:latin typeface="AvenirNext" panose="020B0503020202020204" pitchFamily="34" charset="0"/>
              </a:rPr>
              <a:t>Chemial</a:t>
            </a:r>
            <a:r>
              <a:rPr lang="en-CA" sz="1800" dirty="0">
                <a:effectLst/>
                <a:latin typeface="AvenirNext" panose="020B0503020202020204" pitchFamily="34" charset="0"/>
              </a:rPr>
              <a:t>-</a:t>
            </a:r>
            <a:r>
              <a:rPr lang="en-CA" sz="1800" dirty="0" err="1">
                <a:effectLst/>
                <a:latin typeface="AvenirNext" panose="020B0503020202020204" pitchFamily="34" charset="0"/>
              </a:rPr>
              <a:t>Valley.pdf</a:t>
            </a:r>
            <a:r>
              <a:rPr lang="en-CA" sz="1800" dirty="0">
                <a:effectLst/>
                <a:latin typeface="AvenirNext" panose="020B0503020202020204" pitchFamily="34" charset="0"/>
              </a:rPr>
              <a:t>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Engineering Deans Canada (2019). Canadian Engineering Grand Challenges (2020-2030): Inspiring Action to improve life for Canadian and the world. Retrieved 14 June 2021, from https://</a:t>
            </a:r>
            <a:r>
              <a:rPr lang="en-CA" sz="1800" dirty="0" err="1">
                <a:effectLst/>
                <a:latin typeface="AvenirNext" panose="020B0503020202020204" pitchFamily="34" charset="0"/>
              </a:rPr>
              <a:t>engineeringdeans.ca</a:t>
            </a:r>
            <a:r>
              <a:rPr lang="en-CA" sz="1800" dirty="0">
                <a:effectLst/>
                <a:latin typeface="AvenirNext" panose="020B0503020202020204" pitchFamily="34" charset="0"/>
              </a:rPr>
              <a:t>/</a:t>
            </a:r>
            <a:r>
              <a:rPr lang="en-CA" sz="1800" dirty="0" err="1">
                <a:effectLst/>
                <a:latin typeface="AvenirNext" panose="020B0503020202020204" pitchFamily="34" charset="0"/>
              </a:rPr>
              <a:t>en</a:t>
            </a:r>
            <a:r>
              <a:rPr lang="en-CA" sz="1800" dirty="0">
                <a:effectLst/>
                <a:latin typeface="AvenirNext" panose="020B0503020202020204" pitchFamily="34" charset="0"/>
              </a:rPr>
              <a:t>/project/</a:t>
            </a:r>
            <a:r>
              <a:rPr lang="en-CA" sz="1800" dirty="0" err="1">
                <a:effectLst/>
                <a:latin typeface="AvenirNext" panose="020B0503020202020204" pitchFamily="34" charset="0"/>
              </a:rPr>
              <a:t>cegc</a:t>
            </a:r>
            <a:r>
              <a:rPr lang="en-CA" sz="1800" dirty="0">
                <a:effectLst/>
                <a:latin typeface="AvenirNext" panose="020B0503020202020204" pitchFamily="34" charset="0"/>
              </a:rPr>
              <a:t>/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Garfield, L., &amp; Thompson, C. (2018). The world's first 'smog vacuum cleaner' can suck up air pollution and turn it into jewellery. Retrieved 14 June 2021, from https:// </a:t>
            </a:r>
            <a:r>
              <a:rPr lang="en-CA" sz="1800" dirty="0" err="1">
                <a:effectLst/>
                <a:latin typeface="AvenirNext" panose="020B0503020202020204" pitchFamily="34" charset="0"/>
              </a:rPr>
              <a:t>www.independent.co.uk</a:t>
            </a:r>
            <a:r>
              <a:rPr lang="en-CA" sz="1800" dirty="0">
                <a:effectLst/>
                <a:latin typeface="AvenirNext" panose="020B0503020202020204" pitchFamily="34" charset="0"/>
              </a:rPr>
              <a:t>/climate-change/news/smog-vacuum- cleaner-air-pollution-</a:t>
            </a:r>
            <a:r>
              <a:rPr lang="en-CA" sz="1800" dirty="0" err="1">
                <a:effectLst/>
                <a:latin typeface="AvenirNext" panose="020B0503020202020204" pitchFamily="34" charset="0"/>
              </a:rPr>
              <a:t>daan</a:t>
            </a:r>
            <a:r>
              <a:rPr lang="en-CA" sz="1800" dirty="0">
                <a:effectLst/>
                <a:latin typeface="AvenirNext" panose="020B0503020202020204" pitchFamily="34" charset="0"/>
              </a:rPr>
              <a:t>-</a:t>
            </a:r>
            <a:r>
              <a:rPr lang="en-CA" sz="1800" dirty="0" err="1">
                <a:effectLst/>
                <a:latin typeface="AvenirNext" panose="020B0503020202020204" pitchFamily="34" charset="0"/>
              </a:rPr>
              <a:t>roosegaarde-netherlands-china</a:t>
            </a:r>
            <a:r>
              <a:rPr lang="en-CA" sz="1800" dirty="0">
                <a:effectLst/>
                <a:latin typeface="AvenirNext" panose="020B0503020202020204" pitchFamily="34" charset="0"/>
              </a:rPr>
              <a:t>- poland-a8183236.html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Inaction on 'Chemical Valley' Threatens Ontario First Nation - GLOBE-Net. (2014). Retrieved 14 June 2021, from https:// globe-</a:t>
            </a:r>
            <a:r>
              <a:rPr lang="en-CA" sz="1800" dirty="0" err="1">
                <a:effectLst/>
                <a:latin typeface="AvenirNext" panose="020B0503020202020204" pitchFamily="34" charset="0"/>
              </a:rPr>
              <a:t>net.com</a:t>
            </a:r>
            <a:r>
              <a:rPr lang="en-CA" sz="1800" dirty="0">
                <a:effectLst/>
                <a:latin typeface="AvenirNext" panose="020B0503020202020204" pitchFamily="34" charset="0"/>
              </a:rPr>
              <a:t>/inaction-chemical-valley-threatens-</a:t>
            </a:r>
            <a:r>
              <a:rPr lang="en-CA" sz="1800" dirty="0" err="1">
                <a:effectLst/>
                <a:latin typeface="AvenirNext" panose="020B0503020202020204" pitchFamily="34" charset="0"/>
              </a:rPr>
              <a:t>ontario</a:t>
            </a:r>
            <a:r>
              <a:rPr lang="en-CA" sz="1800" dirty="0">
                <a:effectLst/>
                <a:latin typeface="AvenirNext" panose="020B0503020202020204" pitchFamily="34" charset="0"/>
              </a:rPr>
              <a:t>- first-nation/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Rogers, S. (n.d.). China’s Smog-Devouring Vacuum Tower Looks Crazy, But Actually Works. Retrieved 14 June 2021, from https://</a:t>
            </a:r>
            <a:r>
              <a:rPr lang="en-CA" sz="1800" dirty="0" err="1">
                <a:effectLst/>
                <a:latin typeface="AvenirNext" panose="020B0503020202020204" pitchFamily="34" charset="0"/>
              </a:rPr>
              <a:t>weburbanist.com</a:t>
            </a:r>
            <a:r>
              <a:rPr lang="en-CA" sz="1800" dirty="0">
                <a:effectLst/>
                <a:latin typeface="AvenirNext" panose="020B0503020202020204" pitchFamily="34" charset="0"/>
              </a:rPr>
              <a:t>/2016/11/23/</a:t>
            </a:r>
            <a:r>
              <a:rPr lang="en-CA" sz="1800" dirty="0" err="1">
                <a:effectLst/>
                <a:latin typeface="AvenirNext" panose="020B0503020202020204" pitchFamily="34" charset="0"/>
              </a:rPr>
              <a:t>chinas</a:t>
            </a:r>
            <a:r>
              <a:rPr lang="en-CA" sz="1800" dirty="0">
                <a:effectLst/>
                <a:latin typeface="AvenirNext" panose="020B0503020202020204" pitchFamily="34" charset="0"/>
              </a:rPr>
              <a:t>-smog- devouring-vacuum-tower-looks-crazy-but-actually-works/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Sarnia Chemicals. (2017). Sarnia chem valley [Video]. Retrieved from https://</a:t>
            </a:r>
            <a:r>
              <a:rPr lang="en-CA" sz="1800" dirty="0" err="1">
                <a:effectLst/>
                <a:latin typeface="AvenirNext" panose="020B0503020202020204" pitchFamily="34" charset="0"/>
              </a:rPr>
              <a:t>www.youtube.com</a:t>
            </a:r>
            <a:r>
              <a:rPr lang="en-CA" sz="1800" dirty="0">
                <a:effectLst/>
                <a:latin typeface="AvenirNext" panose="020B0503020202020204" pitchFamily="34" charset="0"/>
              </a:rPr>
              <a:t>/watch? v=x2j8PIuph6A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United Nations (n.d.), Sustainable Development Goals, Department of Economic and Social Affairs, Sustainable Development. Retrieved 14 June 2021, from https:// </a:t>
            </a:r>
            <a:r>
              <a:rPr lang="en-CA" sz="1800" dirty="0" err="1">
                <a:effectLst/>
                <a:latin typeface="AvenirNext" panose="020B0503020202020204" pitchFamily="34" charset="0"/>
              </a:rPr>
              <a:t>sdgs.un.org</a:t>
            </a:r>
            <a:r>
              <a:rPr lang="en-CA" sz="1800" dirty="0">
                <a:effectLst/>
                <a:latin typeface="AvenirNext" panose="020B0503020202020204" pitchFamily="34" charset="0"/>
              </a:rPr>
              <a:t>/goals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Wang, L. (2016). World’s largest smog-sucking vacuum cleaner could rid cities of pollution. Retrieved 14 June 2021, from https://</a:t>
            </a:r>
            <a:r>
              <a:rPr lang="en-CA" sz="1800" dirty="0" err="1">
                <a:effectLst/>
                <a:latin typeface="AvenirNext" panose="020B0503020202020204" pitchFamily="34" charset="0"/>
              </a:rPr>
              <a:t>inhabitat.com</a:t>
            </a:r>
            <a:r>
              <a:rPr lang="en-CA" sz="1800" dirty="0">
                <a:effectLst/>
                <a:latin typeface="AvenirNext" panose="020B0503020202020204" pitchFamily="34" charset="0"/>
              </a:rPr>
              <a:t>/worlds-largest-smog-sucking-vacuum- cleaner-could-rid-cities-of-pollution/ </a:t>
            </a:r>
            <a:endParaRPr lang="en-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latin typeface="Avenir Next" panose="020B0503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E5B45-1867-8447-8F29-540ACDFEE88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326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latin typeface="Avenir Next" panose="020B0503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E5B45-1867-8447-8F29-540ACDFEE88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508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358D-96A5-301D-5B9A-E177098ED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BEBE659-B0F4-010D-5ACE-6BACF7D767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A3ED6D1-8D87-0886-CDA7-D9ADAD7BC4F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B1B8C0AE-7A4C-00B2-4E0C-9DD7DC37AA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88E05F5-B47B-5EA9-4B35-E57F79BA20D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2807050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169C0-1274-1EB3-2009-C1D971EBBC5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10198A6-5E41-EE52-B0B2-49A4783355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C0F813E-60DB-D0FF-DA0B-E6A6C6C623D6}"/>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445E9306-05EB-5C22-0339-CB37701AB40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052DD4A-E96D-C59D-CE12-AB02D8B43988}"/>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599826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7E321C-1945-EE41-A96F-C5E5211D33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632C193-4DF6-157A-645A-9190EC7C69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386DA19-CA34-2479-C3C7-596BB075092F}"/>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F9F57159-03D5-117C-4259-9EFEC43C28A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5A75E31-2C0C-8F32-FF51-14F192923B8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2388935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358D-96A5-301D-5B9A-E177098ED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BEBE659-B0F4-010D-5ACE-6BACF7D767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A3ED6D1-8D87-0886-CDA7-D9ADAD7BC4F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B1B8C0AE-7A4C-00B2-4E0C-9DD7DC37AA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88E05F5-B47B-5EA9-4B35-E57F79BA20D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2807050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2068-B0DA-4BE7-337C-AA14EF9D5F5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6DC936-E7B4-1FEC-CD15-677062C67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E13A4BE-4E4F-5899-B67B-6B03943B4DA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41F2E3E1-7CAE-4978-36D5-1EA33D44A8F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AB914DD-C0D2-D292-BBDD-6A357C8B442B}"/>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618627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D71D-97D7-2019-49C9-EDB6498CF7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2ECE3DE-8B54-1212-B99E-5FA725511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EFDDF-182F-B1F4-22EF-CCBE67330467}"/>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2BCE5167-492B-6FBB-1B5C-B755A527169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A0F346-5A87-7571-BD28-4017DAC850EA}"/>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215485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F154-4E93-3958-5C7D-8D995246BD0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DD927F1-7868-40A1-E22C-D45522C1AD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114F576-BF50-F2E8-0AA2-2BE2B20305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E8ED6A0-28DC-DC7F-AB42-837B31BD4636}"/>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E7D90F97-50F4-A7C1-96D8-661A1DE6E96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ACE816B-BF02-4DD4-F231-4E7AB6C8D59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002432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669AB-59C7-E514-DCC4-4791F6D1E8E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B0B1DB6-2E12-A8C0-3E67-7FC135957D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1AF43C-FE6B-1C7F-78A2-C2DBD9F878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2B917B9-F2B6-8332-979B-96051922AF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C342D-A1CF-D267-FFB5-46D538AAE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85B775B-3228-1F93-0464-60D945542AFE}"/>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8" name="Footer Placeholder 7">
            <a:extLst>
              <a:ext uri="{FF2B5EF4-FFF2-40B4-BE49-F238E27FC236}">
                <a16:creationId xmlns:a16="http://schemas.microsoft.com/office/drawing/2014/main" id="{FFEB7757-AF73-3AF9-AF40-CDCE5CE6A99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1FF0707-92A2-CCBE-9E61-3E9E25F202A4}"/>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908428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C3119-4DFF-76B2-16AA-A57664B6222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953C84-211A-779E-4749-A4CCE529E0C9}"/>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4" name="Footer Placeholder 3">
            <a:extLst>
              <a:ext uri="{FF2B5EF4-FFF2-40B4-BE49-F238E27FC236}">
                <a16:creationId xmlns:a16="http://schemas.microsoft.com/office/drawing/2014/main" id="{3A3124CE-96DF-5CBC-A08D-BB404E31B26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58A1166-0692-DD3D-FBB1-47A64411E197}"/>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646164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998856-2120-1FAF-A534-AFED5C96BD1A}"/>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3" name="Footer Placeholder 2">
            <a:extLst>
              <a:ext uri="{FF2B5EF4-FFF2-40B4-BE49-F238E27FC236}">
                <a16:creationId xmlns:a16="http://schemas.microsoft.com/office/drawing/2014/main" id="{143FD11B-49E2-2C5E-EA58-838518AB24E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40FFC12-1DA2-CE47-5D5B-42EA95ED0CDE}"/>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526705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56D2-C125-F7D9-5136-4EE3F8E9F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C9F02AD-2281-FD06-FCC3-9DF489B69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64F2009-8C4D-DA24-7F61-E073D3D18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AA1912-FF29-27DD-730C-40A9C591712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3F7D69CF-0277-09C7-32B6-AF44F1CCC2A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77646CB-4106-73D4-20AB-79BFF316620E}"/>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564358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2068-B0DA-4BE7-337C-AA14EF9D5F5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6DC936-E7B4-1FEC-CD15-677062C67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E13A4BE-4E4F-5899-B67B-6B03943B4DA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41F2E3E1-7CAE-4978-36D5-1EA33D44A8F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AB914DD-C0D2-D292-BBDD-6A357C8B442B}"/>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618627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756-F6DB-375C-7973-9AF60686D6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1170AFE-CDE9-24A1-4585-43B50025D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974BE61-885B-488D-6CAD-63BAD284E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B05633-8210-8F4A-9F91-E7D42DABE99F}"/>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E6300431-E155-6A33-6686-E32BC3848DF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CB9C7C0-2EAA-E2CF-C309-F8071F250E97}"/>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424109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169C0-1274-1EB3-2009-C1D971EBBC5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10198A6-5E41-EE52-B0B2-49A4783355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C0F813E-60DB-D0FF-DA0B-E6A6C6C623D6}"/>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445E9306-05EB-5C22-0339-CB37701AB40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052DD4A-E96D-C59D-CE12-AB02D8B43988}"/>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599826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7E321C-1945-EE41-A96F-C5E5211D33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632C193-4DF6-157A-645A-9190EC7C69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386DA19-CA34-2479-C3C7-596BB075092F}"/>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F9F57159-03D5-117C-4259-9EFEC43C28A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5A75E31-2C0C-8F32-FF51-14F192923B8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2388935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D71D-97D7-2019-49C9-EDB6498CF7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2ECE3DE-8B54-1212-B99E-5FA725511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EFDDF-182F-B1F4-22EF-CCBE67330467}"/>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2BCE5167-492B-6FBB-1B5C-B755A527169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A0F346-5A87-7571-BD28-4017DAC850EA}"/>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21548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F154-4E93-3958-5C7D-8D995246BD0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DD927F1-7868-40A1-E22C-D45522C1AD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114F576-BF50-F2E8-0AA2-2BE2B20305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E8ED6A0-28DC-DC7F-AB42-837B31BD4636}"/>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E7D90F97-50F4-A7C1-96D8-661A1DE6E96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ACE816B-BF02-4DD4-F231-4E7AB6C8D59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002432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669AB-59C7-E514-DCC4-4791F6D1E8E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B0B1DB6-2E12-A8C0-3E67-7FC135957D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1AF43C-FE6B-1C7F-78A2-C2DBD9F878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2B917B9-F2B6-8332-979B-96051922AF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C342D-A1CF-D267-FFB5-46D538AAE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85B775B-3228-1F93-0464-60D945542AFE}"/>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8" name="Footer Placeholder 7">
            <a:extLst>
              <a:ext uri="{FF2B5EF4-FFF2-40B4-BE49-F238E27FC236}">
                <a16:creationId xmlns:a16="http://schemas.microsoft.com/office/drawing/2014/main" id="{FFEB7757-AF73-3AF9-AF40-CDCE5CE6A99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1FF0707-92A2-CCBE-9E61-3E9E25F202A4}"/>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908428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C3119-4DFF-76B2-16AA-A57664B6222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953C84-211A-779E-4749-A4CCE529E0C9}"/>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4" name="Footer Placeholder 3">
            <a:extLst>
              <a:ext uri="{FF2B5EF4-FFF2-40B4-BE49-F238E27FC236}">
                <a16:creationId xmlns:a16="http://schemas.microsoft.com/office/drawing/2014/main" id="{3A3124CE-96DF-5CBC-A08D-BB404E31B26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58A1166-0692-DD3D-FBB1-47A64411E197}"/>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64616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998856-2120-1FAF-A534-AFED5C96BD1A}"/>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3" name="Footer Placeholder 2">
            <a:extLst>
              <a:ext uri="{FF2B5EF4-FFF2-40B4-BE49-F238E27FC236}">
                <a16:creationId xmlns:a16="http://schemas.microsoft.com/office/drawing/2014/main" id="{143FD11B-49E2-2C5E-EA58-838518AB24E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40FFC12-1DA2-CE47-5D5B-42EA95ED0CDE}"/>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526705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56D2-C125-F7D9-5136-4EE3F8E9F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C9F02AD-2281-FD06-FCC3-9DF489B69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64F2009-8C4D-DA24-7F61-E073D3D18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AA1912-FF29-27DD-730C-40A9C591712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3F7D69CF-0277-09C7-32B6-AF44F1CCC2A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77646CB-4106-73D4-20AB-79BFF316620E}"/>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564358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756-F6DB-375C-7973-9AF60686D6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1170AFE-CDE9-24A1-4585-43B50025D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974BE61-885B-488D-6CAD-63BAD284E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B05633-8210-8F4A-9F91-E7D42DABE99F}"/>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E6300431-E155-6A33-6686-E32BC3848DF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CB9C7C0-2EAA-E2CF-C309-F8071F250E97}"/>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4241090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2F97F-4909-A329-7190-31E06E2502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3AEB001-037C-AC83-F45C-149E8455ED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6CA37F-A89D-70A8-6B45-F64920FD11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04A89B78-3D28-ACC4-CA8D-485F58D86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34009B0-DE72-8EE8-539A-52F17A7532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B92EA-19AA-2643-9DEC-A443686D929B}" type="slidenum">
              <a:rPr lang="en-CA" smtClean="0"/>
              <a:t>‹#›</a:t>
            </a:fld>
            <a:endParaRPr lang="en-CA"/>
          </a:p>
        </p:txBody>
      </p:sp>
    </p:spTree>
    <p:extLst>
      <p:ext uri="{BB962C8B-B14F-4D97-AF65-F5344CB8AC3E}">
        <p14:creationId xmlns:p14="http://schemas.microsoft.com/office/powerpoint/2010/main" val="2356897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2F97F-4909-A329-7190-31E06E2502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3AEB001-037C-AC83-F45C-149E8455ED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6CA37F-A89D-70A8-6B45-F64920FD11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04A89B78-3D28-ACC4-CA8D-485F58D86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34009B0-DE72-8EE8-539A-52F17A7532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B92EA-19AA-2643-9DEC-A443686D929B}" type="slidenum">
              <a:rPr lang="en-CA" smtClean="0"/>
              <a:t>‹#›</a:t>
            </a:fld>
            <a:endParaRPr lang="en-CA"/>
          </a:p>
        </p:txBody>
      </p:sp>
    </p:spTree>
    <p:extLst>
      <p:ext uri="{BB962C8B-B14F-4D97-AF65-F5344CB8AC3E}">
        <p14:creationId xmlns:p14="http://schemas.microsoft.com/office/powerpoint/2010/main" val="2356897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0.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microsoft.com/office/2018/10/relationships/comments" Target="../comments/modernComment_1AC_9246676E.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microsoft.com/office/2018/10/relationships/comments" Target="../comments/modernComment_1DB_B37CBEC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6080-5EA2-74FF-F6D3-B5BF1834EAF7}"/>
              </a:ext>
            </a:extLst>
          </p:cNvPr>
          <p:cNvSpPr>
            <a:spLocks noGrp="1"/>
          </p:cNvSpPr>
          <p:nvPr>
            <p:ph type="title"/>
          </p:nvPr>
        </p:nvSpPr>
        <p:spPr>
          <a:xfrm>
            <a:off x="6745735" y="640081"/>
            <a:ext cx="5004000" cy="3637373"/>
          </a:xfrm>
          <a:solidFill>
            <a:schemeClr val="bg1"/>
          </a:solidFill>
        </p:spPr>
        <p:txBody>
          <a:bodyPr vert="horz" lIns="91440" tIns="45720" rIns="91440" bIns="45720" rtlCol="0" anchor="ctr" anchorCtr="0">
            <a:noAutofit/>
          </a:bodyPr>
          <a:lstStyle/>
          <a:p>
            <a:r>
              <a:rPr lang="en-US" sz="6500" dirty="0">
                <a:latin typeface="Gotham Medium" pitchFamily="2" charset="0"/>
              </a:rPr>
              <a:t>Cities and  Communities</a:t>
            </a:r>
          </a:p>
        </p:txBody>
      </p:sp>
      <p:sp>
        <p:nvSpPr>
          <p:cNvPr id="4" name="Text Placeholder 3">
            <a:extLst>
              <a:ext uri="{FF2B5EF4-FFF2-40B4-BE49-F238E27FC236}">
                <a16:creationId xmlns:a16="http://schemas.microsoft.com/office/drawing/2014/main" id="{CCF92876-FCDD-93C0-F9DF-18929FD35087}"/>
              </a:ext>
            </a:extLst>
          </p:cNvPr>
          <p:cNvSpPr>
            <a:spLocks noGrp="1"/>
          </p:cNvSpPr>
          <p:nvPr>
            <p:ph type="body" sz="half" idx="2"/>
          </p:nvPr>
        </p:nvSpPr>
        <p:spPr>
          <a:xfrm>
            <a:off x="6745735" y="4415881"/>
            <a:ext cx="4806184" cy="1802038"/>
          </a:xfrm>
          <a:noFill/>
        </p:spPr>
        <p:txBody>
          <a:bodyPr vert="horz" lIns="91440" tIns="45720" rIns="91440" bIns="45720" rtlCol="0">
            <a:noAutofit/>
          </a:bodyPr>
          <a:lstStyle/>
          <a:p>
            <a:r>
              <a:rPr lang="en-US" sz="2800" dirty="0">
                <a:latin typeface="Gotham Book" pitchFamily="2" charset="0"/>
              </a:rPr>
              <a:t>Connecting Ontario Cities and Indigenous Communities to the  Canadian Engineering Grand </a:t>
            </a:r>
            <a:r>
              <a:rPr lang="en-US" sz="2800" dirty="0" smtClean="0">
                <a:latin typeface="Gotham Book" pitchFamily="2" charset="0"/>
              </a:rPr>
              <a:t>Challenges</a:t>
            </a:r>
            <a:endParaRPr lang="en-US" sz="2800" dirty="0">
              <a:latin typeface="Gotham Book" pitchFamily="2" charset="0"/>
            </a:endParaRPr>
          </a:p>
        </p:txBody>
      </p:sp>
      <p:pic>
        <p:nvPicPr>
          <p:cNvPr id="6" name="Picture Placeholder 5">
            <a:extLst>
              <a:ext uri="{FF2B5EF4-FFF2-40B4-BE49-F238E27FC236}">
                <a16:creationId xmlns:a16="http://schemas.microsoft.com/office/drawing/2014/main" id="{635A9E0F-8D31-4ADC-802E-83E6B064CBE6}"/>
              </a:ext>
            </a:extLst>
          </p:cNvPr>
          <p:cNvPicPr>
            <a:picLocks noGrp="1" noChangeAspect="1"/>
          </p:cNvPicPr>
          <p:nvPr>
            <p:ph type="pic" idx="1"/>
          </p:nvPr>
        </p:nvPicPr>
        <p:blipFill rotWithShape="1">
          <a:blip r:embed="rId2"/>
          <a:srcRect l="5460" r="5510"/>
          <a:stretch/>
        </p:blipFill>
        <p:spPr>
          <a:xfrm>
            <a:off x="20" y="10"/>
            <a:ext cx="6105635" cy="6857990"/>
          </a:xfrm>
          <a:prstGeom prst="rect">
            <a:avLst/>
          </a:prstGeom>
        </p:spPr>
      </p:pic>
    </p:spTree>
    <p:extLst>
      <p:ext uri="{BB962C8B-B14F-4D97-AF65-F5344CB8AC3E}">
        <p14:creationId xmlns:p14="http://schemas.microsoft.com/office/powerpoint/2010/main" val="10761257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B74F7-7F74-823E-23AA-8A05CAB6E291}"/>
              </a:ext>
            </a:extLst>
          </p:cNvPr>
          <p:cNvSpPr>
            <a:spLocks noGrp="1"/>
          </p:cNvSpPr>
          <p:nvPr>
            <p:ph type="title"/>
          </p:nvPr>
        </p:nvSpPr>
        <p:spPr>
          <a:xfrm>
            <a:off x="855568" y="594000"/>
            <a:ext cx="6264000" cy="1065600"/>
          </a:xfrm>
        </p:spPr>
        <p:txBody>
          <a:bodyPr>
            <a:normAutofit fontScale="90000"/>
          </a:bodyPr>
          <a:lstStyle/>
          <a:p>
            <a:r>
              <a:rPr lang="en-CA" sz="3600" dirty="0">
                <a:latin typeface="Gotham Medium" pitchFamily="2" charset="0"/>
              </a:rPr>
              <a:t>What are the </a:t>
            </a:r>
            <a:r>
              <a:rPr lang="en-CA" sz="3600" dirty="0" smtClean="0">
                <a:latin typeface="Gotham Medium" pitchFamily="2" charset="0"/>
              </a:rPr>
              <a:t>Canadian Engineering Grand Challenges?</a:t>
            </a:r>
            <a:endParaRPr lang="en-CA" sz="3600" dirty="0">
              <a:latin typeface="Gotham Medium" pitchFamily="2" charset="0"/>
            </a:endParaRPr>
          </a:p>
        </p:txBody>
      </p:sp>
      <p:sp>
        <p:nvSpPr>
          <p:cNvPr id="4" name="Text Placeholder 3">
            <a:extLst>
              <a:ext uri="{FF2B5EF4-FFF2-40B4-BE49-F238E27FC236}">
                <a16:creationId xmlns:a16="http://schemas.microsoft.com/office/drawing/2014/main" id="{A7BC89BA-7599-6D6D-BD78-AC6AF8088938}"/>
              </a:ext>
            </a:extLst>
          </p:cNvPr>
          <p:cNvSpPr>
            <a:spLocks noGrp="1"/>
          </p:cNvSpPr>
          <p:nvPr>
            <p:ph type="body" sz="half" idx="2"/>
          </p:nvPr>
        </p:nvSpPr>
        <p:spPr>
          <a:xfrm>
            <a:off x="839788" y="2057400"/>
            <a:ext cx="6060742" cy="3854302"/>
          </a:xfrm>
        </p:spPr>
        <p:txBody>
          <a:bodyPr>
            <a:normAutofit fontScale="92500" lnSpcReduction="20000"/>
          </a:bodyPr>
          <a:lstStyle/>
          <a:p>
            <a:pPr algn="just">
              <a:spcAft>
                <a:spcPts val="600"/>
              </a:spcAft>
            </a:pPr>
            <a:r>
              <a:rPr lang="en-CA" sz="1800" dirty="0"/>
              <a:t>The Canadian Engineering Grand Challenges (</a:t>
            </a:r>
            <a:r>
              <a:rPr lang="en-CA" sz="1800" dirty="0" smtClean="0"/>
              <a:t>CEGCs) </a:t>
            </a:r>
            <a:r>
              <a:rPr lang="en-CA" sz="1800" dirty="0"/>
              <a:t>capture the United Nations 17 Sustainable Development Goals (</a:t>
            </a:r>
            <a:r>
              <a:rPr lang="en-CA" sz="1800" dirty="0" smtClean="0"/>
              <a:t>SDGs) </a:t>
            </a:r>
            <a:r>
              <a:rPr lang="en-CA" sz="1800" dirty="0"/>
              <a:t>in a way that is uniquely contextualized to Canada. This “grand challenge” approach is intended to focus and inspire the engineering profession, and to provide a context for Canadian engineering educators to prepare engineering students with the necessary leadership and sociotechnical skills to address and solve these large complex challenges and facilitate impactful change. </a:t>
            </a:r>
          </a:p>
          <a:p>
            <a:r>
              <a:rPr lang="en-CA" sz="1800" dirty="0"/>
              <a:t>The six </a:t>
            </a:r>
            <a:r>
              <a:rPr lang="en-CA" sz="1800" dirty="0" smtClean="0"/>
              <a:t>Challenges </a:t>
            </a:r>
            <a:r>
              <a:rPr lang="en-CA" sz="1800" dirty="0"/>
              <a:t>are:</a:t>
            </a:r>
          </a:p>
          <a:p>
            <a:r>
              <a:rPr lang="en-CA" sz="1800" dirty="0"/>
              <a:t>CEGC 1: Resilient infrastructure</a:t>
            </a:r>
          </a:p>
          <a:p>
            <a:r>
              <a:rPr lang="en-CA" sz="1800" dirty="0"/>
              <a:t>CEGC 2: Access to affordable, reliable, and sustainable energy</a:t>
            </a:r>
          </a:p>
          <a:p>
            <a:r>
              <a:rPr lang="en-CA" sz="1800" dirty="0"/>
              <a:t>CEGC 3: Access to safe water in all communities</a:t>
            </a:r>
          </a:p>
          <a:p>
            <a:r>
              <a:rPr lang="en-CA" sz="1800" dirty="0"/>
              <a:t>CEGC 4: Inclusive, safe, and sustainable cities</a:t>
            </a:r>
          </a:p>
          <a:p>
            <a:r>
              <a:rPr lang="en-CA" sz="1800" dirty="0"/>
              <a:t>CEGC 5: Inclusive and sustainable industrialization</a:t>
            </a:r>
          </a:p>
          <a:p>
            <a:r>
              <a:rPr lang="en-CA" sz="1800" dirty="0"/>
              <a:t>CEGC 6: Access to affordable and inclusive STEM education</a:t>
            </a:r>
          </a:p>
          <a:p>
            <a:pPr algn="just"/>
            <a:endParaRPr lang="en-CA" sz="1800" dirty="0"/>
          </a:p>
        </p:txBody>
      </p:sp>
      <p:pic>
        <p:nvPicPr>
          <p:cNvPr id="6" name="Picture 5">
            <a:extLst>
              <a:ext uri="{FF2B5EF4-FFF2-40B4-BE49-F238E27FC236}">
                <a16:creationId xmlns:a16="http://schemas.microsoft.com/office/drawing/2014/main" id="{73B1922C-E03D-2F99-F840-300478239E72}"/>
              </a:ext>
            </a:extLst>
          </p:cNvPr>
          <p:cNvPicPr>
            <a:picLocks noChangeAspect="1"/>
          </p:cNvPicPr>
          <p:nvPr/>
        </p:nvPicPr>
        <p:blipFill>
          <a:blip r:embed="rId2"/>
          <a:stretch>
            <a:fillRect/>
          </a:stretch>
        </p:blipFill>
        <p:spPr>
          <a:xfrm>
            <a:off x="7012761" y="4336312"/>
            <a:ext cx="2521688" cy="2521688"/>
          </a:xfrm>
          <a:prstGeom prst="rect">
            <a:avLst/>
          </a:prstGeom>
        </p:spPr>
      </p:pic>
      <p:pic>
        <p:nvPicPr>
          <p:cNvPr id="8" name="Picture 7">
            <a:extLst>
              <a:ext uri="{FF2B5EF4-FFF2-40B4-BE49-F238E27FC236}">
                <a16:creationId xmlns:a16="http://schemas.microsoft.com/office/drawing/2014/main" id="{31694C0C-3CED-AFCB-9DD3-1B447CA45FA3}"/>
              </a:ext>
            </a:extLst>
          </p:cNvPr>
          <p:cNvPicPr>
            <a:picLocks noChangeAspect="1"/>
          </p:cNvPicPr>
          <p:nvPr/>
        </p:nvPicPr>
        <p:blipFill>
          <a:blip r:embed="rId3"/>
          <a:stretch>
            <a:fillRect/>
          </a:stretch>
        </p:blipFill>
        <p:spPr>
          <a:xfrm>
            <a:off x="7128368" y="0"/>
            <a:ext cx="2520000" cy="2520000"/>
          </a:xfrm>
          <a:prstGeom prst="rect">
            <a:avLst/>
          </a:prstGeom>
        </p:spPr>
      </p:pic>
      <p:pic>
        <p:nvPicPr>
          <p:cNvPr id="10" name="Picture 9">
            <a:extLst>
              <a:ext uri="{FF2B5EF4-FFF2-40B4-BE49-F238E27FC236}">
                <a16:creationId xmlns:a16="http://schemas.microsoft.com/office/drawing/2014/main" id="{34105F47-654C-CF86-989D-163192A36CDA}"/>
              </a:ext>
            </a:extLst>
          </p:cNvPr>
          <p:cNvPicPr>
            <a:picLocks noChangeAspect="1"/>
          </p:cNvPicPr>
          <p:nvPr/>
        </p:nvPicPr>
        <p:blipFill>
          <a:blip r:embed="rId4"/>
          <a:stretch>
            <a:fillRect/>
          </a:stretch>
        </p:blipFill>
        <p:spPr>
          <a:xfrm>
            <a:off x="7052250" y="2204245"/>
            <a:ext cx="2520000" cy="2520000"/>
          </a:xfrm>
          <a:prstGeom prst="rect">
            <a:avLst/>
          </a:prstGeom>
        </p:spPr>
      </p:pic>
      <p:pic>
        <p:nvPicPr>
          <p:cNvPr id="12" name="Picture 11">
            <a:extLst>
              <a:ext uri="{FF2B5EF4-FFF2-40B4-BE49-F238E27FC236}">
                <a16:creationId xmlns:a16="http://schemas.microsoft.com/office/drawing/2014/main" id="{C5271BE1-63F4-613A-0E8C-FD771D70944B}"/>
              </a:ext>
            </a:extLst>
          </p:cNvPr>
          <p:cNvPicPr>
            <a:picLocks noChangeAspect="1"/>
          </p:cNvPicPr>
          <p:nvPr/>
        </p:nvPicPr>
        <p:blipFill>
          <a:blip r:embed="rId5"/>
          <a:stretch>
            <a:fillRect/>
          </a:stretch>
        </p:blipFill>
        <p:spPr>
          <a:xfrm>
            <a:off x="9534449" y="4338000"/>
            <a:ext cx="2520000" cy="2520000"/>
          </a:xfrm>
          <a:prstGeom prst="rect">
            <a:avLst/>
          </a:prstGeom>
        </p:spPr>
      </p:pic>
      <p:pic>
        <p:nvPicPr>
          <p:cNvPr id="14" name="Picture 13">
            <a:extLst>
              <a:ext uri="{FF2B5EF4-FFF2-40B4-BE49-F238E27FC236}">
                <a16:creationId xmlns:a16="http://schemas.microsoft.com/office/drawing/2014/main" id="{53B6E992-508B-5CF4-EF49-8036F3E0689E}"/>
              </a:ext>
            </a:extLst>
          </p:cNvPr>
          <p:cNvPicPr>
            <a:picLocks noChangeAspect="1"/>
          </p:cNvPicPr>
          <p:nvPr/>
        </p:nvPicPr>
        <p:blipFill>
          <a:blip r:embed="rId6"/>
          <a:stretch>
            <a:fillRect/>
          </a:stretch>
        </p:blipFill>
        <p:spPr>
          <a:xfrm>
            <a:off x="9496131" y="2204245"/>
            <a:ext cx="2520000" cy="2520000"/>
          </a:xfrm>
          <a:prstGeom prst="rect">
            <a:avLst/>
          </a:prstGeom>
        </p:spPr>
      </p:pic>
      <p:pic>
        <p:nvPicPr>
          <p:cNvPr id="16" name="Picture 15">
            <a:extLst>
              <a:ext uri="{FF2B5EF4-FFF2-40B4-BE49-F238E27FC236}">
                <a16:creationId xmlns:a16="http://schemas.microsoft.com/office/drawing/2014/main" id="{5CB68BDD-51E7-2A33-8C0B-AA5E7CBFEC64}"/>
              </a:ext>
            </a:extLst>
          </p:cNvPr>
          <p:cNvPicPr>
            <a:picLocks noChangeAspect="1"/>
          </p:cNvPicPr>
          <p:nvPr/>
        </p:nvPicPr>
        <p:blipFill>
          <a:blip r:embed="rId7"/>
          <a:stretch>
            <a:fillRect/>
          </a:stretch>
        </p:blipFill>
        <p:spPr>
          <a:xfrm>
            <a:off x="9620396" y="0"/>
            <a:ext cx="2520000" cy="2520000"/>
          </a:xfrm>
          <a:prstGeom prst="rect">
            <a:avLst/>
          </a:prstGeom>
        </p:spPr>
      </p:pic>
    </p:spTree>
    <p:extLst>
      <p:ext uri="{BB962C8B-B14F-4D97-AF65-F5344CB8AC3E}">
        <p14:creationId xmlns:p14="http://schemas.microsoft.com/office/powerpoint/2010/main" val="15436467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9C33"/>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413749-B45B-CD4C-850A-36C903C3F6D9}"/>
              </a:ext>
            </a:extLst>
          </p:cNvPr>
          <p:cNvSpPr>
            <a:spLocks noGrp="1"/>
          </p:cNvSpPr>
          <p:nvPr>
            <p:ph type="title"/>
          </p:nvPr>
        </p:nvSpPr>
        <p:spPr>
          <a:xfrm>
            <a:off x="7188052" y="1544942"/>
            <a:ext cx="4464157" cy="2889114"/>
          </a:xfrm>
        </p:spPr>
        <p:txBody>
          <a:bodyPr vert="horz" lIns="91440" tIns="45720" rIns="91440" bIns="45720" rtlCol="0" anchor="b">
            <a:normAutofit/>
          </a:bodyPr>
          <a:lstStyle/>
          <a:p>
            <a:r>
              <a:rPr lang="en-US" sz="5000" dirty="0">
                <a:latin typeface="Gotham Medium" pitchFamily="2" charset="0"/>
              </a:rPr>
              <a:t>Safe and Sustainable Cities </a:t>
            </a:r>
          </a:p>
        </p:txBody>
      </p:sp>
      <p:sp>
        <p:nvSpPr>
          <p:cNvPr id="7" name="Content Placeholder 6">
            <a:extLst>
              <a:ext uri="{FF2B5EF4-FFF2-40B4-BE49-F238E27FC236}">
                <a16:creationId xmlns:a16="http://schemas.microsoft.com/office/drawing/2014/main" id="{06EEB649-F448-034A-A36F-655A6F41A5E4}"/>
              </a:ext>
            </a:extLst>
          </p:cNvPr>
          <p:cNvSpPr>
            <a:spLocks noGrp="1"/>
          </p:cNvSpPr>
          <p:nvPr>
            <p:ph idx="1"/>
          </p:nvPr>
        </p:nvSpPr>
        <p:spPr>
          <a:xfrm>
            <a:off x="7188052" y="4346976"/>
            <a:ext cx="4154442" cy="2139924"/>
          </a:xfrm>
        </p:spPr>
        <p:txBody>
          <a:bodyPr vert="horz" lIns="91440" tIns="45720" rIns="91440" bIns="45720" rtlCol="0" anchor="t">
            <a:normAutofit/>
          </a:bodyPr>
          <a:lstStyle/>
          <a:p>
            <a:pPr marL="0" indent="0">
              <a:buNone/>
            </a:pPr>
            <a:r>
              <a:rPr lang="en-US" sz="2000" b="1" dirty="0">
                <a:latin typeface="Gotham Light" pitchFamily="2" charset="0"/>
              </a:rPr>
              <a:t>Aamjiwnaang First Nation</a:t>
            </a:r>
          </a:p>
          <a:p>
            <a:pPr marL="0" indent="0">
              <a:buNone/>
            </a:pPr>
            <a:r>
              <a:rPr lang="en-US" sz="2000" b="1" dirty="0">
                <a:latin typeface="Gotham Light" pitchFamily="2" charset="0"/>
              </a:rPr>
              <a:t>Toronto</a:t>
            </a:r>
          </a:p>
        </p:txBody>
      </p:sp>
      <p:sp>
        <p:nvSpPr>
          <p:cNvPr id="19" name="Freeform: Shape 18">
            <a:extLst>
              <a:ext uri="{FF2B5EF4-FFF2-40B4-BE49-F238E27FC236}">
                <a16:creationId xmlns:a16="http://schemas.microsoft.com/office/drawing/2014/main" id="{E49CC64F-7275-4E33-961B-0C5CDC4398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3A356092-355D-894F-9448-73D7640585B9}"/>
              </a:ext>
            </a:extLst>
          </p:cNvPr>
          <p:cNvPicPr>
            <a:picLocks noChangeAspect="1"/>
          </p:cNvPicPr>
          <p:nvPr/>
        </p:nvPicPr>
        <p:blipFill>
          <a:blip r:embed="rId2"/>
          <a:srcRect t="1213" b="1213"/>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5052819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355494-16D7-EDBE-3681-49E4F26CAFE3}"/>
              </a:ext>
            </a:extLst>
          </p:cNvPr>
          <p:cNvPicPr>
            <a:picLocks noChangeAspect="1"/>
          </p:cNvPicPr>
          <p:nvPr/>
        </p:nvPicPr>
        <p:blipFill>
          <a:blip r:embed="rId3"/>
          <a:stretch>
            <a:fillRect/>
          </a:stretch>
        </p:blipFill>
        <p:spPr>
          <a:xfrm>
            <a:off x="0" y="0"/>
            <a:ext cx="12192000" cy="6857999"/>
          </a:xfrm>
          <a:prstGeom prst="rect">
            <a:avLst/>
          </a:prstGeom>
        </p:spPr>
      </p:pic>
      <p:sp>
        <p:nvSpPr>
          <p:cNvPr id="5" name="Title 1">
            <a:extLst>
              <a:ext uri="{FF2B5EF4-FFF2-40B4-BE49-F238E27FC236}">
                <a16:creationId xmlns:a16="http://schemas.microsoft.com/office/drawing/2014/main" id="{2D06B18C-3D1C-BA22-6FFA-5904C1768659}"/>
              </a:ext>
            </a:extLst>
          </p:cNvPr>
          <p:cNvSpPr>
            <a:spLocks noGrp="1"/>
          </p:cNvSpPr>
          <p:nvPr>
            <p:ph type="title"/>
          </p:nvPr>
        </p:nvSpPr>
        <p:spPr>
          <a:xfrm>
            <a:off x="-17" y="362868"/>
            <a:ext cx="12192016" cy="1431986"/>
          </a:xfrm>
          <a:solidFill>
            <a:srgbClr val="F29C33"/>
          </a:solidFill>
        </p:spPr>
        <p:txBody>
          <a:bodyPr vert="horz" lIns="91440" tIns="45720" rIns="91440" bIns="45720" rtlCol="0" anchor="ctr">
            <a:normAutofit/>
          </a:bodyPr>
          <a:lstStyle/>
          <a:p>
            <a:r>
              <a:rPr lang="en-US" sz="4400" dirty="0" smtClean="0">
                <a:solidFill>
                  <a:schemeClr val="bg1"/>
                </a:solidFill>
                <a:latin typeface="Gotham Medium" pitchFamily="2" charset="0"/>
              </a:rPr>
              <a:t> Air </a:t>
            </a:r>
            <a:r>
              <a:rPr lang="en-US" sz="4400" dirty="0" smtClean="0">
                <a:solidFill>
                  <a:schemeClr val="bg1"/>
                </a:solidFill>
                <a:latin typeface="Gotham Medium" pitchFamily="2" charset="0"/>
              </a:rPr>
              <a:t>Quality and Health Concerns</a:t>
            </a:r>
            <a:endParaRPr lang="en-US" sz="4400" kern="1200" dirty="0">
              <a:solidFill>
                <a:schemeClr val="bg1"/>
              </a:solidFill>
              <a:latin typeface="Gotham Medium" pitchFamily="2" charset="0"/>
            </a:endParaRPr>
          </a:p>
        </p:txBody>
      </p:sp>
      <p:sp>
        <p:nvSpPr>
          <p:cNvPr id="4" name="TextBox 3">
            <a:extLst>
              <a:ext uri="{FF2B5EF4-FFF2-40B4-BE49-F238E27FC236}">
                <a16:creationId xmlns:a16="http://schemas.microsoft.com/office/drawing/2014/main" id="{964255D1-BAD0-BF13-057E-89680189A3C3}"/>
              </a:ext>
            </a:extLst>
          </p:cNvPr>
          <p:cNvSpPr txBox="1"/>
          <p:nvPr/>
        </p:nvSpPr>
        <p:spPr>
          <a:xfrm>
            <a:off x="1088457" y="2821682"/>
            <a:ext cx="5580149" cy="2031325"/>
          </a:xfrm>
          <a:prstGeom prst="rect">
            <a:avLst/>
          </a:prstGeom>
          <a:solidFill>
            <a:schemeClr val="bg1">
              <a:alpha val="80000"/>
            </a:schemeClr>
          </a:solidFill>
        </p:spPr>
        <p:txBody>
          <a:bodyPr wrap="square" rtlCol="0" anchor="ctr">
            <a:spAutoFit/>
          </a:bodyPr>
          <a:lstStyle/>
          <a:p>
            <a:endParaRPr lang="en-US" dirty="0" smtClean="0"/>
          </a:p>
          <a:p>
            <a:r>
              <a:rPr lang="en-US" dirty="0" smtClean="0"/>
              <a:t>The </a:t>
            </a:r>
            <a:r>
              <a:rPr lang="en-US" dirty="0" err="1"/>
              <a:t>Aamjiwnaang</a:t>
            </a:r>
            <a:r>
              <a:rPr lang="en-US" dirty="0"/>
              <a:t> First Nation (formally known as </a:t>
            </a:r>
            <a:r>
              <a:rPr lang="en-US" dirty="0" err="1"/>
              <a:t>Chippewas</a:t>
            </a:r>
            <a:r>
              <a:rPr lang="en-US" dirty="0"/>
              <a:t> of Sarnia) is located in the southwestern region of Ontario on the outskirt of the city of Sarnia by the St-Clair river. The name </a:t>
            </a:r>
            <a:r>
              <a:rPr lang="en-US" dirty="0" err="1"/>
              <a:t>Aamjiwnaang</a:t>
            </a:r>
            <a:r>
              <a:rPr lang="en-US" dirty="0"/>
              <a:t>, (pronounced am-JIN-nun) means “at the spawning stream</a:t>
            </a:r>
            <a:r>
              <a:rPr lang="en-US" dirty="0" smtClean="0"/>
              <a:t>.”</a:t>
            </a:r>
          </a:p>
          <a:p>
            <a:endParaRPr lang="en-CA" dirty="0"/>
          </a:p>
        </p:txBody>
      </p:sp>
      <p:pic>
        <p:nvPicPr>
          <p:cNvPr id="12" name="Picture 11">
            <a:extLst>
              <a:ext uri="{FF2B5EF4-FFF2-40B4-BE49-F238E27FC236}">
                <a16:creationId xmlns:a16="http://schemas.microsoft.com/office/drawing/2014/main" id="{B1F6155C-5EC1-5E99-D5A0-BBB81F73FFD7}"/>
              </a:ext>
            </a:extLst>
          </p:cNvPr>
          <p:cNvPicPr>
            <a:picLocks noChangeAspect="1"/>
          </p:cNvPicPr>
          <p:nvPr/>
        </p:nvPicPr>
        <p:blipFill>
          <a:blip r:embed="rId4"/>
          <a:srcRect/>
          <a:stretch/>
        </p:blipFill>
        <p:spPr>
          <a:xfrm>
            <a:off x="9440082" y="-10019"/>
            <a:ext cx="2177759" cy="2177759"/>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ln>
            <a:noFill/>
          </a:ln>
        </p:spPr>
      </p:pic>
      <p:sp>
        <p:nvSpPr>
          <p:cNvPr id="3" name="Text Placeholder 3">
            <a:extLst>
              <a:ext uri="{FF2B5EF4-FFF2-40B4-BE49-F238E27FC236}">
                <a16:creationId xmlns:a16="http://schemas.microsoft.com/office/drawing/2014/main" id="{226B90AD-C630-6956-81AC-8E37851E473E}"/>
              </a:ext>
            </a:extLst>
          </p:cNvPr>
          <p:cNvSpPr txBox="1">
            <a:spLocks/>
          </p:cNvSpPr>
          <p:nvPr/>
        </p:nvSpPr>
        <p:spPr>
          <a:xfrm>
            <a:off x="1" y="6427675"/>
            <a:ext cx="12191999" cy="430325"/>
          </a:xfrm>
          <a:prstGeom prst="rect">
            <a:avLst/>
          </a:prstGeom>
          <a:solidFill>
            <a:schemeClr val="bg1">
              <a:alpha val="50000"/>
            </a:schemeClr>
          </a:solidFill>
        </p:spPr>
        <p:txBody>
          <a:bodyPr vert="horz" lIns="91440" tIns="45720" rIns="91440" bIns="45720" rtlCol="0" anchor="b">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kern="1200" dirty="0">
                <a:effectLst/>
                <a:latin typeface="Gotham Book" pitchFamily="2" charset="0"/>
              </a:rPr>
              <a:t>									</a:t>
            </a:r>
            <a:r>
              <a:rPr lang="en-US" sz="2000" dirty="0">
                <a:latin typeface="Gotham Book" pitchFamily="2" charset="0"/>
              </a:rPr>
              <a:t> 	AAMJIWNAANG FIRST NATION</a:t>
            </a:r>
            <a:endParaRPr lang="en-US" sz="2000" kern="1200" dirty="0">
              <a:effectLst/>
              <a:latin typeface="Gotham Book" pitchFamily="2" charset="0"/>
            </a:endParaRPr>
          </a:p>
        </p:txBody>
      </p:sp>
    </p:spTree>
    <p:extLst>
      <p:ext uri="{BB962C8B-B14F-4D97-AF65-F5344CB8AC3E}">
        <p14:creationId xmlns:p14="http://schemas.microsoft.com/office/powerpoint/2010/main" val="2454087534"/>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5"/>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54F94964-D485-1F7E-B7E4-7BF368F6A362}"/>
              </a:ext>
            </a:extLst>
          </p:cNvPr>
          <p:cNvSpPr>
            <a:spLocks noChangeAspect="1"/>
          </p:cNvSpPr>
          <p:nvPr/>
        </p:nvSpPr>
        <p:spPr>
          <a:xfrm>
            <a:off x="0" y="1"/>
            <a:ext cx="12193200" cy="6858000"/>
          </a:xfrm>
          <a:prstGeom prst="frame">
            <a:avLst/>
          </a:prstGeom>
          <a:solidFill>
            <a:srgbClr val="F29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2" name="Content Placeholder 5">
            <a:extLst>
              <a:ext uri="{FF2B5EF4-FFF2-40B4-BE49-F238E27FC236}">
                <a16:creationId xmlns:a16="http://schemas.microsoft.com/office/drawing/2014/main" id="{53A23F0B-29EE-C8D3-6C66-059C34BB2A36}"/>
              </a:ext>
            </a:extLst>
          </p:cNvPr>
          <p:cNvSpPr>
            <a:spLocks noGrp="1"/>
          </p:cNvSpPr>
          <p:nvPr>
            <p:ph idx="1"/>
          </p:nvPr>
        </p:nvSpPr>
        <p:spPr>
          <a:xfrm>
            <a:off x="842963" y="864393"/>
            <a:ext cx="10467973" cy="5129213"/>
          </a:xfrm>
          <a:solidFill>
            <a:schemeClr val="bg1"/>
          </a:solidFill>
          <a:ln>
            <a:noFill/>
          </a:ln>
        </p:spPr>
        <p:txBody>
          <a:bodyPr anchor="ctr">
            <a:normAutofit fontScale="85000" lnSpcReduction="20000"/>
          </a:bodyPr>
          <a:lstStyle/>
          <a:p>
            <a:pPr marL="0" indent="0" algn="just">
              <a:lnSpc>
                <a:spcPct val="100000"/>
              </a:lnSpc>
              <a:spcBef>
                <a:spcPts val="0"/>
              </a:spcBef>
              <a:spcAft>
                <a:spcPts val="600"/>
              </a:spcAft>
              <a:buNone/>
            </a:pPr>
            <a:endParaRPr lang="en-US" dirty="0" smtClean="0"/>
          </a:p>
          <a:p>
            <a:pPr marL="0" indent="0" algn="just">
              <a:lnSpc>
                <a:spcPct val="100000"/>
              </a:lnSpc>
              <a:spcBef>
                <a:spcPts val="0"/>
              </a:spcBef>
              <a:spcAft>
                <a:spcPts val="600"/>
              </a:spcAft>
              <a:buNone/>
            </a:pPr>
            <a:r>
              <a:rPr lang="en-US" dirty="0" smtClean="0"/>
              <a:t>The </a:t>
            </a:r>
            <a:r>
              <a:rPr lang="en-US" dirty="0"/>
              <a:t>First Nation has a population of about 2,500 Chippewa (</a:t>
            </a:r>
            <a:r>
              <a:rPr lang="en-US" dirty="0" err="1"/>
              <a:t>Ojibwe</a:t>
            </a:r>
            <a:r>
              <a:rPr lang="en-US" dirty="0"/>
              <a:t>) Peoples (Statistics Canada, 2018) and is adjacent to region with a long history of petrochemical activities and refineries. The proximity of these industrial activities has provided ample jobs to the First Nation but at the expense of their health. The St-Clair River has been identified by Health Canada as an area of concern within the Great Lakes region since 1987 due to higher pollution exposure and potential health risks. While there has been significant progress made over the years with the creation of monitoring programs, the reduction in the frequency of spills and with the decline in the concentration of contaminants, there remains issues to be addressed, including sediment remediation and the completion of habitat restoration. A recent study by Larsen et al (2022), in collaboration with the </a:t>
            </a:r>
            <a:r>
              <a:rPr lang="en-US" dirty="0" err="1"/>
              <a:t>Aamjiwnaang</a:t>
            </a:r>
            <a:r>
              <a:rPr lang="en-US" dirty="0"/>
              <a:t> First Nation, reviewed and analyzed public air quality information from 2015-2016 and 1995-96. Their analysis </a:t>
            </a:r>
            <a:r>
              <a:rPr lang="en-US" dirty="0" smtClean="0"/>
              <a:t>indicates </a:t>
            </a:r>
            <a:r>
              <a:rPr lang="en-US" dirty="0"/>
              <a:t>that some known carcinogens including benzene are much higher than provincial averages which needs to be addressed</a:t>
            </a:r>
            <a:r>
              <a:rPr lang="en-US" dirty="0" smtClean="0"/>
              <a:t>.</a:t>
            </a:r>
          </a:p>
          <a:p>
            <a:pPr marL="0" indent="0" algn="just">
              <a:lnSpc>
                <a:spcPct val="100000"/>
              </a:lnSpc>
              <a:spcBef>
                <a:spcPts val="0"/>
              </a:spcBef>
              <a:spcAft>
                <a:spcPts val="600"/>
              </a:spcAft>
              <a:buNone/>
            </a:pPr>
            <a:endParaRPr lang="en-CA" sz="1900" dirty="0">
              <a:latin typeface="Gotham Book"/>
              <a:cs typeface="Calibri"/>
            </a:endParaRPr>
          </a:p>
        </p:txBody>
      </p:sp>
      <p:sp>
        <p:nvSpPr>
          <p:cNvPr id="3" name="Text Placeholder 3">
            <a:extLst>
              <a:ext uri="{FF2B5EF4-FFF2-40B4-BE49-F238E27FC236}">
                <a16:creationId xmlns:a16="http://schemas.microsoft.com/office/drawing/2014/main" id="{52D5E231-5617-902F-A622-2D2CA5D19027}"/>
              </a:ext>
            </a:extLst>
          </p:cNvPr>
          <p:cNvSpPr txBox="1">
            <a:spLocks/>
          </p:cNvSpPr>
          <p:nvPr/>
        </p:nvSpPr>
        <p:spPr>
          <a:xfrm>
            <a:off x="1" y="6427675"/>
            <a:ext cx="12191999" cy="430325"/>
          </a:xfrm>
          <a:prstGeom prst="rect">
            <a:avLst/>
          </a:prstGeom>
          <a:solidFill>
            <a:schemeClr val="bg1">
              <a:alpha val="50000"/>
            </a:schemeClr>
          </a:solidFill>
        </p:spPr>
        <p:txBody>
          <a:bodyPr vert="horz" lIns="91440" tIns="45720" rIns="91440" bIns="45720" rtlCol="0" anchor="b">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kern="1200" dirty="0">
                <a:effectLst/>
                <a:latin typeface="Gotham Book" pitchFamily="2" charset="0"/>
              </a:rPr>
              <a:t>									</a:t>
            </a:r>
            <a:r>
              <a:rPr lang="en-US" sz="2000" dirty="0">
                <a:latin typeface="Gotham Book" pitchFamily="2" charset="0"/>
              </a:rPr>
              <a:t> 	 AAMJIWNAANG FIRST NATION</a:t>
            </a:r>
            <a:endParaRPr lang="en-US" sz="2000" kern="1200" dirty="0">
              <a:effectLst/>
              <a:latin typeface="Gotham Book" pitchFamily="2" charset="0"/>
            </a:endParaRPr>
          </a:p>
        </p:txBody>
      </p:sp>
    </p:spTree>
    <p:extLst>
      <p:ext uri="{BB962C8B-B14F-4D97-AF65-F5344CB8AC3E}">
        <p14:creationId xmlns:p14="http://schemas.microsoft.com/office/powerpoint/2010/main" val="6543245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BC45CA-395E-8A40-A41D-4EC848ACAE17}"/>
              </a:ext>
            </a:extLst>
          </p:cNvPr>
          <p:cNvPicPr>
            <a:picLocks noChangeAspect="1"/>
          </p:cNvPicPr>
          <p:nvPr/>
        </p:nvPicPr>
        <p:blipFill>
          <a:blip r:embed="rId3"/>
          <a:stretch>
            <a:fillRect/>
          </a:stretch>
        </p:blipFill>
        <p:spPr>
          <a:xfrm>
            <a:off x="0" y="1"/>
            <a:ext cx="12191999" cy="6857998"/>
          </a:xfrm>
          <a:prstGeom prst="rect">
            <a:avLst/>
          </a:prstGeom>
        </p:spPr>
      </p:pic>
      <p:sp>
        <p:nvSpPr>
          <p:cNvPr id="5" name="Title 1">
            <a:extLst>
              <a:ext uri="{FF2B5EF4-FFF2-40B4-BE49-F238E27FC236}">
                <a16:creationId xmlns:a16="http://schemas.microsoft.com/office/drawing/2014/main" id="{2D06B18C-3D1C-BA22-6FFA-5904C1768659}"/>
              </a:ext>
            </a:extLst>
          </p:cNvPr>
          <p:cNvSpPr>
            <a:spLocks noGrp="1"/>
          </p:cNvSpPr>
          <p:nvPr>
            <p:ph type="title"/>
          </p:nvPr>
        </p:nvSpPr>
        <p:spPr>
          <a:xfrm>
            <a:off x="-17" y="362868"/>
            <a:ext cx="12192016" cy="1431986"/>
          </a:xfrm>
          <a:solidFill>
            <a:srgbClr val="F29C33"/>
          </a:solidFill>
        </p:spPr>
        <p:txBody>
          <a:bodyPr vert="horz" lIns="91440" tIns="45720" rIns="91440" bIns="45720" rtlCol="0" anchor="ctr">
            <a:normAutofit/>
          </a:bodyPr>
          <a:lstStyle/>
          <a:p>
            <a:r>
              <a:rPr lang="en-US" sz="4400" kern="1200" smtClean="0">
                <a:solidFill>
                  <a:schemeClr val="bg1"/>
                </a:solidFill>
                <a:latin typeface="Gotham Medium" pitchFamily="2" charset="0"/>
              </a:rPr>
              <a:t> A </a:t>
            </a:r>
            <a:r>
              <a:rPr lang="en-US" sz="4400" kern="1200" dirty="0">
                <a:solidFill>
                  <a:schemeClr val="bg1"/>
                </a:solidFill>
                <a:latin typeface="Gotham Medium" pitchFamily="2" charset="0"/>
              </a:rPr>
              <a:t>Concrete Jungle Where </a:t>
            </a:r>
            <a:r>
              <a:rPr lang="en-US" sz="4400" kern="1200">
                <a:solidFill>
                  <a:schemeClr val="bg1"/>
                </a:solidFill>
                <a:latin typeface="Gotham Medium" pitchFamily="2" charset="0"/>
              </a:rPr>
              <a:t>Heat </a:t>
            </a:r>
            <a:r>
              <a:rPr lang="en-US" sz="4400" kern="1200" smtClean="0">
                <a:solidFill>
                  <a:schemeClr val="bg1"/>
                </a:solidFill>
                <a:latin typeface="Gotham Medium" pitchFamily="2" charset="0"/>
              </a:rPr>
              <a:t>is </a:t>
            </a:r>
            <a:r>
              <a:rPr lang="en-US" sz="4400" kern="1200">
                <a:solidFill>
                  <a:schemeClr val="bg1"/>
                </a:solidFill>
                <a:latin typeface="Gotham Medium" pitchFamily="2" charset="0"/>
              </a:rPr>
              <a:t/>
            </a:r>
            <a:br>
              <a:rPr lang="en-US" sz="4400" kern="1200">
                <a:solidFill>
                  <a:schemeClr val="bg1"/>
                </a:solidFill>
                <a:latin typeface="Gotham Medium" pitchFamily="2" charset="0"/>
              </a:rPr>
            </a:br>
            <a:r>
              <a:rPr lang="en-US" sz="4400" kern="1200" smtClean="0">
                <a:solidFill>
                  <a:schemeClr val="bg1"/>
                </a:solidFill>
                <a:latin typeface="Gotham Medium" pitchFamily="2" charset="0"/>
              </a:rPr>
              <a:t> Stored </a:t>
            </a:r>
            <a:r>
              <a:rPr lang="en-US" sz="4400" kern="1200" dirty="0">
                <a:solidFill>
                  <a:schemeClr val="bg1"/>
                </a:solidFill>
                <a:latin typeface="Gotham Medium" pitchFamily="2" charset="0"/>
              </a:rPr>
              <a:t>Up </a:t>
            </a:r>
          </a:p>
        </p:txBody>
      </p:sp>
      <p:sp>
        <p:nvSpPr>
          <p:cNvPr id="4" name="TextBox 3">
            <a:extLst>
              <a:ext uri="{FF2B5EF4-FFF2-40B4-BE49-F238E27FC236}">
                <a16:creationId xmlns:a16="http://schemas.microsoft.com/office/drawing/2014/main" id="{964255D1-BAD0-BF13-057E-89680189A3C3}"/>
              </a:ext>
            </a:extLst>
          </p:cNvPr>
          <p:cNvSpPr txBox="1"/>
          <p:nvPr/>
        </p:nvSpPr>
        <p:spPr>
          <a:xfrm>
            <a:off x="1077825" y="2683182"/>
            <a:ext cx="5580149" cy="2308324"/>
          </a:xfrm>
          <a:prstGeom prst="rect">
            <a:avLst/>
          </a:prstGeom>
          <a:solidFill>
            <a:schemeClr val="bg1">
              <a:alpha val="80000"/>
            </a:schemeClr>
          </a:solidFill>
        </p:spPr>
        <p:txBody>
          <a:bodyPr wrap="square" rtlCol="0" anchor="ctr">
            <a:spAutoFit/>
          </a:bodyPr>
          <a:lstStyle/>
          <a:p>
            <a:endParaRPr lang="en-US" dirty="0" smtClean="0"/>
          </a:p>
          <a:p>
            <a:r>
              <a:rPr lang="en-US" dirty="0" smtClean="0"/>
              <a:t>Toronto</a:t>
            </a:r>
            <a:r>
              <a:rPr lang="en-US" dirty="0"/>
              <a:t>. is Canada’s largest city with a population of approximately 2.8 million people in 2021 (Statistics Canada, 2023). It has a high density of buildings and roads with the third highest number of skyscrapers in North America (Ricci, 2020) and a whopping 5,400 </a:t>
            </a:r>
            <a:r>
              <a:rPr lang="en-US" dirty="0" err="1"/>
              <a:t>kilometres</a:t>
            </a:r>
            <a:r>
              <a:rPr lang="en-US" dirty="0"/>
              <a:t> of roads (City of Toronto, </a:t>
            </a:r>
            <a:r>
              <a:rPr lang="en-US" dirty="0" err="1"/>
              <a:t>n.d.</a:t>
            </a:r>
            <a:r>
              <a:rPr lang="en-US" dirty="0"/>
              <a:t>). </a:t>
            </a:r>
            <a:endParaRPr lang="en-US" dirty="0" smtClean="0"/>
          </a:p>
          <a:p>
            <a:endParaRPr lang="en-CA" dirty="0"/>
          </a:p>
        </p:txBody>
      </p:sp>
      <p:pic>
        <p:nvPicPr>
          <p:cNvPr id="12" name="Picture 11">
            <a:extLst>
              <a:ext uri="{FF2B5EF4-FFF2-40B4-BE49-F238E27FC236}">
                <a16:creationId xmlns:a16="http://schemas.microsoft.com/office/drawing/2014/main" id="{B1F6155C-5EC1-5E99-D5A0-BBB81F73FFD7}"/>
              </a:ext>
            </a:extLst>
          </p:cNvPr>
          <p:cNvPicPr>
            <a:picLocks noChangeAspect="1"/>
          </p:cNvPicPr>
          <p:nvPr/>
        </p:nvPicPr>
        <p:blipFill>
          <a:blip r:embed="rId4"/>
          <a:srcRect/>
          <a:stretch/>
        </p:blipFill>
        <p:spPr>
          <a:xfrm>
            <a:off x="9440082" y="-10019"/>
            <a:ext cx="2177759" cy="2177759"/>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ln>
            <a:noFill/>
          </a:ln>
        </p:spPr>
      </p:pic>
      <p:sp>
        <p:nvSpPr>
          <p:cNvPr id="3" name="Text Placeholder 3">
            <a:extLst>
              <a:ext uri="{FF2B5EF4-FFF2-40B4-BE49-F238E27FC236}">
                <a16:creationId xmlns:a16="http://schemas.microsoft.com/office/drawing/2014/main" id="{226B90AD-C630-6956-81AC-8E37851E473E}"/>
              </a:ext>
            </a:extLst>
          </p:cNvPr>
          <p:cNvSpPr txBox="1">
            <a:spLocks/>
          </p:cNvSpPr>
          <p:nvPr/>
        </p:nvSpPr>
        <p:spPr>
          <a:xfrm>
            <a:off x="1" y="6427675"/>
            <a:ext cx="12191999" cy="430325"/>
          </a:xfrm>
          <a:prstGeom prst="rect">
            <a:avLst/>
          </a:prstGeom>
          <a:solidFill>
            <a:schemeClr val="bg1">
              <a:alpha val="50000"/>
            </a:schemeClr>
          </a:solid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Gotham Book" pitchFamily="2" charset="0"/>
                <a:ea typeface="+mn-ea"/>
                <a:cs typeface="+mn-cs"/>
              </a:rPr>
              <a:t>									 TORONTO</a:t>
            </a:r>
          </a:p>
        </p:txBody>
      </p:sp>
    </p:spTree>
    <p:extLst>
      <p:ext uri="{BB962C8B-B14F-4D97-AF65-F5344CB8AC3E}">
        <p14:creationId xmlns:p14="http://schemas.microsoft.com/office/powerpoint/2010/main" val="3011296966"/>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54F94964-D485-1F7E-B7E4-7BF368F6A362}"/>
              </a:ext>
            </a:extLst>
          </p:cNvPr>
          <p:cNvSpPr>
            <a:spLocks noChangeAspect="1"/>
          </p:cNvSpPr>
          <p:nvPr/>
        </p:nvSpPr>
        <p:spPr>
          <a:xfrm>
            <a:off x="0" y="1"/>
            <a:ext cx="12193200" cy="6858000"/>
          </a:xfrm>
          <a:prstGeom prst="frame">
            <a:avLst/>
          </a:prstGeom>
          <a:solidFill>
            <a:srgbClr val="F29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Content Placeholder 5">
            <a:extLst>
              <a:ext uri="{FF2B5EF4-FFF2-40B4-BE49-F238E27FC236}">
                <a16:creationId xmlns:a16="http://schemas.microsoft.com/office/drawing/2014/main" id="{53A23F0B-29EE-C8D3-6C66-059C34BB2A36}"/>
              </a:ext>
            </a:extLst>
          </p:cNvPr>
          <p:cNvSpPr>
            <a:spLocks noGrp="1"/>
          </p:cNvSpPr>
          <p:nvPr>
            <p:ph idx="1"/>
          </p:nvPr>
        </p:nvSpPr>
        <p:spPr>
          <a:xfrm>
            <a:off x="842963" y="864393"/>
            <a:ext cx="10467973" cy="5129213"/>
          </a:xfrm>
          <a:solidFill>
            <a:schemeClr val="bg1"/>
          </a:solidFill>
          <a:ln>
            <a:noFill/>
          </a:ln>
        </p:spPr>
        <p:txBody>
          <a:bodyPr anchor="ctr">
            <a:normAutofit fontScale="92500" lnSpcReduction="10000"/>
          </a:bodyPr>
          <a:lstStyle/>
          <a:p>
            <a:pPr marL="0" indent="0">
              <a:buNone/>
            </a:pPr>
            <a:endParaRPr lang="en-US" dirty="0" smtClean="0"/>
          </a:p>
          <a:p>
            <a:pPr marL="0" indent="0">
              <a:buNone/>
            </a:pPr>
            <a:endParaRPr lang="en-US" dirty="0"/>
          </a:p>
          <a:p>
            <a:pPr marL="0" indent="0">
              <a:buNone/>
            </a:pPr>
            <a:r>
              <a:rPr lang="en-US" dirty="0" smtClean="0"/>
              <a:t>Toronto</a:t>
            </a:r>
            <a:r>
              <a:rPr lang="en-US" dirty="0"/>
              <a:t>, like many other cities, suffers from what is known as the Urban Heat Island effect (Allen, 2013). The effect is prevalent in a city like Toronto leading to a “higher temperature relative to outlying areas” (US </a:t>
            </a:r>
            <a:r>
              <a:rPr lang="en-US" dirty="0" err="1"/>
              <a:t>EPAa</a:t>
            </a:r>
            <a:r>
              <a:rPr lang="en-US" dirty="0"/>
              <a:t>, 2024). This is because the city replaces natural landscapes with infrastructure made of materials such as concrete and asphalt which “absorb and re-emit the sun’s heat more than natural landscapes such as forests and water bodies” (US </a:t>
            </a:r>
            <a:r>
              <a:rPr lang="en-US" dirty="0" err="1"/>
              <a:t>EPAb</a:t>
            </a:r>
            <a:r>
              <a:rPr lang="en-US" dirty="0"/>
              <a:t>, 2024). In extreme cases, the heat can result in an additional 12 </a:t>
            </a:r>
            <a:r>
              <a:rPr lang="en-US" baseline="30000" dirty="0" err="1"/>
              <a:t>o</a:t>
            </a:r>
            <a:r>
              <a:rPr lang="en-US" dirty="0" err="1"/>
              <a:t>C</a:t>
            </a:r>
            <a:r>
              <a:rPr lang="en-US" dirty="0"/>
              <a:t> (Allen, 2013). Heatwaves are getting worse and almost 120 premature deaths a year in Toronto have heat as a contributing factor (Allen, 2013). This urban heat, along with the overall increasing temperature of the planet will harm Toronto’s population and especially those in areas that do not have access to nearby parks and green areas</a:t>
            </a:r>
            <a:r>
              <a:rPr lang="en-US" dirty="0" smtClean="0"/>
              <a:t>.</a:t>
            </a:r>
          </a:p>
          <a:p>
            <a:endParaRPr lang="en-CA" dirty="0"/>
          </a:p>
        </p:txBody>
      </p:sp>
      <p:sp>
        <p:nvSpPr>
          <p:cNvPr id="3" name="Text Placeholder 3">
            <a:extLst>
              <a:ext uri="{FF2B5EF4-FFF2-40B4-BE49-F238E27FC236}">
                <a16:creationId xmlns:a16="http://schemas.microsoft.com/office/drawing/2014/main" id="{52D5E231-5617-902F-A622-2D2CA5D19027}"/>
              </a:ext>
            </a:extLst>
          </p:cNvPr>
          <p:cNvSpPr txBox="1">
            <a:spLocks/>
          </p:cNvSpPr>
          <p:nvPr/>
        </p:nvSpPr>
        <p:spPr>
          <a:xfrm>
            <a:off x="1" y="6427675"/>
            <a:ext cx="12191999" cy="430325"/>
          </a:xfrm>
          <a:prstGeom prst="rect">
            <a:avLst/>
          </a:prstGeom>
          <a:solidFill>
            <a:schemeClr val="bg1">
              <a:alpha val="50000"/>
            </a:schemeClr>
          </a:solid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Gotham Book" pitchFamily="2" charset="0"/>
                <a:ea typeface="+mn-ea"/>
                <a:cs typeface="+mn-cs"/>
              </a:rPr>
              <a:t>									 	 TORONTO</a:t>
            </a:r>
          </a:p>
        </p:txBody>
      </p:sp>
    </p:spTree>
    <p:extLst>
      <p:ext uri="{BB962C8B-B14F-4D97-AF65-F5344CB8AC3E}">
        <p14:creationId xmlns:p14="http://schemas.microsoft.com/office/powerpoint/2010/main" val="39591116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3B763E"/>
      </a:accent1>
      <a:accent2>
        <a:srgbClr val="C83537"/>
      </a:accent2>
      <a:accent3>
        <a:srgbClr val="F8C332"/>
      </a:accent3>
      <a:accent4>
        <a:srgbClr val="4F53A3"/>
      </a:accent4>
      <a:accent5>
        <a:srgbClr val="F19B33"/>
      </a:accent5>
      <a:accent6>
        <a:srgbClr val="45A8D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547996F0945045841D4032A53E815B" ma:contentTypeVersion="15" ma:contentTypeDescription="Create a new document." ma:contentTypeScope="" ma:versionID="9720fe8199af24ee986d7baea1cea8f7">
  <xsd:schema xmlns:xsd="http://www.w3.org/2001/XMLSchema" xmlns:xs="http://www.w3.org/2001/XMLSchema" xmlns:p="http://schemas.microsoft.com/office/2006/metadata/properties" xmlns:ns2="2c9b8f40-2560-4623-9955-0bf954a8da68" xmlns:ns3="3c128593-d5eb-4587-af01-a0011b216d88" targetNamespace="http://schemas.microsoft.com/office/2006/metadata/properties" ma:root="true" ma:fieldsID="54ac8ebfbc0cfddde10c2942ec611a77" ns2:_="" ns3:_="">
    <xsd:import namespace="2c9b8f40-2560-4623-9955-0bf954a8da68"/>
    <xsd:import namespace="3c128593-d5eb-4587-af01-a0011b216d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9b8f40-2560-4623-9955-0bf954a8da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bf906fe-3e8e-4b22-a6fd-bde302b921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128593-d5eb-4587-af01-a0011b216d8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94db5775-5a35-4ed4-9cef-83337d2d52f2}" ma:internalName="TaxCatchAll" ma:showField="CatchAllData" ma:web="3c128593-d5eb-4587-af01-a0011b216d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c9b8f40-2560-4623-9955-0bf954a8da68">
      <Terms xmlns="http://schemas.microsoft.com/office/infopath/2007/PartnerControls"/>
    </lcf76f155ced4ddcb4097134ff3c332f>
    <TaxCatchAll xmlns="3c128593-d5eb-4587-af01-a0011b216d88" xsi:nil="true"/>
  </documentManagement>
</p:properties>
</file>

<file path=customXml/itemProps1.xml><?xml version="1.0" encoding="utf-8"?>
<ds:datastoreItem xmlns:ds="http://schemas.openxmlformats.org/officeDocument/2006/customXml" ds:itemID="{7CB48AA3-EE15-4ED4-B354-5ABFE6762709}"/>
</file>

<file path=customXml/itemProps2.xml><?xml version="1.0" encoding="utf-8"?>
<ds:datastoreItem xmlns:ds="http://schemas.openxmlformats.org/officeDocument/2006/customXml" ds:itemID="{3E06A1F4-CA99-44FE-B603-8C68D27F7882}"/>
</file>

<file path=customXml/itemProps3.xml><?xml version="1.0" encoding="utf-8"?>
<ds:datastoreItem xmlns:ds="http://schemas.openxmlformats.org/officeDocument/2006/customXml" ds:itemID="{0B5FD7E9-A59C-4EF8-8FE2-B5A30F479AA6}"/>
</file>

<file path=docProps/app.xml><?xml version="1.0" encoding="utf-8"?>
<Properties xmlns="http://schemas.openxmlformats.org/officeDocument/2006/extended-properties" xmlns:vt="http://schemas.openxmlformats.org/officeDocument/2006/docPropsVTypes">
  <TotalTime>983</TotalTime>
  <Words>1240</Words>
  <Application>Microsoft Office PowerPoint</Application>
  <PresentationFormat>Widescreen</PresentationFormat>
  <Paragraphs>75</Paragraphs>
  <Slides>7</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vt:i4>
      </vt:variant>
    </vt:vector>
  </HeadingPairs>
  <TitlesOfParts>
    <vt:vector size="17" baseType="lpstr">
      <vt:lpstr>Arial</vt:lpstr>
      <vt:lpstr>Avenir Next</vt:lpstr>
      <vt:lpstr>AvenirNext</vt:lpstr>
      <vt:lpstr>Calibri</vt:lpstr>
      <vt:lpstr>Calibri Light</vt:lpstr>
      <vt:lpstr>Gotham Book</vt:lpstr>
      <vt:lpstr>Gotham Light</vt:lpstr>
      <vt:lpstr>Gotham Medium</vt:lpstr>
      <vt:lpstr>Office Theme</vt:lpstr>
      <vt:lpstr>Office Theme</vt:lpstr>
      <vt:lpstr>Cities and  Communities</vt:lpstr>
      <vt:lpstr>What are the Canadian Engineering Grand Challenges?</vt:lpstr>
      <vt:lpstr>Safe and Sustainable Cities </vt:lpstr>
      <vt:lpstr> Air Quality and Health Concerns</vt:lpstr>
      <vt:lpstr>PowerPoint Presentation</vt:lpstr>
      <vt:lpstr> A Concrete Jungle Where Heat is   Stored Up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City Challenges</dc:title>
  <dc:creator>Nadine Ibrahim</dc:creator>
  <cp:lastModifiedBy>Christine Moresoli</cp:lastModifiedBy>
  <cp:revision>16</cp:revision>
  <dcterms:created xsi:type="dcterms:W3CDTF">2022-10-20T13:53:03Z</dcterms:created>
  <dcterms:modified xsi:type="dcterms:W3CDTF">2024-09-25T15:16:53Z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0x010100D9547996F0945045841D4032A53E815B</vt:lpwstr>
  </property>
</Properties>
</file>