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6.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Masters/slideMaster2.xml" ContentType="application/vnd.openxmlformats-officedocument.presentationml.slideMaster+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9.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0.xml" ContentType="application/vnd.openxmlformats-officedocument.presentationml.slideLayout+xml"/>
  <Override PartName="/ppt/slideLayouts/slideLayout22.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comments/modernComment_1D9_E2332611.xml" ContentType="application/vnd.ms-powerpoint.comments+xml"/>
  <Override PartName="/ppt/authors.xml" ContentType="application/vnd.ms-powerpoint.authors+xml"/>
  <Override PartName="/ppt/comments/modernComment_1BE_95080036.xml" ContentType="application/vnd.ms-powerpoint.comment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0"/>
  </p:notesMasterIdLst>
  <p:sldIdLst>
    <p:sldId id="285" r:id="rId3"/>
    <p:sldId id="290" r:id="rId4"/>
    <p:sldId id="337" r:id="rId5"/>
    <p:sldId id="446" r:id="rId6"/>
    <p:sldId id="447" r:id="rId7"/>
    <p:sldId id="473" r:id="rId8"/>
    <p:sldId id="47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438F68-5688-849E-686B-64960E21EEF9}" name="Maria Kovac" initials="MK" userId="S::m2kovac@uwaterloo.ca::ca96b200-beaf-4897-a44e-e1ade192cb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2438"/>
    <a:srgbClr val="C83536"/>
    <a:srgbClr val="4E57A7"/>
    <a:srgbClr val="F8C333"/>
    <a:srgbClr val="45A9DD"/>
    <a:srgbClr val="F29C33"/>
    <a:srgbClr val="417C44"/>
    <a:srgbClr val="ED7233"/>
    <a:srgbClr val="011893"/>
    <a:srgbClr val="333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17"/>
    <p:restoredTop sz="96395"/>
  </p:normalViewPr>
  <p:slideViewPr>
    <p:cSldViewPr snapToGrid="0">
      <p:cViewPr varScale="1">
        <p:scale>
          <a:sx n="105" d="100"/>
          <a:sy n="105" d="100"/>
        </p:scale>
        <p:origin x="174" y="84"/>
      </p:cViewPr>
      <p:guideLst/>
    </p:cSldViewPr>
  </p:slideViewPr>
  <p:outlineViewPr>
    <p:cViewPr>
      <p:scale>
        <a:sx n="33" d="100"/>
        <a:sy n="33" d="100"/>
      </p:scale>
      <p:origin x="-64"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99" d="100"/>
          <a:sy n="99" d="100"/>
        </p:scale>
        <p:origin x="375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42"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4"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 Id="rId43" Type="http://schemas.openxmlformats.org/officeDocument/2006/relationships/customXml" Target="../customXml/item2.xml"/></Relationships>
</file>

<file path=ppt/comments/modernComment_1BE_95080036.xml><?xml version="1.0" encoding="utf-8"?>
<p188:cmLst xmlns:a="http://schemas.openxmlformats.org/drawingml/2006/main" xmlns:r="http://schemas.openxmlformats.org/officeDocument/2006/relationships" xmlns:p188="http://schemas.microsoft.com/office/powerpoint/2018/8/main">
  <p188:cm id="{7F8FF1AC-C3C6-404A-BE6B-C14A08DF4733}" authorId="{65438F68-5688-849E-686B-64960E21EEF9}" created="2022-12-16T10:40:09.936">
    <pc:sldMkLst xmlns:pc="http://schemas.microsoft.com/office/powerpoint/2013/main/command">
      <pc:docMk/>
      <pc:sldMk cId="2500329526" sldId="446"/>
    </pc:sldMkLst>
    <p188:txBody>
      <a:bodyPr/>
      <a:lstStyle/>
      <a:p>
        <a:r>
          <a:rPr lang="en-US"/>
          <a:t>*</a:t>
        </a:r>
      </a:p>
    </p188:txBody>
  </p188:cm>
</p188:cmLst>
</file>

<file path=ppt/comments/modernComment_1D9_E2332611.xml><?xml version="1.0" encoding="utf-8"?>
<p188:cmLst xmlns:a="http://schemas.openxmlformats.org/drawingml/2006/main" xmlns:r="http://schemas.openxmlformats.org/officeDocument/2006/relationships" xmlns:p188="http://schemas.microsoft.com/office/powerpoint/2018/8/main">
  <p188:cm id="{9BD13A5C-3FB6-4BB7-B804-D775F636C898}" authorId="{65438F68-5688-849E-686B-64960E21EEF9}" created="2022-12-16T10:40:09.936">
    <pc:sldMkLst xmlns:pc="http://schemas.microsoft.com/office/powerpoint/2013/main/command">
      <pc:docMk/>
      <pc:sldMk cId="2500329526" sldId="446"/>
    </pc:sldMkLst>
    <p188:txBody>
      <a:bodyPr/>
      <a:lstStyle/>
      <a:p>
        <a:r>
          <a:rPr lang="en-US"/>
          <a: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9BBF4D-8C74-3142-88F3-46EE8FD20ED9}" type="datetimeFigureOut">
              <a:rPr lang="en-CA" smtClean="0"/>
              <a:t>2024-09-25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DE5B45-1867-8447-8F29-540ACDFEE882}" type="slidenum">
              <a:rPr lang="en-CA" smtClean="0"/>
              <a:t>‹#›</a:t>
            </a:fld>
            <a:endParaRPr lang="en-CA"/>
          </a:p>
        </p:txBody>
      </p:sp>
    </p:spTree>
    <p:extLst>
      <p:ext uri="{BB962C8B-B14F-4D97-AF65-F5344CB8AC3E}">
        <p14:creationId xmlns:p14="http://schemas.microsoft.com/office/powerpoint/2010/main" val="2686995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dirty="0">
                <a:effectLst/>
                <a:latin typeface="AvenirNext" panose="020B0503020202020204" pitchFamily="34" charset="0"/>
              </a:rPr>
              <a:t>Nathan Lee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The Conference Board of Canada. (2013, January). Water Quality Index. https://</a:t>
            </a:r>
            <a:r>
              <a:rPr lang="en-CA" sz="1800" dirty="0" err="1">
                <a:effectLst/>
                <a:latin typeface="AvenirNext" panose="020B0503020202020204" pitchFamily="34" charset="0"/>
              </a:rPr>
              <a:t>www.conferenceboard.ca</a:t>
            </a:r>
            <a:r>
              <a:rPr lang="en-CA" sz="1800" dirty="0">
                <a:effectLst/>
                <a:latin typeface="AvenirNext" panose="020B0503020202020204" pitchFamily="34" charset="0"/>
              </a:rPr>
              <a:t>/hcp/Details/ Environment/water-quality-</a:t>
            </a:r>
            <a:r>
              <a:rPr lang="en-CA" sz="1800" dirty="0" err="1">
                <a:effectLst/>
                <a:latin typeface="AvenirNext" panose="020B0503020202020204" pitchFamily="34" charset="0"/>
              </a:rPr>
              <a:t>index.aspx</a:t>
            </a:r>
            <a:r>
              <a:rPr lang="en-CA" sz="1800" dirty="0">
                <a:effectLst/>
                <a:latin typeface="AvenirNext" panose="020B0503020202020204" pitchFamily="34" charset="0"/>
              </a:rPr>
              <a:t>. </a:t>
            </a:r>
            <a:endParaRPr lang="en-CA" dirty="0">
              <a:effectLst/>
            </a:endParaRPr>
          </a:p>
          <a:p>
            <a:endParaRPr lang="en-CA" sz="1800" dirty="0">
              <a:effectLst/>
              <a:latin typeface="AvenirNext" panose="020B0503020202020204" pitchFamily="34" charset="0"/>
            </a:endParaRPr>
          </a:p>
          <a:p>
            <a:r>
              <a:rPr lang="en-CA" sz="1800" dirty="0" err="1">
                <a:effectLst/>
                <a:latin typeface="AvenirNext" panose="020B0503020202020204" pitchFamily="34" charset="0"/>
              </a:rPr>
              <a:t>Stefanovich</a:t>
            </a:r>
            <a:r>
              <a:rPr lang="en-CA" sz="1800" dirty="0">
                <a:effectLst/>
                <a:latin typeface="AvenirNext" panose="020B0503020202020204" pitchFamily="34" charset="0"/>
              </a:rPr>
              <a:t>, O. (2020, December 17). After evacuating twice over tainted water, </a:t>
            </a:r>
            <a:r>
              <a:rPr lang="en-CA" sz="1800" dirty="0" err="1">
                <a:effectLst/>
                <a:latin typeface="AvenirNext" panose="020B0503020202020204" pitchFamily="34" charset="0"/>
              </a:rPr>
              <a:t>Neskantaga</a:t>
            </a:r>
            <a:r>
              <a:rPr lang="en-CA" sz="1800" dirty="0">
                <a:effectLst/>
                <a:latin typeface="AvenirNext" panose="020B0503020202020204" pitchFamily="34" charset="0"/>
              </a:rPr>
              <a:t> residents plan their return home | CBC News. </a:t>
            </a:r>
            <a:r>
              <a:rPr lang="en-CA" sz="1800" dirty="0" err="1">
                <a:effectLst/>
                <a:latin typeface="AvenirNext" panose="020B0503020202020204" pitchFamily="34" charset="0"/>
              </a:rPr>
              <a:t>CBCnews</a:t>
            </a:r>
            <a:r>
              <a:rPr lang="en-CA" sz="1800" dirty="0">
                <a:effectLst/>
                <a:latin typeface="AvenirNext" panose="020B0503020202020204" pitchFamily="34" charset="0"/>
              </a:rPr>
              <a:t>. https://</a:t>
            </a:r>
            <a:r>
              <a:rPr lang="en-CA" sz="1800" dirty="0" err="1">
                <a:effectLst/>
                <a:latin typeface="AvenirNext" panose="020B0503020202020204" pitchFamily="34" charset="0"/>
              </a:rPr>
              <a:t>www.cbc.ca</a:t>
            </a:r>
            <a:r>
              <a:rPr lang="en-CA" sz="1800" dirty="0">
                <a:effectLst/>
                <a:latin typeface="AvenirNext" panose="020B0503020202020204" pitchFamily="34" charset="0"/>
              </a:rPr>
              <a:t>/news/ politics/</a:t>
            </a:r>
            <a:r>
              <a:rPr lang="en-CA" sz="1800" dirty="0" err="1">
                <a:effectLst/>
                <a:latin typeface="AvenirNext" panose="020B0503020202020204" pitchFamily="34" charset="0"/>
              </a:rPr>
              <a:t>neskantaga</a:t>
            </a:r>
            <a:r>
              <a:rPr lang="en-CA" sz="1800" dirty="0">
                <a:effectLst/>
                <a:latin typeface="AvenirNext" panose="020B0503020202020204" pitchFamily="34" charset="0"/>
              </a:rPr>
              <a:t>-plans-return-home-water- crisis-1.5840308. </a:t>
            </a:r>
            <a:endParaRPr lang="en-CA" dirty="0">
              <a:effectLst/>
            </a:endParaRPr>
          </a:p>
          <a:p>
            <a:endParaRPr lang="en-CA" sz="1800" dirty="0">
              <a:effectLst/>
              <a:latin typeface="AvenirNext" panose="020B0503020202020204" pitchFamily="34" charset="0"/>
            </a:endParaRPr>
          </a:p>
          <a:p>
            <a:r>
              <a:rPr lang="en-CA" sz="1800" dirty="0" err="1">
                <a:effectLst/>
                <a:latin typeface="AvenirNext" panose="020B0503020202020204" pitchFamily="34" charset="0"/>
              </a:rPr>
              <a:t>Ketelaars</a:t>
            </a:r>
            <a:r>
              <a:rPr lang="en-CA" sz="1800" dirty="0">
                <a:effectLst/>
                <a:latin typeface="AvenirNext" panose="020B0503020202020204" pitchFamily="34" charset="0"/>
              </a:rPr>
              <a:t>, M. (2021, April 3). The </a:t>
            </a:r>
            <a:r>
              <a:rPr lang="en-CA" sz="1800" dirty="0" err="1">
                <a:effectLst/>
                <a:latin typeface="AvenirNext" panose="020B0503020202020204" pitchFamily="34" charset="0"/>
              </a:rPr>
              <a:t>Neskantaga</a:t>
            </a:r>
            <a:r>
              <a:rPr lang="en-CA" sz="1800" dirty="0">
                <a:effectLst/>
                <a:latin typeface="AvenirNext" panose="020B0503020202020204" pitchFamily="34" charset="0"/>
              </a:rPr>
              <a:t> Water Crisis. ArcGIS </a:t>
            </a:r>
            <a:r>
              <a:rPr lang="en-CA" sz="1800" dirty="0" err="1">
                <a:effectLst/>
                <a:latin typeface="AvenirNext" panose="020B0503020202020204" pitchFamily="34" charset="0"/>
              </a:rPr>
              <a:t>StoryMaps</a:t>
            </a:r>
            <a:r>
              <a:rPr lang="en-CA" sz="1800" dirty="0">
                <a:effectLst/>
                <a:latin typeface="AvenirNext" panose="020B0503020202020204" pitchFamily="34" charset="0"/>
              </a:rPr>
              <a:t>. https://</a:t>
            </a:r>
            <a:r>
              <a:rPr lang="en-CA" sz="1800" dirty="0" err="1">
                <a:effectLst/>
                <a:latin typeface="AvenirNext" panose="020B0503020202020204" pitchFamily="34" charset="0"/>
              </a:rPr>
              <a:t>storymaps.arcgis.com</a:t>
            </a:r>
            <a:r>
              <a:rPr lang="en-CA" sz="1800" dirty="0">
                <a:effectLst/>
                <a:latin typeface="AvenirNext" panose="020B0503020202020204" pitchFamily="34" charset="0"/>
              </a:rPr>
              <a:t>/stories/ 6aeef175dcca41d3a5dec217509e9940.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Human Rights Watch. (2020, May 27). Make it Safe. Human Rights Watch. https://</a:t>
            </a:r>
            <a:r>
              <a:rPr lang="en-CA" sz="1800" dirty="0" err="1">
                <a:effectLst/>
                <a:latin typeface="AvenirNext" panose="020B0503020202020204" pitchFamily="34" charset="0"/>
              </a:rPr>
              <a:t>www.hrw.org</a:t>
            </a:r>
            <a:r>
              <a:rPr lang="en-CA" sz="1800" dirty="0">
                <a:effectLst/>
                <a:latin typeface="AvenirNext" panose="020B0503020202020204" pitchFamily="34" charset="0"/>
              </a:rPr>
              <a:t>/report/2016/06/07/make- it-safe/</a:t>
            </a:r>
            <a:r>
              <a:rPr lang="en-CA" sz="1800" dirty="0" err="1">
                <a:effectLst/>
                <a:latin typeface="AvenirNext" panose="020B0503020202020204" pitchFamily="34" charset="0"/>
              </a:rPr>
              <a:t>canadas</a:t>
            </a:r>
            <a:r>
              <a:rPr lang="en-CA" sz="1800" dirty="0">
                <a:effectLst/>
                <a:latin typeface="AvenirNext" panose="020B0503020202020204" pitchFamily="34" charset="0"/>
              </a:rPr>
              <a:t>-obligation-end-first-nations-water-crisis.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North Western Health Unit. (n.d.). Environmental Health. </a:t>
            </a:r>
            <a:r>
              <a:rPr lang="en-CA" sz="1800" dirty="0" err="1">
                <a:effectLst/>
                <a:latin typeface="AvenirNext" panose="020B0503020202020204" pitchFamily="34" charset="0"/>
              </a:rPr>
              <a:t>Nwhu.on.ca</a:t>
            </a:r>
            <a:r>
              <a:rPr lang="en-CA" sz="1800" dirty="0">
                <a:effectLst/>
                <a:latin typeface="AvenirNext" panose="020B0503020202020204" pitchFamily="34" charset="0"/>
              </a:rPr>
              <a:t>. https://</a:t>
            </a:r>
            <a:r>
              <a:rPr lang="en-CA" sz="1800" dirty="0" err="1">
                <a:effectLst/>
                <a:latin typeface="AvenirNext" panose="020B0503020202020204" pitchFamily="34" charset="0"/>
              </a:rPr>
              <a:t>www.nwhu.on.ca</a:t>
            </a:r>
            <a:r>
              <a:rPr lang="en-CA" sz="1800" dirty="0">
                <a:effectLst/>
                <a:latin typeface="AvenirNext" panose="020B0503020202020204" pitchFamily="34" charset="0"/>
              </a:rPr>
              <a:t>/</a:t>
            </a:r>
            <a:r>
              <a:rPr lang="en-CA" sz="1800" dirty="0" err="1">
                <a:effectLst/>
                <a:latin typeface="AvenirNext" panose="020B0503020202020204" pitchFamily="34" charset="0"/>
              </a:rPr>
              <a:t>ourservices</a:t>
            </a:r>
            <a:r>
              <a:rPr lang="en-CA" sz="1800" dirty="0">
                <a:effectLst/>
                <a:latin typeface="AvenirNext" panose="020B0503020202020204" pitchFamily="34" charset="0"/>
              </a:rPr>
              <a:t>/ </a:t>
            </a:r>
            <a:r>
              <a:rPr lang="en-CA" sz="1800" dirty="0" err="1">
                <a:effectLst/>
                <a:latin typeface="AvenirNext" panose="020B0503020202020204" pitchFamily="34" charset="0"/>
              </a:rPr>
              <a:t>EnvironmentalHealth</a:t>
            </a:r>
            <a:r>
              <a:rPr lang="en-CA" sz="1800" dirty="0">
                <a:effectLst/>
                <a:latin typeface="AvenirNext" panose="020B0503020202020204" pitchFamily="34" charset="0"/>
              </a:rPr>
              <a:t>/Pages/Boil-Water-and-Drinking-Water- </a:t>
            </a:r>
            <a:endParaRPr lang="en-CA" dirty="0">
              <a:effectLst/>
            </a:endParaRPr>
          </a:p>
          <a:p>
            <a:r>
              <a:rPr lang="en-CA" sz="1800" dirty="0" err="1">
                <a:effectLst/>
                <a:latin typeface="AvenirNext" panose="020B0503020202020204" pitchFamily="34" charset="0"/>
              </a:rPr>
              <a:t>Advisories.aspx</a:t>
            </a:r>
            <a:r>
              <a:rPr lang="en-CA" sz="1800" dirty="0">
                <a:effectLst/>
                <a:latin typeface="AvenirNext" panose="020B0503020202020204" pitchFamily="34" charset="0"/>
              </a:rPr>
              <a:t>#:~:text=A%20boil%20water%20advisory/ order,a%20minimum%20of%20one%20minute.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Government of Canada; Indigenous and Northern Affairs Canada. (2021, March 29). Ending long-term drinking water advisories. Retrieved from https://</a:t>
            </a:r>
            <a:r>
              <a:rPr lang="en-CA" sz="1800" dirty="0" err="1">
                <a:effectLst/>
                <a:latin typeface="AvenirNext" panose="020B0503020202020204" pitchFamily="34" charset="0"/>
              </a:rPr>
              <a:t>www.sac-isc.gc.ca</a:t>
            </a:r>
            <a:r>
              <a:rPr lang="en-CA" sz="1800" dirty="0">
                <a:effectLst/>
                <a:latin typeface="AvenirNext" panose="020B0503020202020204" pitchFamily="34" charset="0"/>
              </a:rPr>
              <a:t>/</a:t>
            </a:r>
            <a:r>
              <a:rPr lang="en-CA" sz="1800" dirty="0" err="1">
                <a:effectLst/>
                <a:latin typeface="AvenirNext" panose="020B0503020202020204" pitchFamily="34" charset="0"/>
              </a:rPr>
              <a:t>eng</a:t>
            </a:r>
            <a:r>
              <a:rPr lang="en-CA" sz="1800" dirty="0">
                <a:effectLst/>
                <a:latin typeface="AvenirNext" panose="020B0503020202020204" pitchFamily="34" charset="0"/>
              </a:rPr>
              <a:t>/ 1506514143353/1533317130660#dataset-filter.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Environmental Protection Agency. (2020, December 31). Stormwater Management and Green Infrastructure Research. EPA. https://</a:t>
            </a:r>
            <a:r>
              <a:rPr lang="en-CA" sz="1800" dirty="0" err="1">
                <a:effectLst/>
                <a:latin typeface="AvenirNext" panose="020B0503020202020204" pitchFamily="34" charset="0"/>
              </a:rPr>
              <a:t>www.epa.gov</a:t>
            </a:r>
            <a:r>
              <a:rPr lang="en-CA" sz="1800" dirty="0">
                <a:effectLst/>
                <a:latin typeface="AvenirNext" panose="020B0503020202020204" pitchFamily="34" charset="0"/>
              </a:rPr>
              <a:t>/water-research/stormwater- management-and-green-infrastructure-research.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Denchak, M. (2020, February 5). Green Infrastructure: How to Manage Water in a Sustainable Way. NRDC. https:// </a:t>
            </a:r>
            <a:r>
              <a:rPr lang="en-CA" sz="1800" dirty="0" err="1">
                <a:effectLst/>
                <a:latin typeface="AvenirNext" panose="020B0503020202020204" pitchFamily="34" charset="0"/>
              </a:rPr>
              <a:t>www.nrdc.org</a:t>
            </a:r>
            <a:r>
              <a:rPr lang="en-CA" sz="1800" dirty="0">
                <a:effectLst/>
                <a:latin typeface="AvenirNext" panose="020B0503020202020204" pitchFamily="34" charset="0"/>
              </a:rPr>
              <a:t>/stories/green-infrastructure-how-manage- water-sustainable-way.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City of Waterloo. (n.d.). Stormwater management. and drainage - City of Waterloo. https://</a:t>
            </a:r>
            <a:r>
              <a:rPr lang="en-CA" sz="1800" dirty="0" err="1">
                <a:effectLst/>
                <a:latin typeface="AvenirNext" panose="020B0503020202020204" pitchFamily="34" charset="0"/>
              </a:rPr>
              <a:t>www.waterloo.ca</a:t>
            </a:r>
            <a:r>
              <a:rPr lang="en-CA" sz="1800" dirty="0">
                <a:effectLst/>
                <a:latin typeface="AvenirNext" panose="020B0503020202020204" pitchFamily="34" charset="0"/>
              </a:rPr>
              <a:t>/</a:t>
            </a:r>
            <a:r>
              <a:rPr lang="en-CA" sz="1800" dirty="0" err="1">
                <a:effectLst/>
                <a:latin typeface="AvenirNext" panose="020B0503020202020204" pitchFamily="34" charset="0"/>
              </a:rPr>
              <a:t>en</a:t>
            </a:r>
            <a:r>
              <a:rPr lang="en-CA" sz="1800" dirty="0">
                <a:effectLst/>
                <a:latin typeface="AvenirNext" panose="020B0503020202020204" pitchFamily="34" charset="0"/>
              </a:rPr>
              <a:t>/ living/stormwater-</a:t>
            </a:r>
            <a:r>
              <a:rPr lang="en-CA" sz="1800" dirty="0" err="1">
                <a:effectLst/>
                <a:latin typeface="AvenirNext" panose="020B0503020202020204" pitchFamily="34" charset="0"/>
              </a:rPr>
              <a:t>management.aspx</a:t>
            </a:r>
            <a:r>
              <a:rPr lang="en-CA" sz="1800" dirty="0">
                <a:effectLst/>
                <a:latin typeface="AvenirNext" panose="020B0503020202020204" pitchFamily="34" charset="0"/>
              </a:rPr>
              <a:t>#.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City of Waterloo, O. D. (n.d.). Stormwater Ponds. City of Waterloo Open Data. https://</a:t>
            </a:r>
            <a:r>
              <a:rPr lang="en-CA" sz="1800" dirty="0" err="1">
                <a:effectLst/>
                <a:latin typeface="AvenirNext" panose="020B0503020202020204" pitchFamily="34" charset="0"/>
              </a:rPr>
              <a:t>data.waterloo.ca</a:t>
            </a:r>
            <a:r>
              <a:rPr lang="en-CA" sz="1800" dirty="0">
                <a:effectLst/>
                <a:latin typeface="AvenirNext" panose="020B0503020202020204" pitchFamily="34" charset="0"/>
              </a:rPr>
              <a:t>/datasets/ stormwater-ponds/explore.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Canadian Engineering Grand Challenges 2020-2030. Engineering Deans Canada. (2021, April 14). https:// </a:t>
            </a:r>
            <a:r>
              <a:rPr lang="en-CA" sz="1800" dirty="0" err="1">
                <a:effectLst/>
                <a:latin typeface="AvenirNext" panose="020B0503020202020204" pitchFamily="34" charset="0"/>
              </a:rPr>
              <a:t>engineeringdeans.ca</a:t>
            </a:r>
            <a:r>
              <a:rPr lang="en-CA" sz="1800" dirty="0">
                <a:effectLst/>
                <a:latin typeface="AvenirNext" panose="020B0503020202020204" pitchFamily="34" charset="0"/>
              </a:rPr>
              <a:t>/</a:t>
            </a:r>
            <a:r>
              <a:rPr lang="en-CA" sz="1800" dirty="0" err="1">
                <a:effectLst/>
                <a:latin typeface="AvenirNext" panose="020B0503020202020204" pitchFamily="34" charset="0"/>
              </a:rPr>
              <a:t>en</a:t>
            </a:r>
            <a:r>
              <a:rPr lang="en-CA" sz="1800" dirty="0">
                <a:effectLst/>
                <a:latin typeface="AvenirNext" panose="020B0503020202020204" pitchFamily="34" charset="0"/>
              </a:rPr>
              <a:t>/project/</a:t>
            </a:r>
            <a:r>
              <a:rPr lang="en-CA" sz="1800" dirty="0" err="1">
                <a:effectLst/>
                <a:latin typeface="AvenirNext" panose="020B0503020202020204" pitchFamily="34" charset="0"/>
              </a:rPr>
              <a:t>cegc</a:t>
            </a:r>
            <a:r>
              <a:rPr lang="en-CA" sz="1800" dirty="0">
                <a:effectLst/>
                <a:latin typeface="AvenirNext" panose="020B0503020202020204" pitchFamily="34" charset="0"/>
              </a:rPr>
              <a:t>/.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Nations, U. (n.d.). THE 17 GOALS | Sustainable Development. United Nations. https://</a:t>
            </a:r>
            <a:r>
              <a:rPr lang="en-CA" sz="1800" dirty="0" err="1">
                <a:effectLst/>
                <a:latin typeface="AvenirNext" panose="020B0503020202020204" pitchFamily="34" charset="0"/>
              </a:rPr>
              <a:t>sdgs.un.org</a:t>
            </a:r>
            <a:r>
              <a:rPr lang="en-CA" sz="1800" dirty="0">
                <a:effectLst/>
                <a:latin typeface="AvenirNext" panose="020B0503020202020204" pitchFamily="34" charset="0"/>
              </a:rPr>
              <a:t>/goals.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Reid, K. (2021, February 23). 10 worst countries for access to clean water. World Vision. https://</a:t>
            </a:r>
            <a:r>
              <a:rPr lang="en-CA" sz="1800" dirty="0" err="1">
                <a:effectLst/>
                <a:latin typeface="AvenirNext" panose="020B0503020202020204" pitchFamily="34" charset="0"/>
              </a:rPr>
              <a:t>www.worldvision.org</a:t>
            </a:r>
            <a:r>
              <a:rPr lang="en-CA" sz="1800" dirty="0">
                <a:effectLst/>
                <a:latin typeface="AvenirNext" panose="020B0503020202020204" pitchFamily="34" charset="0"/>
              </a:rPr>
              <a:t>/clean- water-news-stories/10-worst-countries-access-clean-water. </a:t>
            </a:r>
            <a:endParaRPr lang="en-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Avenir Next" panose="020B0503020202020204" pitchFamily="34" charset="0"/>
            </a:endParaRPr>
          </a:p>
        </p:txBody>
      </p:sp>
      <p:sp>
        <p:nvSpPr>
          <p:cNvPr id="4" name="Slide Number Placeholder 3"/>
          <p:cNvSpPr>
            <a:spLocks noGrp="1"/>
          </p:cNvSpPr>
          <p:nvPr>
            <p:ph type="sldNum" sz="quarter" idx="5"/>
          </p:nvPr>
        </p:nvSpPr>
        <p:spPr/>
        <p:txBody>
          <a:bodyPr/>
          <a:lstStyle/>
          <a:p>
            <a:fld id="{F7DE5B45-1867-8447-8F29-540ACDFEE882}" type="slidenum">
              <a:rPr lang="en-CA" smtClean="0"/>
              <a:t>4</a:t>
            </a:fld>
            <a:endParaRPr lang="en-CA"/>
          </a:p>
        </p:txBody>
      </p:sp>
    </p:spTree>
    <p:extLst>
      <p:ext uri="{BB962C8B-B14F-4D97-AF65-F5344CB8AC3E}">
        <p14:creationId xmlns:p14="http://schemas.microsoft.com/office/powerpoint/2010/main" val="336635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Avenir Next" panose="020B0503020202020204" pitchFamily="34" charset="0"/>
            </a:endParaRPr>
          </a:p>
        </p:txBody>
      </p:sp>
      <p:sp>
        <p:nvSpPr>
          <p:cNvPr id="4" name="Slide Number Placeholder 3"/>
          <p:cNvSpPr>
            <a:spLocks noGrp="1"/>
          </p:cNvSpPr>
          <p:nvPr>
            <p:ph type="sldNum" sz="quarter" idx="5"/>
          </p:nvPr>
        </p:nvSpPr>
        <p:spPr/>
        <p:txBody>
          <a:bodyPr/>
          <a:lstStyle/>
          <a:p>
            <a:fld id="{F7DE5B45-1867-8447-8F29-540ACDFEE882}" type="slidenum">
              <a:rPr lang="en-CA" smtClean="0"/>
              <a:t>5</a:t>
            </a:fld>
            <a:endParaRPr lang="en-CA"/>
          </a:p>
        </p:txBody>
      </p:sp>
    </p:spTree>
    <p:extLst>
      <p:ext uri="{BB962C8B-B14F-4D97-AF65-F5344CB8AC3E}">
        <p14:creationId xmlns:p14="http://schemas.microsoft.com/office/powerpoint/2010/main" val="3246669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dirty="0">
                <a:effectLst/>
                <a:latin typeface="AvenirNext" panose="020B0503020202020204" pitchFamily="34" charset="0"/>
              </a:rPr>
              <a:t>Nathan Lee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The Conference Board of Canada. (2013, January). Water Quality Index. https://</a:t>
            </a:r>
            <a:r>
              <a:rPr lang="en-CA" sz="1800" dirty="0" err="1">
                <a:effectLst/>
                <a:latin typeface="AvenirNext" panose="020B0503020202020204" pitchFamily="34" charset="0"/>
              </a:rPr>
              <a:t>www.conferenceboard.ca</a:t>
            </a:r>
            <a:r>
              <a:rPr lang="en-CA" sz="1800" dirty="0">
                <a:effectLst/>
                <a:latin typeface="AvenirNext" panose="020B0503020202020204" pitchFamily="34" charset="0"/>
              </a:rPr>
              <a:t>/hcp/Details/ Environment/water-quality-</a:t>
            </a:r>
            <a:r>
              <a:rPr lang="en-CA" sz="1800" dirty="0" err="1">
                <a:effectLst/>
                <a:latin typeface="AvenirNext" panose="020B0503020202020204" pitchFamily="34" charset="0"/>
              </a:rPr>
              <a:t>index.aspx</a:t>
            </a:r>
            <a:r>
              <a:rPr lang="en-CA" sz="1800" dirty="0">
                <a:effectLst/>
                <a:latin typeface="AvenirNext" panose="020B0503020202020204" pitchFamily="34" charset="0"/>
              </a:rPr>
              <a:t>. </a:t>
            </a:r>
            <a:endParaRPr lang="en-CA" dirty="0">
              <a:effectLst/>
            </a:endParaRPr>
          </a:p>
          <a:p>
            <a:endParaRPr lang="en-CA" sz="1800" dirty="0">
              <a:effectLst/>
              <a:latin typeface="AvenirNext" panose="020B0503020202020204" pitchFamily="34" charset="0"/>
            </a:endParaRPr>
          </a:p>
          <a:p>
            <a:r>
              <a:rPr lang="en-CA" sz="1800" dirty="0" err="1">
                <a:effectLst/>
                <a:latin typeface="AvenirNext" panose="020B0503020202020204" pitchFamily="34" charset="0"/>
              </a:rPr>
              <a:t>Stefanovich</a:t>
            </a:r>
            <a:r>
              <a:rPr lang="en-CA" sz="1800" dirty="0">
                <a:effectLst/>
                <a:latin typeface="AvenirNext" panose="020B0503020202020204" pitchFamily="34" charset="0"/>
              </a:rPr>
              <a:t>, O. (2020, December 17). After evacuating twice over tainted water, </a:t>
            </a:r>
            <a:r>
              <a:rPr lang="en-CA" sz="1800" dirty="0" err="1">
                <a:effectLst/>
                <a:latin typeface="AvenirNext" panose="020B0503020202020204" pitchFamily="34" charset="0"/>
              </a:rPr>
              <a:t>Neskantaga</a:t>
            </a:r>
            <a:r>
              <a:rPr lang="en-CA" sz="1800" dirty="0">
                <a:effectLst/>
                <a:latin typeface="AvenirNext" panose="020B0503020202020204" pitchFamily="34" charset="0"/>
              </a:rPr>
              <a:t> residents plan their return home | CBC News. </a:t>
            </a:r>
            <a:r>
              <a:rPr lang="en-CA" sz="1800" dirty="0" err="1">
                <a:effectLst/>
                <a:latin typeface="AvenirNext" panose="020B0503020202020204" pitchFamily="34" charset="0"/>
              </a:rPr>
              <a:t>CBCnews</a:t>
            </a:r>
            <a:r>
              <a:rPr lang="en-CA" sz="1800" dirty="0">
                <a:effectLst/>
                <a:latin typeface="AvenirNext" panose="020B0503020202020204" pitchFamily="34" charset="0"/>
              </a:rPr>
              <a:t>. https://</a:t>
            </a:r>
            <a:r>
              <a:rPr lang="en-CA" sz="1800" dirty="0" err="1">
                <a:effectLst/>
                <a:latin typeface="AvenirNext" panose="020B0503020202020204" pitchFamily="34" charset="0"/>
              </a:rPr>
              <a:t>www.cbc.ca</a:t>
            </a:r>
            <a:r>
              <a:rPr lang="en-CA" sz="1800" dirty="0">
                <a:effectLst/>
                <a:latin typeface="AvenirNext" panose="020B0503020202020204" pitchFamily="34" charset="0"/>
              </a:rPr>
              <a:t>/news/ politics/</a:t>
            </a:r>
            <a:r>
              <a:rPr lang="en-CA" sz="1800" dirty="0" err="1">
                <a:effectLst/>
                <a:latin typeface="AvenirNext" panose="020B0503020202020204" pitchFamily="34" charset="0"/>
              </a:rPr>
              <a:t>neskantaga</a:t>
            </a:r>
            <a:r>
              <a:rPr lang="en-CA" sz="1800" dirty="0">
                <a:effectLst/>
                <a:latin typeface="AvenirNext" panose="020B0503020202020204" pitchFamily="34" charset="0"/>
              </a:rPr>
              <a:t>-plans-return-home-water- crisis-1.5840308. </a:t>
            </a:r>
            <a:endParaRPr lang="en-CA" dirty="0">
              <a:effectLst/>
            </a:endParaRPr>
          </a:p>
          <a:p>
            <a:endParaRPr lang="en-CA" sz="1800" dirty="0">
              <a:effectLst/>
              <a:latin typeface="AvenirNext" panose="020B0503020202020204" pitchFamily="34" charset="0"/>
            </a:endParaRPr>
          </a:p>
          <a:p>
            <a:r>
              <a:rPr lang="en-CA" sz="1800" dirty="0" err="1">
                <a:effectLst/>
                <a:latin typeface="AvenirNext" panose="020B0503020202020204" pitchFamily="34" charset="0"/>
              </a:rPr>
              <a:t>Ketelaars</a:t>
            </a:r>
            <a:r>
              <a:rPr lang="en-CA" sz="1800" dirty="0">
                <a:effectLst/>
                <a:latin typeface="AvenirNext" panose="020B0503020202020204" pitchFamily="34" charset="0"/>
              </a:rPr>
              <a:t>, M. (2021, April 3). The </a:t>
            </a:r>
            <a:r>
              <a:rPr lang="en-CA" sz="1800" dirty="0" err="1">
                <a:effectLst/>
                <a:latin typeface="AvenirNext" panose="020B0503020202020204" pitchFamily="34" charset="0"/>
              </a:rPr>
              <a:t>Neskantaga</a:t>
            </a:r>
            <a:r>
              <a:rPr lang="en-CA" sz="1800" dirty="0">
                <a:effectLst/>
                <a:latin typeface="AvenirNext" panose="020B0503020202020204" pitchFamily="34" charset="0"/>
              </a:rPr>
              <a:t> Water Crisis. ArcGIS </a:t>
            </a:r>
            <a:r>
              <a:rPr lang="en-CA" sz="1800" dirty="0" err="1">
                <a:effectLst/>
                <a:latin typeface="AvenirNext" panose="020B0503020202020204" pitchFamily="34" charset="0"/>
              </a:rPr>
              <a:t>StoryMaps</a:t>
            </a:r>
            <a:r>
              <a:rPr lang="en-CA" sz="1800" dirty="0">
                <a:effectLst/>
                <a:latin typeface="AvenirNext" panose="020B0503020202020204" pitchFamily="34" charset="0"/>
              </a:rPr>
              <a:t>. https://</a:t>
            </a:r>
            <a:r>
              <a:rPr lang="en-CA" sz="1800" dirty="0" err="1">
                <a:effectLst/>
                <a:latin typeface="AvenirNext" panose="020B0503020202020204" pitchFamily="34" charset="0"/>
              </a:rPr>
              <a:t>storymaps.arcgis.com</a:t>
            </a:r>
            <a:r>
              <a:rPr lang="en-CA" sz="1800" dirty="0">
                <a:effectLst/>
                <a:latin typeface="AvenirNext" panose="020B0503020202020204" pitchFamily="34" charset="0"/>
              </a:rPr>
              <a:t>/stories/ 6aeef175dcca41d3a5dec217509e9940.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Human Rights Watch. (2020, May 27). Make it Safe. Human Rights Watch. https://</a:t>
            </a:r>
            <a:r>
              <a:rPr lang="en-CA" sz="1800" dirty="0" err="1">
                <a:effectLst/>
                <a:latin typeface="AvenirNext" panose="020B0503020202020204" pitchFamily="34" charset="0"/>
              </a:rPr>
              <a:t>www.hrw.org</a:t>
            </a:r>
            <a:r>
              <a:rPr lang="en-CA" sz="1800" dirty="0">
                <a:effectLst/>
                <a:latin typeface="AvenirNext" panose="020B0503020202020204" pitchFamily="34" charset="0"/>
              </a:rPr>
              <a:t>/report/2016/06/07/make- it-safe/</a:t>
            </a:r>
            <a:r>
              <a:rPr lang="en-CA" sz="1800" dirty="0" err="1">
                <a:effectLst/>
                <a:latin typeface="AvenirNext" panose="020B0503020202020204" pitchFamily="34" charset="0"/>
              </a:rPr>
              <a:t>canadas</a:t>
            </a:r>
            <a:r>
              <a:rPr lang="en-CA" sz="1800" dirty="0">
                <a:effectLst/>
                <a:latin typeface="AvenirNext" panose="020B0503020202020204" pitchFamily="34" charset="0"/>
              </a:rPr>
              <a:t>-obligation-end-first-nations-water-crisis.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North Western Health Unit. (n.d.). Environmental Health. </a:t>
            </a:r>
            <a:r>
              <a:rPr lang="en-CA" sz="1800" dirty="0" err="1">
                <a:effectLst/>
                <a:latin typeface="AvenirNext" panose="020B0503020202020204" pitchFamily="34" charset="0"/>
              </a:rPr>
              <a:t>Nwhu.on.ca</a:t>
            </a:r>
            <a:r>
              <a:rPr lang="en-CA" sz="1800" dirty="0">
                <a:effectLst/>
                <a:latin typeface="AvenirNext" panose="020B0503020202020204" pitchFamily="34" charset="0"/>
              </a:rPr>
              <a:t>. https://</a:t>
            </a:r>
            <a:r>
              <a:rPr lang="en-CA" sz="1800" dirty="0" err="1">
                <a:effectLst/>
                <a:latin typeface="AvenirNext" panose="020B0503020202020204" pitchFamily="34" charset="0"/>
              </a:rPr>
              <a:t>www.nwhu.on.ca</a:t>
            </a:r>
            <a:r>
              <a:rPr lang="en-CA" sz="1800" dirty="0">
                <a:effectLst/>
                <a:latin typeface="AvenirNext" panose="020B0503020202020204" pitchFamily="34" charset="0"/>
              </a:rPr>
              <a:t>/</a:t>
            </a:r>
            <a:r>
              <a:rPr lang="en-CA" sz="1800" dirty="0" err="1">
                <a:effectLst/>
                <a:latin typeface="AvenirNext" panose="020B0503020202020204" pitchFamily="34" charset="0"/>
              </a:rPr>
              <a:t>ourservices</a:t>
            </a:r>
            <a:r>
              <a:rPr lang="en-CA" sz="1800" dirty="0">
                <a:effectLst/>
                <a:latin typeface="AvenirNext" panose="020B0503020202020204" pitchFamily="34" charset="0"/>
              </a:rPr>
              <a:t>/ </a:t>
            </a:r>
            <a:r>
              <a:rPr lang="en-CA" sz="1800" dirty="0" err="1">
                <a:effectLst/>
                <a:latin typeface="AvenirNext" panose="020B0503020202020204" pitchFamily="34" charset="0"/>
              </a:rPr>
              <a:t>EnvironmentalHealth</a:t>
            </a:r>
            <a:r>
              <a:rPr lang="en-CA" sz="1800" dirty="0">
                <a:effectLst/>
                <a:latin typeface="AvenirNext" panose="020B0503020202020204" pitchFamily="34" charset="0"/>
              </a:rPr>
              <a:t>/Pages/Boil-Water-and-Drinking-Water- </a:t>
            </a:r>
            <a:endParaRPr lang="en-CA" dirty="0">
              <a:effectLst/>
            </a:endParaRPr>
          </a:p>
          <a:p>
            <a:r>
              <a:rPr lang="en-CA" sz="1800" dirty="0" err="1">
                <a:effectLst/>
                <a:latin typeface="AvenirNext" panose="020B0503020202020204" pitchFamily="34" charset="0"/>
              </a:rPr>
              <a:t>Advisories.aspx</a:t>
            </a:r>
            <a:r>
              <a:rPr lang="en-CA" sz="1800" dirty="0">
                <a:effectLst/>
                <a:latin typeface="AvenirNext" panose="020B0503020202020204" pitchFamily="34" charset="0"/>
              </a:rPr>
              <a:t>#:~:text=A%20boil%20water%20advisory/ order,a%20minimum%20of%20one%20minute.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Government of Canada; Indigenous and Northern Affairs Canada. (2021, March 29). Ending long-term drinking water advisories. Retrieved from https://</a:t>
            </a:r>
            <a:r>
              <a:rPr lang="en-CA" sz="1800" dirty="0" err="1">
                <a:effectLst/>
                <a:latin typeface="AvenirNext" panose="020B0503020202020204" pitchFamily="34" charset="0"/>
              </a:rPr>
              <a:t>www.sac-isc.gc.ca</a:t>
            </a:r>
            <a:r>
              <a:rPr lang="en-CA" sz="1800" dirty="0">
                <a:effectLst/>
                <a:latin typeface="AvenirNext" panose="020B0503020202020204" pitchFamily="34" charset="0"/>
              </a:rPr>
              <a:t>/</a:t>
            </a:r>
            <a:r>
              <a:rPr lang="en-CA" sz="1800" dirty="0" err="1">
                <a:effectLst/>
                <a:latin typeface="AvenirNext" panose="020B0503020202020204" pitchFamily="34" charset="0"/>
              </a:rPr>
              <a:t>eng</a:t>
            </a:r>
            <a:r>
              <a:rPr lang="en-CA" sz="1800" dirty="0">
                <a:effectLst/>
                <a:latin typeface="AvenirNext" panose="020B0503020202020204" pitchFamily="34" charset="0"/>
              </a:rPr>
              <a:t>/ 1506514143353/1533317130660#dataset-filter.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Environmental Protection Agency. (2020, December 31). Stormwater Management and Green Infrastructure Research. EPA. https://</a:t>
            </a:r>
            <a:r>
              <a:rPr lang="en-CA" sz="1800" dirty="0" err="1">
                <a:effectLst/>
                <a:latin typeface="AvenirNext" panose="020B0503020202020204" pitchFamily="34" charset="0"/>
              </a:rPr>
              <a:t>www.epa.gov</a:t>
            </a:r>
            <a:r>
              <a:rPr lang="en-CA" sz="1800" dirty="0">
                <a:effectLst/>
                <a:latin typeface="AvenirNext" panose="020B0503020202020204" pitchFamily="34" charset="0"/>
              </a:rPr>
              <a:t>/water-research/stormwater- management-and-green-infrastructure-research.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Denchak, M. (2020, February 5). Green Infrastructure: How to Manage Water in a Sustainable Way. NRDC. https:// </a:t>
            </a:r>
            <a:r>
              <a:rPr lang="en-CA" sz="1800" dirty="0" err="1">
                <a:effectLst/>
                <a:latin typeface="AvenirNext" panose="020B0503020202020204" pitchFamily="34" charset="0"/>
              </a:rPr>
              <a:t>www.nrdc.org</a:t>
            </a:r>
            <a:r>
              <a:rPr lang="en-CA" sz="1800" dirty="0">
                <a:effectLst/>
                <a:latin typeface="AvenirNext" panose="020B0503020202020204" pitchFamily="34" charset="0"/>
              </a:rPr>
              <a:t>/stories/green-infrastructure-how-manage- water-sustainable-way.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City of Waterloo. (n.d.). Stormwater management. and drainage - City of Waterloo. https://</a:t>
            </a:r>
            <a:r>
              <a:rPr lang="en-CA" sz="1800" dirty="0" err="1">
                <a:effectLst/>
                <a:latin typeface="AvenirNext" panose="020B0503020202020204" pitchFamily="34" charset="0"/>
              </a:rPr>
              <a:t>www.waterloo.ca</a:t>
            </a:r>
            <a:r>
              <a:rPr lang="en-CA" sz="1800" dirty="0">
                <a:effectLst/>
                <a:latin typeface="AvenirNext" panose="020B0503020202020204" pitchFamily="34" charset="0"/>
              </a:rPr>
              <a:t>/</a:t>
            </a:r>
            <a:r>
              <a:rPr lang="en-CA" sz="1800" dirty="0" err="1">
                <a:effectLst/>
                <a:latin typeface="AvenirNext" panose="020B0503020202020204" pitchFamily="34" charset="0"/>
              </a:rPr>
              <a:t>en</a:t>
            </a:r>
            <a:r>
              <a:rPr lang="en-CA" sz="1800" dirty="0">
                <a:effectLst/>
                <a:latin typeface="AvenirNext" panose="020B0503020202020204" pitchFamily="34" charset="0"/>
              </a:rPr>
              <a:t>/ living/stormwater-</a:t>
            </a:r>
            <a:r>
              <a:rPr lang="en-CA" sz="1800" dirty="0" err="1">
                <a:effectLst/>
                <a:latin typeface="AvenirNext" panose="020B0503020202020204" pitchFamily="34" charset="0"/>
              </a:rPr>
              <a:t>management.aspx</a:t>
            </a:r>
            <a:r>
              <a:rPr lang="en-CA" sz="1800" dirty="0">
                <a:effectLst/>
                <a:latin typeface="AvenirNext" panose="020B0503020202020204" pitchFamily="34" charset="0"/>
              </a:rPr>
              <a:t>#.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City of Waterloo, O. D. (n.d.). Stormwater Ponds. City of Waterloo Open Data. https://</a:t>
            </a:r>
            <a:r>
              <a:rPr lang="en-CA" sz="1800" dirty="0" err="1">
                <a:effectLst/>
                <a:latin typeface="AvenirNext" panose="020B0503020202020204" pitchFamily="34" charset="0"/>
              </a:rPr>
              <a:t>data.waterloo.ca</a:t>
            </a:r>
            <a:r>
              <a:rPr lang="en-CA" sz="1800" dirty="0">
                <a:effectLst/>
                <a:latin typeface="AvenirNext" panose="020B0503020202020204" pitchFamily="34" charset="0"/>
              </a:rPr>
              <a:t>/datasets/ stormwater-ponds/explore.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Canadian Engineering Grand Challenges 2020-2030. Engineering Deans Canada. (2021, April 14). https:// </a:t>
            </a:r>
            <a:r>
              <a:rPr lang="en-CA" sz="1800" dirty="0" err="1">
                <a:effectLst/>
                <a:latin typeface="AvenirNext" panose="020B0503020202020204" pitchFamily="34" charset="0"/>
              </a:rPr>
              <a:t>engineeringdeans.ca</a:t>
            </a:r>
            <a:r>
              <a:rPr lang="en-CA" sz="1800" dirty="0">
                <a:effectLst/>
                <a:latin typeface="AvenirNext" panose="020B0503020202020204" pitchFamily="34" charset="0"/>
              </a:rPr>
              <a:t>/</a:t>
            </a:r>
            <a:r>
              <a:rPr lang="en-CA" sz="1800" dirty="0" err="1">
                <a:effectLst/>
                <a:latin typeface="AvenirNext" panose="020B0503020202020204" pitchFamily="34" charset="0"/>
              </a:rPr>
              <a:t>en</a:t>
            </a:r>
            <a:r>
              <a:rPr lang="en-CA" sz="1800" dirty="0">
                <a:effectLst/>
                <a:latin typeface="AvenirNext" panose="020B0503020202020204" pitchFamily="34" charset="0"/>
              </a:rPr>
              <a:t>/project/</a:t>
            </a:r>
            <a:r>
              <a:rPr lang="en-CA" sz="1800" dirty="0" err="1">
                <a:effectLst/>
                <a:latin typeface="AvenirNext" panose="020B0503020202020204" pitchFamily="34" charset="0"/>
              </a:rPr>
              <a:t>cegc</a:t>
            </a:r>
            <a:r>
              <a:rPr lang="en-CA" sz="1800" dirty="0">
                <a:effectLst/>
                <a:latin typeface="AvenirNext" panose="020B0503020202020204" pitchFamily="34" charset="0"/>
              </a:rPr>
              <a:t>/.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Nations, U. (n.d.). THE 17 GOALS | Sustainable Development. United Nations. https://</a:t>
            </a:r>
            <a:r>
              <a:rPr lang="en-CA" sz="1800" dirty="0" err="1">
                <a:effectLst/>
                <a:latin typeface="AvenirNext" panose="020B0503020202020204" pitchFamily="34" charset="0"/>
              </a:rPr>
              <a:t>sdgs.un.org</a:t>
            </a:r>
            <a:r>
              <a:rPr lang="en-CA" sz="1800" dirty="0">
                <a:effectLst/>
                <a:latin typeface="AvenirNext" panose="020B0503020202020204" pitchFamily="34" charset="0"/>
              </a:rPr>
              <a:t>/goals.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Reid, K. (2021, February 23). 10 worst countries for access to clean water. World Vision. https://</a:t>
            </a:r>
            <a:r>
              <a:rPr lang="en-CA" sz="1800" dirty="0" err="1">
                <a:effectLst/>
                <a:latin typeface="AvenirNext" panose="020B0503020202020204" pitchFamily="34" charset="0"/>
              </a:rPr>
              <a:t>www.worldvision.org</a:t>
            </a:r>
            <a:r>
              <a:rPr lang="en-CA" sz="1800" dirty="0">
                <a:effectLst/>
                <a:latin typeface="AvenirNext" panose="020B0503020202020204" pitchFamily="34" charset="0"/>
              </a:rPr>
              <a:t>/clean- water-news-stories/10-worst-countries-access-clean-water. </a:t>
            </a:r>
            <a:endParaRPr lang="en-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Avenir Next" panose="020B0503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E5B45-1867-8447-8F29-540ACDFEE88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685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Avenir Next" panose="020B0503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E5B45-1867-8447-8F29-540ACDFEE88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395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358D-96A5-301D-5B9A-E177098ED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BEBE659-B0F4-010D-5ACE-6BACF7D767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A3ED6D1-8D87-0886-CDA7-D9ADAD7BC4F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B1B8C0AE-7A4C-00B2-4E0C-9DD7DC37AA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88E05F5-B47B-5EA9-4B35-E57F79BA20D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807050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169C0-1274-1EB3-2009-C1D971EBBC5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10198A6-5E41-EE52-B0B2-49A4783355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C0F813E-60DB-D0FF-DA0B-E6A6C6C623D6}"/>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445E9306-05EB-5C22-0339-CB37701AB40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052DD4A-E96D-C59D-CE12-AB02D8B43988}"/>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599826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7E321C-1945-EE41-A96F-C5E5211D33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632C193-4DF6-157A-645A-9190EC7C69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86DA19-CA34-2479-C3C7-596BB075092F}"/>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F9F57159-03D5-117C-4259-9EFEC43C28A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5A75E31-2C0C-8F32-FF51-14F192923B8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388935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358D-96A5-301D-5B9A-E177098ED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BEBE659-B0F4-010D-5ACE-6BACF7D767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A3ED6D1-8D87-0886-CDA7-D9ADAD7BC4F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B1B8C0AE-7A4C-00B2-4E0C-9DD7DC37AA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88E05F5-B47B-5EA9-4B35-E57F79BA20D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807050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2068-B0DA-4BE7-337C-AA14EF9D5F5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6DC936-E7B4-1FEC-CD15-677062C67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E13A4BE-4E4F-5899-B67B-6B03943B4DA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41F2E3E1-7CAE-4978-36D5-1EA33D44A8F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AB914DD-C0D2-D292-BBDD-6A357C8B442B}"/>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618627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D71D-97D7-2019-49C9-EDB6498CF7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2ECE3DE-8B54-1212-B99E-5FA725511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EFDDF-182F-B1F4-22EF-CCBE67330467}"/>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2BCE5167-492B-6FBB-1B5C-B755A527169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A0F346-5A87-7571-BD28-4017DAC850EA}"/>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215485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F154-4E93-3958-5C7D-8D995246BD0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DD927F1-7868-40A1-E22C-D45522C1AD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114F576-BF50-F2E8-0AA2-2BE2B20305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E8ED6A0-28DC-DC7F-AB42-837B31BD4636}"/>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E7D90F97-50F4-A7C1-96D8-661A1DE6E96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ACE816B-BF02-4DD4-F231-4E7AB6C8D59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002432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669AB-59C7-E514-DCC4-4791F6D1E8E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B0B1DB6-2E12-A8C0-3E67-7FC135957D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1AF43C-FE6B-1C7F-78A2-C2DBD9F878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2B917B9-F2B6-8332-979B-96051922AF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C342D-A1CF-D267-FFB5-46D538AAE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85B775B-3228-1F93-0464-60D945542AFE}"/>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8" name="Footer Placeholder 7">
            <a:extLst>
              <a:ext uri="{FF2B5EF4-FFF2-40B4-BE49-F238E27FC236}">
                <a16:creationId xmlns:a16="http://schemas.microsoft.com/office/drawing/2014/main" id="{FFEB7757-AF73-3AF9-AF40-CDCE5CE6A99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1FF0707-92A2-CCBE-9E61-3E9E25F202A4}"/>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908428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3119-4DFF-76B2-16AA-A57664B6222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953C84-211A-779E-4749-A4CCE529E0C9}"/>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4" name="Footer Placeholder 3">
            <a:extLst>
              <a:ext uri="{FF2B5EF4-FFF2-40B4-BE49-F238E27FC236}">
                <a16:creationId xmlns:a16="http://schemas.microsoft.com/office/drawing/2014/main" id="{3A3124CE-96DF-5CBC-A08D-BB404E31B26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58A1166-0692-DD3D-FBB1-47A64411E1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646164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998856-2120-1FAF-A534-AFED5C96BD1A}"/>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3" name="Footer Placeholder 2">
            <a:extLst>
              <a:ext uri="{FF2B5EF4-FFF2-40B4-BE49-F238E27FC236}">
                <a16:creationId xmlns:a16="http://schemas.microsoft.com/office/drawing/2014/main" id="{143FD11B-49E2-2C5E-EA58-838518AB24E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40FFC12-1DA2-CE47-5D5B-42EA95ED0CD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26705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56D2-C125-F7D9-5136-4EE3F8E9F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C9F02AD-2281-FD06-FCC3-9DF489B69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64F2009-8C4D-DA24-7F61-E073D3D18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AA1912-FF29-27DD-730C-40A9C591712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3F7D69CF-0277-09C7-32B6-AF44F1CCC2A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77646CB-4106-73D4-20AB-79BFF316620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64358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2068-B0DA-4BE7-337C-AA14EF9D5F5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6DC936-E7B4-1FEC-CD15-677062C67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E13A4BE-4E4F-5899-B67B-6B03943B4DA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41F2E3E1-7CAE-4978-36D5-1EA33D44A8F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AB914DD-C0D2-D292-BBDD-6A357C8B442B}"/>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618627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756-F6DB-375C-7973-9AF60686D6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1170AFE-CDE9-24A1-4585-43B50025D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974BE61-885B-488D-6CAD-63BAD284E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B05633-8210-8F4A-9F91-E7D42DABE99F}"/>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E6300431-E155-6A33-6686-E32BC3848DF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CB9C7C0-2EAA-E2CF-C309-F8071F250E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424109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169C0-1274-1EB3-2009-C1D971EBBC5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10198A6-5E41-EE52-B0B2-49A4783355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C0F813E-60DB-D0FF-DA0B-E6A6C6C623D6}"/>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445E9306-05EB-5C22-0339-CB37701AB40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052DD4A-E96D-C59D-CE12-AB02D8B43988}"/>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599826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7E321C-1945-EE41-A96F-C5E5211D33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632C193-4DF6-157A-645A-9190EC7C69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86DA19-CA34-2479-C3C7-596BB075092F}"/>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F9F57159-03D5-117C-4259-9EFEC43C28A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5A75E31-2C0C-8F32-FF51-14F192923B8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388935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D71D-97D7-2019-49C9-EDB6498CF7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2ECE3DE-8B54-1212-B99E-5FA725511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EFDDF-182F-B1F4-22EF-CCBE67330467}"/>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2BCE5167-492B-6FBB-1B5C-B755A527169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A0F346-5A87-7571-BD28-4017DAC850EA}"/>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21548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F154-4E93-3958-5C7D-8D995246BD0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DD927F1-7868-40A1-E22C-D45522C1AD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114F576-BF50-F2E8-0AA2-2BE2B20305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E8ED6A0-28DC-DC7F-AB42-837B31BD4636}"/>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E7D90F97-50F4-A7C1-96D8-661A1DE6E96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ACE816B-BF02-4DD4-F231-4E7AB6C8D59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002432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669AB-59C7-E514-DCC4-4791F6D1E8E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B0B1DB6-2E12-A8C0-3E67-7FC135957D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1AF43C-FE6B-1C7F-78A2-C2DBD9F878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2B917B9-F2B6-8332-979B-96051922AF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C342D-A1CF-D267-FFB5-46D538AAE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85B775B-3228-1F93-0464-60D945542AFE}"/>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8" name="Footer Placeholder 7">
            <a:extLst>
              <a:ext uri="{FF2B5EF4-FFF2-40B4-BE49-F238E27FC236}">
                <a16:creationId xmlns:a16="http://schemas.microsoft.com/office/drawing/2014/main" id="{FFEB7757-AF73-3AF9-AF40-CDCE5CE6A99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1FF0707-92A2-CCBE-9E61-3E9E25F202A4}"/>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908428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3119-4DFF-76B2-16AA-A57664B6222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953C84-211A-779E-4749-A4CCE529E0C9}"/>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4" name="Footer Placeholder 3">
            <a:extLst>
              <a:ext uri="{FF2B5EF4-FFF2-40B4-BE49-F238E27FC236}">
                <a16:creationId xmlns:a16="http://schemas.microsoft.com/office/drawing/2014/main" id="{3A3124CE-96DF-5CBC-A08D-BB404E31B26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58A1166-0692-DD3D-FBB1-47A64411E1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64616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998856-2120-1FAF-A534-AFED5C96BD1A}"/>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3" name="Footer Placeholder 2">
            <a:extLst>
              <a:ext uri="{FF2B5EF4-FFF2-40B4-BE49-F238E27FC236}">
                <a16:creationId xmlns:a16="http://schemas.microsoft.com/office/drawing/2014/main" id="{143FD11B-49E2-2C5E-EA58-838518AB24E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40FFC12-1DA2-CE47-5D5B-42EA95ED0CD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26705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56D2-C125-F7D9-5136-4EE3F8E9F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C9F02AD-2281-FD06-FCC3-9DF489B69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64F2009-8C4D-DA24-7F61-E073D3D18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AA1912-FF29-27DD-730C-40A9C591712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3F7D69CF-0277-09C7-32B6-AF44F1CCC2A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77646CB-4106-73D4-20AB-79BFF316620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64358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756-F6DB-375C-7973-9AF60686D6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1170AFE-CDE9-24A1-4585-43B50025D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974BE61-885B-488D-6CAD-63BAD284E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B05633-8210-8F4A-9F91-E7D42DABE99F}"/>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E6300431-E155-6A33-6686-E32BC3848DF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CB9C7C0-2EAA-E2CF-C309-F8071F250E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4241090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2F97F-4909-A329-7190-31E06E2502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3AEB001-037C-AC83-F45C-149E8455ED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6CA37F-A89D-70A8-6B45-F64920FD11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04A89B78-3D28-ACC4-CA8D-485F58D86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34009B0-DE72-8EE8-539A-52F17A7532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B92EA-19AA-2643-9DEC-A443686D929B}" type="slidenum">
              <a:rPr lang="en-CA" smtClean="0"/>
              <a:t>‹#›</a:t>
            </a:fld>
            <a:endParaRPr lang="en-CA"/>
          </a:p>
        </p:txBody>
      </p:sp>
    </p:spTree>
    <p:extLst>
      <p:ext uri="{BB962C8B-B14F-4D97-AF65-F5344CB8AC3E}">
        <p14:creationId xmlns:p14="http://schemas.microsoft.com/office/powerpoint/2010/main" val="2356897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2F97F-4909-A329-7190-31E06E2502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3AEB001-037C-AC83-F45C-149E8455ED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6CA37F-A89D-70A8-6B45-F64920FD11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04A89B78-3D28-ACC4-CA8D-485F58D86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34009B0-DE72-8EE8-539A-52F17A7532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B92EA-19AA-2643-9DEC-A443686D929B}" type="slidenum">
              <a:rPr lang="en-CA" smtClean="0"/>
              <a:t>‹#›</a:t>
            </a:fld>
            <a:endParaRPr lang="en-CA"/>
          </a:p>
        </p:txBody>
      </p:sp>
    </p:spTree>
    <p:extLst>
      <p:ext uri="{BB962C8B-B14F-4D97-AF65-F5344CB8AC3E}">
        <p14:creationId xmlns:p14="http://schemas.microsoft.com/office/powerpoint/2010/main" val="2356897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0.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microsoft.com/office/2018/10/relationships/comments" Target="../comments/modernComment_1BE_9508003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microsoft.com/office/2018/10/relationships/comments" Target="../comments/modernComment_1D9_E233261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6080-5EA2-74FF-F6D3-B5BF1834EAF7}"/>
              </a:ext>
            </a:extLst>
          </p:cNvPr>
          <p:cNvSpPr>
            <a:spLocks noGrp="1"/>
          </p:cNvSpPr>
          <p:nvPr>
            <p:ph type="title"/>
          </p:nvPr>
        </p:nvSpPr>
        <p:spPr>
          <a:xfrm>
            <a:off x="6745735" y="640081"/>
            <a:ext cx="5004000" cy="3637373"/>
          </a:xfrm>
          <a:solidFill>
            <a:schemeClr val="bg1"/>
          </a:solidFill>
        </p:spPr>
        <p:txBody>
          <a:bodyPr vert="horz" lIns="91440" tIns="45720" rIns="91440" bIns="45720" rtlCol="0" anchor="ctr" anchorCtr="0">
            <a:noAutofit/>
          </a:bodyPr>
          <a:lstStyle/>
          <a:p>
            <a:r>
              <a:rPr lang="en-US" sz="6500" dirty="0">
                <a:latin typeface="Gotham Medium" pitchFamily="2" charset="0"/>
              </a:rPr>
              <a:t>Cities and  Communities</a:t>
            </a:r>
          </a:p>
        </p:txBody>
      </p:sp>
      <p:sp>
        <p:nvSpPr>
          <p:cNvPr id="4" name="Text Placeholder 3">
            <a:extLst>
              <a:ext uri="{FF2B5EF4-FFF2-40B4-BE49-F238E27FC236}">
                <a16:creationId xmlns:a16="http://schemas.microsoft.com/office/drawing/2014/main" id="{CCF92876-FCDD-93C0-F9DF-18929FD35087}"/>
              </a:ext>
            </a:extLst>
          </p:cNvPr>
          <p:cNvSpPr>
            <a:spLocks noGrp="1"/>
          </p:cNvSpPr>
          <p:nvPr>
            <p:ph type="body" sz="half" idx="2"/>
          </p:nvPr>
        </p:nvSpPr>
        <p:spPr>
          <a:xfrm>
            <a:off x="6745735" y="4415881"/>
            <a:ext cx="4806184" cy="1802038"/>
          </a:xfrm>
          <a:noFill/>
        </p:spPr>
        <p:txBody>
          <a:bodyPr vert="horz" lIns="91440" tIns="45720" rIns="91440" bIns="45720" rtlCol="0">
            <a:noAutofit/>
          </a:bodyPr>
          <a:lstStyle/>
          <a:p>
            <a:r>
              <a:rPr lang="en-US" sz="2800" dirty="0">
                <a:latin typeface="Gotham Book" pitchFamily="2" charset="0"/>
              </a:rPr>
              <a:t>Connecting Ontario Cities and Indigenous Communities to the  Canadian Engineering Grand </a:t>
            </a:r>
            <a:r>
              <a:rPr lang="en-US" sz="2800" dirty="0" smtClean="0">
                <a:latin typeface="Gotham Book" pitchFamily="2" charset="0"/>
              </a:rPr>
              <a:t>Challenges</a:t>
            </a:r>
            <a:endParaRPr lang="en-US" sz="2800" dirty="0">
              <a:latin typeface="Gotham Book" pitchFamily="2" charset="0"/>
            </a:endParaRPr>
          </a:p>
        </p:txBody>
      </p:sp>
      <p:pic>
        <p:nvPicPr>
          <p:cNvPr id="6" name="Picture Placeholder 5">
            <a:extLst>
              <a:ext uri="{FF2B5EF4-FFF2-40B4-BE49-F238E27FC236}">
                <a16:creationId xmlns:a16="http://schemas.microsoft.com/office/drawing/2014/main" id="{635A9E0F-8D31-4ADC-802E-83E6B064CBE6}"/>
              </a:ext>
            </a:extLst>
          </p:cNvPr>
          <p:cNvPicPr>
            <a:picLocks noGrp="1" noChangeAspect="1"/>
          </p:cNvPicPr>
          <p:nvPr>
            <p:ph type="pic" idx="1"/>
          </p:nvPr>
        </p:nvPicPr>
        <p:blipFill rotWithShape="1">
          <a:blip r:embed="rId2"/>
          <a:srcRect l="5460" r="5510"/>
          <a:stretch/>
        </p:blipFill>
        <p:spPr>
          <a:xfrm>
            <a:off x="20" y="10"/>
            <a:ext cx="6105635" cy="6857990"/>
          </a:xfrm>
          <a:prstGeom prst="rect">
            <a:avLst/>
          </a:prstGeom>
        </p:spPr>
      </p:pic>
    </p:spTree>
    <p:extLst>
      <p:ext uri="{BB962C8B-B14F-4D97-AF65-F5344CB8AC3E}">
        <p14:creationId xmlns:p14="http://schemas.microsoft.com/office/powerpoint/2010/main" val="10761257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74F7-7F74-823E-23AA-8A05CAB6E291}"/>
              </a:ext>
            </a:extLst>
          </p:cNvPr>
          <p:cNvSpPr>
            <a:spLocks noGrp="1"/>
          </p:cNvSpPr>
          <p:nvPr>
            <p:ph type="title"/>
          </p:nvPr>
        </p:nvSpPr>
        <p:spPr>
          <a:xfrm>
            <a:off x="855568" y="594000"/>
            <a:ext cx="6264000" cy="1065600"/>
          </a:xfrm>
        </p:spPr>
        <p:txBody>
          <a:bodyPr>
            <a:normAutofit fontScale="90000"/>
          </a:bodyPr>
          <a:lstStyle/>
          <a:p>
            <a:r>
              <a:rPr lang="en-CA" sz="3600" dirty="0">
                <a:latin typeface="Gotham Medium" pitchFamily="2" charset="0"/>
              </a:rPr>
              <a:t>What are the </a:t>
            </a:r>
            <a:r>
              <a:rPr lang="en-CA" sz="3600" dirty="0" smtClean="0">
                <a:latin typeface="Gotham Medium" pitchFamily="2" charset="0"/>
              </a:rPr>
              <a:t>Canadian Engineering Grand Challenges?</a:t>
            </a:r>
            <a:endParaRPr lang="en-CA" sz="3600" dirty="0">
              <a:latin typeface="Gotham Medium" pitchFamily="2" charset="0"/>
            </a:endParaRPr>
          </a:p>
        </p:txBody>
      </p:sp>
      <p:sp>
        <p:nvSpPr>
          <p:cNvPr id="4" name="Text Placeholder 3">
            <a:extLst>
              <a:ext uri="{FF2B5EF4-FFF2-40B4-BE49-F238E27FC236}">
                <a16:creationId xmlns:a16="http://schemas.microsoft.com/office/drawing/2014/main" id="{A7BC89BA-7599-6D6D-BD78-AC6AF8088938}"/>
              </a:ext>
            </a:extLst>
          </p:cNvPr>
          <p:cNvSpPr>
            <a:spLocks noGrp="1"/>
          </p:cNvSpPr>
          <p:nvPr>
            <p:ph type="body" sz="half" idx="2"/>
          </p:nvPr>
        </p:nvSpPr>
        <p:spPr>
          <a:xfrm>
            <a:off x="839788" y="2057400"/>
            <a:ext cx="6060742" cy="3854302"/>
          </a:xfrm>
        </p:spPr>
        <p:txBody>
          <a:bodyPr>
            <a:normAutofit fontScale="92500" lnSpcReduction="20000"/>
          </a:bodyPr>
          <a:lstStyle/>
          <a:p>
            <a:pPr algn="just">
              <a:spcAft>
                <a:spcPts val="600"/>
              </a:spcAft>
            </a:pPr>
            <a:r>
              <a:rPr lang="en-CA" sz="1800" dirty="0"/>
              <a:t>The Canadian Engineering Grand Challenges (</a:t>
            </a:r>
            <a:r>
              <a:rPr lang="en-CA" sz="1800" dirty="0" smtClean="0"/>
              <a:t>CEGCs) </a:t>
            </a:r>
            <a:r>
              <a:rPr lang="en-CA" sz="1800" dirty="0"/>
              <a:t>capture the United Nations 17 Sustainable Development Goals (</a:t>
            </a:r>
            <a:r>
              <a:rPr lang="en-CA" sz="1800" dirty="0" smtClean="0"/>
              <a:t>SDGs) </a:t>
            </a:r>
            <a:r>
              <a:rPr lang="en-CA" sz="1800" dirty="0"/>
              <a:t>in a way that is uniquely contextualized to Canada. This “grand challenge” approach is intended to focus and inspire the engineering profession, and to provide a context for Canadian engineering educators to prepare engineering students with the necessary leadership and sociotechnical skills to address and solve these large complex challenges and facilitate impactful change. </a:t>
            </a:r>
          </a:p>
          <a:p>
            <a:r>
              <a:rPr lang="en-CA" sz="1800" dirty="0"/>
              <a:t>The six </a:t>
            </a:r>
            <a:r>
              <a:rPr lang="en-CA" sz="1800" dirty="0" smtClean="0"/>
              <a:t>Challenges </a:t>
            </a:r>
            <a:r>
              <a:rPr lang="en-CA" sz="1800" dirty="0"/>
              <a:t>are:</a:t>
            </a:r>
          </a:p>
          <a:p>
            <a:r>
              <a:rPr lang="en-CA" sz="1800" dirty="0"/>
              <a:t>CEGC 1: Resilient infrastructure</a:t>
            </a:r>
          </a:p>
          <a:p>
            <a:r>
              <a:rPr lang="en-CA" sz="1800" dirty="0"/>
              <a:t>CEGC 2: Access to affordable, reliable, and sustainable energy</a:t>
            </a:r>
          </a:p>
          <a:p>
            <a:r>
              <a:rPr lang="en-CA" sz="1800" dirty="0"/>
              <a:t>CEGC 3: Access to safe water in all communities</a:t>
            </a:r>
          </a:p>
          <a:p>
            <a:r>
              <a:rPr lang="en-CA" sz="1800" dirty="0"/>
              <a:t>CEGC 4: Inclusive, safe, and sustainable cities</a:t>
            </a:r>
          </a:p>
          <a:p>
            <a:r>
              <a:rPr lang="en-CA" sz="1800" dirty="0"/>
              <a:t>CEGC 5: Inclusive and sustainable industrialization</a:t>
            </a:r>
          </a:p>
          <a:p>
            <a:r>
              <a:rPr lang="en-CA" sz="1800" dirty="0"/>
              <a:t>CEGC 6: Access to affordable and inclusive STEM education</a:t>
            </a:r>
          </a:p>
          <a:p>
            <a:pPr algn="just"/>
            <a:endParaRPr lang="en-CA" sz="1800" dirty="0"/>
          </a:p>
        </p:txBody>
      </p:sp>
      <p:pic>
        <p:nvPicPr>
          <p:cNvPr id="6" name="Picture 5">
            <a:extLst>
              <a:ext uri="{FF2B5EF4-FFF2-40B4-BE49-F238E27FC236}">
                <a16:creationId xmlns:a16="http://schemas.microsoft.com/office/drawing/2014/main" id="{73B1922C-E03D-2F99-F840-300478239E72}"/>
              </a:ext>
            </a:extLst>
          </p:cNvPr>
          <p:cNvPicPr>
            <a:picLocks noChangeAspect="1"/>
          </p:cNvPicPr>
          <p:nvPr/>
        </p:nvPicPr>
        <p:blipFill>
          <a:blip r:embed="rId2"/>
          <a:stretch>
            <a:fillRect/>
          </a:stretch>
        </p:blipFill>
        <p:spPr>
          <a:xfrm>
            <a:off x="7012761" y="4336312"/>
            <a:ext cx="2521688" cy="2521688"/>
          </a:xfrm>
          <a:prstGeom prst="rect">
            <a:avLst/>
          </a:prstGeom>
        </p:spPr>
      </p:pic>
      <p:pic>
        <p:nvPicPr>
          <p:cNvPr id="8" name="Picture 7">
            <a:extLst>
              <a:ext uri="{FF2B5EF4-FFF2-40B4-BE49-F238E27FC236}">
                <a16:creationId xmlns:a16="http://schemas.microsoft.com/office/drawing/2014/main" id="{31694C0C-3CED-AFCB-9DD3-1B447CA45FA3}"/>
              </a:ext>
            </a:extLst>
          </p:cNvPr>
          <p:cNvPicPr>
            <a:picLocks noChangeAspect="1"/>
          </p:cNvPicPr>
          <p:nvPr/>
        </p:nvPicPr>
        <p:blipFill>
          <a:blip r:embed="rId3"/>
          <a:stretch>
            <a:fillRect/>
          </a:stretch>
        </p:blipFill>
        <p:spPr>
          <a:xfrm>
            <a:off x="7128368" y="0"/>
            <a:ext cx="2520000" cy="2520000"/>
          </a:xfrm>
          <a:prstGeom prst="rect">
            <a:avLst/>
          </a:prstGeom>
        </p:spPr>
      </p:pic>
      <p:pic>
        <p:nvPicPr>
          <p:cNvPr id="10" name="Picture 9">
            <a:extLst>
              <a:ext uri="{FF2B5EF4-FFF2-40B4-BE49-F238E27FC236}">
                <a16:creationId xmlns:a16="http://schemas.microsoft.com/office/drawing/2014/main" id="{34105F47-654C-CF86-989D-163192A36CDA}"/>
              </a:ext>
            </a:extLst>
          </p:cNvPr>
          <p:cNvPicPr>
            <a:picLocks noChangeAspect="1"/>
          </p:cNvPicPr>
          <p:nvPr/>
        </p:nvPicPr>
        <p:blipFill>
          <a:blip r:embed="rId4"/>
          <a:stretch>
            <a:fillRect/>
          </a:stretch>
        </p:blipFill>
        <p:spPr>
          <a:xfrm>
            <a:off x="7052250" y="2204245"/>
            <a:ext cx="2520000" cy="2520000"/>
          </a:xfrm>
          <a:prstGeom prst="rect">
            <a:avLst/>
          </a:prstGeom>
        </p:spPr>
      </p:pic>
      <p:pic>
        <p:nvPicPr>
          <p:cNvPr id="12" name="Picture 11">
            <a:extLst>
              <a:ext uri="{FF2B5EF4-FFF2-40B4-BE49-F238E27FC236}">
                <a16:creationId xmlns:a16="http://schemas.microsoft.com/office/drawing/2014/main" id="{C5271BE1-63F4-613A-0E8C-FD771D70944B}"/>
              </a:ext>
            </a:extLst>
          </p:cNvPr>
          <p:cNvPicPr>
            <a:picLocks noChangeAspect="1"/>
          </p:cNvPicPr>
          <p:nvPr/>
        </p:nvPicPr>
        <p:blipFill>
          <a:blip r:embed="rId5"/>
          <a:stretch>
            <a:fillRect/>
          </a:stretch>
        </p:blipFill>
        <p:spPr>
          <a:xfrm>
            <a:off x="9534449" y="4338000"/>
            <a:ext cx="2520000" cy="2520000"/>
          </a:xfrm>
          <a:prstGeom prst="rect">
            <a:avLst/>
          </a:prstGeom>
        </p:spPr>
      </p:pic>
      <p:pic>
        <p:nvPicPr>
          <p:cNvPr id="14" name="Picture 13">
            <a:extLst>
              <a:ext uri="{FF2B5EF4-FFF2-40B4-BE49-F238E27FC236}">
                <a16:creationId xmlns:a16="http://schemas.microsoft.com/office/drawing/2014/main" id="{53B6E992-508B-5CF4-EF49-8036F3E0689E}"/>
              </a:ext>
            </a:extLst>
          </p:cNvPr>
          <p:cNvPicPr>
            <a:picLocks noChangeAspect="1"/>
          </p:cNvPicPr>
          <p:nvPr/>
        </p:nvPicPr>
        <p:blipFill>
          <a:blip r:embed="rId6"/>
          <a:stretch>
            <a:fillRect/>
          </a:stretch>
        </p:blipFill>
        <p:spPr>
          <a:xfrm>
            <a:off x="9496131" y="2204245"/>
            <a:ext cx="2520000" cy="2520000"/>
          </a:xfrm>
          <a:prstGeom prst="rect">
            <a:avLst/>
          </a:prstGeom>
        </p:spPr>
      </p:pic>
      <p:pic>
        <p:nvPicPr>
          <p:cNvPr id="16" name="Picture 15">
            <a:extLst>
              <a:ext uri="{FF2B5EF4-FFF2-40B4-BE49-F238E27FC236}">
                <a16:creationId xmlns:a16="http://schemas.microsoft.com/office/drawing/2014/main" id="{5CB68BDD-51E7-2A33-8C0B-AA5E7CBFEC64}"/>
              </a:ext>
            </a:extLst>
          </p:cNvPr>
          <p:cNvPicPr>
            <a:picLocks noChangeAspect="1"/>
          </p:cNvPicPr>
          <p:nvPr/>
        </p:nvPicPr>
        <p:blipFill>
          <a:blip r:embed="rId7"/>
          <a:stretch>
            <a:fillRect/>
          </a:stretch>
        </p:blipFill>
        <p:spPr>
          <a:xfrm>
            <a:off x="9620396" y="0"/>
            <a:ext cx="2520000" cy="2520000"/>
          </a:xfrm>
          <a:prstGeom prst="rect">
            <a:avLst/>
          </a:prstGeom>
        </p:spPr>
      </p:pic>
    </p:spTree>
    <p:extLst>
      <p:ext uri="{BB962C8B-B14F-4D97-AF65-F5344CB8AC3E}">
        <p14:creationId xmlns:p14="http://schemas.microsoft.com/office/powerpoint/2010/main" val="15436467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5A9DD"/>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413749-B45B-CD4C-850A-36C903C3F6D9}"/>
              </a:ext>
            </a:extLst>
          </p:cNvPr>
          <p:cNvSpPr>
            <a:spLocks noGrp="1"/>
          </p:cNvSpPr>
          <p:nvPr>
            <p:ph type="title"/>
          </p:nvPr>
        </p:nvSpPr>
        <p:spPr>
          <a:xfrm>
            <a:off x="7188052" y="1593564"/>
            <a:ext cx="4477922" cy="2889114"/>
          </a:xfrm>
        </p:spPr>
        <p:txBody>
          <a:bodyPr vert="horz" lIns="91440" tIns="45720" rIns="91440" bIns="45720" rtlCol="0" anchor="b">
            <a:normAutofit/>
          </a:bodyPr>
          <a:lstStyle/>
          <a:p>
            <a:r>
              <a:rPr lang="en-US" sz="5000" dirty="0">
                <a:latin typeface="Gotham Medium" pitchFamily="2" charset="0"/>
              </a:rPr>
              <a:t>Safe Water In Our Communities </a:t>
            </a:r>
          </a:p>
        </p:txBody>
      </p:sp>
      <p:sp>
        <p:nvSpPr>
          <p:cNvPr id="7" name="Content Placeholder 6">
            <a:extLst>
              <a:ext uri="{FF2B5EF4-FFF2-40B4-BE49-F238E27FC236}">
                <a16:creationId xmlns:a16="http://schemas.microsoft.com/office/drawing/2014/main" id="{06EEB649-F448-034A-A36F-655A6F41A5E4}"/>
              </a:ext>
            </a:extLst>
          </p:cNvPr>
          <p:cNvSpPr>
            <a:spLocks noGrp="1"/>
          </p:cNvSpPr>
          <p:nvPr>
            <p:ph idx="1"/>
          </p:nvPr>
        </p:nvSpPr>
        <p:spPr>
          <a:xfrm>
            <a:off x="7188052" y="4482678"/>
            <a:ext cx="4477922" cy="2229849"/>
          </a:xfrm>
        </p:spPr>
        <p:txBody>
          <a:bodyPr vert="horz" lIns="90000" tIns="45720" rIns="91440" bIns="45720" rtlCol="0" anchor="t">
            <a:normAutofit/>
          </a:bodyPr>
          <a:lstStyle/>
          <a:p>
            <a:pPr marL="0" indent="0">
              <a:buNone/>
            </a:pPr>
            <a:r>
              <a:rPr lang="en-US" sz="2000" b="1" dirty="0" err="1">
                <a:latin typeface="Gotham Light" pitchFamily="2" charset="0"/>
              </a:rPr>
              <a:t>Neskantaga</a:t>
            </a:r>
            <a:r>
              <a:rPr lang="en-US" sz="2000" b="1" dirty="0">
                <a:latin typeface="Gotham Light" pitchFamily="2" charset="0"/>
              </a:rPr>
              <a:t> First Nation</a:t>
            </a:r>
          </a:p>
          <a:p>
            <a:pPr marL="0" indent="0">
              <a:buNone/>
            </a:pPr>
            <a:r>
              <a:rPr lang="en-US" sz="2000" b="1" dirty="0">
                <a:latin typeface="Gotham Light" pitchFamily="2" charset="0"/>
              </a:rPr>
              <a:t>Toronto</a:t>
            </a:r>
          </a:p>
        </p:txBody>
      </p:sp>
      <p:sp>
        <p:nvSpPr>
          <p:cNvPr id="19" name="Freeform: Shape 18">
            <a:extLst>
              <a:ext uri="{FF2B5EF4-FFF2-40B4-BE49-F238E27FC236}">
                <a16:creationId xmlns:a16="http://schemas.microsoft.com/office/drawing/2014/main" id="{E49CC64F-7275-4E33-961B-0C5CDC4398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3A356092-355D-894F-9448-73D7640585B9}"/>
              </a:ext>
            </a:extLst>
          </p:cNvPr>
          <p:cNvPicPr>
            <a:picLocks noChangeAspect="1"/>
          </p:cNvPicPr>
          <p:nvPr/>
        </p:nvPicPr>
        <p:blipFill>
          <a:blip r:embed="rId2"/>
          <a:srcRect t="1213" b="1213"/>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1677367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9C095A-075F-A1B9-B498-A8F1744E2D4C}"/>
              </a:ext>
            </a:extLst>
          </p:cNvPr>
          <p:cNvPicPr>
            <a:picLocks noChangeAspect="1"/>
          </p:cNvPicPr>
          <p:nvPr/>
        </p:nvPicPr>
        <p:blipFill>
          <a:blip r:embed="rId3"/>
          <a:stretch>
            <a:fillRect/>
          </a:stretch>
        </p:blipFill>
        <p:spPr>
          <a:xfrm>
            <a:off x="0" y="0"/>
            <a:ext cx="12192000" cy="6857999"/>
          </a:xfrm>
          <a:prstGeom prst="rect">
            <a:avLst/>
          </a:prstGeom>
        </p:spPr>
      </p:pic>
      <p:sp>
        <p:nvSpPr>
          <p:cNvPr id="5" name="Title 1">
            <a:extLst>
              <a:ext uri="{FF2B5EF4-FFF2-40B4-BE49-F238E27FC236}">
                <a16:creationId xmlns:a16="http://schemas.microsoft.com/office/drawing/2014/main" id="{2D06B18C-3D1C-BA22-6FFA-5904C1768659}"/>
              </a:ext>
            </a:extLst>
          </p:cNvPr>
          <p:cNvSpPr>
            <a:spLocks noGrp="1"/>
          </p:cNvSpPr>
          <p:nvPr>
            <p:ph type="title"/>
          </p:nvPr>
        </p:nvSpPr>
        <p:spPr>
          <a:xfrm>
            <a:off x="-17" y="362868"/>
            <a:ext cx="12192016" cy="1431986"/>
          </a:xfrm>
          <a:solidFill>
            <a:srgbClr val="45A9DD"/>
          </a:solidFill>
        </p:spPr>
        <p:txBody>
          <a:bodyPr vert="horz" lIns="91440" tIns="45720" rIns="91440" bIns="45720" rtlCol="0" anchor="ctr">
            <a:normAutofit/>
          </a:bodyPr>
          <a:lstStyle/>
          <a:p>
            <a:r>
              <a:rPr lang="en-US" sz="4000" kern="1200" dirty="0">
                <a:solidFill>
                  <a:schemeClr val="bg1"/>
                </a:solidFill>
                <a:latin typeface="Gotham Medium"/>
              </a:rPr>
              <a:t>Water Crisis in </a:t>
            </a:r>
            <a:r>
              <a:rPr lang="en-US" sz="4000" kern="1200" dirty="0" err="1">
                <a:solidFill>
                  <a:schemeClr val="bg1"/>
                </a:solidFill>
                <a:latin typeface="Gotham Medium"/>
              </a:rPr>
              <a:t>Neskantaga</a:t>
            </a:r>
            <a:r>
              <a:rPr lang="en-US" sz="4000" kern="1200" dirty="0">
                <a:solidFill>
                  <a:schemeClr val="bg1"/>
                </a:solidFill>
                <a:latin typeface="Gotham Medium"/>
              </a:rPr>
              <a:t> First </a:t>
            </a:r>
            <a:r>
              <a:rPr lang="en-US" sz="4000" dirty="0">
                <a:solidFill>
                  <a:schemeClr val="bg1"/>
                </a:solidFill>
                <a:latin typeface="Gotham Medium"/>
              </a:rPr>
              <a:t>Nation</a:t>
            </a:r>
            <a:endParaRPr lang="en-US" sz="4000" kern="1200" dirty="0">
              <a:solidFill>
                <a:schemeClr val="bg1"/>
              </a:solidFill>
              <a:latin typeface="Gotham Medium" pitchFamily="2" charset="0"/>
            </a:endParaRPr>
          </a:p>
        </p:txBody>
      </p:sp>
      <p:sp>
        <p:nvSpPr>
          <p:cNvPr id="4" name="TextBox 3">
            <a:extLst>
              <a:ext uri="{FF2B5EF4-FFF2-40B4-BE49-F238E27FC236}">
                <a16:creationId xmlns:a16="http://schemas.microsoft.com/office/drawing/2014/main" id="{964255D1-BAD0-BF13-057E-89680189A3C3}"/>
              </a:ext>
            </a:extLst>
          </p:cNvPr>
          <p:cNvSpPr txBox="1"/>
          <p:nvPr/>
        </p:nvSpPr>
        <p:spPr>
          <a:xfrm>
            <a:off x="1077824" y="2730821"/>
            <a:ext cx="5865901" cy="2308324"/>
          </a:xfrm>
          <a:prstGeom prst="rect">
            <a:avLst/>
          </a:prstGeom>
          <a:solidFill>
            <a:schemeClr val="bg1">
              <a:alpha val="80000"/>
            </a:schemeClr>
          </a:solidFill>
        </p:spPr>
        <p:txBody>
          <a:bodyPr wrap="square" rtlCol="0" anchor="ctr">
            <a:spAutoFit/>
          </a:bodyPr>
          <a:lstStyle/>
          <a:p>
            <a:endParaRPr lang="en-US" dirty="0" smtClean="0"/>
          </a:p>
          <a:p>
            <a:r>
              <a:rPr lang="en-US" dirty="0" smtClean="0"/>
              <a:t>Canada </a:t>
            </a:r>
            <a:r>
              <a:rPr lang="en-US" dirty="0"/>
              <a:t>is known for its incredible water resources. While most communities have access to safe drinking water, there are some communities without access to safe drinking water. In January 2023, there were 29 First Nation communities remaining under long-term drinking water advisory (Government of Canada, 2021). </a:t>
            </a:r>
            <a:endParaRPr lang="en-US" dirty="0" smtClean="0"/>
          </a:p>
          <a:p>
            <a:endParaRPr lang="en-CA" dirty="0"/>
          </a:p>
        </p:txBody>
      </p:sp>
      <p:pic>
        <p:nvPicPr>
          <p:cNvPr id="12" name="Picture 11">
            <a:extLst>
              <a:ext uri="{FF2B5EF4-FFF2-40B4-BE49-F238E27FC236}">
                <a16:creationId xmlns:a16="http://schemas.microsoft.com/office/drawing/2014/main" id="{B1F6155C-5EC1-5E99-D5A0-BBB81F73FFD7}"/>
              </a:ext>
            </a:extLst>
          </p:cNvPr>
          <p:cNvPicPr>
            <a:picLocks noChangeAspect="1"/>
          </p:cNvPicPr>
          <p:nvPr/>
        </p:nvPicPr>
        <p:blipFill>
          <a:blip r:embed="rId4"/>
          <a:srcRect/>
          <a:stretch/>
        </p:blipFill>
        <p:spPr>
          <a:xfrm>
            <a:off x="9440082" y="-10019"/>
            <a:ext cx="2177759" cy="2177759"/>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ln>
            <a:noFill/>
          </a:ln>
        </p:spPr>
      </p:pic>
      <p:sp>
        <p:nvSpPr>
          <p:cNvPr id="6" name="Text Placeholder 3">
            <a:extLst>
              <a:ext uri="{FF2B5EF4-FFF2-40B4-BE49-F238E27FC236}">
                <a16:creationId xmlns:a16="http://schemas.microsoft.com/office/drawing/2014/main" id="{589C8E83-8A1A-0208-B58A-F46D389F536D}"/>
              </a:ext>
            </a:extLst>
          </p:cNvPr>
          <p:cNvSpPr txBox="1">
            <a:spLocks/>
          </p:cNvSpPr>
          <p:nvPr/>
        </p:nvSpPr>
        <p:spPr>
          <a:xfrm>
            <a:off x="1" y="6427675"/>
            <a:ext cx="12191999" cy="430325"/>
          </a:xfrm>
          <a:prstGeom prst="rect">
            <a:avLst/>
          </a:prstGeom>
          <a:solidFill>
            <a:schemeClr val="bg1">
              <a:alpha val="50000"/>
            </a:scheme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kern="1200" dirty="0">
                <a:effectLst/>
                <a:latin typeface="Gotham Book" pitchFamily="2" charset="0"/>
              </a:rPr>
              <a:t>						</a:t>
            </a:r>
            <a:r>
              <a:rPr lang="en-US" sz="2000" dirty="0">
                <a:latin typeface="Gotham Book" pitchFamily="2" charset="0"/>
              </a:rPr>
              <a:t>               NESKANTAGA FIRST NATION</a:t>
            </a:r>
            <a:endParaRPr lang="en-US" sz="2000" kern="1200" dirty="0">
              <a:effectLst/>
              <a:latin typeface="Gotham Book" pitchFamily="2" charset="0"/>
            </a:endParaRPr>
          </a:p>
        </p:txBody>
      </p:sp>
    </p:spTree>
    <p:extLst>
      <p:ext uri="{BB962C8B-B14F-4D97-AF65-F5344CB8AC3E}">
        <p14:creationId xmlns:p14="http://schemas.microsoft.com/office/powerpoint/2010/main" val="2500329526"/>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5"/>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54F94964-D485-1F7E-B7E4-7BF368F6A362}"/>
              </a:ext>
            </a:extLst>
          </p:cNvPr>
          <p:cNvSpPr>
            <a:spLocks noChangeAspect="1"/>
          </p:cNvSpPr>
          <p:nvPr/>
        </p:nvSpPr>
        <p:spPr>
          <a:xfrm>
            <a:off x="0" y="1"/>
            <a:ext cx="12193200" cy="6858000"/>
          </a:xfrm>
          <a:prstGeom prst="frame">
            <a:avLst/>
          </a:prstGeom>
          <a:solidFill>
            <a:srgbClr val="45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2" name="Content Placeholder 5">
            <a:extLst>
              <a:ext uri="{FF2B5EF4-FFF2-40B4-BE49-F238E27FC236}">
                <a16:creationId xmlns:a16="http://schemas.microsoft.com/office/drawing/2014/main" id="{53A23F0B-29EE-C8D3-6C66-059C34BB2A36}"/>
              </a:ext>
            </a:extLst>
          </p:cNvPr>
          <p:cNvSpPr>
            <a:spLocks noGrp="1"/>
          </p:cNvSpPr>
          <p:nvPr>
            <p:ph idx="1"/>
          </p:nvPr>
        </p:nvSpPr>
        <p:spPr>
          <a:xfrm>
            <a:off x="842963" y="864393"/>
            <a:ext cx="10467973" cy="5129213"/>
          </a:xfrm>
          <a:solidFill>
            <a:schemeClr val="bg1"/>
          </a:solidFill>
          <a:ln>
            <a:noFill/>
          </a:ln>
        </p:spPr>
        <p:txBody>
          <a:bodyPr anchor="ctr">
            <a:normAutofit/>
          </a:bodyPr>
          <a:lstStyle/>
          <a:p>
            <a:pPr marL="0" indent="0" algn="just">
              <a:lnSpc>
                <a:spcPct val="100000"/>
              </a:lnSpc>
              <a:spcBef>
                <a:spcPts val="0"/>
              </a:spcBef>
              <a:spcAft>
                <a:spcPts val="600"/>
              </a:spcAft>
              <a:buNone/>
            </a:pPr>
            <a:endParaRPr lang="en-US" dirty="0" smtClean="0"/>
          </a:p>
          <a:p>
            <a:pPr marL="0" indent="0" algn="just">
              <a:lnSpc>
                <a:spcPct val="100000"/>
              </a:lnSpc>
              <a:spcBef>
                <a:spcPts val="0"/>
              </a:spcBef>
              <a:spcAft>
                <a:spcPts val="600"/>
              </a:spcAft>
              <a:buNone/>
            </a:pPr>
            <a:endParaRPr lang="en-US" dirty="0"/>
          </a:p>
          <a:p>
            <a:pPr marL="0" indent="0" algn="just">
              <a:lnSpc>
                <a:spcPct val="100000"/>
              </a:lnSpc>
              <a:spcBef>
                <a:spcPts val="0"/>
              </a:spcBef>
              <a:spcAft>
                <a:spcPts val="600"/>
              </a:spcAft>
              <a:buNone/>
            </a:pPr>
            <a:r>
              <a:rPr lang="en-US" dirty="0" smtClean="0"/>
              <a:t>The </a:t>
            </a:r>
            <a:r>
              <a:rPr lang="en-US" dirty="0" err="1"/>
              <a:t>Neskantaga</a:t>
            </a:r>
            <a:r>
              <a:rPr lang="en-US" dirty="0"/>
              <a:t> First Nation, situated approximately 450 kilometers North of Thunder Bay, has been placed on a boil water advisory since 1995 (Government of Canada (2021), </a:t>
            </a:r>
            <a:r>
              <a:rPr lang="en-US" dirty="0" err="1"/>
              <a:t>Stefanovich</a:t>
            </a:r>
            <a:r>
              <a:rPr lang="en-US" dirty="0"/>
              <a:t> (2020)). </a:t>
            </a:r>
            <a:r>
              <a:rPr lang="en-US" dirty="0" smtClean="0"/>
              <a:t>Using </a:t>
            </a:r>
            <a:r>
              <a:rPr lang="en-US" dirty="0"/>
              <a:t>funding from the federal government, the </a:t>
            </a:r>
            <a:r>
              <a:rPr lang="en-US" dirty="0" err="1"/>
              <a:t>Neskantaga</a:t>
            </a:r>
            <a:r>
              <a:rPr lang="en-US" dirty="0"/>
              <a:t> First Nation is approaching completion of a project to upgrade and build an expansion of the existing water treatment system. Remaining work focuses on finalizing the construction of the new water treatment system project and addressing technical and operational deficiencies</a:t>
            </a:r>
            <a:r>
              <a:rPr lang="en-US" dirty="0" smtClean="0"/>
              <a:t>.</a:t>
            </a:r>
          </a:p>
          <a:p>
            <a:pPr marL="0" indent="0" algn="just">
              <a:lnSpc>
                <a:spcPct val="100000"/>
              </a:lnSpc>
              <a:spcBef>
                <a:spcPts val="0"/>
              </a:spcBef>
              <a:spcAft>
                <a:spcPts val="600"/>
              </a:spcAft>
              <a:buNone/>
            </a:pPr>
            <a:endParaRPr lang="en-US" dirty="0"/>
          </a:p>
          <a:p>
            <a:pPr marL="0" indent="0" algn="just">
              <a:lnSpc>
                <a:spcPct val="100000"/>
              </a:lnSpc>
              <a:spcBef>
                <a:spcPts val="0"/>
              </a:spcBef>
              <a:spcAft>
                <a:spcPts val="600"/>
              </a:spcAft>
              <a:buNone/>
            </a:pPr>
            <a:endParaRPr lang="en-CA" dirty="0"/>
          </a:p>
          <a:p>
            <a:pPr marL="0" indent="0" algn="just">
              <a:lnSpc>
                <a:spcPct val="100000"/>
              </a:lnSpc>
              <a:spcBef>
                <a:spcPts val="0"/>
              </a:spcBef>
              <a:spcAft>
                <a:spcPts val="600"/>
              </a:spcAft>
              <a:buNone/>
            </a:pPr>
            <a:endParaRPr lang="en-CA" sz="2000" dirty="0">
              <a:effectLst/>
              <a:latin typeface="Gotham Book"/>
            </a:endParaRPr>
          </a:p>
        </p:txBody>
      </p:sp>
      <p:sp>
        <p:nvSpPr>
          <p:cNvPr id="3" name="Text Placeholder 3">
            <a:extLst>
              <a:ext uri="{FF2B5EF4-FFF2-40B4-BE49-F238E27FC236}">
                <a16:creationId xmlns:a16="http://schemas.microsoft.com/office/drawing/2014/main" id="{05F7959A-3A3B-68F2-3F7E-CD2DBB6F61A2}"/>
              </a:ext>
            </a:extLst>
          </p:cNvPr>
          <p:cNvSpPr txBox="1">
            <a:spLocks/>
          </p:cNvSpPr>
          <p:nvPr/>
        </p:nvSpPr>
        <p:spPr>
          <a:xfrm>
            <a:off x="1" y="6427675"/>
            <a:ext cx="12191999" cy="430325"/>
          </a:xfrm>
          <a:prstGeom prst="rect">
            <a:avLst/>
          </a:prstGeom>
          <a:solidFill>
            <a:schemeClr val="bg1">
              <a:alpha val="50000"/>
            </a:scheme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kern="1200" dirty="0">
                <a:effectLst/>
                <a:latin typeface="Gotham Book" pitchFamily="2" charset="0"/>
              </a:rPr>
              <a:t>						</a:t>
            </a:r>
            <a:r>
              <a:rPr lang="en-US" sz="2000" dirty="0">
                <a:latin typeface="Gotham Book" pitchFamily="2" charset="0"/>
              </a:rPr>
              <a:t>               NESKANTAGA FIRST NATION</a:t>
            </a:r>
            <a:endParaRPr lang="en-US" sz="2000" kern="1200" dirty="0">
              <a:effectLst/>
              <a:latin typeface="Gotham Book" pitchFamily="2" charset="0"/>
            </a:endParaRPr>
          </a:p>
        </p:txBody>
      </p:sp>
    </p:spTree>
    <p:extLst>
      <p:ext uri="{BB962C8B-B14F-4D97-AF65-F5344CB8AC3E}">
        <p14:creationId xmlns:p14="http://schemas.microsoft.com/office/powerpoint/2010/main" val="36653127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D205E2-BAF1-4B64-157D-9B8C7910E78B}"/>
              </a:ext>
            </a:extLst>
          </p:cNvPr>
          <p:cNvPicPr>
            <a:picLocks noChangeAspect="1"/>
          </p:cNvPicPr>
          <p:nvPr/>
        </p:nvPicPr>
        <p:blipFill>
          <a:blip r:embed="rId3"/>
          <a:stretch>
            <a:fillRect/>
          </a:stretch>
        </p:blipFill>
        <p:spPr>
          <a:xfrm>
            <a:off x="0" y="1"/>
            <a:ext cx="12191999" cy="6857998"/>
          </a:xfrm>
          <a:prstGeom prst="rect">
            <a:avLst/>
          </a:prstGeom>
        </p:spPr>
      </p:pic>
      <p:sp>
        <p:nvSpPr>
          <p:cNvPr id="5" name="Title 1">
            <a:extLst>
              <a:ext uri="{FF2B5EF4-FFF2-40B4-BE49-F238E27FC236}">
                <a16:creationId xmlns:a16="http://schemas.microsoft.com/office/drawing/2014/main" id="{2D06B18C-3D1C-BA22-6FFA-5904C1768659}"/>
              </a:ext>
            </a:extLst>
          </p:cNvPr>
          <p:cNvSpPr>
            <a:spLocks noGrp="1"/>
          </p:cNvSpPr>
          <p:nvPr>
            <p:ph type="title"/>
          </p:nvPr>
        </p:nvSpPr>
        <p:spPr>
          <a:xfrm>
            <a:off x="-17" y="362868"/>
            <a:ext cx="12192016" cy="1431986"/>
          </a:xfrm>
          <a:solidFill>
            <a:srgbClr val="45A9DD"/>
          </a:solidFill>
        </p:spPr>
        <p:txBody>
          <a:bodyPr vert="horz" lIns="91440" tIns="45720" rIns="91440" bIns="45720" rtlCol="0" anchor="ctr">
            <a:normAutofit/>
          </a:bodyPr>
          <a:lstStyle/>
          <a:p>
            <a:r>
              <a:rPr lang="en-US" sz="4400" smtClean="0">
                <a:solidFill>
                  <a:schemeClr val="bg1"/>
                </a:solidFill>
                <a:latin typeface="Gotham Medium" pitchFamily="2" charset="0"/>
              </a:rPr>
              <a:t> Rainfall </a:t>
            </a:r>
            <a:r>
              <a:rPr lang="en-US" sz="4400" dirty="0" smtClean="0">
                <a:solidFill>
                  <a:schemeClr val="bg1"/>
                </a:solidFill>
                <a:latin typeface="Gotham Medium" pitchFamily="2" charset="0"/>
              </a:rPr>
              <a:t>Management</a:t>
            </a:r>
            <a:endParaRPr lang="en-US" sz="4400" kern="1200" dirty="0">
              <a:solidFill>
                <a:schemeClr val="bg1"/>
              </a:solidFill>
              <a:latin typeface="Gotham Medium" pitchFamily="2" charset="0"/>
            </a:endParaRPr>
          </a:p>
        </p:txBody>
      </p:sp>
      <p:sp>
        <p:nvSpPr>
          <p:cNvPr id="4" name="TextBox 3">
            <a:extLst>
              <a:ext uri="{FF2B5EF4-FFF2-40B4-BE49-F238E27FC236}">
                <a16:creationId xmlns:a16="http://schemas.microsoft.com/office/drawing/2014/main" id="{964255D1-BAD0-BF13-057E-89680189A3C3}"/>
              </a:ext>
            </a:extLst>
          </p:cNvPr>
          <p:cNvSpPr txBox="1"/>
          <p:nvPr/>
        </p:nvSpPr>
        <p:spPr>
          <a:xfrm>
            <a:off x="1077824" y="3007819"/>
            <a:ext cx="5865901" cy="1754326"/>
          </a:xfrm>
          <a:prstGeom prst="rect">
            <a:avLst/>
          </a:prstGeom>
          <a:solidFill>
            <a:schemeClr val="bg1">
              <a:alpha val="80000"/>
            </a:schemeClr>
          </a:solidFill>
        </p:spPr>
        <p:txBody>
          <a:bodyPr wrap="square" rtlCol="0" anchor="ctr">
            <a:spAutoFit/>
          </a:bodyPr>
          <a:lstStyle/>
          <a:p>
            <a:endParaRPr lang="en-US" dirty="0" smtClean="0"/>
          </a:p>
          <a:p>
            <a:r>
              <a:rPr lang="en-US" dirty="0" smtClean="0"/>
              <a:t>The </a:t>
            </a:r>
            <a:r>
              <a:rPr lang="en-US" dirty="0"/>
              <a:t>city of Toronto, located on the shore of Lake Ontario, is the most populated city in Canada.  The city possesses an outdated infrastructure which uses a combined system to handle storm water and sewage. </a:t>
            </a:r>
            <a:endParaRPr lang="en-US" dirty="0" smtClean="0"/>
          </a:p>
          <a:p>
            <a:endParaRPr lang="en-CA" dirty="0"/>
          </a:p>
        </p:txBody>
      </p:sp>
      <p:pic>
        <p:nvPicPr>
          <p:cNvPr id="12" name="Picture 11">
            <a:extLst>
              <a:ext uri="{FF2B5EF4-FFF2-40B4-BE49-F238E27FC236}">
                <a16:creationId xmlns:a16="http://schemas.microsoft.com/office/drawing/2014/main" id="{B1F6155C-5EC1-5E99-D5A0-BBB81F73FFD7}"/>
              </a:ext>
            </a:extLst>
          </p:cNvPr>
          <p:cNvPicPr>
            <a:picLocks noChangeAspect="1"/>
          </p:cNvPicPr>
          <p:nvPr/>
        </p:nvPicPr>
        <p:blipFill>
          <a:blip r:embed="rId4"/>
          <a:srcRect/>
          <a:stretch/>
        </p:blipFill>
        <p:spPr>
          <a:xfrm>
            <a:off x="9440082" y="-10019"/>
            <a:ext cx="2177759" cy="2177759"/>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ln>
            <a:noFill/>
          </a:ln>
        </p:spPr>
      </p:pic>
      <p:sp>
        <p:nvSpPr>
          <p:cNvPr id="6" name="Text Placeholder 3">
            <a:extLst>
              <a:ext uri="{FF2B5EF4-FFF2-40B4-BE49-F238E27FC236}">
                <a16:creationId xmlns:a16="http://schemas.microsoft.com/office/drawing/2014/main" id="{589C8E83-8A1A-0208-B58A-F46D389F536D}"/>
              </a:ext>
            </a:extLst>
          </p:cNvPr>
          <p:cNvSpPr txBox="1">
            <a:spLocks/>
          </p:cNvSpPr>
          <p:nvPr/>
        </p:nvSpPr>
        <p:spPr>
          <a:xfrm>
            <a:off x="1" y="6427675"/>
            <a:ext cx="12191999" cy="430325"/>
          </a:xfrm>
          <a:prstGeom prst="rect">
            <a:avLst/>
          </a:prstGeom>
          <a:solidFill>
            <a:schemeClr val="bg1">
              <a:alpha val="50000"/>
            </a:scheme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Gotham Book" pitchFamily="2" charset="0"/>
                <a:ea typeface="+mn-ea"/>
                <a:cs typeface="+mn-cs"/>
              </a:rPr>
              <a:t>						               TORONTO</a:t>
            </a:r>
          </a:p>
        </p:txBody>
      </p:sp>
    </p:spTree>
    <p:extLst>
      <p:ext uri="{BB962C8B-B14F-4D97-AF65-F5344CB8AC3E}">
        <p14:creationId xmlns:p14="http://schemas.microsoft.com/office/powerpoint/2010/main" val="3795002897"/>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54F94964-D485-1F7E-B7E4-7BF368F6A362}"/>
              </a:ext>
            </a:extLst>
          </p:cNvPr>
          <p:cNvSpPr>
            <a:spLocks noChangeAspect="1"/>
          </p:cNvSpPr>
          <p:nvPr/>
        </p:nvSpPr>
        <p:spPr>
          <a:xfrm>
            <a:off x="0" y="1"/>
            <a:ext cx="12193200" cy="6858000"/>
          </a:xfrm>
          <a:prstGeom prst="frame">
            <a:avLst/>
          </a:prstGeom>
          <a:solidFill>
            <a:srgbClr val="45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Content Placeholder 5">
            <a:extLst>
              <a:ext uri="{FF2B5EF4-FFF2-40B4-BE49-F238E27FC236}">
                <a16:creationId xmlns:a16="http://schemas.microsoft.com/office/drawing/2014/main" id="{53A23F0B-29EE-C8D3-6C66-059C34BB2A36}"/>
              </a:ext>
            </a:extLst>
          </p:cNvPr>
          <p:cNvSpPr>
            <a:spLocks noGrp="1"/>
          </p:cNvSpPr>
          <p:nvPr>
            <p:ph idx="1"/>
          </p:nvPr>
        </p:nvSpPr>
        <p:spPr>
          <a:xfrm>
            <a:off x="842963" y="864393"/>
            <a:ext cx="10467973" cy="5129213"/>
          </a:xfrm>
          <a:solidFill>
            <a:schemeClr val="bg1"/>
          </a:solidFill>
          <a:ln>
            <a:noFill/>
          </a:ln>
        </p:spPr>
        <p:txBody>
          <a:bodyPr anchor="ctr">
            <a:normAutofit/>
          </a:bodyPr>
          <a:lstStyle/>
          <a:p>
            <a:pPr marL="0" indent="0" algn="just">
              <a:lnSpc>
                <a:spcPct val="100000"/>
              </a:lnSpc>
              <a:spcBef>
                <a:spcPts val="0"/>
              </a:spcBef>
              <a:spcAft>
                <a:spcPts val="600"/>
              </a:spcAft>
              <a:buNone/>
            </a:pPr>
            <a:endParaRPr lang="en-US" smtClean="0"/>
          </a:p>
          <a:p>
            <a:pPr marL="0" indent="0" algn="just">
              <a:lnSpc>
                <a:spcPct val="100000"/>
              </a:lnSpc>
              <a:spcBef>
                <a:spcPts val="0"/>
              </a:spcBef>
              <a:spcAft>
                <a:spcPts val="600"/>
              </a:spcAft>
              <a:buNone/>
            </a:pPr>
            <a:r>
              <a:rPr lang="en-US" smtClean="0"/>
              <a:t>When </a:t>
            </a:r>
            <a:r>
              <a:rPr lang="en-US" dirty="0"/>
              <a:t>there are intense rainfalls, the amount of rainfalls may exceed the capacity of the system and overflow of the combined sewer system may happen where untreated sewage could be discharged into locations such as the Don River watershed and potentially in Lake Ontario (Toronto and Region Conservation Authority). The Don River watershed, which stretches almost 38 kilometers, is highly urbanized with the preponderance of paved surfaces limiting the availability of soil and vegetation to absorb additional water caused by the rainfalls. These circumstances may affect the quality of the Don river.</a:t>
            </a:r>
            <a:endParaRPr lang="en-CA" dirty="0"/>
          </a:p>
          <a:p>
            <a:pPr marL="0" indent="0" algn="just">
              <a:lnSpc>
                <a:spcPct val="100000"/>
              </a:lnSpc>
              <a:spcBef>
                <a:spcPts val="0"/>
              </a:spcBef>
              <a:spcAft>
                <a:spcPts val="600"/>
              </a:spcAft>
              <a:buNone/>
            </a:pPr>
            <a:endParaRPr lang="en-CA" sz="2000" dirty="0">
              <a:effectLst/>
              <a:latin typeface="Gotham Book" pitchFamily="2" charset="0"/>
            </a:endParaRPr>
          </a:p>
        </p:txBody>
      </p:sp>
      <p:sp>
        <p:nvSpPr>
          <p:cNvPr id="3" name="Text Placeholder 3">
            <a:extLst>
              <a:ext uri="{FF2B5EF4-FFF2-40B4-BE49-F238E27FC236}">
                <a16:creationId xmlns:a16="http://schemas.microsoft.com/office/drawing/2014/main" id="{05F7959A-3A3B-68F2-3F7E-CD2DBB6F61A2}"/>
              </a:ext>
            </a:extLst>
          </p:cNvPr>
          <p:cNvSpPr txBox="1">
            <a:spLocks/>
          </p:cNvSpPr>
          <p:nvPr/>
        </p:nvSpPr>
        <p:spPr>
          <a:xfrm>
            <a:off x="1" y="6427675"/>
            <a:ext cx="12191999" cy="430325"/>
          </a:xfrm>
          <a:prstGeom prst="rect">
            <a:avLst/>
          </a:prstGeom>
          <a:solidFill>
            <a:schemeClr val="bg1">
              <a:alpha val="50000"/>
            </a:scheme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Gotham Book" pitchFamily="2" charset="0"/>
                <a:ea typeface="+mn-ea"/>
                <a:cs typeface="+mn-cs"/>
              </a:rPr>
              <a:t>						               TORONTO</a:t>
            </a:r>
          </a:p>
        </p:txBody>
      </p:sp>
    </p:spTree>
    <p:extLst>
      <p:ext uri="{BB962C8B-B14F-4D97-AF65-F5344CB8AC3E}">
        <p14:creationId xmlns:p14="http://schemas.microsoft.com/office/powerpoint/2010/main" val="14233628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3B763E"/>
      </a:accent1>
      <a:accent2>
        <a:srgbClr val="C83537"/>
      </a:accent2>
      <a:accent3>
        <a:srgbClr val="F8C332"/>
      </a:accent3>
      <a:accent4>
        <a:srgbClr val="4F53A3"/>
      </a:accent4>
      <a:accent5>
        <a:srgbClr val="F19B33"/>
      </a:accent5>
      <a:accent6>
        <a:srgbClr val="45A8D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547996F0945045841D4032A53E815B" ma:contentTypeVersion="15" ma:contentTypeDescription="Create a new document." ma:contentTypeScope="" ma:versionID="9720fe8199af24ee986d7baea1cea8f7">
  <xsd:schema xmlns:xsd="http://www.w3.org/2001/XMLSchema" xmlns:xs="http://www.w3.org/2001/XMLSchema" xmlns:p="http://schemas.microsoft.com/office/2006/metadata/properties" xmlns:ns2="2c9b8f40-2560-4623-9955-0bf954a8da68" xmlns:ns3="3c128593-d5eb-4587-af01-a0011b216d88" targetNamespace="http://schemas.microsoft.com/office/2006/metadata/properties" ma:root="true" ma:fieldsID="54ac8ebfbc0cfddde10c2942ec611a77" ns2:_="" ns3:_="">
    <xsd:import namespace="2c9b8f40-2560-4623-9955-0bf954a8da68"/>
    <xsd:import namespace="3c128593-d5eb-4587-af01-a0011b216d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9b8f40-2560-4623-9955-0bf954a8da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bf906fe-3e8e-4b22-a6fd-bde302b921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128593-d5eb-4587-af01-a0011b216d8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94db5775-5a35-4ed4-9cef-83337d2d52f2}" ma:internalName="TaxCatchAll" ma:showField="CatchAllData" ma:web="3c128593-d5eb-4587-af01-a0011b216d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9b8f40-2560-4623-9955-0bf954a8da68">
      <Terms xmlns="http://schemas.microsoft.com/office/infopath/2007/PartnerControls"/>
    </lcf76f155ced4ddcb4097134ff3c332f>
    <TaxCatchAll xmlns="3c128593-d5eb-4587-af01-a0011b216d88" xsi:nil="true"/>
  </documentManagement>
</p:properties>
</file>

<file path=customXml/itemProps1.xml><?xml version="1.0" encoding="utf-8"?>
<ds:datastoreItem xmlns:ds="http://schemas.openxmlformats.org/officeDocument/2006/customXml" ds:itemID="{112D204D-DB55-4515-8BD3-4651470C0C4B}"/>
</file>

<file path=customXml/itemProps2.xml><?xml version="1.0" encoding="utf-8"?>
<ds:datastoreItem xmlns:ds="http://schemas.openxmlformats.org/officeDocument/2006/customXml" ds:itemID="{3A2F07E5-7EE1-47A3-8D4D-8C04EDED3F3B}"/>
</file>

<file path=customXml/itemProps3.xml><?xml version="1.0" encoding="utf-8"?>
<ds:datastoreItem xmlns:ds="http://schemas.openxmlformats.org/officeDocument/2006/customXml" ds:itemID="{BBF28AD9-9B1F-4797-BC4D-448B1338A7AB}"/>
</file>

<file path=docProps/app.xml><?xml version="1.0" encoding="utf-8"?>
<Properties xmlns="http://schemas.openxmlformats.org/officeDocument/2006/extended-properties" xmlns:vt="http://schemas.openxmlformats.org/officeDocument/2006/docPropsVTypes">
  <TotalTime>983</TotalTime>
  <Words>1157</Words>
  <Application>Microsoft Office PowerPoint</Application>
  <PresentationFormat>Widescreen</PresentationFormat>
  <Paragraphs>90</Paragraphs>
  <Slides>7</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vt:i4>
      </vt:variant>
    </vt:vector>
  </HeadingPairs>
  <TitlesOfParts>
    <vt:vector size="17" baseType="lpstr">
      <vt:lpstr>Arial</vt:lpstr>
      <vt:lpstr>Avenir Next</vt:lpstr>
      <vt:lpstr>AvenirNext</vt:lpstr>
      <vt:lpstr>Calibri</vt:lpstr>
      <vt:lpstr>Calibri Light</vt:lpstr>
      <vt:lpstr>Gotham Book</vt:lpstr>
      <vt:lpstr>Gotham Light</vt:lpstr>
      <vt:lpstr>Gotham Medium</vt:lpstr>
      <vt:lpstr>Office Theme</vt:lpstr>
      <vt:lpstr>Office Theme</vt:lpstr>
      <vt:lpstr>Cities and  Communities</vt:lpstr>
      <vt:lpstr>What are the Canadian Engineering Grand Challenges?</vt:lpstr>
      <vt:lpstr>Safe Water In Our Communities </vt:lpstr>
      <vt:lpstr>Water Crisis in Neskantaga First Nation</vt:lpstr>
      <vt:lpstr>PowerPoint Presentation</vt:lpstr>
      <vt:lpstr> Rainfall Management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City Challenges</dc:title>
  <dc:creator>Nadine Ibrahim</dc:creator>
  <cp:lastModifiedBy>Christine Moresoli</cp:lastModifiedBy>
  <cp:revision>16</cp:revision>
  <dcterms:created xsi:type="dcterms:W3CDTF">2022-10-20T13:53:03Z</dcterms:created>
  <dcterms:modified xsi:type="dcterms:W3CDTF">2024-09-25T15:15:20Z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0x010100D9547996F0945045841D4032A53E815B</vt:lpwstr>
  </property>
</Properties>
</file>