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
  </p:notesMasterIdLst>
  <p:sldIdLst>
    <p:sldId id="285" r:id="rId3"/>
    <p:sldId id="290" r:id="rId4"/>
    <p:sldId id="274" r:id="rId5"/>
    <p:sldId id="436" r:id="rId6"/>
    <p:sldId id="437" r:id="rId7"/>
    <p:sldId id="471" r:id="rId8"/>
    <p:sldId id="4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38F68-5688-849E-686B-64960E21EEF9}" name="Maria Kovac" initials="MK" userId="S::m2kovac@uwaterloo.ca::ca96b200-beaf-4897-a44e-e1ade192cb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2438"/>
    <a:srgbClr val="C83536"/>
    <a:srgbClr val="4E57A7"/>
    <a:srgbClr val="F8C333"/>
    <a:srgbClr val="45A9DD"/>
    <a:srgbClr val="F29C33"/>
    <a:srgbClr val="417C44"/>
    <a:srgbClr val="ED7233"/>
    <a:srgbClr val="011893"/>
    <a:srgbClr val="333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7"/>
    <p:restoredTop sz="96395"/>
  </p:normalViewPr>
  <p:slideViewPr>
    <p:cSldViewPr snapToGrid="0">
      <p:cViewPr varScale="1">
        <p:scale>
          <a:sx n="90" d="100"/>
          <a:sy n="90" d="100"/>
        </p:scale>
        <p:origin x="90" y="564"/>
      </p:cViewPr>
      <p:guideLst/>
    </p:cSldViewPr>
  </p:slideViewPr>
  <p:outlineViewPr>
    <p:cViewPr>
      <p:scale>
        <a:sx n="33" d="100"/>
        <a:sy n="33" d="100"/>
      </p:scale>
      <p:origin x="-64"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9" d="100"/>
          <a:sy n="99" d="100"/>
        </p:scale>
        <p:origin x="37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42"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 Id="rId43"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BBF4D-8C74-3142-88F3-46EE8FD20ED9}" type="datetimeFigureOut">
              <a:rPr lang="en-CA" smtClean="0"/>
              <a:t>2024-09-24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E5B45-1867-8447-8F29-540ACDFEE882}" type="slidenum">
              <a:rPr lang="en-CA" smtClean="0"/>
              <a:t>‹#›</a:t>
            </a:fld>
            <a:endParaRPr lang="en-CA"/>
          </a:p>
        </p:txBody>
      </p:sp>
    </p:spTree>
    <p:extLst>
      <p:ext uri="{BB962C8B-B14F-4D97-AF65-F5344CB8AC3E}">
        <p14:creationId xmlns:p14="http://schemas.microsoft.com/office/powerpoint/2010/main" val="268699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E5B45-1867-8447-8F29-540ACDFEE882}" type="slidenum">
              <a:rPr lang="en-CA" smtClean="0"/>
              <a:t>3</a:t>
            </a:fld>
            <a:endParaRPr lang="en-CA"/>
          </a:p>
        </p:txBody>
      </p:sp>
    </p:spTree>
    <p:extLst>
      <p:ext uri="{BB962C8B-B14F-4D97-AF65-F5344CB8AC3E}">
        <p14:creationId xmlns:p14="http://schemas.microsoft.com/office/powerpoint/2010/main" val="61396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AvenirNext" panose="020B0503020202020204" pitchFamily="34" charset="0"/>
              </a:rPr>
              <a:t>Saranya </a:t>
            </a:r>
            <a:r>
              <a:rPr lang="en-CA" sz="1800" b="1" dirty="0" err="1">
                <a:effectLst/>
                <a:latin typeface="AvenirNext" panose="020B0503020202020204" pitchFamily="34" charset="0"/>
              </a:rPr>
              <a:t>Jeyakanthan</a:t>
            </a:r>
            <a:r>
              <a:rPr lang="en-CA" sz="1800" b="1" dirty="0">
                <a:effectLst/>
                <a:latin typeface="AvenirNext" panose="020B0503020202020204" pitchFamily="34" charset="0"/>
              </a:rPr>
              <a:t> </a:t>
            </a:r>
          </a:p>
          <a:p>
            <a:r>
              <a:rPr lang="en-CA" sz="1200" u="sng" dirty="0">
                <a:effectLst/>
                <a:latin typeface="AvenirNext" panose="020B0503020202020204" pitchFamily="34" charset="0"/>
              </a:rPr>
              <a:t>Photo References: </a:t>
            </a:r>
            <a:endParaRPr lang="en-CA" u="sng" dirty="0">
              <a:effectLst/>
            </a:endParaRPr>
          </a:p>
          <a:p>
            <a:r>
              <a:rPr lang="en-CA" sz="1200" dirty="0" err="1">
                <a:effectLst/>
                <a:latin typeface="AvenirNext" panose="020B0503020202020204" pitchFamily="34" charset="0"/>
              </a:rPr>
              <a:t>Aajimwnaang</a:t>
            </a:r>
            <a:r>
              <a:rPr lang="en-CA" sz="1200" dirty="0">
                <a:effectLst/>
                <a:latin typeface="AvenirNext" panose="020B0503020202020204" pitchFamily="34" charset="0"/>
              </a:rPr>
              <a:t> Resource Centre right next to Dow Chemical in Chemical Valley by </a:t>
            </a:r>
            <a:r>
              <a:rPr lang="en-CA" sz="1200" dirty="0" err="1">
                <a:effectLst/>
                <a:latin typeface="AvenirNext" panose="020B0503020202020204" pitchFamily="34" charset="0"/>
              </a:rPr>
              <a:t>TheKurgan</a:t>
            </a:r>
            <a:r>
              <a:rPr lang="en-CA" sz="1200" dirty="0">
                <a:effectLst/>
                <a:latin typeface="AvenirNext" panose="020B0503020202020204" pitchFamily="34" charset="0"/>
              </a:rPr>
              <a:t> licensed under CC BY-SA 3.0 https://</a:t>
            </a:r>
            <a:r>
              <a:rPr lang="en-CA" sz="1200" dirty="0" err="1">
                <a:effectLst/>
                <a:latin typeface="AvenirNext" panose="020B0503020202020204" pitchFamily="34" charset="0"/>
              </a:rPr>
              <a:t>commons.wikimedia.org</a:t>
            </a:r>
            <a:r>
              <a:rPr lang="en-CA" sz="1200" dirty="0">
                <a:effectLst/>
                <a:latin typeface="AvenirNext" panose="020B0503020202020204" pitchFamily="34" charset="0"/>
              </a:rPr>
              <a:t>/wiki/ </a:t>
            </a:r>
            <a:r>
              <a:rPr lang="en-CA" sz="1200" dirty="0" err="1">
                <a:effectLst/>
                <a:latin typeface="AvenirNext" panose="020B0503020202020204" pitchFamily="34" charset="0"/>
              </a:rPr>
              <a:t>File:Aajimwnaang_Resource_Centre_right_next_to_Dow_Che</a:t>
            </a:r>
            <a:r>
              <a:rPr lang="en-CA" sz="1200" dirty="0">
                <a:effectLst/>
                <a:latin typeface="AvenirNext" panose="020B0503020202020204" pitchFamily="34" charset="0"/>
              </a:rPr>
              <a:t> </a:t>
            </a:r>
            <a:r>
              <a:rPr lang="en-CA" sz="1200" dirty="0" err="1">
                <a:effectLst/>
                <a:latin typeface="AvenirNext" panose="020B0503020202020204" pitchFamily="34" charset="0"/>
              </a:rPr>
              <a:t>mical_in_Chemical_Valley.jpg#filelinks</a:t>
            </a:r>
            <a:r>
              <a:rPr lang="en-CA" sz="1200" dirty="0">
                <a:effectLst/>
                <a:latin typeface="AvenirNext" panose="020B0503020202020204" pitchFamily="34" charset="0"/>
              </a:rPr>
              <a:t> </a:t>
            </a:r>
            <a:endParaRPr lang="en-CA" dirty="0">
              <a:effectLst/>
            </a:endParaRPr>
          </a:p>
          <a:p>
            <a:endParaRPr lang="en-CA" sz="1200" dirty="0">
              <a:effectLst/>
              <a:latin typeface="AvenirNext" panose="020B0503020202020204" pitchFamily="34" charset="0"/>
            </a:endParaRPr>
          </a:p>
          <a:p>
            <a:r>
              <a:rPr lang="en-CA" sz="1200" dirty="0">
                <a:effectLst/>
                <a:latin typeface="AvenirNext" panose="020B0503020202020204" pitchFamily="34" charset="0"/>
              </a:rPr>
              <a:t>Rhine Rhein Basel 2006 871 by Norbert </a:t>
            </a:r>
            <a:r>
              <a:rPr lang="en-CA" sz="1200" dirty="0" err="1">
                <a:effectLst/>
                <a:latin typeface="AvenirNext" panose="020B0503020202020204" pitchFamily="34" charset="0"/>
              </a:rPr>
              <a:t>Aepli</a:t>
            </a:r>
            <a:r>
              <a:rPr lang="en-CA" sz="1200" dirty="0">
                <a:effectLst/>
                <a:latin typeface="AvenirNext" panose="020B0503020202020204" pitchFamily="34" charset="0"/>
              </a:rPr>
              <a:t> licensed under CC BY 2.5 https://</a:t>
            </a:r>
            <a:r>
              <a:rPr lang="en-CA" sz="1200" dirty="0" err="1">
                <a:effectLst/>
                <a:latin typeface="AvenirNext" panose="020B0503020202020204" pitchFamily="34" charset="0"/>
              </a:rPr>
              <a:t>commons.wikimedia.org</a:t>
            </a:r>
            <a:r>
              <a:rPr lang="en-CA" sz="1200" dirty="0">
                <a:effectLst/>
                <a:latin typeface="AvenirNext" panose="020B0503020202020204" pitchFamily="34" charset="0"/>
              </a:rPr>
              <a:t>/wiki/ File:Rhine_Rhein_Basel_2006_871.JPG </a:t>
            </a:r>
            <a:endParaRPr lang="en-CA" dirty="0">
              <a:effectLst/>
            </a:endParaRPr>
          </a:p>
          <a:p>
            <a:endParaRPr lang="en-CA" dirty="0">
              <a:effectLst/>
            </a:endParaRPr>
          </a:p>
          <a:p>
            <a:r>
              <a:rPr lang="en-CA" sz="1800" u="sng" dirty="0">
                <a:effectLst/>
                <a:latin typeface="AvenirNext" panose="020B0503020202020204" pitchFamily="34" charset="0"/>
              </a:rPr>
              <a:t>References</a:t>
            </a:r>
          </a:p>
          <a:p>
            <a:r>
              <a:rPr lang="en-CA" sz="1800" dirty="0">
                <a:effectLst/>
                <a:latin typeface="AvenirNext" panose="020B0503020202020204" pitchFamily="34" charset="0"/>
              </a:rPr>
              <a:t>Britannica, T. Editors of Encyclopaedia (2013, May 1). Basel. Encyclopedia Britannica. https://</a:t>
            </a:r>
            <a:r>
              <a:rPr lang="en-CA" sz="1800" dirty="0" err="1">
                <a:effectLst/>
                <a:latin typeface="AvenirNext" panose="020B0503020202020204" pitchFamily="34" charset="0"/>
              </a:rPr>
              <a:t>www.britannica.com</a:t>
            </a:r>
            <a:r>
              <a:rPr lang="en-CA" sz="1800" dirty="0">
                <a:effectLst/>
                <a:latin typeface="AvenirNext" panose="020B0503020202020204" pitchFamily="34" charset="0"/>
              </a:rPr>
              <a:t>/place/ Basel-Switzerland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Cantonal Office for Environment and Energy. (2017, June 19). (rep.). Report on the Implementation Status of the Measures to Adapt to the Climate Change in the Canton of Basel-Stadt (pp. 17–18). </a:t>
            </a:r>
            <a:endParaRPr lang="en-CA" dirty="0">
              <a:effectLst/>
            </a:endParaRPr>
          </a:p>
          <a:p>
            <a:endParaRPr lang="en-CA" sz="1800" dirty="0">
              <a:effectLst/>
              <a:latin typeface="AvenirNext" panose="020B0503020202020204" pitchFamily="34" charset="0"/>
            </a:endParaRPr>
          </a:p>
          <a:p>
            <a:r>
              <a:rPr lang="en-CA" sz="1800" dirty="0" err="1">
                <a:effectLst/>
                <a:latin typeface="AvenirNext" panose="020B0503020202020204" pitchFamily="34" charset="0"/>
              </a:rPr>
              <a:t>CTVNews.ca</a:t>
            </a:r>
            <a:r>
              <a:rPr lang="en-CA" sz="1800" dirty="0">
                <a:effectLst/>
                <a:latin typeface="AvenirNext" panose="020B0503020202020204" pitchFamily="34" charset="0"/>
              </a:rPr>
              <a:t> Staff. (2011, September 26). Canada's air among the world's best: WHO report. </a:t>
            </a:r>
            <a:r>
              <a:rPr lang="en-CA" sz="1800" dirty="0" err="1">
                <a:effectLst/>
                <a:latin typeface="AvenirNext" panose="020B0503020202020204" pitchFamily="34" charset="0"/>
              </a:rPr>
              <a:t>CTVNews</a:t>
            </a:r>
            <a:r>
              <a:rPr lang="en-CA" sz="1800" dirty="0">
                <a:effectLst/>
                <a:latin typeface="AvenirNext" panose="020B0503020202020204" pitchFamily="34" charset="0"/>
              </a:rPr>
              <a:t>. https:// </a:t>
            </a:r>
            <a:r>
              <a:rPr lang="en-CA" sz="1800" dirty="0" err="1">
                <a:effectLst/>
                <a:latin typeface="AvenirNext" panose="020B0503020202020204" pitchFamily="34" charset="0"/>
              </a:rPr>
              <a:t>www.ctvnews.ca</a:t>
            </a:r>
            <a:r>
              <a:rPr lang="en-CA" sz="1800" dirty="0">
                <a:effectLst/>
                <a:latin typeface="AvenirNext" panose="020B0503020202020204" pitchFamily="34" charset="0"/>
              </a:rPr>
              <a:t>/</a:t>
            </a:r>
            <a:r>
              <a:rPr lang="en-CA" sz="1800" dirty="0" err="1">
                <a:effectLst/>
                <a:latin typeface="AvenirNext" panose="020B0503020202020204" pitchFamily="34" charset="0"/>
              </a:rPr>
              <a:t>canada</a:t>
            </a:r>
            <a:r>
              <a:rPr lang="en-CA" sz="1800" dirty="0">
                <a:effectLst/>
                <a:latin typeface="AvenirNext" panose="020B0503020202020204" pitchFamily="34" charset="0"/>
              </a:rPr>
              <a:t>-s-air-among-the-world-s-best-who- report-1.702752.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EIA. (2020, April 9). U.S. Energy Information Administration - EIA - Independent Statistics and Analysis.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Hydropower and the environment. https://</a:t>
            </a:r>
            <a:r>
              <a:rPr lang="en-CA" sz="1800" dirty="0" err="1">
                <a:effectLst/>
                <a:latin typeface="AvenirNext" panose="020B0503020202020204" pitchFamily="34" charset="0"/>
              </a:rPr>
              <a:t>www.eia.gov</a:t>
            </a:r>
            <a:r>
              <a:rPr lang="en-CA" sz="1800" dirty="0">
                <a:effectLst/>
                <a:latin typeface="AvenirNext" panose="020B0503020202020204" pitchFamily="34" charset="0"/>
              </a:rPr>
              <a:t>/ </a:t>
            </a:r>
            <a:r>
              <a:rPr lang="en-CA" sz="1800" dirty="0" err="1">
                <a:effectLst/>
                <a:latin typeface="AvenirNext" panose="020B0503020202020204" pitchFamily="34" charset="0"/>
              </a:rPr>
              <a:t>energyexplained</a:t>
            </a:r>
            <a:r>
              <a:rPr lang="en-CA" sz="1800" dirty="0">
                <a:effectLst/>
                <a:latin typeface="AvenirNext" panose="020B0503020202020204" pitchFamily="34" charset="0"/>
              </a:rPr>
              <a:t>/hydropower/hydropower-and-the- </a:t>
            </a:r>
            <a:r>
              <a:rPr lang="en-CA" sz="1800" dirty="0" err="1">
                <a:effectLst/>
                <a:latin typeface="AvenirNext" panose="020B0503020202020204" pitchFamily="34" charset="0"/>
              </a:rPr>
              <a:t>environment.php</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Engineering Deans Canada (2019). Canadian Engineering Grand Challenges (2020-2030): Inspiring action to improve life for Canadian and the world. Retrieved on July 4, 2021, from: https://</a:t>
            </a:r>
            <a:r>
              <a:rPr lang="en-CA" sz="1800" dirty="0" err="1">
                <a:effectLst/>
                <a:latin typeface="AvenirNext" panose="020B0503020202020204" pitchFamily="34" charset="0"/>
              </a:rPr>
              <a:t>engineeringdeans.ca</a:t>
            </a:r>
            <a:r>
              <a:rPr lang="en-CA" sz="1800" dirty="0">
                <a:effectLst/>
                <a:latin typeface="AvenirNext" panose="020B0503020202020204" pitchFamily="34" charset="0"/>
              </a:rPr>
              <a:t>/</a:t>
            </a:r>
            <a:r>
              <a:rPr lang="en-CA" sz="1800" dirty="0" err="1">
                <a:effectLst/>
                <a:latin typeface="AvenirNext" panose="020B0503020202020204" pitchFamily="34" charset="0"/>
              </a:rPr>
              <a:t>en</a:t>
            </a:r>
            <a:r>
              <a:rPr lang="en-CA" sz="1800" dirty="0">
                <a:effectLst/>
                <a:latin typeface="AvenirNext" panose="020B0503020202020204" pitchFamily="34" charset="0"/>
              </a:rPr>
              <a:t>/project/</a:t>
            </a:r>
            <a:r>
              <a:rPr lang="en-CA" sz="1800" dirty="0" err="1">
                <a:effectLst/>
                <a:latin typeface="AvenirNext" panose="020B0503020202020204" pitchFamily="34" charset="0"/>
              </a:rPr>
              <a:t>cegc</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err="1">
                <a:effectLst/>
                <a:latin typeface="AvenirNext" panose="020B0503020202020204" pitchFamily="34" charset="0"/>
              </a:rPr>
              <a:t>IQAir</a:t>
            </a:r>
            <a:r>
              <a:rPr lang="en-CA" sz="1800" dirty="0">
                <a:effectLst/>
                <a:latin typeface="AvenirNext" panose="020B0503020202020204" pitchFamily="34" charset="0"/>
              </a:rPr>
              <a:t>. (2021, July 4). Basel Air Quality Index (AQI) and Switzerland Air Pollution: AirVisual. Basel Air Quality Index (AQI) and Switzerland Air Pollution | AirVisual. https:// </a:t>
            </a:r>
            <a:r>
              <a:rPr lang="en-CA" sz="1800" dirty="0" err="1">
                <a:effectLst/>
                <a:latin typeface="AvenirNext" panose="020B0503020202020204" pitchFamily="34" charset="0"/>
              </a:rPr>
              <a:t>www.iqair.com</a:t>
            </a:r>
            <a:r>
              <a:rPr lang="en-CA" sz="1800" dirty="0">
                <a:effectLst/>
                <a:latin typeface="AvenirNext" panose="020B0503020202020204" pitchFamily="34" charset="0"/>
              </a:rPr>
              <a:t>/ca/</a:t>
            </a:r>
            <a:r>
              <a:rPr lang="en-CA" sz="1800" dirty="0" err="1">
                <a:effectLst/>
                <a:latin typeface="AvenirNext" panose="020B0503020202020204" pitchFamily="34" charset="0"/>
              </a:rPr>
              <a:t>switzerland</a:t>
            </a:r>
            <a:r>
              <a:rPr lang="en-CA" sz="1800" dirty="0">
                <a:effectLst/>
                <a:latin typeface="AvenirNext" panose="020B0503020202020204" pitchFamily="34" charset="0"/>
              </a:rPr>
              <a:t>/</a:t>
            </a:r>
            <a:r>
              <a:rPr lang="en-CA" sz="1800" dirty="0" err="1">
                <a:effectLst/>
                <a:latin typeface="AvenirNext" panose="020B0503020202020204" pitchFamily="34" charset="0"/>
              </a:rPr>
              <a:t>basel</a:t>
            </a:r>
            <a:r>
              <a:rPr lang="en-CA" sz="1800" dirty="0">
                <a:effectLst/>
                <a:latin typeface="AvenirNext" panose="020B0503020202020204" pitchFamily="34" charset="0"/>
              </a:rPr>
              <a:t>-city/</a:t>
            </a:r>
            <a:r>
              <a:rPr lang="en-CA" sz="1800" dirty="0" err="1">
                <a:effectLst/>
                <a:latin typeface="AvenirNext" panose="020B0503020202020204" pitchFamily="34" charset="0"/>
              </a:rPr>
              <a:t>basel</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Kanton Basel-Stadt. (n.d.). Basel auf dem </a:t>
            </a:r>
            <a:r>
              <a:rPr lang="en-CA" sz="1800" dirty="0" err="1">
                <a:effectLst/>
                <a:latin typeface="AvenirNext" panose="020B0503020202020204" pitchFamily="34" charset="0"/>
              </a:rPr>
              <a:t>Weg</a:t>
            </a:r>
            <a:r>
              <a:rPr lang="en-CA" sz="1800" dirty="0">
                <a:effectLst/>
                <a:latin typeface="AvenirNext" panose="020B0503020202020204" pitchFamily="34" charset="0"/>
              </a:rPr>
              <a:t> in </a:t>
            </a:r>
            <a:r>
              <a:rPr lang="en-CA" sz="1800" dirty="0" err="1">
                <a:effectLst/>
                <a:latin typeface="AvenirNext" panose="020B0503020202020204" pitchFamily="34" charset="0"/>
              </a:rPr>
              <a:t>eine</a:t>
            </a:r>
            <a:r>
              <a:rPr lang="en-CA" sz="1800" dirty="0">
                <a:effectLst/>
                <a:latin typeface="AvenirNext" panose="020B0503020202020204" pitchFamily="34" charset="0"/>
              </a:rPr>
              <a:t> CO2- </a:t>
            </a:r>
            <a:r>
              <a:rPr lang="en-CA" sz="1800" dirty="0" err="1">
                <a:effectLst/>
                <a:latin typeface="AvenirNext" panose="020B0503020202020204" pitchFamily="34" charset="0"/>
              </a:rPr>
              <a:t>arme</a:t>
            </a:r>
            <a:r>
              <a:rPr lang="en-CA" sz="1800" dirty="0">
                <a:effectLst/>
                <a:latin typeface="AvenirNext" panose="020B0503020202020204" pitchFamily="34" charset="0"/>
              </a:rPr>
              <a:t> Zukunft. </a:t>
            </a:r>
            <a:r>
              <a:rPr lang="en-CA" sz="1800" dirty="0" err="1">
                <a:effectLst/>
                <a:latin typeface="AvenirNext" panose="020B0503020202020204" pitchFamily="34" charset="0"/>
              </a:rPr>
              <a:t>Klimaschutz</a:t>
            </a:r>
            <a:r>
              <a:rPr lang="en-CA" sz="1800" dirty="0">
                <a:effectLst/>
                <a:latin typeface="AvenirNext" panose="020B0503020202020204" pitchFamily="34" charset="0"/>
              </a:rPr>
              <a:t> Kanton Basel-Stadt. https:// </a:t>
            </a:r>
            <a:r>
              <a:rPr lang="en-CA" sz="1800" dirty="0" err="1">
                <a:effectLst/>
                <a:latin typeface="AvenirNext" panose="020B0503020202020204" pitchFamily="34" charset="0"/>
              </a:rPr>
              <a:t>www.klimaschutz.bs.ch</a:t>
            </a:r>
            <a:r>
              <a:rPr lang="en-CA" sz="1800" dirty="0">
                <a:effectLst/>
                <a:latin typeface="AvenirNext" panose="020B0503020202020204" pitchFamily="34" charset="0"/>
              </a:rPr>
              <a:t>/. </a:t>
            </a:r>
          </a:p>
          <a:p>
            <a:endParaRPr lang="en-CA" sz="1800" dirty="0">
              <a:effectLst/>
              <a:latin typeface="AvenirNext" panose="020B0503020202020204" pitchFamily="34" charset="0"/>
            </a:endParaRPr>
          </a:p>
          <a:p>
            <a:r>
              <a:rPr lang="en-CA" sz="1800" dirty="0">
                <a:effectLst/>
                <a:latin typeface="AvenirNext" panose="020B0503020202020204" pitchFamily="34" charset="0"/>
              </a:rPr>
              <a:t>Mackenzie, C. A., Lockridge, A., &amp; Keith, M. (2005). Declining sex ratio in a first nation community. Environmental health perspectives, 113(10), 1295–1298. https://</a:t>
            </a:r>
            <a:r>
              <a:rPr lang="en-CA" sz="1800" dirty="0" err="1">
                <a:effectLst/>
                <a:latin typeface="AvenirNext" panose="020B0503020202020204" pitchFamily="34" charset="0"/>
              </a:rPr>
              <a:t>doi.org</a:t>
            </a:r>
            <a:r>
              <a:rPr lang="en-CA" sz="1800" dirty="0">
                <a:effectLst/>
                <a:latin typeface="AvenirNext" panose="020B0503020202020204" pitchFamily="34" charset="0"/>
              </a:rPr>
              <a:t>/10.1289/ ehp.8479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Sean Craig, Carolyn Jarvis, Emma McIntosh, Sawyer Bogdan, Morgan </a:t>
            </a:r>
            <a:r>
              <a:rPr lang="en-CA" sz="1800" dirty="0" err="1">
                <a:effectLst/>
                <a:latin typeface="AvenirNext" panose="020B0503020202020204" pitchFamily="34" charset="0"/>
              </a:rPr>
              <a:t>Bocknek</a:t>
            </a:r>
            <a:r>
              <a:rPr lang="en-CA" sz="1800" dirty="0">
                <a:effectLst/>
                <a:latin typeface="AvenirNext" panose="020B0503020202020204" pitchFamily="34" charset="0"/>
              </a:rPr>
              <a:t>, &amp; Robert Mackenzie. (2017, October 14). 'We expected cancer': Are industrial spills in Canada's 'Chemical </a:t>
            </a:r>
            <a:r>
              <a:rPr lang="en-CA" sz="1800" dirty="0" err="1">
                <a:effectLst/>
                <a:latin typeface="AvenirNext" panose="020B0503020202020204" pitchFamily="34" charset="0"/>
              </a:rPr>
              <a:t>Valley'making</a:t>
            </a:r>
            <a:r>
              <a:rPr lang="en-CA" sz="1800" dirty="0">
                <a:effectLst/>
                <a:latin typeface="AvenirNext" panose="020B0503020202020204" pitchFamily="34" charset="0"/>
              </a:rPr>
              <a:t> people sick? Global News. https:// </a:t>
            </a:r>
            <a:r>
              <a:rPr lang="en-CA" sz="1800" dirty="0" err="1">
                <a:effectLst/>
                <a:latin typeface="AvenirNext" panose="020B0503020202020204" pitchFamily="34" charset="0"/>
              </a:rPr>
              <a:t>globalnews.ca</a:t>
            </a:r>
            <a:r>
              <a:rPr lang="en-CA" sz="1800" dirty="0">
                <a:effectLst/>
                <a:latin typeface="AvenirNext" panose="020B0503020202020204" pitchFamily="34" charset="0"/>
              </a:rPr>
              <a:t>/news/3796720/</a:t>
            </a:r>
            <a:r>
              <a:rPr lang="en-CA" sz="1800" dirty="0" err="1">
                <a:effectLst/>
                <a:latin typeface="AvenirNext" panose="020B0503020202020204" pitchFamily="34" charset="0"/>
              </a:rPr>
              <a:t>sarnia</a:t>
            </a:r>
            <a:r>
              <a:rPr lang="en-CA" sz="1800" dirty="0">
                <a:effectLst/>
                <a:latin typeface="AvenirNext" panose="020B0503020202020204" pitchFamily="34" charset="0"/>
              </a:rPr>
              <a:t>-oil-industry-spills- human-impact-investigation/.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Statistics Canada. 2018. Aamjiwnaang First Nation [First Nation/Indian band or Tribal Council area], Ontario (table). Aboriginal Population Profile. 2016 Census. Statistics Canada Catalogue no. 98-510-X2016001. Ottawa. Released July 18, 2018. http://www12.statcan.gc.ca/census-</a:t>
            </a:r>
            <a:r>
              <a:rPr lang="en-CA" sz="1800" dirty="0" err="1">
                <a:effectLst/>
                <a:latin typeface="AvenirNext" panose="020B0503020202020204" pitchFamily="34" charset="0"/>
              </a:rPr>
              <a:t>recensement</a:t>
            </a:r>
            <a:r>
              <a:rPr lang="en-CA" sz="1800" dirty="0">
                <a:effectLst/>
                <a:latin typeface="AvenirNext" panose="020B0503020202020204" pitchFamily="34" charset="0"/>
              </a:rPr>
              <a:t>/2016/ </a:t>
            </a:r>
            <a:r>
              <a:rPr lang="en-CA" sz="1800" dirty="0" err="1">
                <a:effectLst/>
                <a:latin typeface="AvenirNext" panose="020B0503020202020204" pitchFamily="34" charset="0"/>
              </a:rPr>
              <a:t>dp</a:t>
            </a:r>
            <a:r>
              <a:rPr lang="en-CA" sz="1800" dirty="0">
                <a:effectLst/>
                <a:latin typeface="AvenirNext" panose="020B0503020202020204" pitchFamily="34" charset="0"/>
              </a:rPr>
              <a:t>-pd/</a:t>
            </a:r>
            <a:r>
              <a:rPr lang="en-CA" sz="1800" dirty="0" err="1">
                <a:effectLst/>
                <a:latin typeface="AvenirNext" panose="020B0503020202020204" pitchFamily="34" charset="0"/>
              </a:rPr>
              <a:t>abpopprof</a:t>
            </a:r>
            <a:r>
              <a:rPr lang="en-CA" sz="1800" dirty="0">
                <a:effectLst/>
                <a:latin typeface="AvenirNext" panose="020B0503020202020204" pitchFamily="34" charset="0"/>
              </a:rPr>
              <a:t>/</a:t>
            </a:r>
            <a:r>
              <a:rPr lang="en-CA" sz="1800" dirty="0" err="1">
                <a:effectLst/>
                <a:latin typeface="AvenirNext" panose="020B0503020202020204" pitchFamily="34" charset="0"/>
              </a:rPr>
              <a:t>index.cfm?Lang</a:t>
            </a:r>
            <a:r>
              <a:rPr lang="en-CA" sz="1800" dirty="0">
                <a:effectLst/>
                <a:latin typeface="AvenirNext" panose="020B0503020202020204" pitchFamily="34" charset="0"/>
              </a:rPr>
              <a:t>=E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United Nations (n.d.), Sustainable Development Goals, Department of Economic and Social Affairs, Sustainable Development. Retrieved on July 4, 2021, from: https:// </a:t>
            </a:r>
            <a:r>
              <a:rPr lang="en-CA" sz="1800" dirty="0" err="1">
                <a:effectLst/>
                <a:latin typeface="AvenirNext" panose="020B0503020202020204" pitchFamily="34" charset="0"/>
              </a:rPr>
              <a:t>sdgs.un.org</a:t>
            </a:r>
            <a:r>
              <a:rPr lang="en-CA" sz="1800" dirty="0">
                <a:effectLst/>
                <a:latin typeface="AvenirNext" panose="020B0503020202020204" pitchFamily="34" charset="0"/>
              </a:rPr>
              <a:t>/goals </a:t>
            </a:r>
            <a:endParaRPr lang="en-CA" dirty="0">
              <a:effectLst/>
            </a:endParaRPr>
          </a:p>
          <a:p>
            <a:endParaRPr lang="en-CA" sz="1800" dirty="0">
              <a:effectLst/>
              <a:latin typeface="AvenirNext" panose="020B0503020202020204" pitchFamily="34" charset="0"/>
            </a:endParaRPr>
          </a:p>
          <a:p>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latin typeface="Avenir Next" panose="020B0503020202020204" pitchFamily="34" charset="0"/>
            </a:endParaRPr>
          </a:p>
        </p:txBody>
      </p:sp>
      <p:sp>
        <p:nvSpPr>
          <p:cNvPr id="4" name="Slide Number Placeholder 3"/>
          <p:cNvSpPr>
            <a:spLocks noGrp="1"/>
          </p:cNvSpPr>
          <p:nvPr>
            <p:ph type="sldNum" sz="quarter" idx="5"/>
          </p:nvPr>
        </p:nvSpPr>
        <p:spPr/>
        <p:txBody>
          <a:bodyPr/>
          <a:lstStyle/>
          <a:p>
            <a:fld id="{F7DE5B45-1867-8447-8F29-540ACDFEE882}" type="slidenum">
              <a:rPr lang="en-CA" smtClean="0"/>
              <a:t>4</a:t>
            </a:fld>
            <a:endParaRPr lang="en-CA"/>
          </a:p>
        </p:txBody>
      </p:sp>
    </p:spTree>
    <p:extLst>
      <p:ext uri="{BB962C8B-B14F-4D97-AF65-F5344CB8AC3E}">
        <p14:creationId xmlns:p14="http://schemas.microsoft.com/office/powerpoint/2010/main" val="332700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DE5B45-1867-8447-8F29-540ACDFEE882}" type="slidenum">
              <a:rPr lang="en-CA" smtClean="0"/>
              <a:t>5</a:t>
            </a:fld>
            <a:endParaRPr lang="en-CA"/>
          </a:p>
        </p:txBody>
      </p:sp>
    </p:spTree>
    <p:extLst>
      <p:ext uri="{BB962C8B-B14F-4D97-AF65-F5344CB8AC3E}">
        <p14:creationId xmlns:p14="http://schemas.microsoft.com/office/powerpoint/2010/main" val="284539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AvenirNext" panose="020B0503020202020204" pitchFamily="34" charset="0"/>
              </a:rPr>
              <a:t>Saranya </a:t>
            </a:r>
            <a:r>
              <a:rPr lang="en-CA" sz="1800" b="1" dirty="0" err="1">
                <a:effectLst/>
                <a:latin typeface="AvenirNext" panose="020B0503020202020204" pitchFamily="34" charset="0"/>
              </a:rPr>
              <a:t>Jeyakanthan</a:t>
            </a:r>
            <a:r>
              <a:rPr lang="en-CA" sz="1800" b="1" dirty="0">
                <a:effectLst/>
                <a:latin typeface="AvenirNext" panose="020B0503020202020204" pitchFamily="34" charset="0"/>
              </a:rPr>
              <a:t> </a:t>
            </a:r>
          </a:p>
          <a:p>
            <a:r>
              <a:rPr lang="en-CA" sz="1200" u="sng" dirty="0">
                <a:effectLst/>
                <a:latin typeface="AvenirNext" panose="020B0503020202020204" pitchFamily="34" charset="0"/>
              </a:rPr>
              <a:t>Photo References: </a:t>
            </a:r>
            <a:endParaRPr lang="en-CA" u="sng" dirty="0">
              <a:effectLst/>
            </a:endParaRPr>
          </a:p>
          <a:p>
            <a:r>
              <a:rPr lang="en-CA" sz="1200" dirty="0" err="1">
                <a:effectLst/>
                <a:latin typeface="AvenirNext" panose="020B0503020202020204" pitchFamily="34" charset="0"/>
              </a:rPr>
              <a:t>Aajimwnaang</a:t>
            </a:r>
            <a:r>
              <a:rPr lang="en-CA" sz="1200" dirty="0">
                <a:effectLst/>
                <a:latin typeface="AvenirNext" panose="020B0503020202020204" pitchFamily="34" charset="0"/>
              </a:rPr>
              <a:t> Resource Centre right next to Dow Chemical in Chemical Valley by </a:t>
            </a:r>
            <a:r>
              <a:rPr lang="en-CA" sz="1200" dirty="0" err="1">
                <a:effectLst/>
                <a:latin typeface="AvenirNext" panose="020B0503020202020204" pitchFamily="34" charset="0"/>
              </a:rPr>
              <a:t>TheKurgan</a:t>
            </a:r>
            <a:r>
              <a:rPr lang="en-CA" sz="1200" dirty="0">
                <a:effectLst/>
                <a:latin typeface="AvenirNext" panose="020B0503020202020204" pitchFamily="34" charset="0"/>
              </a:rPr>
              <a:t> licensed under CC BY-SA 3.0 https://</a:t>
            </a:r>
            <a:r>
              <a:rPr lang="en-CA" sz="1200" dirty="0" err="1">
                <a:effectLst/>
                <a:latin typeface="AvenirNext" panose="020B0503020202020204" pitchFamily="34" charset="0"/>
              </a:rPr>
              <a:t>commons.wikimedia.org</a:t>
            </a:r>
            <a:r>
              <a:rPr lang="en-CA" sz="1200" dirty="0">
                <a:effectLst/>
                <a:latin typeface="AvenirNext" panose="020B0503020202020204" pitchFamily="34" charset="0"/>
              </a:rPr>
              <a:t>/wiki/ </a:t>
            </a:r>
            <a:r>
              <a:rPr lang="en-CA" sz="1200" dirty="0" err="1">
                <a:effectLst/>
                <a:latin typeface="AvenirNext" panose="020B0503020202020204" pitchFamily="34" charset="0"/>
              </a:rPr>
              <a:t>File:Aajimwnaang_Resource_Centre_right_next_to_Dow_Che</a:t>
            </a:r>
            <a:r>
              <a:rPr lang="en-CA" sz="1200" dirty="0">
                <a:effectLst/>
                <a:latin typeface="AvenirNext" panose="020B0503020202020204" pitchFamily="34" charset="0"/>
              </a:rPr>
              <a:t> </a:t>
            </a:r>
            <a:r>
              <a:rPr lang="en-CA" sz="1200" dirty="0" err="1">
                <a:effectLst/>
                <a:latin typeface="AvenirNext" panose="020B0503020202020204" pitchFamily="34" charset="0"/>
              </a:rPr>
              <a:t>mical_in_Chemical_Valley.jpg#filelinks</a:t>
            </a:r>
            <a:r>
              <a:rPr lang="en-CA" sz="1200" dirty="0">
                <a:effectLst/>
                <a:latin typeface="AvenirNext" panose="020B0503020202020204" pitchFamily="34" charset="0"/>
              </a:rPr>
              <a:t> </a:t>
            </a:r>
            <a:endParaRPr lang="en-CA" dirty="0">
              <a:effectLst/>
            </a:endParaRPr>
          </a:p>
          <a:p>
            <a:endParaRPr lang="en-CA" sz="1200" dirty="0">
              <a:effectLst/>
              <a:latin typeface="AvenirNext" panose="020B0503020202020204" pitchFamily="34" charset="0"/>
            </a:endParaRPr>
          </a:p>
          <a:p>
            <a:r>
              <a:rPr lang="en-CA" sz="1200" dirty="0">
                <a:effectLst/>
                <a:latin typeface="AvenirNext" panose="020B0503020202020204" pitchFamily="34" charset="0"/>
              </a:rPr>
              <a:t>Rhine Rhein Basel 2006 871 by Norbert </a:t>
            </a:r>
            <a:r>
              <a:rPr lang="en-CA" sz="1200" dirty="0" err="1">
                <a:effectLst/>
                <a:latin typeface="AvenirNext" panose="020B0503020202020204" pitchFamily="34" charset="0"/>
              </a:rPr>
              <a:t>Aepli</a:t>
            </a:r>
            <a:r>
              <a:rPr lang="en-CA" sz="1200" dirty="0">
                <a:effectLst/>
                <a:latin typeface="AvenirNext" panose="020B0503020202020204" pitchFamily="34" charset="0"/>
              </a:rPr>
              <a:t> licensed under CC BY 2.5 https://</a:t>
            </a:r>
            <a:r>
              <a:rPr lang="en-CA" sz="1200" dirty="0" err="1">
                <a:effectLst/>
                <a:latin typeface="AvenirNext" panose="020B0503020202020204" pitchFamily="34" charset="0"/>
              </a:rPr>
              <a:t>commons.wikimedia.org</a:t>
            </a:r>
            <a:r>
              <a:rPr lang="en-CA" sz="1200" dirty="0">
                <a:effectLst/>
                <a:latin typeface="AvenirNext" panose="020B0503020202020204" pitchFamily="34" charset="0"/>
              </a:rPr>
              <a:t>/wiki/ File:Rhine_Rhein_Basel_2006_871.JPG </a:t>
            </a:r>
            <a:endParaRPr lang="en-CA" dirty="0">
              <a:effectLst/>
            </a:endParaRPr>
          </a:p>
          <a:p>
            <a:endParaRPr lang="en-CA" dirty="0">
              <a:effectLst/>
            </a:endParaRPr>
          </a:p>
          <a:p>
            <a:r>
              <a:rPr lang="en-CA" sz="1800" u="sng" dirty="0">
                <a:effectLst/>
                <a:latin typeface="AvenirNext" panose="020B0503020202020204" pitchFamily="34" charset="0"/>
              </a:rPr>
              <a:t>References</a:t>
            </a:r>
          </a:p>
          <a:p>
            <a:r>
              <a:rPr lang="en-CA" sz="1800" dirty="0">
                <a:effectLst/>
                <a:latin typeface="AvenirNext" panose="020B0503020202020204" pitchFamily="34" charset="0"/>
              </a:rPr>
              <a:t>Britannica, T. Editors of Encyclopaedia (2013, May 1). Basel. Encyclopedia Britannica. https://</a:t>
            </a:r>
            <a:r>
              <a:rPr lang="en-CA" sz="1800" dirty="0" err="1">
                <a:effectLst/>
                <a:latin typeface="AvenirNext" panose="020B0503020202020204" pitchFamily="34" charset="0"/>
              </a:rPr>
              <a:t>www.britannica.com</a:t>
            </a:r>
            <a:r>
              <a:rPr lang="en-CA" sz="1800" dirty="0">
                <a:effectLst/>
                <a:latin typeface="AvenirNext" panose="020B0503020202020204" pitchFamily="34" charset="0"/>
              </a:rPr>
              <a:t>/place/ Basel-Switzerland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Cantonal Office for Environment and Energy. (2017, June 19). (rep.). Report on the Implementation Status of the Measures to Adapt to the Climate Change in the Canton of Basel-Stadt (pp. 17–18). </a:t>
            </a:r>
            <a:endParaRPr lang="en-CA" dirty="0">
              <a:effectLst/>
            </a:endParaRPr>
          </a:p>
          <a:p>
            <a:endParaRPr lang="en-CA" sz="1800" dirty="0">
              <a:effectLst/>
              <a:latin typeface="AvenirNext" panose="020B0503020202020204" pitchFamily="34" charset="0"/>
            </a:endParaRPr>
          </a:p>
          <a:p>
            <a:r>
              <a:rPr lang="en-CA" sz="1800" dirty="0" err="1">
                <a:effectLst/>
                <a:latin typeface="AvenirNext" panose="020B0503020202020204" pitchFamily="34" charset="0"/>
              </a:rPr>
              <a:t>CTVNews.ca</a:t>
            </a:r>
            <a:r>
              <a:rPr lang="en-CA" sz="1800" dirty="0">
                <a:effectLst/>
                <a:latin typeface="AvenirNext" panose="020B0503020202020204" pitchFamily="34" charset="0"/>
              </a:rPr>
              <a:t> Staff. (2011, September 26). Canada's air among the world's best: WHO report. </a:t>
            </a:r>
            <a:r>
              <a:rPr lang="en-CA" sz="1800" dirty="0" err="1">
                <a:effectLst/>
                <a:latin typeface="AvenirNext" panose="020B0503020202020204" pitchFamily="34" charset="0"/>
              </a:rPr>
              <a:t>CTVNews</a:t>
            </a:r>
            <a:r>
              <a:rPr lang="en-CA" sz="1800" dirty="0">
                <a:effectLst/>
                <a:latin typeface="AvenirNext" panose="020B0503020202020204" pitchFamily="34" charset="0"/>
              </a:rPr>
              <a:t>. https:// </a:t>
            </a:r>
            <a:r>
              <a:rPr lang="en-CA" sz="1800" dirty="0" err="1">
                <a:effectLst/>
                <a:latin typeface="AvenirNext" panose="020B0503020202020204" pitchFamily="34" charset="0"/>
              </a:rPr>
              <a:t>www.ctvnews.ca</a:t>
            </a:r>
            <a:r>
              <a:rPr lang="en-CA" sz="1800" dirty="0">
                <a:effectLst/>
                <a:latin typeface="AvenirNext" panose="020B0503020202020204" pitchFamily="34" charset="0"/>
              </a:rPr>
              <a:t>/</a:t>
            </a:r>
            <a:r>
              <a:rPr lang="en-CA" sz="1800" dirty="0" err="1">
                <a:effectLst/>
                <a:latin typeface="AvenirNext" panose="020B0503020202020204" pitchFamily="34" charset="0"/>
              </a:rPr>
              <a:t>canada</a:t>
            </a:r>
            <a:r>
              <a:rPr lang="en-CA" sz="1800" dirty="0">
                <a:effectLst/>
                <a:latin typeface="AvenirNext" panose="020B0503020202020204" pitchFamily="34" charset="0"/>
              </a:rPr>
              <a:t>-s-air-among-the-world-s-best-who- report-1.702752.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EIA. (2020, April 9). U.S. Energy Information Administration - EIA - Independent Statistics and Analysis.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Hydropower and the environment. https://</a:t>
            </a:r>
            <a:r>
              <a:rPr lang="en-CA" sz="1800" dirty="0" err="1">
                <a:effectLst/>
                <a:latin typeface="AvenirNext" panose="020B0503020202020204" pitchFamily="34" charset="0"/>
              </a:rPr>
              <a:t>www.eia.gov</a:t>
            </a:r>
            <a:r>
              <a:rPr lang="en-CA" sz="1800" dirty="0">
                <a:effectLst/>
                <a:latin typeface="AvenirNext" panose="020B0503020202020204" pitchFamily="34" charset="0"/>
              </a:rPr>
              <a:t>/ </a:t>
            </a:r>
            <a:r>
              <a:rPr lang="en-CA" sz="1800" dirty="0" err="1">
                <a:effectLst/>
                <a:latin typeface="AvenirNext" panose="020B0503020202020204" pitchFamily="34" charset="0"/>
              </a:rPr>
              <a:t>energyexplained</a:t>
            </a:r>
            <a:r>
              <a:rPr lang="en-CA" sz="1800" dirty="0">
                <a:effectLst/>
                <a:latin typeface="AvenirNext" panose="020B0503020202020204" pitchFamily="34" charset="0"/>
              </a:rPr>
              <a:t>/hydropower/hydropower-and-the- </a:t>
            </a:r>
            <a:r>
              <a:rPr lang="en-CA" sz="1800" dirty="0" err="1">
                <a:effectLst/>
                <a:latin typeface="AvenirNext" panose="020B0503020202020204" pitchFamily="34" charset="0"/>
              </a:rPr>
              <a:t>environment.php</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Engineering Deans Canada (2019). Canadian Engineering Grand Challenges (2020-2030): Inspiring action to improve life for Canadian and the world. Retrieved on July 4, 2021, from: https://</a:t>
            </a:r>
            <a:r>
              <a:rPr lang="en-CA" sz="1800" dirty="0" err="1">
                <a:effectLst/>
                <a:latin typeface="AvenirNext" panose="020B0503020202020204" pitchFamily="34" charset="0"/>
              </a:rPr>
              <a:t>engineeringdeans.ca</a:t>
            </a:r>
            <a:r>
              <a:rPr lang="en-CA" sz="1800" dirty="0">
                <a:effectLst/>
                <a:latin typeface="AvenirNext" panose="020B0503020202020204" pitchFamily="34" charset="0"/>
              </a:rPr>
              <a:t>/</a:t>
            </a:r>
            <a:r>
              <a:rPr lang="en-CA" sz="1800" dirty="0" err="1">
                <a:effectLst/>
                <a:latin typeface="AvenirNext" panose="020B0503020202020204" pitchFamily="34" charset="0"/>
              </a:rPr>
              <a:t>en</a:t>
            </a:r>
            <a:r>
              <a:rPr lang="en-CA" sz="1800" dirty="0">
                <a:effectLst/>
                <a:latin typeface="AvenirNext" panose="020B0503020202020204" pitchFamily="34" charset="0"/>
              </a:rPr>
              <a:t>/project/</a:t>
            </a:r>
            <a:r>
              <a:rPr lang="en-CA" sz="1800" dirty="0" err="1">
                <a:effectLst/>
                <a:latin typeface="AvenirNext" panose="020B0503020202020204" pitchFamily="34" charset="0"/>
              </a:rPr>
              <a:t>cegc</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err="1">
                <a:effectLst/>
                <a:latin typeface="AvenirNext" panose="020B0503020202020204" pitchFamily="34" charset="0"/>
              </a:rPr>
              <a:t>IQAir</a:t>
            </a:r>
            <a:r>
              <a:rPr lang="en-CA" sz="1800" dirty="0">
                <a:effectLst/>
                <a:latin typeface="AvenirNext" panose="020B0503020202020204" pitchFamily="34" charset="0"/>
              </a:rPr>
              <a:t>. (2021, July 4). Basel Air Quality Index (AQI) and Switzerland Air Pollution: AirVisual. Basel Air Quality Index (AQI) and Switzerland Air Pollution | AirVisual. https:// </a:t>
            </a:r>
            <a:r>
              <a:rPr lang="en-CA" sz="1800" dirty="0" err="1">
                <a:effectLst/>
                <a:latin typeface="AvenirNext" panose="020B0503020202020204" pitchFamily="34" charset="0"/>
              </a:rPr>
              <a:t>www.iqair.com</a:t>
            </a:r>
            <a:r>
              <a:rPr lang="en-CA" sz="1800" dirty="0">
                <a:effectLst/>
                <a:latin typeface="AvenirNext" panose="020B0503020202020204" pitchFamily="34" charset="0"/>
              </a:rPr>
              <a:t>/ca/</a:t>
            </a:r>
            <a:r>
              <a:rPr lang="en-CA" sz="1800" dirty="0" err="1">
                <a:effectLst/>
                <a:latin typeface="AvenirNext" panose="020B0503020202020204" pitchFamily="34" charset="0"/>
              </a:rPr>
              <a:t>switzerland</a:t>
            </a:r>
            <a:r>
              <a:rPr lang="en-CA" sz="1800" dirty="0">
                <a:effectLst/>
                <a:latin typeface="AvenirNext" panose="020B0503020202020204" pitchFamily="34" charset="0"/>
              </a:rPr>
              <a:t>/</a:t>
            </a:r>
            <a:r>
              <a:rPr lang="en-CA" sz="1800" dirty="0" err="1">
                <a:effectLst/>
                <a:latin typeface="AvenirNext" panose="020B0503020202020204" pitchFamily="34" charset="0"/>
              </a:rPr>
              <a:t>basel</a:t>
            </a:r>
            <a:r>
              <a:rPr lang="en-CA" sz="1800" dirty="0">
                <a:effectLst/>
                <a:latin typeface="AvenirNext" panose="020B0503020202020204" pitchFamily="34" charset="0"/>
              </a:rPr>
              <a:t>-city/</a:t>
            </a:r>
            <a:r>
              <a:rPr lang="en-CA" sz="1800" dirty="0" err="1">
                <a:effectLst/>
                <a:latin typeface="AvenirNext" panose="020B0503020202020204" pitchFamily="34" charset="0"/>
              </a:rPr>
              <a:t>basel</a:t>
            </a:r>
            <a:r>
              <a:rPr lang="en-CA" sz="1800" dirty="0">
                <a:effectLst/>
                <a:latin typeface="AvenirNext" panose="020B0503020202020204" pitchFamily="34" charset="0"/>
              </a:rPr>
              <a:t>.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Kanton Basel-Stadt. (n.d.). Basel auf dem </a:t>
            </a:r>
            <a:r>
              <a:rPr lang="en-CA" sz="1800" dirty="0" err="1">
                <a:effectLst/>
                <a:latin typeface="AvenirNext" panose="020B0503020202020204" pitchFamily="34" charset="0"/>
              </a:rPr>
              <a:t>Weg</a:t>
            </a:r>
            <a:r>
              <a:rPr lang="en-CA" sz="1800" dirty="0">
                <a:effectLst/>
                <a:latin typeface="AvenirNext" panose="020B0503020202020204" pitchFamily="34" charset="0"/>
              </a:rPr>
              <a:t> in </a:t>
            </a:r>
            <a:r>
              <a:rPr lang="en-CA" sz="1800" dirty="0" err="1">
                <a:effectLst/>
                <a:latin typeface="AvenirNext" panose="020B0503020202020204" pitchFamily="34" charset="0"/>
              </a:rPr>
              <a:t>eine</a:t>
            </a:r>
            <a:r>
              <a:rPr lang="en-CA" sz="1800" dirty="0">
                <a:effectLst/>
                <a:latin typeface="AvenirNext" panose="020B0503020202020204" pitchFamily="34" charset="0"/>
              </a:rPr>
              <a:t> CO2- </a:t>
            </a:r>
            <a:r>
              <a:rPr lang="en-CA" sz="1800" dirty="0" err="1">
                <a:effectLst/>
                <a:latin typeface="AvenirNext" panose="020B0503020202020204" pitchFamily="34" charset="0"/>
              </a:rPr>
              <a:t>arme</a:t>
            </a:r>
            <a:r>
              <a:rPr lang="en-CA" sz="1800" dirty="0">
                <a:effectLst/>
                <a:latin typeface="AvenirNext" panose="020B0503020202020204" pitchFamily="34" charset="0"/>
              </a:rPr>
              <a:t> Zukunft. </a:t>
            </a:r>
            <a:r>
              <a:rPr lang="en-CA" sz="1800" dirty="0" err="1">
                <a:effectLst/>
                <a:latin typeface="AvenirNext" panose="020B0503020202020204" pitchFamily="34" charset="0"/>
              </a:rPr>
              <a:t>Klimaschutz</a:t>
            </a:r>
            <a:r>
              <a:rPr lang="en-CA" sz="1800" dirty="0">
                <a:effectLst/>
                <a:latin typeface="AvenirNext" panose="020B0503020202020204" pitchFamily="34" charset="0"/>
              </a:rPr>
              <a:t> Kanton Basel-Stadt. https:// </a:t>
            </a:r>
            <a:r>
              <a:rPr lang="en-CA" sz="1800" dirty="0" err="1">
                <a:effectLst/>
                <a:latin typeface="AvenirNext" panose="020B0503020202020204" pitchFamily="34" charset="0"/>
              </a:rPr>
              <a:t>www.klimaschutz.bs.ch</a:t>
            </a:r>
            <a:r>
              <a:rPr lang="en-CA" sz="1800" dirty="0">
                <a:effectLst/>
                <a:latin typeface="AvenirNext" panose="020B0503020202020204" pitchFamily="34" charset="0"/>
              </a:rPr>
              <a:t>/. </a:t>
            </a:r>
          </a:p>
          <a:p>
            <a:endParaRPr lang="en-CA" sz="1800" dirty="0">
              <a:effectLst/>
              <a:latin typeface="AvenirNext" panose="020B0503020202020204" pitchFamily="34" charset="0"/>
            </a:endParaRPr>
          </a:p>
          <a:p>
            <a:r>
              <a:rPr lang="en-CA" sz="1800" dirty="0">
                <a:effectLst/>
                <a:latin typeface="AvenirNext" panose="020B0503020202020204" pitchFamily="34" charset="0"/>
              </a:rPr>
              <a:t>Mackenzie, C. A., Lockridge, A., &amp; Keith, M. (2005). Declining sex ratio in a first nation community. Environmental health perspectives, 113(10), 1295–1298. https://</a:t>
            </a:r>
            <a:r>
              <a:rPr lang="en-CA" sz="1800" dirty="0" err="1">
                <a:effectLst/>
                <a:latin typeface="AvenirNext" panose="020B0503020202020204" pitchFamily="34" charset="0"/>
              </a:rPr>
              <a:t>doi.org</a:t>
            </a:r>
            <a:r>
              <a:rPr lang="en-CA" sz="1800" dirty="0">
                <a:effectLst/>
                <a:latin typeface="AvenirNext" panose="020B0503020202020204" pitchFamily="34" charset="0"/>
              </a:rPr>
              <a:t>/10.1289/ ehp.8479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Sean Craig, Carolyn Jarvis, Emma McIntosh, Sawyer Bogdan, Morgan </a:t>
            </a:r>
            <a:r>
              <a:rPr lang="en-CA" sz="1800" dirty="0" err="1">
                <a:effectLst/>
                <a:latin typeface="AvenirNext" panose="020B0503020202020204" pitchFamily="34" charset="0"/>
              </a:rPr>
              <a:t>Bocknek</a:t>
            </a:r>
            <a:r>
              <a:rPr lang="en-CA" sz="1800" dirty="0">
                <a:effectLst/>
                <a:latin typeface="AvenirNext" panose="020B0503020202020204" pitchFamily="34" charset="0"/>
              </a:rPr>
              <a:t>, &amp; Robert Mackenzie. (2017, October 14). 'We expected cancer': Are industrial spills in Canada's 'Chemical </a:t>
            </a:r>
            <a:r>
              <a:rPr lang="en-CA" sz="1800" dirty="0" err="1">
                <a:effectLst/>
                <a:latin typeface="AvenirNext" panose="020B0503020202020204" pitchFamily="34" charset="0"/>
              </a:rPr>
              <a:t>Valley'making</a:t>
            </a:r>
            <a:r>
              <a:rPr lang="en-CA" sz="1800" dirty="0">
                <a:effectLst/>
                <a:latin typeface="AvenirNext" panose="020B0503020202020204" pitchFamily="34" charset="0"/>
              </a:rPr>
              <a:t> people sick? Global News. https:// </a:t>
            </a:r>
            <a:r>
              <a:rPr lang="en-CA" sz="1800" dirty="0" err="1">
                <a:effectLst/>
                <a:latin typeface="AvenirNext" panose="020B0503020202020204" pitchFamily="34" charset="0"/>
              </a:rPr>
              <a:t>globalnews.ca</a:t>
            </a:r>
            <a:r>
              <a:rPr lang="en-CA" sz="1800" dirty="0">
                <a:effectLst/>
                <a:latin typeface="AvenirNext" panose="020B0503020202020204" pitchFamily="34" charset="0"/>
              </a:rPr>
              <a:t>/news/3796720/</a:t>
            </a:r>
            <a:r>
              <a:rPr lang="en-CA" sz="1800" dirty="0" err="1">
                <a:effectLst/>
                <a:latin typeface="AvenirNext" panose="020B0503020202020204" pitchFamily="34" charset="0"/>
              </a:rPr>
              <a:t>sarnia</a:t>
            </a:r>
            <a:r>
              <a:rPr lang="en-CA" sz="1800" dirty="0">
                <a:effectLst/>
                <a:latin typeface="AvenirNext" panose="020B0503020202020204" pitchFamily="34" charset="0"/>
              </a:rPr>
              <a:t>-oil-industry-spills- human-impact-investigation/.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Statistics Canada. 2018. Aamjiwnaang First Nation [First Nation/Indian band or Tribal Council area], Ontario (table). Aboriginal Population Profile. 2016 Census. Statistics Canada Catalogue no. 98-510-X2016001. Ottawa. Released July 18, 2018. http://www12.statcan.gc.ca/census-</a:t>
            </a:r>
            <a:r>
              <a:rPr lang="en-CA" sz="1800" dirty="0" err="1">
                <a:effectLst/>
                <a:latin typeface="AvenirNext" panose="020B0503020202020204" pitchFamily="34" charset="0"/>
              </a:rPr>
              <a:t>recensement</a:t>
            </a:r>
            <a:r>
              <a:rPr lang="en-CA" sz="1800" dirty="0">
                <a:effectLst/>
                <a:latin typeface="AvenirNext" panose="020B0503020202020204" pitchFamily="34" charset="0"/>
              </a:rPr>
              <a:t>/2016/ </a:t>
            </a:r>
            <a:r>
              <a:rPr lang="en-CA" sz="1800" dirty="0" err="1">
                <a:effectLst/>
                <a:latin typeface="AvenirNext" panose="020B0503020202020204" pitchFamily="34" charset="0"/>
              </a:rPr>
              <a:t>dp</a:t>
            </a:r>
            <a:r>
              <a:rPr lang="en-CA" sz="1800" dirty="0">
                <a:effectLst/>
                <a:latin typeface="AvenirNext" panose="020B0503020202020204" pitchFamily="34" charset="0"/>
              </a:rPr>
              <a:t>-pd/</a:t>
            </a:r>
            <a:r>
              <a:rPr lang="en-CA" sz="1800" dirty="0" err="1">
                <a:effectLst/>
                <a:latin typeface="AvenirNext" panose="020B0503020202020204" pitchFamily="34" charset="0"/>
              </a:rPr>
              <a:t>abpopprof</a:t>
            </a:r>
            <a:r>
              <a:rPr lang="en-CA" sz="1800" dirty="0">
                <a:effectLst/>
                <a:latin typeface="AvenirNext" panose="020B0503020202020204" pitchFamily="34" charset="0"/>
              </a:rPr>
              <a:t>/</a:t>
            </a:r>
            <a:r>
              <a:rPr lang="en-CA" sz="1800" dirty="0" err="1">
                <a:effectLst/>
                <a:latin typeface="AvenirNext" panose="020B0503020202020204" pitchFamily="34" charset="0"/>
              </a:rPr>
              <a:t>index.cfm?Lang</a:t>
            </a:r>
            <a:r>
              <a:rPr lang="en-CA" sz="1800" dirty="0">
                <a:effectLst/>
                <a:latin typeface="AvenirNext" panose="020B0503020202020204" pitchFamily="34" charset="0"/>
              </a:rPr>
              <a:t>=E </a:t>
            </a:r>
            <a:endParaRPr lang="en-CA" dirty="0">
              <a:effectLst/>
            </a:endParaRPr>
          </a:p>
          <a:p>
            <a:endParaRPr lang="en-CA" sz="1800" dirty="0">
              <a:effectLst/>
              <a:latin typeface="AvenirNext" panose="020B0503020202020204" pitchFamily="34" charset="0"/>
            </a:endParaRPr>
          </a:p>
          <a:p>
            <a:r>
              <a:rPr lang="en-CA" sz="1800" dirty="0">
                <a:effectLst/>
                <a:latin typeface="AvenirNext" panose="020B0503020202020204" pitchFamily="34" charset="0"/>
              </a:rPr>
              <a:t>United Nations (n.d.), Sustainable Development Goals, Department of Economic and Social Affairs, Sustainable Development. Retrieved on July 4, 2021, from: https:// </a:t>
            </a:r>
            <a:r>
              <a:rPr lang="en-CA" sz="1800" dirty="0" err="1">
                <a:effectLst/>
                <a:latin typeface="AvenirNext" panose="020B0503020202020204" pitchFamily="34" charset="0"/>
              </a:rPr>
              <a:t>sdgs.un.org</a:t>
            </a:r>
            <a:r>
              <a:rPr lang="en-CA" sz="1800" dirty="0">
                <a:effectLst/>
                <a:latin typeface="AvenirNext" panose="020B0503020202020204" pitchFamily="34" charset="0"/>
              </a:rPr>
              <a:t>/goals </a:t>
            </a:r>
            <a:endParaRPr lang="en-CA" dirty="0">
              <a:effectLst/>
            </a:endParaRPr>
          </a:p>
          <a:p>
            <a:endParaRPr lang="en-CA" sz="1800" dirty="0">
              <a:effectLst/>
              <a:latin typeface="AvenirNext" panose="020B0503020202020204" pitchFamily="34" charset="0"/>
            </a:endParaRPr>
          </a:p>
          <a:p>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latin typeface="Avenir Next" panose="020B0503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E5B45-1867-8447-8F29-540ACDFEE88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85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E5B45-1867-8447-8F29-540ACDFEE88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1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358D-96A5-301D-5B9A-E177098ED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BEBE659-B0F4-010D-5ACE-6BACF7D76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3ED6D1-8D87-0886-CDA7-D9ADAD7BC4FC}"/>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B1B8C0AE-7A4C-00B2-4E0C-9DD7DC37AA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8E05F5-B47B-5EA9-4B35-E57F79BA20D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80705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69C0-1274-1EB3-2009-C1D971EBBC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0198A6-5E41-EE52-B0B2-49A478335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0F813E-60DB-D0FF-DA0B-E6A6C6C623D6}"/>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445E9306-05EB-5C22-0339-CB37701AB4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52DD4A-E96D-C59D-CE12-AB02D8B43988}"/>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59982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E321C-1945-EE41-A96F-C5E5211D33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632C193-4DF6-157A-645A-9190EC7C69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86DA19-CA34-2479-C3C7-596BB075092F}"/>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F9F57159-03D5-117C-4259-9EFEC43C28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A75E31-2C0C-8F32-FF51-14F192923B8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38893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358D-96A5-301D-5B9A-E177098ED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BEBE659-B0F4-010D-5ACE-6BACF7D76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3ED6D1-8D87-0886-CDA7-D9ADAD7BC4FC}"/>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B1B8C0AE-7A4C-00B2-4E0C-9DD7DC37AA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8E05F5-B47B-5EA9-4B35-E57F79BA20D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80705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2068-B0DA-4BE7-337C-AA14EF9D5F5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6DC936-E7B4-1FEC-CD15-677062C67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13A4BE-4E4F-5899-B67B-6B03943B4DAC}"/>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41F2E3E1-7CAE-4978-36D5-1EA33D44A8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B914DD-C0D2-D292-BBDD-6A357C8B442B}"/>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618627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D71D-97D7-2019-49C9-EDB6498CF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ECE3DE-8B54-1212-B99E-5FA725511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EFDDF-182F-B1F4-22EF-CCBE67330467}"/>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2BCE5167-492B-6FBB-1B5C-B755A52716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A0F346-5A87-7571-BD28-4017DAC850EA}"/>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21548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F154-4E93-3958-5C7D-8D995246BD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D927F1-7868-40A1-E22C-D45522C1A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14F576-BF50-F2E8-0AA2-2BE2B2030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E8ED6A0-28DC-DC7F-AB42-837B31BD4636}"/>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6" name="Footer Placeholder 5">
            <a:extLst>
              <a:ext uri="{FF2B5EF4-FFF2-40B4-BE49-F238E27FC236}">
                <a16:creationId xmlns:a16="http://schemas.microsoft.com/office/drawing/2014/main" id="{E7D90F97-50F4-A7C1-96D8-661A1DE6E9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CE816B-BF02-4DD4-F231-4E7AB6C8D59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00243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69AB-59C7-E514-DCC4-4791F6D1E8E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0B1DB6-2E12-A8C0-3E67-7FC135957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AF43C-FE6B-1C7F-78A2-C2DBD9F878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B917B9-F2B6-8332-979B-96051922A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5C342D-A1CF-D267-FFB5-46D538AAE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5B775B-3228-1F93-0464-60D945542AFE}"/>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8" name="Footer Placeholder 7">
            <a:extLst>
              <a:ext uri="{FF2B5EF4-FFF2-40B4-BE49-F238E27FC236}">
                <a16:creationId xmlns:a16="http://schemas.microsoft.com/office/drawing/2014/main" id="{FFEB7757-AF73-3AF9-AF40-CDCE5CE6A99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1FF0707-92A2-CCBE-9E61-3E9E25F202A4}"/>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908428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3119-4DFF-76B2-16AA-A57664B6222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953C84-211A-779E-4749-A4CCE529E0C9}"/>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4" name="Footer Placeholder 3">
            <a:extLst>
              <a:ext uri="{FF2B5EF4-FFF2-40B4-BE49-F238E27FC236}">
                <a16:creationId xmlns:a16="http://schemas.microsoft.com/office/drawing/2014/main" id="{3A3124CE-96DF-5CBC-A08D-BB404E31B26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58A1166-0692-DD3D-FBB1-47A64411E1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64616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98856-2120-1FAF-A534-AFED5C96BD1A}"/>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3" name="Footer Placeholder 2">
            <a:extLst>
              <a:ext uri="{FF2B5EF4-FFF2-40B4-BE49-F238E27FC236}">
                <a16:creationId xmlns:a16="http://schemas.microsoft.com/office/drawing/2014/main" id="{143FD11B-49E2-2C5E-EA58-838518AB24E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0FFC12-1DA2-CE47-5D5B-42EA95ED0CD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26705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56D2-C125-F7D9-5136-4EE3F8E9F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C9F02AD-2281-FD06-FCC3-9DF489B69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64F2009-8C4D-DA24-7F61-E073D3D18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A1912-FF29-27DD-730C-40A9C591712C}"/>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6" name="Footer Placeholder 5">
            <a:extLst>
              <a:ext uri="{FF2B5EF4-FFF2-40B4-BE49-F238E27FC236}">
                <a16:creationId xmlns:a16="http://schemas.microsoft.com/office/drawing/2014/main" id="{3F7D69CF-0277-09C7-32B6-AF44F1CCC2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7646CB-4106-73D4-20AB-79BFF316620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6435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2068-B0DA-4BE7-337C-AA14EF9D5F5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6DC936-E7B4-1FEC-CD15-677062C67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13A4BE-4E4F-5899-B67B-6B03943B4DAC}"/>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41F2E3E1-7CAE-4978-36D5-1EA33D44A8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B914DD-C0D2-D292-BBDD-6A357C8B442B}"/>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618627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E756-F6DB-375C-7973-9AF60686D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1170AFE-CDE9-24A1-4585-43B50025D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974BE61-885B-488D-6CAD-63BAD284E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05633-8210-8F4A-9F91-E7D42DABE99F}"/>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6" name="Footer Placeholder 5">
            <a:extLst>
              <a:ext uri="{FF2B5EF4-FFF2-40B4-BE49-F238E27FC236}">
                <a16:creationId xmlns:a16="http://schemas.microsoft.com/office/drawing/2014/main" id="{E6300431-E155-6A33-6686-E32BC3848D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CB9C7C0-2EAA-E2CF-C309-F8071F250E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424109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69C0-1274-1EB3-2009-C1D971EBBC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0198A6-5E41-EE52-B0B2-49A478335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0F813E-60DB-D0FF-DA0B-E6A6C6C623D6}"/>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445E9306-05EB-5C22-0339-CB37701AB4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52DD4A-E96D-C59D-CE12-AB02D8B43988}"/>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59982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E321C-1945-EE41-A96F-C5E5211D33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632C193-4DF6-157A-645A-9190EC7C69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86DA19-CA34-2479-C3C7-596BB075092F}"/>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F9F57159-03D5-117C-4259-9EFEC43C28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A75E31-2C0C-8F32-FF51-14F192923B8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23889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D71D-97D7-2019-49C9-EDB6498CF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ECE3DE-8B54-1212-B99E-5FA725511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EFDDF-182F-B1F4-22EF-CCBE67330467}"/>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2BCE5167-492B-6FBB-1B5C-B755A52716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A0F346-5A87-7571-BD28-4017DAC850EA}"/>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21548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F154-4E93-3958-5C7D-8D995246BD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D927F1-7868-40A1-E22C-D45522C1A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14F576-BF50-F2E8-0AA2-2BE2B2030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E8ED6A0-28DC-DC7F-AB42-837B31BD4636}"/>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6" name="Footer Placeholder 5">
            <a:extLst>
              <a:ext uri="{FF2B5EF4-FFF2-40B4-BE49-F238E27FC236}">
                <a16:creationId xmlns:a16="http://schemas.microsoft.com/office/drawing/2014/main" id="{E7D90F97-50F4-A7C1-96D8-661A1DE6E9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CE816B-BF02-4DD4-F231-4E7AB6C8D592}"/>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00243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69AB-59C7-E514-DCC4-4791F6D1E8E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0B1DB6-2E12-A8C0-3E67-7FC135957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AF43C-FE6B-1C7F-78A2-C2DBD9F878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B917B9-F2B6-8332-979B-96051922A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5C342D-A1CF-D267-FFB5-46D538AAE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5B775B-3228-1F93-0464-60D945542AFE}"/>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8" name="Footer Placeholder 7">
            <a:extLst>
              <a:ext uri="{FF2B5EF4-FFF2-40B4-BE49-F238E27FC236}">
                <a16:creationId xmlns:a16="http://schemas.microsoft.com/office/drawing/2014/main" id="{FFEB7757-AF73-3AF9-AF40-CDCE5CE6A99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1FF0707-92A2-CCBE-9E61-3E9E25F202A4}"/>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390842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3119-4DFF-76B2-16AA-A57664B6222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953C84-211A-779E-4749-A4CCE529E0C9}"/>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4" name="Footer Placeholder 3">
            <a:extLst>
              <a:ext uri="{FF2B5EF4-FFF2-40B4-BE49-F238E27FC236}">
                <a16:creationId xmlns:a16="http://schemas.microsoft.com/office/drawing/2014/main" id="{3A3124CE-96DF-5CBC-A08D-BB404E31B26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58A1166-0692-DD3D-FBB1-47A64411E1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64616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98856-2120-1FAF-A534-AFED5C96BD1A}"/>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3" name="Footer Placeholder 2">
            <a:extLst>
              <a:ext uri="{FF2B5EF4-FFF2-40B4-BE49-F238E27FC236}">
                <a16:creationId xmlns:a16="http://schemas.microsoft.com/office/drawing/2014/main" id="{143FD11B-49E2-2C5E-EA58-838518AB24E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0FFC12-1DA2-CE47-5D5B-42EA95ED0CD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2670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56D2-C125-F7D9-5136-4EE3F8E9F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C9F02AD-2281-FD06-FCC3-9DF489B69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64F2009-8C4D-DA24-7F61-E073D3D18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A1912-FF29-27DD-730C-40A9C591712C}"/>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6" name="Footer Placeholder 5">
            <a:extLst>
              <a:ext uri="{FF2B5EF4-FFF2-40B4-BE49-F238E27FC236}">
                <a16:creationId xmlns:a16="http://schemas.microsoft.com/office/drawing/2014/main" id="{3F7D69CF-0277-09C7-32B6-AF44F1CCC2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7646CB-4106-73D4-20AB-79BFF316620E}"/>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56435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E756-F6DB-375C-7973-9AF60686D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1170AFE-CDE9-24A1-4585-43B50025D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974BE61-885B-488D-6CAD-63BAD284E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05633-8210-8F4A-9F91-E7D42DABE99F}"/>
              </a:ext>
            </a:extLst>
          </p:cNvPr>
          <p:cNvSpPr>
            <a:spLocks noGrp="1"/>
          </p:cNvSpPr>
          <p:nvPr>
            <p:ph type="dt" sz="half" idx="10"/>
          </p:nvPr>
        </p:nvSpPr>
        <p:spPr/>
        <p:txBody>
          <a:bodyPr/>
          <a:lstStyle/>
          <a:p>
            <a:fld id="{38622AFD-076A-EC48-84EB-07C7D71E38B1}" type="datetimeFigureOut">
              <a:rPr lang="en-CA" smtClean="0"/>
              <a:t>2024-09-24</a:t>
            </a:fld>
            <a:endParaRPr lang="en-CA"/>
          </a:p>
        </p:txBody>
      </p:sp>
      <p:sp>
        <p:nvSpPr>
          <p:cNvPr id="6" name="Footer Placeholder 5">
            <a:extLst>
              <a:ext uri="{FF2B5EF4-FFF2-40B4-BE49-F238E27FC236}">
                <a16:creationId xmlns:a16="http://schemas.microsoft.com/office/drawing/2014/main" id="{E6300431-E155-6A33-6686-E32BC3848D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CB9C7C0-2EAA-E2CF-C309-F8071F250E97}"/>
              </a:ext>
            </a:extLst>
          </p:cNvPr>
          <p:cNvSpPr>
            <a:spLocks noGrp="1"/>
          </p:cNvSpPr>
          <p:nvPr>
            <p:ph type="sldNum" sz="quarter" idx="12"/>
          </p:nvPr>
        </p:nvSpPr>
        <p:spPr/>
        <p:txBody>
          <a:bodyPr/>
          <a:lstStyle/>
          <a:p>
            <a:fld id="{A31B92EA-19AA-2643-9DEC-A443686D929B}" type="slidenum">
              <a:rPr lang="en-CA" smtClean="0"/>
              <a:t>‹#›</a:t>
            </a:fld>
            <a:endParaRPr lang="en-CA"/>
          </a:p>
        </p:txBody>
      </p:sp>
    </p:spTree>
    <p:extLst>
      <p:ext uri="{BB962C8B-B14F-4D97-AF65-F5344CB8AC3E}">
        <p14:creationId xmlns:p14="http://schemas.microsoft.com/office/powerpoint/2010/main" val="424109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2F97F-4909-A329-7190-31E06E250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3AEB001-037C-AC83-F45C-149E8455E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6CA37F-A89D-70A8-6B45-F64920FD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04A89B78-3D28-ACC4-CA8D-485F58D86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34009B0-DE72-8EE8-539A-52F17A753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92EA-19AA-2643-9DEC-A443686D929B}" type="slidenum">
              <a:rPr lang="en-CA" smtClean="0"/>
              <a:t>‹#›</a:t>
            </a:fld>
            <a:endParaRPr lang="en-CA"/>
          </a:p>
        </p:txBody>
      </p:sp>
    </p:spTree>
    <p:extLst>
      <p:ext uri="{BB962C8B-B14F-4D97-AF65-F5344CB8AC3E}">
        <p14:creationId xmlns:p14="http://schemas.microsoft.com/office/powerpoint/2010/main" val="235689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2F97F-4909-A329-7190-31E06E250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3AEB001-037C-AC83-F45C-149E8455E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6CA37F-A89D-70A8-6B45-F64920FD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22AFD-076A-EC48-84EB-07C7D71E38B1}" type="datetimeFigureOut">
              <a:rPr lang="en-CA" smtClean="0"/>
              <a:t>2024-09-24</a:t>
            </a:fld>
            <a:endParaRPr lang="en-CA"/>
          </a:p>
        </p:txBody>
      </p:sp>
      <p:sp>
        <p:nvSpPr>
          <p:cNvPr id="5" name="Footer Placeholder 4">
            <a:extLst>
              <a:ext uri="{FF2B5EF4-FFF2-40B4-BE49-F238E27FC236}">
                <a16:creationId xmlns:a16="http://schemas.microsoft.com/office/drawing/2014/main" id="{04A89B78-3D28-ACC4-CA8D-485F58D86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34009B0-DE72-8EE8-539A-52F17A753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92EA-19AA-2643-9DEC-A443686D929B}" type="slidenum">
              <a:rPr lang="en-CA" smtClean="0"/>
              <a:t>‹#›</a:t>
            </a:fld>
            <a:endParaRPr lang="en-CA"/>
          </a:p>
        </p:txBody>
      </p:sp>
    </p:spTree>
    <p:extLst>
      <p:ext uri="{BB962C8B-B14F-4D97-AF65-F5344CB8AC3E}">
        <p14:creationId xmlns:p14="http://schemas.microsoft.com/office/powerpoint/2010/main" val="235689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6080-5EA2-74FF-F6D3-B5BF1834EAF7}"/>
              </a:ext>
            </a:extLst>
          </p:cNvPr>
          <p:cNvSpPr>
            <a:spLocks noGrp="1"/>
          </p:cNvSpPr>
          <p:nvPr>
            <p:ph type="title"/>
          </p:nvPr>
        </p:nvSpPr>
        <p:spPr>
          <a:xfrm>
            <a:off x="6745735" y="640081"/>
            <a:ext cx="5004000" cy="3637373"/>
          </a:xfrm>
          <a:solidFill>
            <a:schemeClr val="bg1"/>
          </a:solidFill>
        </p:spPr>
        <p:txBody>
          <a:bodyPr vert="horz" lIns="91440" tIns="45720" rIns="91440" bIns="45720" rtlCol="0" anchor="ctr" anchorCtr="0">
            <a:noAutofit/>
          </a:bodyPr>
          <a:lstStyle/>
          <a:p>
            <a:r>
              <a:rPr lang="en-US" sz="6500" dirty="0">
                <a:latin typeface="Gotham Medium" pitchFamily="2" charset="0"/>
              </a:rPr>
              <a:t>Cities and  Communities</a:t>
            </a:r>
          </a:p>
        </p:txBody>
      </p:sp>
      <p:sp>
        <p:nvSpPr>
          <p:cNvPr id="4" name="Text Placeholder 3">
            <a:extLst>
              <a:ext uri="{FF2B5EF4-FFF2-40B4-BE49-F238E27FC236}">
                <a16:creationId xmlns:a16="http://schemas.microsoft.com/office/drawing/2014/main" id="{CCF92876-FCDD-93C0-F9DF-18929FD35087}"/>
              </a:ext>
            </a:extLst>
          </p:cNvPr>
          <p:cNvSpPr>
            <a:spLocks noGrp="1"/>
          </p:cNvSpPr>
          <p:nvPr>
            <p:ph type="body" sz="half" idx="2"/>
          </p:nvPr>
        </p:nvSpPr>
        <p:spPr>
          <a:xfrm>
            <a:off x="6745735" y="4415881"/>
            <a:ext cx="4806184" cy="1802038"/>
          </a:xfrm>
          <a:noFill/>
        </p:spPr>
        <p:txBody>
          <a:bodyPr vert="horz" lIns="91440" tIns="45720" rIns="91440" bIns="45720" rtlCol="0">
            <a:noAutofit/>
          </a:bodyPr>
          <a:lstStyle/>
          <a:p>
            <a:r>
              <a:rPr lang="en-US" sz="2800" dirty="0">
                <a:latin typeface="Gotham Book" pitchFamily="2" charset="0"/>
              </a:rPr>
              <a:t>Connecting Ontario Cities and Indigenous Communities to the  Canadian Engineering Grand Challenges </a:t>
            </a:r>
          </a:p>
        </p:txBody>
      </p:sp>
      <p:pic>
        <p:nvPicPr>
          <p:cNvPr id="6" name="Picture Placeholder 5">
            <a:extLst>
              <a:ext uri="{FF2B5EF4-FFF2-40B4-BE49-F238E27FC236}">
                <a16:creationId xmlns:a16="http://schemas.microsoft.com/office/drawing/2014/main" id="{635A9E0F-8D31-4ADC-802E-83E6B064CBE6}"/>
              </a:ext>
            </a:extLst>
          </p:cNvPr>
          <p:cNvPicPr>
            <a:picLocks noGrp="1" noChangeAspect="1"/>
          </p:cNvPicPr>
          <p:nvPr>
            <p:ph type="pic" idx="1"/>
          </p:nvPr>
        </p:nvPicPr>
        <p:blipFill rotWithShape="1">
          <a:blip r:embed="rId2"/>
          <a:srcRect l="5460" r="5510"/>
          <a:stretch/>
        </p:blipFill>
        <p:spPr>
          <a:xfrm>
            <a:off x="20" y="10"/>
            <a:ext cx="6105635" cy="6857990"/>
          </a:xfrm>
          <a:prstGeom prst="rect">
            <a:avLst/>
          </a:prstGeom>
        </p:spPr>
      </p:pic>
    </p:spTree>
    <p:extLst>
      <p:ext uri="{BB962C8B-B14F-4D97-AF65-F5344CB8AC3E}">
        <p14:creationId xmlns:p14="http://schemas.microsoft.com/office/powerpoint/2010/main" val="107612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74F7-7F74-823E-23AA-8A05CAB6E291}"/>
              </a:ext>
            </a:extLst>
          </p:cNvPr>
          <p:cNvSpPr>
            <a:spLocks noGrp="1"/>
          </p:cNvSpPr>
          <p:nvPr>
            <p:ph type="title"/>
          </p:nvPr>
        </p:nvSpPr>
        <p:spPr>
          <a:xfrm>
            <a:off x="855568" y="594000"/>
            <a:ext cx="6264000" cy="1062000"/>
          </a:xfrm>
        </p:spPr>
        <p:txBody>
          <a:bodyPr>
            <a:normAutofit fontScale="90000"/>
          </a:bodyPr>
          <a:lstStyle/>
          <a:p>
            <a:r>
              <a:rPr lang="en-CA" sz="3600" dirty="0">
                <a:latin typeface="Gotham Medium" pitchFamily="2" charset="0"/>
              </a:rPr>
              <a:t>What are the </a:t>
            </a:r>
            <a:r>
              <a:rPr lang="en-CA" sz="3600" dirty="0" smtClean="0">
                <a:latin typeface="Gotham Medium" pitchFamily="2" charset="0"/>
              </a:rPr>
              <a:t>Canadian Engineering Grand Challenges?</a:t>
            </a:r>
            <a:endParaRPr lang="en-CA" sz="3600" dirty="0">
              <a:latin typeface="Gotham Medium" pitchFamily="2" charset="0"/>
            </a:endParaRPr>
          </a:p>
        </p:txBody>
      </p:sp>
      <p:sp>
        <p:nvSpPr>
          <p:cNvPr id="4" name="Text Placeholder 3">
            <a:extLst>
              <a:ext uri="{FF2B5EF4-FFF2-40B4-BE49-F238E27FC236}">
                <a16:creationId xmlns:a16="http://schemas.microsoft.com/office/drawing/2014/main" id="{A7BC89BA-7599-6D6D-BD78-AC6AF8088938}"/>
              </a:ext>
            </a:extLst>
          </p:cNvPr>
          <p:cNvSpPr>
            <a:spLocks noGrp="1"/>
          </p:cNvSpPr>
          <p:nvPr>
            <p:ph type="body" sz="half" idx="2"/>
          </p:nvPr>
        </p:nvSpPr>
        <p:spPr>
          <a:xfrm>
            <a:off x="839788" y="2057400"/>
            <a:ext cx="6060742" cy="3854302"/>
          </a:xfrm>
        </p:spPr>
        <p:txBody>
          <a:bodyPr>
            <a:normAutofit fontScale="92500" lnSpcReduction="20000"/>
          </a:bodyPr>
          <a:lstStyle/>
          <a:p>
            <a:pPr algn="just">
              <a:spcAft>
                <a:spcPts val="600"/>
              </a:spcAft>
            </a:pPr>
            <a:r>
              <a:rPr lang="en-CA" sz="1800" dirty="0"/>
              <a:t>The Canadian Engineering Grand Challenges (</a:t>
            </a:r>
            <a:r>
              <a:rPr lang="en-CA" sz="1800" dirty="0" smtClean="0"/>
              <a:t>CEGCs) </a:t>
            </a:r>
            <a:r>
              <a:rPr lang="en-CA" sz="1800" dirty="0"/>
              <a:t>capture the United Nations 17 Sustainable Development Goals (</a:t>
            </a:r>
            <a:r>
              <a:rPr lang="en-CA" sz="1800" dirty="0" smtClean="0"/>
              <a:t>SDGs) </a:t>
            </a:r>
            <a:r>
              <a:rPr lang="en-CA" sz="1800" dirty="0"/>
              <a:t>in a way that is uniquely contextualized to Canada. This “grand challenge” approach is intended to focus and inspire the engineering profession, and to provide a context for Canadian engineering educators to prepare engineering students with the necessary leadership and sociotechnical skills to address and solve these large complex challenges and facilitate impactful change. </a:t>
            </a:r>
          </a:p>
          <a:p>
            <a:r>
              <a:rPr lang="en-CA" sz="1800" dirty="0"/>
              <a:t>The six </a:t>
            </a:r>
            <a:r>
              <a:rPr lang="en-CA" sz="1800" dirty="0" smtClean="0"/>
              <a:t>Challenges </a:t>
            </a:r>
            <a:r>
              <a:rPr lang="en-CA" sz="1800" dirty="0"/>
              <a:t>are:</a:t>
            </a:r>
          </a:p>
          <a:p>
            <a:r>
              <a:rPr lang="en-CA" sz="1800" dirty="0"/>
              <a:t>CEGC 1: Resilient infrastructure</a:t>
            </a:r>
          </a:p>
          <a:p>
            <a:r>
              <a:rPr lang="en-CA" sz="1800" dirty="0"/>
              <a:t>CEGC 2: Access to affordable, reliable, and sustainable energy</a:t>
            </a:r>
          </a:p>
          <a:p>
            <a:r>
              <a:rPr lang="en-CA" sz="1800" dirty="0"/>
              <a:t>CEGC 3: Access to safe water in all communities</a:t>
            </a:r>
          </a:p>
          <a:p>
            <a:r>
              <a:rPr lang="en-CA" sz="1800" dirty="0"/>
              <a:t>CEGC 4: Inclusive, safe, and sustainable cities</a:t>
            </a:r>
          </a:p>
          <a:p>
            <a:r>
              <a:rPr lang="en-CA" sz="1800" dirty="0"/>
              <a:t>CEGC 5: Inclusive and sustainable industrialization</a:t>
            </a:r>
          </a:p>
          <a:p>
            <a:r>
              <a:rPr lang="en-CA" sz="1800" dirty="0"/>
              <a:t>CEGC 6: Access to affordable and inclusive STEM education</a:t>
            </a:r>
          </a:p>
          <a:p>
            <a:pPr algn="just"/>
            <a:endParaRPr lang="en-CA" sz="1800" dirty="0"/>
          </a:p>
        </p:txBody>
      </p:sp>
      <p:pic>
        <p:nvPicPr>
          <p:cNvPr id="6" name="Picture 5">
            <a:extLst>
              <a:ext uri="{FF2B5EF4-FFF2-40B4-BE49-F238E27FC236}">
                <a16:creationId xmlns:a16="http://schemas.microsoft.com/office/drawing/2014/main" id="{73B1922C-E03D-2F99-F840-300478239E72}"/>
              </a:ext>
            </a:extLst>
          </p:cNvPr>
          <p:cNvPicPr>
            <a:picLocks noChangeAspect="1"/>
          </p:cNvPicPr>
          <p:nvPr/>
        </p:nvPicPr>
        <p:blipFill>
          <a:blip r:embed="rId2"/>
          <a:stretch>
            <a:fillRect/>
          </a:stretch>
        </p:blipFill>
        <p:spPr>
          <a:xfrm>
            <a:off x="7012761" y="4336312"/>
            <a:ext cx="2521688" cy="2521688"/>
          </a:xfrm>
          <a:prstGeom prst="rect">
            <a:avLst/>
          </a:prstGeom>
        </p:spPr>
      </p:pic>
      <p:pic>
        <p:nvPicPr>
          <p:cNvPr id="8" name="Picture 7">
            <a:extLst>
              <a:ext uri="{FF2B5EF4-FFF2-40B4-BE49-F238E27FC236}">
                <a16:creationId xmlns:a16="http://schemas.microsoft.com/office/drawing/2014/main" id="{31694C0C-3CED-AFCB-9DD3-1B447CA45FA3}"/>
              </a:ext>
            </a:extLst>
          </p:cNvPr>
          <p:cNvPicPr>
            <a:picLocks noChangeAspect="1"/>
          </p:cNvPicPr>
          <p:nvPr/>
        </p:nvPicPr>
        <p:blipFill>
          <a:blip r:embed="rId3"/>
          <a:stretch>
            <a:fillRect/>
          </a:stretch>
        </p:blipFill>
        <p:spPr>
          <a:xfrm>
            <a:off x="7128368" y="0"/>
            <a:ext cx="2520000" cy="2520000"/>
          </a:xfrm>
          <a:prstGeom prst="rect">
            <a:avLst/>
          </a:prstGeom>
        </p:spPr>
      </p:pic>
      <p:pic>
        <p:nvPicPr>
          <p:cNvPr id="10" name="Picture 9">
            <a:extLst>
              <a:ext uri="{FF2B5EF4-FFF2-40B4-BE49-F238E27FC236}">
                <a16:creationId xmlns:a16="http://schemas.microsoft.com/office/drawing/2014/main" id="{34105F47-654C-CF86-989D-163192A36CDA}"/>
              </a:ext>
            </a:extLst>
          </p:cNvPr>
          <p:cNvPicPr>
            <a:picLocks noChangeAspect="1"/>
          </p:cNvPicPr>
          <p:nvPr/>
        </p:nvPicPr>
        <p:blipFill>
          <a:blip r:embed="rId4"/>
          <a:stretch>
            <a:fillRect/>
          </a:stretch>
        </p:blipFill>
        <p:spPr>
          <a:xfrm>
            <a:off x="7052250" y="2204245"/>
            <a:ext cx="2520000" cy="2520000"/>
          </a:xfrm>
          <a:prstGeom prst="rect">
            <a:avLst/>
          </a:prstGeom>
        </p:spPr>
      </p:pic>
      <p:pic>
        <p:nvPicPr>
          <p:cNvPr id="12" name="Picture 11">
            <a:extLst>
              <a:ext uri="{FF2B5EF4-FFF2-40B4-BE49-F238E27FC236}">
                <a16:creationId xmlns:a16="http://schemas.microsoft.com/office/drawing/2014/main" id="{C5271BE1-63F4-613A-0E8C-FD771D70944B}"/>
              </a:ext>
            </a:extLst>
          </p:cNvPr>
          <p:cNvPicPr>
            <a:picLocks noChangeAspect="1"/>
          </p:cNvPicPr>
          <p:nvPr/>
        </p:nvPicPr>
        <p:blipFill>
          <a:blip r:embed="rId5"/>
          <a:stretch>
            <a:fillRect/>
          </a:stretch>
        </p:blipFill>
        <p:spPr>
          <a:xfrm>
            <a:off x="9534449" y="4338000"/>
            <a:ext cx="2520000" cy="2520000"/>
          </a:xfrm>
          <a:prstGeom prst="rect">
            <a:avLst/>
          </a:prstGeom>
        </p:spPr>
      </p:pic>
      <p:pic>
        <p:nvPicPr>
          <p:cNvPr id="14" name="Picture 13">
            <a:extLst>
              <a:ext uri="{FF2B5EF4-FFF2-40B4-BE49-F238E27FC236}">
                <a16:creationId xmlns:a16="http://schemas.microsoft.com/office/drawing/2014/main" id="{53B6E992-508B-5CF4-EF49-8036F3E0689E}"/>
              </a:ext>
            </a:extLst>
          </p:cNvPr>
          <p:cNvPicPr>
            <a:picLocks noChangeAspect="1"/>
          </p:cNvPicPr>
          <p:nvPr/>
        </p:nvPicPr>
        <p:blipFill>
          <a:blip r:embed="rId6"/>
          <a:stretch>
            <a:fillRect/>
          </a:stretch>
        </p:blipFill>
        <p:spPr>
          <a:xfrm>
            <a:off x="9496131" y="2204245"/>
            <a:ext cx="2520000" cy="2520000"/>
          </a:xfrm>
          <a:prstGeom prst="rect">
            <a:avLst/>
          </a:prstGeom>
        </p:spPr>
      </p:pic>
      <p:pic>
        <p:nvPicPr>
          <p:cNvPr id="16" name="Picture 15">
            <a:extLst>
              <a:ext uri="{FF2B5EF4-FFF2-40B4-BE49-F238E27FC236}">
                <a16:creationId xmlns:a16="http://schemas.microsoft.com/office/drawing/2014/main" id="{5CB68BDD-51E7-2A33-8C0B-AA5E7CBFEC64}"/>
              </a:ext>
            </a:extLst>
          </p:cNvPr>
          <p:cNvPicPr>
            <a:picLocks noChangeAspect="1"/>
          </p:cNvPicPr>
          <p:nvPr/>
        </p:nvPicPr>
        <p:blipFill>
          <a:blip r:embed="rId7"/>
          <a:stretch>
            <a:fillRect/>
          </a:stretch>
        </p:blipFill>
        <p:spPr>
          <a:xfrm>
            <a:off x="9620396" y="0"/>
            <a:ext cx="2520000" cy="2520000"/>
          </a:xfrm>
          <a:prstGeom prst="rect">
            <a:avLst/>
          </a:prstGeom>
        </p:spPr>
      </p:pic>
    </p:spTree>
    <p:extLst>
      <p:ext uri="{BB962C8B-B14F-4D97-AF65-F5344CB8AC3E}">
        <p14:creationId xmlns:p14="http://schemas.microsoft.com/office/powerpoint/2010/main" val="154364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33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7111624" y="1170597"/>
            <a:ext cx="5274335" cy="2889114"/>
          </a:xfrm>
        </p:spPr>
        <p:txBody>
          <a:bodyPr vert="horz" lIns="91440" tIns="45720" rIns="91440" bIns="45720" rtlCol="0" anchor="b">
            <a:normAutofit/>
          </a:bodyPr>
          <a:lstStyle/>
          <a:p>
            <a:r>
              <a:rPr lang="en-US" sz="5000" dirty="0">
                <a:latin typeface="Gotham Medium" pitchFamily="2" charset="0"/>
              </a:rPr>
              <a:t>Affordable and Sustainable Energy </a:t>
            </a:r>
          </a:p>
        </p:txBody>
      </p:sp>
      <p:sp>
        <p:nvSpPr>
          <p:cNvPr id="7" name="Content Placeholder 6">
            <a:extLst>
              <a:ext uri="{FF2B5EF4-FFF2-40B4-BE49-F238E27FC236}">
                <a16:creationId xmlns:a16="http://schemas.microsoft.com/office/drawing/2014/main" id="{06EEB649-F448-034A-A36F-655A6F41A5E4}"/>
              </a:ext>
            </a:extLst>
          </p:cNvPr>
          <p:cNvSpPr>
            <a:spLocks noGrp="1"/>
          </p:cNvSpPr>
          <p:nvPr>
            <p:ph idx="1"/>
          </p:nvPr>
        </p:nvSpPr>
        <p:spPr>
          <a:xfrm>
            <a:off x="7111624" y="4027058"/>
            <a:ext cx="4640494" cy="2251023"/>
          </a:xfrm>
        </p:spPr>
        <p:txBody>
          <a:bodyPr vert="horz" lIns="91440" tIns="45720" rIns="91440" bIns="45720" rtlCol="0" anchor="t">
            <a:normAutofit/>
          </a:bodyPr>
          <a:lstStyle/>
          <a:p>
            <a:pPr marL="0" indent="0">
              <a:buNone/>
            </a:pPr>
            <a:r>
              <a:rPr lang="en-US" sz="2000" b="1" dirty="0">
                <a:latin typeface="Gotham Light" pitchFamily="2" charset="0"/>
              </a:rPr>
              <a:t>Aamjiwnaang First Nation</a:t>
            </a:r>
          </a:p>
          <a:p>
            <a:pPr marL="0" indent="0">
              <a:buNone/>
            </a:pPr>
            <a:r>
              <a:rPr lang="en-US" sz="2000" b="1" dirty="0">
                <a:latin typeface="Gotham Light" pitchFamily="2" charset="0"/>
              </a:rPr>
              <a:t>Hamilton</a:t>
            </a:r>
          </a:p>
        </p:txBody>
      </p:sp>
      <p:sp>
        <p:nvSpPr>
          <p:cNvPr id="19"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rotWithShape="1">
          <a:blip r:embed="rId3"/>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912439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010BBD-1F24-5DAD-CA77-E57E3A0E5B8F}"/>
              </a:ext>
            </a:extLst>
          </p:cNvPr>
          <p:cNvPicPr>
            <a:picLocks noChangeAspect="1"/>
          </p:cNvPicPr>
          <p:nvPr/>
        </p:nvPicPr>
        <p:blipFill>
          <a:blip r:embed="rId3"/>
          <a:stretch>
            <a:fillRect/>
          </a:stretch>
        </p:blipFill>
        <p:spPr>
          <a:xfrm>
            <a:off x="-1" y="0"/>
            <a:ext cx="12191999" cy="6857998"/>
          </a:xfrm>
          <a:prstGeom prst="rect">
            <a:avLst/>
          </a:prstGeom>
        </p:spPr>
      </p:pic>
      <p:sp>
        <p:nvSpPr>
          <p:cNvPr id="5" name="Title 1">
            <a:extLst>
              <a:ext uri="{FF2B5EF4-FFF2-40B4-BE49-F238E27FC236}">
                <a16:creationId xmlns:a16="http://schemas.microsoft.com/office/drawing/2014/main" id="{2D06B18C-3D1C-BA22-6FFA-5904C1768659}"/>
              </a:ext>
            </a:extLst>
          </p:cNvPr>
          <p:cNvSpPr>
            <a:spLocks noGrp="1"/>
          </p:cNvSpPr>
          <p:nvPr>
            <p:ph type="title"/>
          </p:nvPr>
        </p:nvSpPr>
        <p:spPr>
          <a:xfrm>
            <a:off x="-17" y="362868"/>
            <a:ext cx="12192016" cy="1431986"/>
          </a:xfrm>
          <a:solidFill>
            <a:srgbClr val="F8C333"/>
          </a:solidFill>
        </p:spPr>
        <p:txBody>
          <a:bodyPr vert="horz" lIns="91440" tIns="45720" rIns="91440" bIns="45720" rtlCol="0" anchor="ctr">
            <a:normAutofit/>
          </a:bodyPr>
          <a:lstStyle/>
          <a:p>
            <a:r>
              <a:rPr lang="en-US" sz="4200" kern="1200" dirty="0">
                <a:solidFill>
                  <a:schemeClr val="bg1"/>
                </a:solidFill>
                <a:latin typeface="Gotham Medium" pitchFamily="2" charset="0"/>
              </a:rPr>
              <a:t>How </a:t>
            </a:r>
            <a:r>
              <a:rPr lang="en-US" sz="4200" dirty="0" smtClean="0">
                <a:solidFill>
                  <a:schemeClr val="bg1"/>
                </a:solidFill>
                <a:latin typeface="Gotham Medium" pitchFamily="2" charset="0"/>
              </a:rPr>
              <a:t>Petrochemical Operations</a:t>
            </a:r>
            <a:r>
              <a:rPr lang="en-US" sz="4200" kern="1200" dirty="0" smtClean="0">
                <a:solidFill>
                  <a:schemeClr val="bg1"/>
                </a:solidFill>
                <a:latin typeface="Gotham Medium" pitchFamily="2" charset="0"/>
              </a:rPr>
              <a:t> </a:t>
            </a:r>
            <a:r>
              <a:rPr lang="en-US" sz="4200" kern="1200" dirty="0">
                <a:solidFill>
                  <a:schemeClr val="bg1"/>
                </a:solidFill>
                <a:latin typeface="Gotham Medium" pitchFamily="2" charset="0"/>
              </a:rPr>
              <a:t>are </a:t>
            </a:r>
            <a:r>
              <a:rPr lang="en-US" sz="4200" kern="1200" dirty="0" smtClean="0">
                <a:solidFill>
                  <a:schemeClr val="bg1"/>
                </a:solidFill>
                <a:latin typeface="Gotham Medium" pitchFamily="2" charset="0"/>
              </a:rPr>
              <a:t/>
            </a:r>
            <a:br>
              <a:rPr lang="en-US" sz="4200" kern="1200" dirty="0" smtClean="0">
                <a:solidFill>
                  <a:schemeClr val="bg1"/>
                </a:solidFill>
                <a:latin typeface="Gotham Medium" pitchFamily="2" charset="0"/>
              </a:rPr>
            </a:br>
            <a:r>
              <a:rPr lang="en-US" sz="4200" kern="1200" dirty="0" smtClean="0">
                <a:solidFill>
                  <a:schemeClr val="bg1"/>
                </a:solidFill>
                <a:latin typeface="Gotham Medium" pitchFamily="2" charset="0"/>
              </a:rPr>
              <a:t>Affecting a</a:t>
            </a:r>
            <a:r>
              <a:rPr lang="en-US" sz="4200" dirty="0" smtClean="0">
                <a:solidFill>
                  <a:schemeClr val="bg1"/>
                </a:solidFill>
                <a:latin typeface="Gotham Medium" pitchFamily="2" charset="0"/>
              </a:rPr>
              <a:t> </a:t>
            </a:r>
            <a:r>
              <a:rPr lang="en-US" sz="4200" kern="1200" dirty="0">
                <a:solidFill>
                  <a:schemeClr val="bg1"/>
                </a:solidFill>
                <a:latin typeface="Gotham Medium" pitchFamily="2" charset="0"/>
              </a:rPr>
              <a:t>First </a:t>
            </a:r>
            <a:r>
              <a:rPr lang="en-US" sz="4200" kern="1200" dirty="0" smtClean="0">
                <a:solidFill>
                  <a:schemeClr val="bg1"/>
                </a:solidFill>
                <a:latin typeface="Gotham Medium" pitchFamily="2" charset="0"/>
              </a:rPr>
              <a:t>Nation </a:t>
            </a:r>
            <a:r>
              <a:rPr lang="en-US" sz="4200" kern="1200" dirty="0">
                <a:solidFill>
                  <a:schemeClr val="bg1"/>
                </a:solidFill>
                <a:latin typeface="Gotham Medium" pitchFamily="2" charset="0"/>
              </a:rPr>
              <a:t>Community</a:t>
            </a:r>
          </a:p>
        </p:txBody>
      </p:sp>
      <p:sp>
        <p:nvSpPr>
          <p:cNvPr id="4" name="TextBox 3">
            <a:extLst>
              <a:ext uri="{FF2B5EF4-FFF2-40B4-BE49-F238E27FC236}">
                <a16:creationId xmlns:a16="http://schemas.microsoft.com/office/drawing/2014/main" id="{964255D1-BAD0-BF13-057E-89680189A3C3}"/>
              </a:ext>
            </a:extLst>
          </p:cNvPr>
          <p:cNvSpPr txBox="1"/>
          <p:nvPr/>
        </p:nvSpPr>
        <p:spPr>
          <a:xfrm>
            <a:off x="1077825" y="2754825"/>
            <a:ext cx="5651588" cy="2308324"/>
          </a:xfrm>
          <a:prstGeom prst="rect">
            <a:avLst/>
          </a:prstGeom>
          <a:solidFill>
            <a:schemeClr val="bg1">
              <a:alpha val="80000"/>
            </a:schemeClr>
          </a:solidFill>
        </p:spPr>
        <p:txBody>
          <a:bodyPr wrap="square" rtlCol="0" anchor="ctr">
            <a:spAutoFit/>
          </a:bodyPr>
          <a:lstStyle/>
          <a:p>
            <a:endParaRPr lang="en-US" dirty="0" smtClean="0"/>
          </a:p>
          <a:p>
            <a:r>
              <a:rPr lang="en-US" dirty="0" smtClean="0"/>
              <a:t>The </a:t>
            </a:r>
            <a:r>
              <a:rPr lang="en-US" dirty="0" err="1"/>
              <a:t>Aamjiwnaang</a:t>
            </a:r>
            <a:r>
              <a:rPr lang="en-US" dirty="0"/>
              <a:t> First Nation (formally known as </a:t>
            </a:r>
            <a:r>
              <a:rPr lang="en-US" dirty="0" err="1"/>
              <a:t>Chippewas</a:t>
            </a:r>
            <a:r>
              <a:rPr lang="en-US" dirty="0"/>
              <a:t> of Sarnia) is a First Nation community in the southern region of Sarnia of about 2500 Chippewa (</a:t>
            </a:r>
            <a:r>
              <a:rPr lang="en-US" dirty="0" err="1"/>
              <a:t>Ojibwe</a:t>
            </a:r>
            <a:r>
              <a:rPr lang="en-US" dirty="0"/>
              <a:t>) Peoples (Statistics Canada, 2018). It is located adjacent to several petrochemical plants in an area also known as "the Chemical Valley”. </a:t>
            </a:r>
            <a:endParaRPr lang="en-US" dirty="0" smtClean="0"/>
          </a:p>
          <a:p>
            <a:endParaRPr lang="en-CA" dirty="0"/>
          </a:p>
        </p:txBody>
      </p:sp>
      <p:pic>
        <p:nvPicPr>
          <p:cNvPr id="12" name="Picture 11">
            <a:extLst>
              <a:ext uri="{FF2B5EF4-FFF2-40B4-BE49-F238E27FC236}">
                <a16:creationId xmlns:a16="http://schemas.microsoft.com/office/drawing/2014/main" id="{B1F6155C-5EC1-5E99-D5A0-BBB81F73FFD7}"/>
              </a:ext>
            </a:extLst>
          </p:cNvPr>
          <p:cNvPicPr>
            <a:picLocks noChangeAspect="1"/>
          </p:cNvPicPr>
          <p:nvPr/>
        </p:nvPicPr>
        <p:blipFill>
          <a:blip r:embed="rId4"/>
          <a:srcRect/>
          <a:stretch/>
        </p:blipFill>
        <p:spPr>
          <a:xfrm>
            <a:off x="9440082" y="-10019"/>
            <a:ext cx="2177759" cy="2177759"/>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noFill/>
          </a:ln>
        </p:spPr>
      </p:pic>
      <p:sp>
        <p:nvSpPr>
          <p:cNvPr id="3" name="Text Placeholder 3">
            <a:extLst>
              <a:ext uri="{FF2B5EF4-FFF2-40B4-BE49-F238E27FC236}">
                <a16:creationId xmlns:a16="http://schemas.microsoft.com/office/drawing/2014/main" id="{511A26D2-6F91-E876-58DA-D1BDEF8D24D4}"/>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kern="1200" dirty="0">
                <a:effectLst/>
                <a:latin typeface="Gotham Book" pitchFamily="2" charset="0"/>
              </a:rPr>
              <a:t>						</a:t>
            </a:r>
            <a:r>
              <a:rPr lang="en-US" sz="2000" dirty="0">
                <a:latin typeface="Gotham Book" pitchFamily="2" charset="0"/>
              </a:rPr>
              <a:t>            AAMJIWNAANG FIRST NATION</a:t>
            </a:r>
            <a:endParaRPr lang="en-US" sz="2000" kern="1200" dirty="0">
              <a:effectLst/>
              <a:latin typeface="Gotham Book" pitchFamily="2" charset="0"/>
            </a:endParaRPr>
          </a:p>
        </p:txBody>
      </p:sp>
    </p:spTree>
    <p:extLst>
      <p:ext uri="{BB962C8B-B14F-4D97-AF65-F5344CB8AC3E}">
        <p14:creationId xmlns:p14="http://schemas.microsoft.com/office/powerpoint/2010/main" val="184796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ame 20">
            <a:extLst>
              <a:ext uri="{FF2B5EF4-FFF2-40B4-BE49-F238E27FC236}">
                <a16:creationId xmlns:a16="http://schemas.microsoft.com/office/drawing/2014/main" id="{54F94964-D485-1F7E-B7E4-7BF368F6A362}"/>
              </a:ext>
            </a:extLst>
          </p:cNvPr>
          <p:cNvSpPr>
            <a:spLocks noChangeAspect="1"/>
          </p:cNvSpPr>
          <p:nvPr/>
        </p:nvSpPr>
        <p:spPr>
          <a:xfrm>
            <a:off x="0" y="1"/>
            <a:ext cx="12193200" cy="6858000"/>
          </a:xfrm>
          <a:prstGeom prst="frame">
            <a:avLst/>
          </a:prstGeom>
          <a:solidFill>
            <a:srgbClr val="F8C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Content Placeholder 5">
            <a:extLst>
              <a:ext uri="{FF2B5EF4-FFF2-40B4-BE49-F238E27FC236}">
                <a16:creationId xmlns:a16="http://schemas.microsoft.com/office/drawing/2014/main" id="{53A23F0B-29EE-C8D3-6C66-059C34BB2A36}"/>
              </a:ext>
            </a:extLst>
          </p:cNvPr>
          <p:cNvSpPr>
            <a:spLocks noGrp="1"/>
          </p:cNvSpPr>
          <p:nvPr>
            <p:ph idx="1"/>
          </p:nvPr>
        </p:nvSpPr>
        <p:spPr>
          <a:xfrm>
            <a:off x="842963" y="864393"/>
            <a:ext cx="10467973" cy="5129213"/>
          </a:xfrm>
          <a:solidFill>
            <a:schemeClr val="bg1"/>
          </a:solidFill>
          <a:ln>
            <a:noFill/>
          </a:ln>
        </p:spPr>
        <p:txBody>
          <a:bodyPr anchor="ctr">
            <a:normAutofit fontScale="92500" lnSpcReduction="10000"/>
          </a:bodyPr>
          <a:lstStyle/>
          <a:p>
            <a:pPr marL="0" indent="0" algn="just">
              <a:lnSpc>
                <a:spcPct val="100000"/>
              </a:lnSpc>
              <a:spcBef>
                <a:spcPts val="0"/>
              </a:spcBef>
              <a:spcAft>
                <a:spcPts val="600"/>
              </a:spcAft>
              <a:buNone/>
            </a:pPr>
            <a:endParaRPr lang="en-US" dirty="0" smtClean="0"/>
          </a:p>
          <a:p>
            <a:pPr marL="0" indent="0" algn="just">
              <a:lnSpc>
                <a:spcPct val="100000"/>
              </a:lnSpc>
              <a:spcBef>
                <a:spcPts val="0"/>
              </a:spcBef>
              <a:spcAft>
                <a:spcPts val="600"/>
              </a:spcAft>
              <a:buNone/>
            </a:pPr>
            <a:endParaRPr lang="en-US" dirty="0"/>
          </a:p>
          <a:p>
            <a:pPr marL="0" indent="0" algn="just">
              <a:lnSpc>
                <a:spcPct val="100000"/>
              </a:lnSpc>
              <a:spcBef>
                <a:spcPts val="0"/>
              </a:spcBef>
              <a:spcAft>
                <a:spcPts val="600"/>
              </a:spcAft>
              <a:buNone/>
            </a:pPr>
            <a:endParaRPr lang="en-US" dirty="0" smtClean="0"/>
          </a:p>
          <a:p>
            <a:pPr marL="0" indent="0" algn="just">
              <a:lnSpc>
                <a:spcPct val="100000"/>
              </a:lnSpc>
              <a:spcBef>
                <a:spcPts val="0"/>
              </a:spcBef>
              <a:spcAft>
                <a:spcPts val="600"/>
              </a:spcAft>
              <a:buNone/>
            </a:pPr>
            <a:r>
              <a:rPr lang="en-US" dirty="0" smtClean="0"/>
              <a:t>The </a:t>
            </a:r>
            <a:r>
              <a:rPr lang="en-US" dirty="0"/>
              <a:t>proximity of the community to petrochemical plants has significant impact on the health of the community. Since the 1990s, there has been a decline in the proportion of male births, with 33% of the birth between 1999 and 2003 were male (Mackenzie et al., 2005). The poor air quality was documented by Larsen et al (2022), indicating much higher levels than the provincial averages for six known or suspected carcinogens in 2015-2016. The government of Canada has taken measures to correct the poor air quality by issuing an order to ensure that petrochemical facilities are limiting the release of the carcinogen benzene (Government of Canada, 2024</a:t>
            </a:r>
            <a:r>
              <a:rPr lang="en-US" dirty="0" smtClean="0"/>
              <a:t>).</a:t>
            </a:r>
          </a:p>
          <a:p>
            <a:pPr marL="0" indent="0" algn="just">
              <a:lnSpc>
                <a:spcPct val="100000"/>
              </a:lnSpc>
              <a:spcBef>
                <a:spcPts val="0"/>
              </a:spcBef>
              <a:spcAft>
                <a:spcPts val="600"/>
              </a:spcAft>
              <a:buNone/>
            </a:pPr>
            <a:endParaRPr lang="en-US" dirty="0"/>
          </a:p>
          <a:p>
            <a:pPr marL="0" indent="0" algn="just">
              <a:lnSpc>
                <a:spcPct val="100000"/>
              </a:lnSpc>
              <a:spcBef>
                <a:spcPts val="0"/>
              </a:spcBef>
              <a:spcAft>
                <a:spcPts val="600"/>
              </a:spcAft>
              <a:buNone/>
            </a:pPr>
            <a:endParaRPr lang="en-US" dirty="0" smtClean="0"/>
          </a:p>
          <a:p>
            <a:pPr marL="0" indent="0" algn="just">
              <a:lnSpc>
                <a:spcPct val="100000"/>
              </a:lnSpc>
              <a:spcBef>
                <a:spcPts val="0"/>
              </a:spcBef>
              <a:spcAft>
                <a:spcPts val="600"/>
              </a:spcAft>
              <a:buNone/>
            </a:pPr>
            <a:endParaRPr lang="en-US" dirty="0"/>
          </a:p>
          <a:p>
            <a:pPr marL="0" indent="0" algn="just">
              <a:lnSpc>
                <a:spcPct val="100000"/>
              </a:lnSpc>
              <a:spcBef>
                <a:spcPts val="0"/>
              </a:spcBef>
              <a:spcAft>
                <a:spcPts val="600"/>
              </a:spcAft>
              <a:buNone/>
            </a:pPr>
            <a:endParaRPr lang="en-CA" dirty="0"/>
          </a:p>
          <a:p>
            <a:pPr marL="0" indent="0" algn="just">
              <a:lnSpc>
                <a:spcPct val="100000"/>
              </a:lnSpc>
              <a:spcBef>
                <a:spcPts val="0"/>
              </a:spcBef>
              <a:spcAft>
                <a:spcPts val="600"/>
              </a:spcAft>
              <a:buNone/>
            </a:pPr>
            <a:endParaRPr lang="en-CA" sz="1900" dirty="0">
              <a:effectLst/>
              <a:latin typeface="Gotham Book"/>
            </a:endParaRPr>
          </a:p>
        </p:txBody>
      </p:sp>
      <p:sp>
        <p:nvSpPr>
          <p:cNvPr id="2" name="Text Placeholder 3">
            <a:extLst>
              <a:ext uri="{FF2B5EF4-FFF2-40B4-BE49-F238E27FC236}">
                <a16:creationId xmlns:a16="http://schemas.microsoft.com/office/drawing/2014/main" id="{E4931508-9AEE-A566-1650-75AD4AED889B}"/>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kern="1200" dirty="0">
                <a:effectLst/>
                <a:latin typeface="Gotham Book" pitchFamily="2" charset="0"/>
              </a:rPr>
              <a:t>						</a:t>
            </a:r>
            <a:r>
              <a:rPr lang="en-US" sz="2000" dirty="0">
                <a:latin typeface="Gotham Book" pitchFamily="2" charset="0"/>
              </a:rPr>
              <a:t>            AAMJIWNAANG FIRST NATION</a:t>
            </a:r>
            <a:endParaRPr lang="en-US" sz="2000" kern="1200" dirty="0">
              <a:effectLst/>
              <a:latin typeface="Gotham Book" pitchFamily="2" charset="0"/>
            </a:endParaRPr>
          </a:p>
        </p:txBody>
      </p:sp>
    </p:spTree>
    <p:extLst>
      <p:ext uri="{BB962C8B-B14F-4D97-AF65-F5344CB8AC3E}">
        <p14:creationId xmlns:p14="http://schemas.microsoft.com/office/powerpoint/2010/main" val="110472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6B21A92-5090-D340-8CCA-0FC125CB4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 y="0"/>
            <a:ext cx="12191999" cy="68775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D06B18C-3D1C-BA22-6FFA-5904C1768659}"/>
              </a:ext>
            </a:extLst>
          </p:cNvPr>
          <p:cNvSpPr>
            <a:spLocks noGrp="1"/>
          </p:cNvSpPr>
          <p:nvPr>
            <p:ph type="title"/>
          </p:nvPr>
        </p:nvSpPr>
        <p:spPr>
          <a:xfrm>
            <a:off x="-17" y="362868"/>
            <a:ext cx="12192016" cy="1431986"/>
          </a:xfrm>
          <a:solidFill>
            <a:srgbClr val="F8C333"/>
          </a:solidFill>
        </p:spPr>
        <p:txBody>
          <a:bodyPr vert="horz" lIns="91440" tIns="45720" rIns="91440" bIns="45720" rtlCol="0" anchor="ctr">
            <a:normAutofit/>
          </a:bodyPr>
          <a:lstStyle/>
          <a:p>
            <a:r>
              <a:rPr lang="en-US" sz="4000" kern="1200" dirty="0">
                <a:solidFill>
                  <a:schemeClr val="bg1"/>
                </a:solidFill>
                <a:effectLst/>
                <a:latin typeface="Gotham Medium" pitchFamily="2" charset="0"/>
              </a:rPr>
              <a:t>Industrial Sector of Canada Braces for </a:t>
            </a:r>
            <a:br>
              <a:rPr lang="en-US" sz="4000" kern="1200" dirty="0">
                <a:solidFill>
                  <a:schemeClr val="bg1"/>
                </a:solidFill>
                <a:effectLst/>
                <a:latin typeface="Gotham Medium" pitchFamily="2" charset="0"/>
              </a:rPr>
            </a:br>
            <a:r>
              <a:rPr lang="en-US" sz="4000" kern="1200" dirty="0">
                <a:solidFill>
                  <a:schemeClr val="bg1"/>
                </a:solidFill>
                <a:effectLst/>
                <a:latin typeface="Gotham Medium" pitchFamily="2" charset="0"/>
              </a:rPr>
              <a:t>Climate Change</a:t>
            </a:r>
            <a:endParaRPr lang="en-US" sz="4200" kern="1200" dirty="0">
              <a:solidFill>
                <a:schemeClr val="bg1"/>
              </a:solidFill>
              <a:latin typeface="Gotham Medium" pitchFamily="2" charset="0"/>
            </a:endParaRPr>
          </a:p>
        </p:txBody>
      </p:sp>
      <p:sp>
        <p:nvSpPr>
          <p:cNvPr id="4" name="TextBox 3">
            <a:extLst>
              <a:ext uri="{FF2B5EF4-FFF2-40B4-BE49-F238E27FC236}">
                <a16:creationId xmlns:a16="http://schemas.microsoft.com/office/drawing/2014/main" id="{964255D1-BAD0-BF13-057E-89680189A3C3}"/>
              </a:ext>
            </a:extLst>
          </p:cNvPr>
          <p:cNvSpPr txBox="1"/>
          <p:nvPr/>
        </p:nvSpPr>
        <p:spPr>
          <a:xfrm>
            <a:off x="1077825" y="2339326"/>
            <a:ext cx="5122950" cy="3139321"/>
          </a:xfrm>
          <a:prstGeom prst="rect">
            <a:avLst/>
          </a:prstGeom>
          <a:solidFill>
            <a:schemeClr val="bg1">
              <a:alpha val="80000"/>
            </a:schemeClr>
          </a:solidFill>
        </p:spPr>
        <p:txBody>
          <a:bodyPr wrap="square" rtlCol="0" anchor="ctr">
            <a:spAutoFit/>
          </a:bodyPr>
          <a:lstStyle/>
          <a:p>
            <a:endParaRPr lang="en-US" dirty="0" smtClean="0"/>
          </a:p>
          <a:p>
            <a:r>
              <a:rPr lang="en-US" dirty="0" smtClean="0"/>
              <a:t>Hamilton </a:t>
            </a:r>
            <a:r>
              <a:rPr lang="en-US" dirty="0"/>
              <a:t>with a total population of 747,545 as of 2016 (Government of Canada, 2019), has the highest greenhouse gas (GHG) emissions in the Greater Toronto area with approximately 15 </a:t>
            </a:r>
            <a:r>
              <a:rPr lang="en-US" dirty="0" err="1"/>
              <a:t>tonnes</a:t>
            </a:r>
            <a:r>
              <a:rPr lang="en-US" dirty="0"/>
              <a:t> CO2 </a:t>
            </a:r>
            <a:r>
              <a:rPr lang="en-US" dirty="0" err="1"/>
              <a:t>eq</a:t>
            </a:r>
            <a:r>
              <a:rPr lang="en-US" dirty="0"/>
              <a:t>/capita, which surpasses the Region of Peel with approximately 8 </a:t>
            </a:r>
            <a:r>
              <a:rPr lang="en-US" dirty="0" err="1"/>
              <a:t>tonnes</a:t>
            </a:r>
            <a:r>
              <a:rPr lang="en-US" dirty="0"/>
              <a:t> CO2 </a:t>
            </a:r>
            <a:r>
              <a:rPr lang="en-US" dirty="0" err="1"/>
              <a:t>eq</a:t>
            </a:r>
            <a:r>
              <a:rPr lang="en-US" dirty="0"/>
              <a:t>/capita (Lu, 2017). This is explained by the significant industrial activities in Hamilton representing around 68% of all GHG emissions within the city in 2017 (Lu, 2017). </a:t>
            </a:r>
            <a:endParaRPr lang="en-US" dirty="0" smtClean="0"/>
          </a:p>
          <a:p>
            <a:endParaRPr lang="en-CA" dirty="0"/>
          </a:p>
        </p:txBody>
      </p:sp>
      <p:pic>
        <p:nvPicPr>
          <p:cNvPr id="12" name="Picture 11">
            <a:extLst>
              <a:ext uri="{FF2B5EF4-FFF2-40B4-BE49-F238E27FC236}">
                <a16:creationId xmlns:a16="http://schemas.microsoft.com/office/drawing/2014/main" id="{B1F6155C-5EC1-5E99-D5A0-BBB81F73FFD7}"/>
              </a:ext>
            </a:extLst>
          </p:cNvPr>
          <p:cNvPicPr>
            <a:picLocks noChangeAspect="1"/>
          </p:cNvPicPr>
          <p:nvPr/>
        </p:nvPicPr>
        <p:blipFill>
          <a:blip r:embed="rId4"/>
          <a:srcRect/>
          <a:stretch/>
        </p:blipFill>
        <p:spPr>
          <a:xfrm>
            <a:off x="9440082" y="-10019"/>
            <a:ext cx="2177759" cy="2177759"/>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noFill/>
          </a:ln>
        </p:spPr>
      </p:pic>
      <p:sp>
        <p:nvSpPr>
          <p:cNvPr id="3" name="Text Placeholder 3">
            <a:extLst>
              <a:ext uri="{FF2B5EF4-FFF2-40B4-BE49-F238E27FC236}">
                <a16:creationId xmlns:a16="http://schemas.microsoft.com/office/drawing/2014/main" id="{511A26D2-6F91-E876-58DA-D1BDEF8D24D4}"/>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Gotham Book" pitchFamily="2" charset="0"/>
                <a:ea typeface="+mn-ea"/>
                <a:cs typeface="+mn-cs"/>
              </a:rPr>
              <a:t>						HAMILTON</a:t>
            </a:r>
          </a:p>
        </p:txBody>
      </p:sp>
    </p:spTree>
    <p:extLst>
      <p:ext uri="{BB962C8B-B14F-4D97-AF65-F5344CB8AC3E}">
        <p14:creationId xmlns:p14="http://schemas.microsoft.com/office/powerpoint/2010/main" val="126437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ame 20">
            <a:extLst>
              <a:ext uri="{FF2B5EF4-FFF2-40B4-BE49-F238E27FC236}">
                <a16:creationId xmlns:a16="http://schemas.microsoft.com/office/drawing/2014/main" id="{54F94964-D485-1F7E-B7E4-7BF368F6A362}"/>
              </a:ext>
            </a:extLst>
          </p:cNvPr>
          <p:cNvSpPr>
            <a:spLocks noChangeAspect="1"/>
          </p:cNvSpPr>
          <p:nvPr/>
        </p:nvSpPr>
        <p:spPr>
          <a:xfrm>
            <a:off x="0" y="1"/>
            <a:ext cx="12193200" cy="6858000"/>
          </a:xfrm>
          <a:prstGeom prst="frame">
            <a:avLst/>
          </a:prstGeom>
          <a:solidFill>
            <a:srgbClr val="F8C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Content Placeholder 5">
            <a:extLst>
              <a:ext uri="{FF2B5EF4-FFF2-40B4-BE49-F238E27FC236}">
                <a16:creationId xmlns:a16="http://schemas.microsoft.com/office/drawing/2014/main" id="{53A23F0B-29EE-C8D3-6C66-059C34BB2A36}"/>
              </a:ext>
            </a:extLst>
          </p:cNvPr>
          <p:cNvSpPr>
            <a:spLocks noGrp="1"/>
          </p:cNvSpPr>
          <p:nvPr>
            <p:ph idx="1"/>
          </p:nvPr>
        </p:nvSpPr>
        <p:spPr>
          <a:xfrm>
            <a:off x="842963" y="864393"/>
            <a:ext cx="10467973" cy="5129213"/>
          </a:xfrm>
          <a:solidFill>
            <a:schemeClr val="bg1"/>
          </a:solidFill>
          <a:ln>
            <a:noFill/>
          </a:ln>
        </p:spPr>
        <p:txBody>
          <a:bodyPr anchor="ctr">
            <a:normAutofit/>
          </a:bodyPr>
          <a:lstStyle/>
          <a:p>
            <a:pPr marL="0" indent="0" algn="just">
              <a:lnSpc>
                <a:spcPct val="100000"/>
              </a:lnSpc>
              <a:spcBef>
                <a:spcPts val="0"/>
              </a:spcBef>
              <a:spcAft>
                <a:spcPts val="600"/>
              </a:spcAft>
              <a:buNone/>
            </a:pPr>
            <a:endParaRPr lang="en-US" dirty="0" smtClean="0"/>
          </a:p>
          <a:p>
            <a:pPr marL="0" indent="0" algn="just">
              <a:lnSpc>
                <a:spcPct val="100000"/>
              </a:lnSpc>
              <a:spcBef>
                <a:spcPts val="0"/>
              </a:spcBef>
              <a:spcAft>
                <a:spcPts val="600"/>
              </a:spcAft>
              <a:buNone/>
            </a:pPr>
            <a:endParaRPr lang="en-US" dirty="0"/>
          </a:p>
          <a:p>
            <a:pPr marL="0" indent="0" algn="just">
              <a:lnSpc>
                <a:spcPct val="100000"/>
              </a:lnSpc>
              <a:spcBef>
                <a:spcPts val="0"/>
              </a:spcBef>
              <a:spcAft>
                <a:spcPts val="600"/>
              </a:spcAft>
              <a:buNone/>
            </a:pPr>
            <a:r>
              <a:rPr lang="en-US" dirty="0" smtClean="0"/>
              <a:t>The </a:t>
            </a:r>
            <a:r>
              <a:rPr lang="en-US" dirty="0"/>
              <a:t>city of Hamilton has set a series of objectives to reduce its GHG emissions by 20% in 2020, 50% in 2030, and 80% in 2050 with the year 2005 as the reference. GHG emissions in 2017 had decreased by approximately 33% compared to 2005 with reduction of GHG emissions in the industrial sector while GHG emissions of the commercial and transportation sectors had increased (Rankin, 2019). Thus, significant efforts from all sectors will be required to achieve the desired GHG reduction by 2050</a:t>
            </a:r>
            <a:r>
              <a:rPr lang="en-US" dirty="0" smtClean="0"/>
              <a:t>.</a:t>
            </a:r>
          </a:p>
          <a:p>
            <a:pPr marL="0" indent="0" algn="just">
              <a:lnSpc>
                <a:spcPct val="100000"/>
              </a:lnSpc>
              <a:spcBef>
                <a:spcPts val="0"/>
              </a:spcBef>
              <a:spcAft>
                <a:spcPts val="600"/>
              </a:spcAft>
              <a:buNone/>
            </a:pPr>
            <a:endParaRPr lang="en-US" dirty="0"/>
          </a:p>
          <a:p>
            <a:pPr marL="0" indent="0" algn="just">
              <a:lnSpc>
                <a:spcPct val="100000"/>
              </a:lnSpc>
              <a:spcBef>
                <a:spcPts val="0"/>
              </a:spcBef>
              <a:spcAft>
                <a:spcPts val="600"/>
              </a:spcAft>
              <a:buNone/>
            </a:pPr>
            <a:endParaRPr lang="en-CA" dirty="0"/>
          </a:p>
          <a:p>
            <a:pPr marL="0" indent="0" algn="just">
              <a:lnSpc>
                <a:spcPct val="100000"/>
              </a:lnSpc>
              <a:spcBef>
                <a:spcPts val="0"/>
              </a:spcBef>
              <a:spcAft>
                <a:spcPts val="600"/>
              </a:spcAft>
              <a:buNone/>
            </a:pPr>
            <a:endParaRPr lang="en-CA" sz="2000" dirty="0">
              <a:effectLst/>
              <a:latin typeface="Gotham Book" pitchFamily="2" charset="0"/>
            </a:endParaRPr>
          </a:p>
        </p:txBody>
      </p:sp>
      <p:sp>
        <p:nvSpPr>
          <p:cNvPr id="2" name="Text Placeholder 3">
            <a:extLst>
              <a:ext uri="{FF2B5EF4-FFF2-40B4-BE49-F238E27FC236}">
                <a16:creationId xmlns:a16="http://schemas.microsoft.com/office/drawing/2014/main" id="{E4931508-9AEE-A566-1650-75AD4AED889B}"/>
              </a:ext>
            </a:extLst>
          </p:cNvPr>
          <p:cNvSpPr txBox="1">
            <a:spLocks/>
          </p:cNvSpPr>
          <p:nvPr/>
        </p:nvSpPr>
        <p:spPr>
          <a:xfrm>
            <a:off x="1" y="6427675"/>
            <a:ext cx="12191999" cy="430325"/>
          </a:xfrm>
          <a:prstGeom prst="rect">
            <a:avLst/>
          </a:prstGeom>
          <a:solidFill>
            <a:schemeClr val="bg1">
              <a:alpha val="50000"/>
            </a:schemeClr>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Gotham Book" pitchFamily="2" charset="0"/>
                <a:ea typeface="+mn-ea"/>
                <a:cs typeface="+mn-cs"/>
              </a:rPr>
              <a:t>						            HAMILTON</a:t>
            </a:r>
          </a:p>
        </p:txBody>
      </p:sp>
    </p:spTree>
    <p:extLst>
      <p:ext uri="{BB962C8B-B14F-4D97-AF65-F5344CB8AC3E}">
        <p14:creationId xmlns:p14="http://schemas.microsoft.com/office/powerpoint/2010/main" val="2875658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3B763E"/>
      </a:accent1>
      <a:accent2>
        <a:srgbClr val="C83537"/>
      </a:accent2>
      <a:accent3>
        <a:srgbClr val="F8C332"/>
      </a:accent3>
      <a:accent4>
        <a:srgbClr val="4F53A3"/>
      </a:accent4>
      <a:accent5>
        <a:srgbClr val="F19B33"/>
      </a:accent5>
      <a:accent6>
        <a:srgbClr val="45A8D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547996F0945045841D4032A53E815B" ma:contentTypeVersion="15" ma:contentTypeDescription="Create a new document." ma:contentTypeScope="" ma:versionID="9720fe8199af24ee986d7baea1cea8f7">
  <xsd:schema xmlns:xsd="http://www.w3.org/2001/XMLSchema" xmlns:xs="http://www.w3.org/2001/XMLSchema" xmlns:p="http://schemas.microsoft.com/office/2006/metadata/properties" xmlns:ns2="2c9b8f40-2560-4623-9955-0bf954a8da68" xmlns:ns3="3c128593-d5eb-4587-af01-a0011b216d88" targetNamespace="http://schemas.microsoft.com/office/2006/metadata/properties" ma:root="true" ma:fieldsID="54ac8ebfbc0cfddde10c2942ec611a77" ns2:_="" ns3:_="">
    <xsd:import namespace="2c9b8f40-2560-4623-9955-0bf954a8da68"/>
    <xsd:import namespace="3c128593-d5eb-4587-af01-a0011b216d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8f40-2560-4623-9955-0bf954a8d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128593-d5eb-4587-af01-a0011b216d8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4db5775-5a35-4ed4-9cef-83337d2d52f2}" ma:internalName="TaxCatchAll" ma:showField="CatchAllData" ma:web="3c128593-d5eb-4587-af01-a0011b216d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9b8f40-2560-4623-9955-0bf954a8da68">
      <Terms xmlns="http://schemas.microsoft.com/office/infopath/2007/PartnerControls"/>
    </lcf76f155ced4ddcb4097134ff3c332f>
    <TaxCatchAll xmlns="3c128593-d5eb-4587-af01-a0011b216d88" xsi:nil="true"/>
  </documentManagement>
</p:properties>
</file>

<file path=customXml/itemProps1.xml><?xml version="1.0" encoding="utf-8"?>
<ds:datastoreItem xmlns:ds="http://schemas.openxmlformats.org/officeDocument/2006/customXml" ds:itemID="{899C8ABF-A210-4837-B688-85C4253B704E}"/>
</file>

<file path=customXml/itemProps2.xml><?xml version="1.0" encoding="utf-8"?>
<ds:datastoreItem xmlns:ds="http://schemas.openxmlformats.org/officeDocument/2006/customXml" ds:itemID="{744C72D8-4EEE-4D09-B504-882EBFCF1BFC}"/>
</file>

<file path=customXml/itemProps3.xml><?xml version="1.0" encoding="utf-8"?>
<ds:datastoreItem xmlns:ds="http://schemas.openxmlformats.org/officeDocument/2006/customXml" ds:itemID="{E1D3BF84-7A8D-452F-A1BA-F55C97AACABD}"/>
</file>

<file path=docProps/app.xml><?xml version="1.0" encoding="utf-8"?>
<Properties xmlns="http://schemas.openxmlformats.org/officeDocument/2006/extended-properties" xmlns:vt="http://schemas.openxmlformats.org/officeDocument/2006/docPropsVTypes">
  <TotalTime>982</TotalTime>
  <Words>1457</Words>
  <Application>Microsoft Office PowerPoint</Application>
  <PresentationFormat>Widescreen</PresentationFormat>
  <Paragraphs>102</Paragraphs>
  <Slides>7</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Avenir Next</vt:lpstr>
      <vt:lpstr>AvenirNext</vt:lpstr>
      <vt:lpstr>Calibri</vt:lpstr>
      <vt:lpstr>Calibri Light</vt:lpstr>
      <vt:lpstr>Gotham Book</vt:lpstr>
      <vt:lpstr>Gotham Light</vt:lpstr>
      <vt:lpstr>Gotham Medium</vt:lpstr>
      <vt:lpstr>Office Theme</vt:lpstr>
      <vt:lpstr>Office Theme</vt:lpstr>
      <vt:lpstr>Cities and  Communities</vt:lpstr>
      <vt:lpstr>What are the Canadian Engineering Grand Challenges?</vt:lpstr>
      <vt:lpstr>Affordable and Sustainable Energy </vt:lpstr>
      <vt:lpstr>How Petrochemical Operations are  Affecting a First Nation Community</vt:lpstr>
      <vt:lpstr>PowerPoint Presentation</vt:lpstr>
      <vt:lpstr>Industrial Sector of Canada Braces for  Climate Change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City Challenges</dc:title>
  <dc:creator>Nadine Ibrahim</dc:creator>
  <cp:lastModifiedBy>Christine Moresoli</cp:lastModifiedBy>
  <cp:revision>16</cp:revision>
  <dcterms:created xsi:type="dcterms:W3CDTF">2022-10-20T13:53:03Z</dcterms:created>
  <dcterms:modified xsi:type="dcterms:W3CDTF">2024-09-24T18:47:09Z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0x010100D9547996F0945045841D4032A53E815B</vt:lpwstr>
  </property>
</Properties>
</file>