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64"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6327"/>
  </p:normalViewPr>
  <p:slideViewPr>
    <p:cSldViewPr snapToGrid="0" snapToObjects="1">
      <p:cViewPr varScale="1">
        <p:scale>
          <a:sx n="118" d="100"/>
          <a:sy n="118" d="100"/>
        </p:scale>
        <p:origin x="3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3BD2-63CC-0249-95C5-B9D74E7BB3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A262E0-BB5E-0C44-AAFD-3BDFD2D2B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F2BE9A-B77C-CF43-9B5E-4C4463994259}"/>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F35B5137-B46B-FF44-978F-386205DD4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07881-48C1-6540-930E-77AF54B6DFAB}"/>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56910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2FC7-25C0-F34B-9960-5D280CE338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F3A77-69E7-A243-AA06-D0392B5EE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39DDF-4914-AE4D-8699-979101126168}"/>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ACC25576-C243-944A-94D1-7C9ECC160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6D825-CF63-F347-8847-C85170BD1A9A}"/>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266850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5373F-2556-404C-A82A-DC8BDFBCC7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B146A-7253-0C45-BE65-942BABDB67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F776F-D34A-1648-A6A4-2CA829AF64B6}"/>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7139523F-86FA-2540-90B3-DD607D84E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FF290-8546-3644-A28C-9D79CAE6D648}"/>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22017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78C2-CDA4-1A44-9646-F0DFFB01B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935A3-9CD0-9246-AD74-975EB2E65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F59C7-DC96-2942-9410-3A81862C1163}"/>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23C1D620-CCCD-A445-8976-BA04A476A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E9B31-C3AA-4E44-B42B-BFAFAD02CEB6}"/>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200947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FE5C-8125-F547-8896-DB6321494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E703F4-2634-534B-81DF-DACBA6803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8A080-6CFB-5E41-B479-7E6D19960400}"/>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349E22F9-9854-0645-A619-444ECBD6D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A1B69-7090-8D4A-82CC-B19651B46A8C}"/>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94713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F690-2891-794F-A9C3-4F5550790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4C78C-8B2A-4E42-976F-7CCC0BD2F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90F0-C6D1-DC47-9A5E-4F3B5CCF7A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DA4BB-B7FE-CD4E-B5EA-A629E7F16490}"/>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6" name="Footer Placeholder 5">
            <a:extLst>
              <a:ext uri="{FF2B5EF4-FFF2-40B4-BE49-F238E27FC236}">
                <a16:creationId xmlns:a16="http://schemas.microsoft.com/office/drawing/2014/main" id="{FEE29175-C0FF-7246-9714-711868C93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DC41C-5545-6A4E-A32E-86D7F2AE35EA}"/>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111181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DF27-0F39-F64B-863E-9C8A4B6321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BFCD3E-0487-FE44-9B16-CAD30F834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E4DE88-7555-574E-8871-E47B75AA9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38D78A-54D0-F24D-8523-9AFDDF34B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FE1803-ED6F-294B-8F98-68687F0EE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CFD924-50C8-8B4D-BC17-2D8221FD1A9B}"/>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8" name="Footer Placeholder 7">
            <a:extLst>
              <a:ext uri="{FF2B5EF4-FFF2-40B4-BE49-F238E27FC236}">
                <a16:creationId xmlns:a16="http://schemas.microsoft.com/office/drawing/2014/main" id="{EF7EF0E8-65A6-E447-B40C-4AD3095C6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5CF262-01F0-B940-9A95-FF4794BA7520}"/>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17072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E11C-F11F-8C43-A337-7C1DD2BF5E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05CFE-6E87-E24B-9329-EE55763FC34E}"/>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4" name="Footer Placeholder 3">
            <a:extLst>
              <a:ext uri="{FF2B5EF4-FFF2-40B4-BE49-F238E27FC236}">
                <a16:creationId xmlns:a16="http://schemas.microsoft.com/office/drawing/2014/main" id="{B0A3AB31-7578-D24B-9215-9D8CD0AE74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3129E3-B57B-B342-9E9E-6946C8079F55}"/>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238272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DD0EC-4E16-734A-BEC5-31F477D34A7B}"/>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3" name="Footer Placeholder 2">
            <a:extLst>
              <a:ext uri="{FF2B5EF4-FFF2-40B4-BE49-F238E27FC236}">
                <a16:creationId xmlns:a16="http://schemas.microsoft.com/office/drawing/2014/main" id="{E06A6B67-907C-5249-80FE-97DF0B37E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17B25-31DF-974F-8C08-2C93E7627625}"/>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399562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FCED-5BEB-B847-AF97-23F36FDC5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33B155-6AAF-DF45-B902-35806118A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3DC96-C605-344D-98FA-8C4BB3F7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6561B-D218-B643-AF95-753B3197CBFE}"/>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6" name="Footer Placeholder 5">
            <a:extLst>
              <a:ext uri="{FF2B5EF4-FFF2-40B4-BE49-F238E27FC236}">
                <a16:creationId xmlns:a16="http://schemas.microsoft.com/office/drawing/2014/main" id="{54B0494F-36FF-A442-9DF2-DCE9FC34F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C26EE-ACFC-D04B-AC58-98E2CB0E42E3}"/>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118798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B01E-FFDD-ED49-83C5-7EDF039A3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06F7D0-4C4B-E848-B11E-291FA9E99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0D00E8-4A77-E34C-8C18-F5C5CC946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F385F-1050-4A4A-B166-7667F5E663C4}"/>
              </a:ext>
            </a:extLst>
          </p:cNvPr>
          <p:cNvSpPr>
            <a:spLocks noGrp="1"/>
          </p:cNvSpPr>
          <p:nvPr>
            <p:ph type="dt" sz="half" idx="10"/>
          </p:nvPr>
        </p:nvSpPr>
        <p:spPr/>
        <p:txBody>
          <a:bodyPr/>
          <a:lstStyle/>
          <a:p>
            <a:fld id="{643C3A18-192C-9C4A-80FD-95923CAC4F5F}" type="datetimeFigureOut">
              <a:rPr lang="en-US" smtClean="0"/>
              <a:t>9/25/24</a:t>
            </a:fld>
            <a:endParaRPr lang="en-US"/>
          </a:p>
        </p:txBody>
      </p:sp>
      <p:sp>
        <p:nvSpPr>
          <p:cNvPr id="6" name="Footer Placeholder 5">
            <a:extLst>
              <a:ext uri="{FF2B5EF4-FFF2-40B4-BE49-F238E27FC236}">
                <a16:creationId xmlns:a16="http://schemas.microsoft.com/office/drawing/2014/main" id="{7E4F3A01-3C36-F548-8759-5D0BD5D69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D0AFB-E25F-8347-9A34-2E38C7A415AA}"/>
              </a:ext>
            </a:extLst>
          </p:cNvPr>
          <p:cNvSpPr>
            <a:spLocks noGrp="1"/>
          </p:cNvSpPr>
          <p:nvPr>
            <p:ph type="sldNum" sz="quarter" idx="12"/>
          </p:nvPr>
        </p:nvSpPr>
        <p:spPr/>
        <p:txBody>
          <a:bodyPr/>
          <a:lstStyle/>
          <a:p>
            <a:fld id="{4441F022-A554-B542-B098-84DEE289C24E}" type="slidenum">
              <a:rPr lang="en-US" smtClean="0"/>
              <a:t>‹#›</a:t>
            </a:fld>
            <a:endParaRPr lang="en-US"/>
          </a:p>
        </p:txBody>
      </p:sp>
    </p:spTree>
    <p:extLst>
      <p:ext uri="{BB962C8B-B14F-4D97-AF65-F5344CB8AC3E}">
        <p14:creationId xmlns:p14="http://schemas.microsoft.com/office/powerpoint/2010/main" val="383469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8BDA-521C-C243-BEF7-7E3C5C576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1A2F1-EAB3-0341-B9A6-F4F0D0CCF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2F51F-E3EE-C04B-8298-534891DE5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C3A18-192C-9C4A-80FD-95923CAC4F5F}" type="datetimeFigureOut">
              <a:rPr lang="en-US" smtClean="0"/>
              <a:t>9/25/24</a:t>
            </a:fld>
            <a:endParaRPr lang="en-US"/>
          </a:p>
        </p:txBody>
      </p:sp>
      <p:sp>
        <p:nvSpPr>
          <p:cNvPr id="5" name="Footer Placeholder 4">
            <a:extLst>
              <a:ext uri="{FF2B5EF4-FFF2-40B4-BE49-F238E27FC236}">
                <a16:creationId xmlns:a16="http://schemas.microsoft.com/office/drawing/2014/main" id="{1A3184CB-DCC3-4543-A3F5-19740EC46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1D552E-E1F2-2844-BC43-D7DC7E015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1F022-A554-B542-B098-84DEE289C24E}" type="slidenum">
              <a:rPr lang="en-US" smtClean="0"/>
              <a:t>‹#›</a:t>
            </a:fld>
            <a:endParaRPr lang="en-US"/>
          </a:p>
        </p:txBody>
      </p:sp>
    </p:spTree>
    <p:extLst>
      <p:ext uri="{BB962C8B-B14F-4D97-AF65-F5344CB8AC3E}">
        <p14:creationId xmlns:p14="http://schemas.microsoft.com/office/powerpoint/2010/main" val="340142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gineeringdeans.ca/en/project/cegc/"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E4F2-0357-504B-8983-4F3B1A33189F}"/>
              </a:ext>
            </a:extLst>
          </p:cNvPr>
          <p:cNvSpPr>
            <a:spLocks noGrp="1"/>
          </p:cNvSpPr>
          <p:nvPr>
            <p:ph type="ctrTitle"/>
          </p:nvPr>
        </p:nvSpPr>
        <p:spPr/>
        <p:txBody>
          <a:bodyPr>
            <a:normAutofit fontScale="90000"/>
          </a:bodyPr>
          <a:lstStyle/>
          <a:p>
            <a:r>
              <a:rPr lang="en-CA" b="1" dirty="0"/>
              <a:t>Introduction to the Canadian Engineering Grand Challenges </a:t>
            </a:r>
            <a:br>
              <a:rPr lang="en-CA" b="1" dirty="0"/>
            </a:br>
            <a:endParaRPr lang="en-US" dirty="0"/>
          </a:p>
        </p:txBody>
      </p:sp>
      <p:sp>
        <p:nvSpPr>
          <p:cNvPr id="3" name="Subtitle 2">
            <a:extLst>
              <a:ext uri="{FF2B5EF4-FFF2-40B4-BE49-F238E27FC236}">
                <a16:creationId xmlns:a16="http://schemas.microsoft.com/office/drawing/2014/main" id="{A9C539E1-18E0-A04D-8258-7AE51EADEAB4}"/>
              </a:ext>
            </a:extLst>
          </p:cNvPr>
          <p:cNvSpPr>
            <a:spLocks noGrp="1"/>
          </p:cNvSpPr>
          <p:nvPr>
            <p:ph type="subTitle" idx="1"/>
          </p:nvPr>
        </p:nvSpPr>
        <p:spPr/>
        <p:txBody>
          <a:bodyPr/>
          <a:lstStyle/>
          <a:p>
            <a:endParaRPr lang="en-US"/>
          </a:p>
        </p:txBody>
      </p:sp>
      <p:pic>
        <p:nvPicPr>
          <p:cNvPr id="4" name="Picture Placeholder 5">
            <a:extLst>
              <a:ext uri="{FF2B5EF4-FFF2-40B4-BE49-F238E27FC236}">
                <a16:creationId xmlns:a16="http://schemas.microsoft.com/office/drawing/2014/main" id="{D82C682B-7DEC-AB4F-B145-B28FE3DF39D0}"/>
              </a:ext>
            </a:extLst>
          </p:cNvPr>
          <p:cNvPicPr>
            <a:picLocks noChangeAspect="1"/>
          </p:cNvPicPr>
          <p:nvPr/>
        </p:nvPicPr>
        <p:blipFill rotWithShape="1">
          <a:blip r:embed="rId2"/>
          <a:srcRect l="5460" r="5510"/>
          <a:stretch/>
        </p:blipFill>
        <p:spPr>
          <a:xfrm>
            <a:off x="4285989" y="2791908"/>
            <a:ext cx="3620022" cy="4066092"/>
          </a:xfrm>
          <a:prstGeom prst="rect">
            <a:avLst/>
          </a:prstGeom>
        </p:spPr>
      </p:pic>
    </p:spTree>
    <p:extLst>
      <p:ext uri="{BB962C8B-B14F-4D97-AF65-F5344CB8AC3E}">
        <p14:creationId xmlns:p14="http://schemas.microsoft.com/office/powerpoint/2010/main" val="130071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CA2D-1E8B-C344-A4B2-6B8EEEE84A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28CE3C-AE8C-3D42-A3F9-5CCFF973FEE3}"/>
              </a:ext>
            </a:extLst>
          </p:cNvPr>
          <p:cNvSpPr>
            <a:spLocks noGrp="1"/>
          </p:cNvSpPr>
          <p:nvPr>
            <p:ph idx="1"/>
          </p:nvPr>
        </p:nvSpPr>
        <p:spPr/>
        <p:txBody>
          <a:bodyPr>
            <a:normAutofit/>
          </a:bodyPr>
          <a:lstStyle/>
          <a:p>
            <a:pPr marL="0" indent="0">
              <a:buNone/>
            </a:pPr>
            <a:r>
              <a:rPr lang="en-CA" dirty="0"/>
              <a:t>The Canadian Engineering Grand Challenges (CEGCs) are a series of Challenges compiled by Engineering Deans Canada (EDC) for Canadian engineers to strive for. The CEGCs were created with the intent of articulating the issues that Canada faces both environmentally and socially, in order to shape future engineering education, research, and outreach. In January 2016, the United Nations officially adopted the 17 Sustainable Development Goals (SDGs) as a part of the 2030 Agenda for Sustainable Development. These SDGs provide a valuable set of guidelines with which countries can create their own action plans for sustainability and inclusion. </a:t>
            </a:r>
            <a:endParaRPr lang="en-US" dirty="0"/>
          </a:p>
        </p:txBody>
      </p:sp>
    </p:spTree>
    <p:extLst>
      <p:ext uri="{BB962C8B-B14F-4D97-AF65-F5344CB8AC3E}">
        <p14:creationId xmlns:p14="http://schemas.microsoft.com/office/powerpoint/2010/main" val="174855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3DCF-2364-7E4B-982C-02F79E2951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11A050-9739-254C-91BB-84CC169090E6}"/>
              </a:ext>
            </a:extLst>
          </p:cNvPr>
          <p:cNvSpPr>
            <a:spLocks noGrp="1"/>
          </p:cNvSpPr>
          <p:nvPr>
            <p:ph idx="1"/>
          </p:nvPr>
        </p:nvSpPr>
        <p:spPr/>
        <p:txBody>
          <a:bodyPr/>
          <a:lstStyle/>
          <a:p>
            <a:pPr marL="0" indent="0">
              <a:buNone/>
            </a:pPr>
            <a:r>
              <a:rPr lang="en-CA" dirty="0"/>
              <a:t>From this solid foundation, the Engineering Deans Canada came together to generate six “Grand Challenges.” These Challenges represent broad, societally relevant issues with achievable outcomes for which the solution methods are not yet developed. The Challenges frame these issues as they are relevant to the world at large while focusing on expressing them in a uniquely Canadian context. The CEGCs are designed to focus Canadian engineering efforts and inspire students and professionals alike to solve these issues from an interdisciplinary approach. They bring to attention that these problems are solvable, the goals are achievable, and that engine</a:t>
            </a:r>
            <a:endParaRPr lang="en-US" dirty="0"/>
          </a:p>
        </p:txBody>
      </p:sp>
    </p:spTree>
    <p:extLst>
      <p:ext uri="{BB962C8B-B14F-4D97-AF65-F5344CB8AC3E}">
        <p14:creationId xmlns:p14="http://schemas.microsoft.com/office/powerpoint/2010/main" val="13850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F848-E5CB-0544-B0C3-85445B6334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35A08-CAFB-9145-9336-FAE35C059C5D}"/>
              </a:ext>
            </a:extLst>
          </p:cNvPr>
          <p:cNvSpPr>
            <a:spLocks noGrp="1"/>
          </p:cNvSpPr>
          <p:nvPr>
            <p:ph idx="1"/>
          </p:nvPr>
        </p:nvSpPr>
        <p:spPr/>
        <p:txBody>
          <a:bodyPr>
            <a:normAutofit/>
          </a:bodyPr>
          <a:lstStyle/>
          <a:p>
            <a:pPr marL="0" indent="0">
              <a:buNone/>
            </a:pPr>
            <a:r>
              <a:rPr lang="en-CA" dirty="0"/>
              <a:t>The “Grand Challenge” concept was coined by German mathematician David Hilbert in 1900 and has since been developed over the past century by a range of individuals and organizations. Many Canadian Deans felt that the Canadian engineering community needed to develop a more “Canadian” version of these challenges that reflected the unique characteristics of Canadian issues. They believed that addressing these challenges from a Canadian perspective will provide opportunities for engineering students and faculty members to engage with complex and socially motivated issues.</a:t>
            </a:r>
          </a:p>
          <a:p>
            <a:endParaRPr lang="en-US" dirty="0"/>
          </a:p>
        </p:txBody>
      </p:sp>
    </p:spTree>
    <p:extLst>
      <p:ext uri="{BB962C8B-B14F-4D97-AF65-F5344CB8AC3E}">
        <p14:creationId xmlns:p14="http://schemas.microsoft.com/office/powerpoint/2010/main" val="141314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A9FC5-9F23-D442-8EEE-E3D37ED9013A}"/>
              </a:ext>
            </a:extLst>
          </p:cNvPr>
          <p:cNvPicPr>
            <a:picLocks noChangeAspect="1"/>
          </p:cNvPicPr>
          <p:nvPr/>
        </p:nvPicPr>
        <p:blipFill>
          <a:blip r:embed="rId2"/>
          <a:stretch>
            <a:fillRect/>
          </a:stretch>
        </p:blipFill>
        <p:spPr>
          <a:xfrm>
            <a:off x="7012761" y="4336312"/>
            <a:ext cx="2521688" cy="2521688"/>
          </a:xfrm>
          <a:prstGeom prst="rect">
            <a:avLst/>
          </a:prstGeom>
        </p:spPr>
      </p:pic>
      <p:pic>
        <p:nvPicPr>
          <p:cNvPr id="5" name="Picture 4">
            <a:extLst>
              <a:ext uri="{FF2B5EF4-FFF2-40B4-BE49-F238E27FC236}">
                <a16:creationId xmlns:a16="http://schemas.microsoft.com/office/drawing/2014/main" id="{CA8B2A13-CC06-D544-AB21-6C0796C86088}"/>
              </a:ext>
            </a:extLst>
          </p:cNvPr>
          <p:cNvPicPr>
            <a:picLocks noChangeAspect="1"/>
          </p:cNvPicPr>
          <p:nvPr/>
        </p:nvPicPr>
        <p:blipFill>
          <a:blip r:embed="rId3"/>
          <a:stretch>
            <a:fillRect/>
          </a:stretch>
        </p:blipFill>
        <p:spPr>
          <a:xfrm>
            <a:off x="7128368" y="0"/>
            <a:ext cx="2520000" cy="2520000"/>
          </a:xfrm>
          <a:prstGeom prst="rect">
            <a:avLst/>
          </a:prstGeom>
        </p:spPr>
      </p:pic>
      <p:pic>
        <p:nvPicPr>
          <p:cNvPr id="6" name="Picture 5">
            <a:extLst>
              <a:ext uri="{FF2B5EF4-FFF2-40B4-BE49-F238E27FC236}">
                <a16:creationId xmlns:a16="http://schemas.microsoft.com/office/drawing/2014/main" id="{7FAF959C-7FC0-A54C-8782-805ECB44E9CF}"/>
              </a:ext>
            </a:extLst>
          </p:cNvPr>
          <p:cNvPicPr>
            <a:picLocks noChangeAspect="1"/>
          </p:cNvPicPr>
          <p:nvPr/>
        </p:nvPicPr>
        <p:blipFill>
          <a:blip r:embed="rId4"/>
          <a:stretch>
            <a:fillRect/>
          </a:stretch>
        </p:blipFill>
        <p:spPr>
          <a:xfrm>
            <a:off x="7052250" y="2204245"/>
            <a:ext cx="2520000" cy="2520000"/>
          </a:xfrm>
          <a:prstGeom prst="rect">
            <a:avLst/>
          </a:prstGeom>
        </p:spPr>
      </p:pic>
      <p:pic>
        <p:nvPicPr>
          <p:cNvPr id="7" name="Picture 6">
            <a:extLst>
              <a:ext uri="{FF2B5EF4-FFF2-40B4-BE49-F238E27FC236}">
                <a16:creationId xmlns:a16="http://schemas.microsoft.com/office/drawing/2014/main" id="{887E9AFD-F068-0C49-958F-5AB6BAC80BF1}"/>
              </a:ext>
            </a:extLst>
          </p:cNvPr>
          <p:cNvPicPr>
            <a:picLocks noChangeAspect="1"/>
          </p:cNvPicPr>
          <p:nvPr/>
        </p:nvPicPr>
        <p:blipFill>
          <a:blip r:embed="rId5"/>
          <a:stretch>
            <a:fillRect/>
          </a:stretch>
        </p:blipFill>
        <p:spPr>
          <a:xfrm>
            <a:off x="9534449" y="4338000"/>
            <a:ext cx="2520000" cy="2520000"/>
          </a:xfrm>
          <a:prstGeom prst="rect">
            <a:avLst/>
          </a:prstGeom>
        </p:spPr>
      </p:pic>
      <p:pic>
        <p:nvPicPr>
          <p:cNvPr id="8" name="Picture 7">
            <a:extLst>
              <a:ext uri="{FF2B5EF4-FFF2-40B4-BE49-F238E27FC236}">
                <a16:creationId xmlns:a16="http://schemas.microsoft.com/office/drawing/2014/main" id="{E893B9BD-9C8B-1242-BEF6-611C59EBDB89}"/>
              </a:ext>
            </a:extLst>
          </p:cNvPr>
          <p:cNvPicPr>
            <a:picLocks noChangeAspect="1"/>
          </p:cNvPicPr>
          <p:nvPr/>
        </p:nvPicPr>
        <p:blipFill>
          <a:blip r:embed="rId6"/>
          <a:stretch>
            <a:fillRect/>
          </a:stretch>
        </p:blipFill>
        <p:spPr>
          <a:xfrm>
            <a:off x="9496131" y="2204245"/>
            <a:ext cx="2520000" cy="2520000"/>
          </a:xfrm>
          <a:prstGeom prst="rect">
            <a:avLst/>
          </a:prstGeom>
        </p:spPr>
      </p:pic>
      <p:pic>
        <p:nvPicPr>
          <p:cNvPr id="9" name="Picture 8">
            <a:extLst>
              <a:ext uri="{FF2B5EF4-FFF2-40B4-BE49-F238E27FC236}">
                <a16:creationId xmlns:a16="http://schemas.microsoft.com/office/drawing/2014/main" id="{51E5935F-1028-194E-9924-893EA215014B}"/>
              </a:ext>
            </a:extLst>
          </p:cNvPr>
          <p:cNvPicPr>
            <a:picLocks noChangeAspect="1"/>
          </p:cNvPicPr>
          <p:nvPr/>
        </p:nvPicPr>
        <p:blipFill>
          <a:blip r:embed="rId7"/>
          <a:stretch>
            <a:fillRect/>
          </a:stretch>
        </p:blipFill>
        <p:spPr>
          <a:xfrm>
            <a:off x="9620396" y="0"/>
            <a:ext cx="2520000" cy="2520000"/>
          </a:xfrm>
          <a:prstGeom prst="rect">
            <a:avLst/>
          </a:prstGeom>
        </p:spPr>
      </p:pic>
      <p:sp>
        <p:nvSpPr>
          <p:cNvPr id="10" name="Content Placeholder 2">
            <a:extLst>
              <a:ext uri="{FF2B5EF4-FFF2-40B4-BE49-F238E27FC236}">
                <a16:creationId xmlns:a16="http://schemas.microsoft.com/office/drawing/2014/main" id="{40FFB441-CF37-9849-A160-89DF7AFD93E9}"/>
              </a:ext>
            </a:extLst>
          </p:cNvPr>
          <p:cNvSpPr txBox="1">
            <a:spLocks/>
          </p:cNvSpPr>
          <p:nvPr/>
        </p:nvSpPr>
        <p:spPr>
          <a:xfrm>
            <a:off x="629327" y="1547955"/>
            <a:ext cx="6251850" cy="4852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In May 2019, Engineering Deans Canada worked together to identify the challenges that best encapsulate engineering problems in our unique Canadian context and landscape.  The six challenges are as follows:</a:t>
            </a:r>
          </a:p>
          <a:p>
            <a:r>
              <a:rPr lang="en-CA" sz="1800" dirty="0"/>
              <a:t>CEGC 1: Resilient infrastructure</a:t>
            </a:r>
          </a:p>
          <a:p>
            <a:r>
              <a:rPr lang="en-CA" sz="1800" dirty="0"/>
              <a:t>CEGC 2: Access to affordable, reliable, and sustainable energy</a:t>
            </a:r>
          </a:p>
          <a:p>
            <a:r>
              <a:rPr lang="en-CA" sz="1800" dirty="0"/>
              <a:t>CEGC 3: Access to safe water in all communities</a:t>
            </a:r>
          </a:p>
          <a:p>
            <a:r>
              <a:rPr lang="en-CA" sz="1800" dirty="0"/>
              <a:t>CEGC 4: Inclusive, safe, and sustainable cities</a:t>
            </a:r>
          </a:p>
          <a:p>
            <a:r>
              <a:rPr lang="en-CA" sz="1800" dirty="0"/>
              <a:t>CEGC 5: Inclusive and sustainable industrialization</a:t>
            </a:r>
          </a:p>
          <a:p>
            <a:r>
              <a:rPr lang="en-CA" sz="1800" dirty="0"/>
              <a:t>CEGC 6: Access to affordable and inclusive STEM education</a:t>
            </a:r>
          </a:p>
        </p:txBody>
      </p:sp>
    </p:spTree>
    <p:extLst>
      <p:ext uri="{BB962C8B-B14F-4D97-AF65-F5344CB8AC3E}">
        <p14:creationId xmlns:p14="http://schemas.microsoft.com/office/powerpoint/2010/main" val="203095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952B-BA8B-D74E-B2FB-DC27DCF69A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515ACC-C9C8-1347-AF8A-5764BE28056E}"/>
              </a:ext>
            </a:extLst>
          </p:cNvPr>
          <p:cNvSpPr>
            <a:spLocks noGrp="1"/>
          </p:cNvSpPr>
          <p:nvPr>
            <p:ph idx="1"/>
          </p:nvPr>
        </p:nvSpPr>
        <p:spPr/>
        <p:txBody>
          <a:bodyPr/>
          <a:lstStyle/>
          <a:p>
            <a:pPr marL="0" indent="0">
              <a:buNone/>
            </a:pPr>
            <a:r>
              <a:rPr lang="en-CA" dirty="0"/>
              <a:t>For more information, watch the two videos on an Introduction to the Canadian Engineering Grand Challenges and a Description of the Six Canadian Engineering Grand Challenges.</a:t>
            </a:r>
          </a:p>
          <a:p>
            <a:endParaRPr lang="en-US" dirty="0"/>
          </a:p>
        </p:txBody>
      </p:sp>
    </p:spTree>
    <p:extLst>
      <p:ext uri="{BB962C8B-B14F-4D97-AF65-F5344CB8AC3E}">
        <p14:creationId xmlns:p14="http://schemas.microsoft.com/office/powerpoint/2010/main" val="257496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A488-E332-AC44-B872-51FC6CEE8F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D167BA-3B1B-FD47-A242-DA4BE7384452}"/>
              </a:ext>
            </a:extLst>
          </p:cNvPr>
          <p:cNvSpPr>
            <a:spLocks noGrp="1"/>
          </p:cNvSpPr>
          <p:nvPr>
            <p:ph idx="1"/>
          </p:nvPr>
        </p:nvSpPr>
        <p:spPr/>
        <p:txBody>
          <a:bodyPr/>
          <a:lstStyle/>
          <a:p>
            <a:pPr marL="0" indent="0">
              <a:buNone/>
            </a:pPr>
            <a:r>
              <a:rPr lang="en-CA" dirty="0"/>
              <a:t>The Canadian Engineering Grand Challenges map to the Sustainable Development Goals as shown in the figure.</a:t>
            </a:r>
            <a:endParaRPr lang="en-US" dirty="0"/>
          </a:p>
        </p:txBody>
      </p:sp>
      <p:pic>
        <p:nvPicPr>
          <p:cNvPr id="9" name="Picture 8">
            <a:extLst>
              <a:ext uri="{FF2B5EF4-FFF2-40B4-BE49-F238E27FC236}">
                <a16:creationId xmlns:a16="http://schemas.microsoft.com/office/drawing/2014/main" id="{A8B09BB9-662A-0943-8C8A-6F047E66DE71}"/>
              </a:ext>
            </a:extLst>
          </p:cNvPr>
          <p:cNvPicPr>
            <a:picLocks noChangeAspect="1"/>
          </p:cNvPicPr>
          <p:nvPr/>
        </p:nvPicPr>
        <p:blipFill rotWithShape="1">
          <a:blip r:embed="rId2"/>
          <a:srcRect l="8380" t="7770"/>
          <a:stretch/>
        </p:blipFill>
        <p:spPr>
          <a:xfrm>
            <a:off x="2888212" y="2893512"/>
            <a:ext cx="6415575" cy="3764071"/>
          </a:xfrm>
          <a:prstGeom prst="rect">
            <a:avLst/>
          </a:prstGeom>
        </p:spPr>
      </p:pic>
    </p:spTree>
    <p:extLst>
      <p:ext uri="{BB962C8B-B14F-4D97-AF65-F5344CB8AC3E}">
        <p14:creationId xmlns:p14="http://schemas.microsoft.com/office/powerpoint/2010/main" val="190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8D33-F4CF-8B4E-996C-419C7A45D02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798898-F745-7A47-9FB9-0AD7C1BCC8B6}"/>
              </a:ext>
            </a:extLst>
          </p:cNvPr>
          <p:cNvSpPr>
            <a:spLocks noGrp="1"/>
          </p:cNvSpPr>
          <p:nvPr>
            <p:ph idx="1"/>
          </p:nvPr>
        </p:nvSpPr>
        <p:spPr/>
        <p:txBody>
          <a:bodyPr/>
          <a:lstStyle/>
          <a:p>
            <a:r>
              <a:rPr lang="en-CA" dirty="0"/>
              <a:t>“Sustainable Development Goals.” </a:t>
            </a:r>
            <a:r>
              <a:rPr lang="en-CA" i="1" dirty="0"/>
              <a:t>World Health Organization</a:t>
            </a:r>
            <a:r>
              <a:rPr lang="en-CA" dirty="0"/>
              <a:t>, World Health Organization, </a:t>
            </a:r>
            <a:r>
              <a:rPr lang="en-CA" dirty="0">
                <a:hlinkClick r:id="rId2"/>
              </a:rPr>
              <a:t>https://sdgs.un.org/goals</a:t>
            </a:r>
            <a:endParaRPr lang="en-CA" dirty="0"/>
          </a:p>
          <a:p>
            <a:r>
              <a:rPr lang="en-CA" dirty="0"/>
              <a:t>“Canadian Engineering Grand Challenges 2020-2030.” </a:t>
            </a:r>
            <a:r>
              <a:rPr lang="en-CA" i="1" dirty="0"/>
              <a:t>Engineering Deans Canada</a:t>
            </a:r>
            <a:r>
              <a:rPr lang="en-CA" dirty="0"/>
              <a:t>, 14 Apr. 2021, </a:t>
            </a:r>
            <a:r>
              <a:rPr lang="en-CA" dirty="0">
                <a:hlinkClick r:id="rId3"/>
              </a:rPr>
              <a:t>https://engineeringdeans.ca/en/project/cegc/</a:t>
            </a:r>
            <a:endParaRPr lang="en-CA" dirty="0"/>
          </a:p>
          <a:p>
            <a:endParaRPr lang="en-US" dirty="0"/>
          </a:p>
        </p:txBody>
      </p:sp>
    </p:spTree>
    <p:extLst>
      <p:ext uri="{BB962C8B-B14F-4D97-AF65-F5344CB8AC3E}">
        <p14:creationId xmlns:p14="http://schemas.microsoft.com/office/powerpoint/2010/main" val="4002432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398</Words>
  <Application>Microsoft Macintosh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Introduction to the Canadian Engineering Grand Challenges  </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Canadian Engineering Grand Challenges  </dc:title>
  <dc:creator>Nadine Ibrahim</dc:creator>
  <cp:lastModifiedBy>Nadine Ibrahim</cp:lastModifiedBy>
  <cp:revision>2</cp:revision>
  <dcterms:created xsi:type="dcterms:W3CDTF">2024-09-23T14:31:12Z</dcterms:created>
  <dcterms:modified xsi:type="dcterms:W3CDTF">2024-09-25T13:49:24Z</dcterms:modified>
</cp:coreProperties>
</file>