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37" r:id="rId2"/>
    <p:sldId id="438" r:id="rId3"/>
    <p:sldId id="439" r:id="rId4"/>
    <p:sldId id="440" r:id="rId5"/>
    <p:sldId id="449" r:id="rId6"/>
    <p:sldId id="441" r:id="rId7"/>
    <p:sldId id="442" r:id="rId8"/>
    <p:sldId id="443" r:id="rId9"/>
    <p:sldId id="444" r:id="rId10"/>
    <p:sldId id="450" r:id="rId11"/>
    <p:sldId id="445" r:id="rId12"/>
    <p:sldId id="451" r:id="rId13"/>
    <p:sldId id="446" r:id="rId14"/>
    <p:sldId id="452" r:id="rId15"/>
    <p:sldId id="447" r:id="rId16"/>
    <p:sldId id="453" r:id="rId17"/>
    <p:sldId id="4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61"/>
    <p:restoredTop sz="96327"/>
  </p:normalViewPr>
  <p:slideViewPr>
    <p:cSldViewPr snapToGrid="0" snapToObjects="1">
      <p:cViewPr varScale="1">
        <p:scale>
          <a:sx n="109" d="100"/>
          <a:sy n="109" d="100"/>
        </p:scale>
        <p:origin x="192"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2DE77-6731-B248-B274-A21043AF4C2F}" type="datetimeFigureOut">
              <a:rPr lang="en-US" smtClean="0"/>
              <a:t>9/25/24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6193-F909-3C4C-AEB6-1F53213238DC}" type="slidenum">
              <a:rPr lang="en-US" smtClean="0"/>
              <a:t>‹#›</a:t>
            </a:fld>
            <a:endParaRPr lang="en-US"/>
          </a:p>
        </p:txBody>
      </p:sp>
    </p:spTree>
    <p:extLst>
      <p:ext uri="{BB962C8B-B14F-4D97-AF65-F5344CB8AC3E}">
        <p14:creationId xmlns:p14="http://schemas.microsoft.com/office/powerpoint/2010/main" val="288679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DEDBE-43B3-3849-83A2-E7E2E33B6B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DE480-B50B-6E42-9A7F-A589FF1F0B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8972A-5CB9-FE47-B86A-E34D2D5E80C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E03BFB5E-9831-B745-BB96-BC8AF55FD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0C774-1435-9642-9601-45E19CEA0C14}"/>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73174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85-A32E-8743-BE05-B50535EB37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1D8EF-9309-064B-9ED3-1F4649BFC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BE1F6F-A88C-1C4F-825E-E6A3EC4F2007}"/>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EA41039-B83E-9545-A7C1-7EB8BBD6F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F9394-898A-604E-A5A6-4B6D8662A60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059135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19BD25-94A1-EF4B-BE61-F2C21A2A9D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C16162-C414-EF4A-AB4D-0E40CD7A74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E59B7-E81F-B045-B2B3-27ED4FCF076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764E5179-E898-0F47-B5B9-77F5EFE5D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FAE75-100A-3C4C-BACA-104EB6F69DF5}"/>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461661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5126-C276-4842-8EF6-E8C5EE631E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35E728-F281-0E4C-BFAC-1E8435B3B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8A880-192E-C04D-8EA7-C00AB88E9C05}"/>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9ED13B5-25F7-CA48-BEC2-D8EA605EA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E3CD6-880C-7F43-BD0E-F5C3EC837DB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02111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ADD79-BEAB-B241-870D-2778FEBD05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05A3CB-3521-CB45-B0B4-E6431B214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275941-602D-854E-9C93-FDCE78BD76EF}"/>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CC723B04-EA7B-D04E-9E75-D7519BCA4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7B19-09E7-D644-BD5A-E1BB552718F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424788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197F-7311-5A48-B9BA-4713B197D4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ADAD6-3651-5A4D-B806-AAC9CC10F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DFF01D-3CE9-F044-AA92-755EAD0FEF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90E099-3352-0F49-B69F-CE1E9B0D2C0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51AA1A11-5142-D240-AD24-AB919A8A0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191AA-A31A-2943-84AD-00F86B6AF6A0}"/>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54489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A91A-34B3-4A43-8348-81FBB8EB5B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468D0A-BE81-1A4D-B897-81784EBAB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B712D-3E5A-6D45-87BD-8F48A80C0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96B7F5-A057-894D-BCA2-229F6CDD9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740470-2C98-FA40-B61B-3AB9A73F92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442960-C243-1C44-82F6-67DB6D9E5383}"/>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8" name="Footer Placeholder 7">
            <a:extLst>
              <a:ext uri="{FF2B5EF4-FFF2-40B4-BE49-F238E27FC236}">
                <a16:creationId xmlns:a16="http://schemas.microsoft.com/office/drawing/2014/main" id="{E6077AEE-AE05-8844-B45D-50D23A8229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D15A53-5E14-8F48-A069-B32B067C3E86}"/>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51967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C178-A10E-254D-966B-D1B42DC42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2A7D23-465E-3F4E-B1FE-DEA92EF2051A}"/>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4" name="Footer Placeholder 3">
            <a:extLst>
              <a:ext uri="{FF2B5EF4-FFF2-40B4-BE49-F238E27FC236}">
                <a16:creationId xmlns:a16="http://schemas.microsoft.com/office/drawing/2014/main" id="{0173DB71-C233-0749-8250-5E2FE57C0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C4D71C-A3C5-2741-8638-10891D350D0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223564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639347-339C-A546-8C7C-4C6CCD6BF0DD}"/>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3" name="Footer Placeholder 2">
            <a:extLst>
              <a:ext uri="{FF2B5EF4-FFF2-40B4-BE49-F238E27FC236}">
                <a16:creationId xmlns:a16="http://schemas.microsoft.com/office/drawing/2014/main" id="{752028CC-BA0F-C04D-AD31-6AADBDE14D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88F94E-D57B-CA4C-82B9-F193243C12B7}"/>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192446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E34BD-991A-F242-9A6E-C49A2BF4F7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59D850-2694-0440-AAF7-3F4CD0DB9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6E72BA-FA7A-0D4D-92AA-2C0E58A14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8E2FE-BBF8-7B43-8C29-DD35B67537EC}"/>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27AB94B8-16DF-034D-8BCC-80B86352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CEE4-CC0C-1144-B3AF-49DD7DA823D2}"/>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1633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798A-0B48-EC4A-A505-1A04B2AE7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D50391-0FCF-0143-80F4-1DC96858D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53635-7802-0E43-939B-73688AFA4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B6184-A8EA-8148-B5F5-0F5BD8ED3BBE}"/>
              </a:ext>
            </a:extLst>
          </p:cNvPr>
          <p:cNvSpPr>
            <a:spLocks noGrp="1"/>
          </p:cNvSpPr>
          <p:nvPr>
            <p:ph type="dt" sz="half" idx="10"/>
          </p:nvPr>
        </p:nvSpPr>
        <p:spPr/>
        <p:txBody>
          <a:bodyPr/>
          <a:lstStyle/>
          <a:p>
            <a:fld id="{E1ACC42F-739D-114A-BA57-66A7076F9F87}" type="datetimeFigureOut">
              <a:rPr lang="en-US" smtClean="0"/>
              <a:t>9/25/24</a:t>
            </a:fld>
            <a:endParaRPr lang="en-US"/>
          </a:p>
        </p:txBody>
      </p:sp>
      <p:sp>
        <p:nvSpPr>
          <p:cNvPr id="6" name="Footer Placeholder 5">
            <a:extLst>
              <a:ext uri="{FF2B5EF4-FFF2-40B4-BE49-F238E27FC236}">
                <a16:creationId xmlns:a16="http://schemas.microsoft.com/office/drawing/2014/main" id="{95E8042E-961E-4E45-A83E-2AD63E4BC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2B3ADC-3485-3343-A9F5-DF030AA0E66D}"/>
              </a:ext>
            </a:extLst>
          </p:cNvPr>
          <p:cNvSpPr>
            <a:spLocks noGrp="1"/>
          </p:cNvSpPr>
          <p:nvPr>
            <p:ph type="sldNum" sz="quarter" idx="12"/>
          </p:nvPr>
        </p:nvSpPr>
        <p:spPr/>
        <p:txBody>
          <a:bodyPr/>
          <a:lstStyle/>
          <a:p>
            <a:fld id="{7D215111-EB8F-A641-9A01-575B858FB8D2}" type="slidenum">
              <a:rPr lang="en-US" smtClean="0"/>
              <a:t>‹#›</a:t>
            </a:fld>
            <a:endParaRPr lang="en-US"/>
          </a:p>
        </p:txBody>
      </p:sp>
    </p:spTree>
    <p:extLst>
      <p:ext uri="{BB962C8B-B14F-4D97-AF65-F5344CB8AC3E}">
        <p14:creationId xmlns:p14="http://schemas.microsoft.com/office/powerpoint/2010/main" val="336527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256FB-0557-D441-A408-072631802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5AA5FF-7E66-FB4F-B396-AE3DA8475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C0C58-5829-EB48-85F5-66F06D9A92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CC42F-739D-114A-BA57-66A7076F9F87}" type="datetimeFigureOut">
              <a:rPr lang="en-US" smtClean="0"/>
              <a:t>9/25/24</a:t>
            </a:fld>
            <a:endParaRPr lang="en-US"/>
          </a:p>
        </p:txBody>
      </p:sp>
      <p:sp>
        <p:nvSpPr>
          <p:cNvPr id="5" name="Footer Placeholder 4">
            <a:extLst>
              <a:ext uri="{FF2B5EF4-FFF2-40B4-BE49-F238E27FC236}">
                <a16:creationId xmlns:a16="http://schemas.microsoft.com/office/drawing/2014/main" id="{06AE54AE-7CFA-F442-9747-14133FF41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4363F5-315C-C948-9131-D43E36B62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15111-EB8F-A641-9A01-575B858FB8D2}" type="slidenum">
              <a:rPr lang="en-US" smtClean="0"/>
              <a:t>‹#›</a:t>
            </a:fld>
            <a:endParaRPr lang="en-US"/>
          </a:p>
        </p:txBody>
      </p:sp>
    </p:spTree>
    <p:extLst>
      <p:ext uri="{BB962C8B-B14F-4D97-AF65-F5344CB8AC3E}">
        <p14:creationId xmlns:p14="http://schemas.microsoft.com/office/powerpoint/2010/main" val="87503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hyperlink" Target="https://engineeringdeans.ca/en/canadian-engineering-grand-challenges-2020-2030-inspiring-action-to-improve-life-for-canadians-and-the-worl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413749-B45B-CD4C-850A-36C903C3F6D9}"/>
              </a:ext>
            </a:extLst>
          </p:cNvPr>
          <p:cNvSpPr>
            <a:spLocks noGrp="1"/>
          </p:cNvSpPr>
          <p:nvPr>
            <p:ph type="title"/>
          </p:nvPr>
        </p:nvSpPr>
        <p:spPr>
          <a:xfrm>
            <a:off x="7188052" y="1119431"/>
            <a:ext cx="4477922" cy="2889114"/>
          </a:xfrm>
        </p:spPr>
        <p:txBody>
          <a:bodyPr vert="horz" lIns="91440" tIns="45720" rIns="91440" bIns="45720" rtlCol="0" anchor="b">
            <a:normAutofit/>
          </a:bodyPr>
          <a:lstStyle/>
          <a:p>
            <a:r>
              <a:rPr lang="en-US" sz="5000" dirty="0">
                <a:latin typeface="Gotham Medium" pitchFamily="2" charset="0"/>
              </a:rPr>
              <a:t>CEGC 3: </a:t>
            </a:r>
            <a:br>
              <a:rPr lang="en-US" sz="5000" dirty="0">
                <a:latin typeface="Gotham Medium" pitchFamily="2" charset="0"/>
              </a:rPr>
            </a:br>
            <a:r>
              <a:rPr lang="en-US" sz="5000" dirty="0">
                <a:latin typeface="Gotham Medium" pitchFamily="2" charset="0"/>
              </a:rPr>
              <a:t>Access to Safe Water in All Communities </a:t>
            </a:r>
          </a:p>
        </p:txBody>
      </p:sp>
      <p:pic>
        <p:nvPicPr>
          <p:cNvPr id="9" name="Picture 8">
            <a:extLst>
              <a:ext uri="{FF2B5EF4-FFF2-40B4-BE49-F238E27FC236}">
                <a16:creationId xmlns:a16="http://schemas.microsoft.com/office/drawing/2014/main" id="{3A356092-355D-894F-9448-73D7640585B9}"/>
              </a:ext>
            </a:extLst>
          </p:cNvPr>
          <p:cNvPicPr>
            <a:picLocks noChangeAspect="1"/>
          </p:cNvPicPr>
          <p:nvPr/>
        </p:nvPicPr>
        <p:blipFill>
          <a:blip r:embed="rId2"/>
          <a:srcRect t="1213" b="121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14548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Aging Infrastructure and Climate Change</a:t>
            </a:r>
          </a:p>
          <a:p>
            <a:pPr marL="0" indent="0">
              <a:buNone/>
            </a:pPr>
            <a:r>
              <a:rPr lang="en-CA" sz="2400" dirty="0"/>
              <a:t>Additionally, the changing climate brings a host of new challenges to the drinking water industry. Water scarcity is a rising issue as humans consume more and more water for residential and industrial uses. On the other hand, the changing climate is leading to aggressive rainfall in some areas that can lead to flooding and associated contamination of freshwater sources. Invasive biological contaminants such as toxic algal blooms are becoming more common than ever as waters warm. Furthermore, new chemical contaminants and microplastics are constantly being introduced into water sources from industry waste and everyday products.</a:t>
            </a:r>
            <a:endParaRPr lang="en-US" sz="2400" dirty="0"/>
          </a:p>
        </p:txBody>
      </p:sp>
    </p:spTree>
    <p:extLst>
      <p:ext uri="{BB962C8B-B14F-4D97-AF65-F5344CB8AC3E}">
        <p14:creationId xmlns:p14="http://schemas.microsoft.com/office/powerpoint/2010/main" val="1952307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Drinking Water Advisories</a:t>
            </a:r>
          </a:p>
          <a:p>
            <a:pPr marL="0" indent="0">
              <a:buNone/>
            </a:pPr>
            <a:r>
              <a:rPr lang="en-CA" sz="2400" dirty="0"/>
              <a:t>Access to clean water is a human right. Despite this, there are many communities in Canada that do not have reliable access to safe drinking water. First Nations’ communities in particular see a lack of equitable distribution of drinking water. As of July 2022, 34 long-term drinking water advisories remain on reserves, and have been in place for more than 25 years (Safe Water for First Nations, 2022). </a:t>
            </a:r>
            <a:endParaRPr lang="en-US" sz="2400" dirty="0"/>
          </a:p>
        </p:txBody>
      </p:sp>
    </p:spTree>
    <p:extLst>
      <p:ext uri="{BB962C8B-B14F-4D97-AF65-F5344CB8AC3E}">
        <p14:creationId xmlns:p14="http://schemas.microsoft.com/office/powerpoint/2010/main" val="420466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Drinking Water Advisories</a:t>
            </a:r>
          </a:p>
          <a:p>
            <a:pPr marL="0" indent="0">
              <a:buNone/>
            </a:pPr>
            <a:r>
              <a:rPr lang="en-CA" sz="2400" dirty="0"/>
              <a:t>Drinking water advisories mean that water is unsafe to consume as it is delivered, forcing residents to boil water before consuming it or even possibly preventing them from using it at all. Current ways of circumventing this issue are time consuming and expensive, such as having water delivered by truck or hauling water back from a filling station. There is also a large funding deficit for the maintenance and operation of drinking water systems on First Nations’ reserves, estimated at $138 million per year (Safe Water for First Nations, 2022).</a:t>
            </a:r>
            <a:endParaRPr lang="en-US" sz="2400" dirty="0"/>
          </a:p>
        </p:txBody>
      </p:sp>
    </p:spTree>
    <p:extLst>
      <p:ext uri="{BB962C8B-B14F-4D97-AF65-F5344CB8AC3E}">
        <p14:creationId xmlns:p14="http://schemas.microsoft.com/office/powerpoint/2010/main" val="163280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CA" sz="2400" dirty="0"/>
              <a:t>Delivering safe water to communities across all of Canada is both an important and a difficult task. Large amounts of public funding are required in order to construct quality water infrastructure, and it can be challenging to increase revenue generation to match costs. Water is provided to many Canadian communities at a low cost; however, the public resists change that would increase price of water. With roughly 30% of Canadian water infrastructure in fair, poor, or very poor condition, replacements and upgrades will soon be needed (Canadian Infrastructure Report Card, 2019). Aside from funding generation, it can be difficult for communities to determine how to best spend the money that they have. </a:t>
            </a:r>
            <a:endParaRPr lang="en-US" sz="2400" dirty="0"/>
          </a:p>
        </p:txBody>
      </p:sp>
    </p:spTree>
    <p:extLst>
      <p:ext uri="{BB962C8B-B14F-4D97-AF65-F5344CB8AC3E}">
        <p14:creationId xmlns:p14="http://schemas.microsoft.com/office/powerpoint/2010/main" val="2963115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34A6-5AA6-E64A-966F-434F79FB97E9}"/>
              </a:ext>
            </a:extLst>
          </p:cNvPr>
          <p:cNvSpPr>
            <a:spLocks noGrp="1"/>
          </p:cNvSpPr>
          <p:nvPr>
            <p:ph type="title"/>
          </p:nvPr>
        </p:nvSpPr>
        <p:spPr/>
        <p:txBody>
          <a:bodyPr/>
          <a:lstStyle/>
          <a:p>
            <a:r>
              <a:rPr lang="en-CA" b="1" dirty="0"/>
              <a:t>Roadblocks to Success</a:t>
            </a:r>
            <a:endParaRPr lang="en-US" dirty="0"/>
          </a:p>
        </p:txBody>
      </p:sp>
      <p:sp>
        <p:nvSpPr>
          <p:cNvPr id="3" name="Content Placeholder 2">
            <a:extLst>
              <a:ext uri="{FF2B5EF4-FFF2-40B4-BE49-F238E27FC236}">
                <a16:creationId xmlns:a16="http://schemas.microsoft.com/office/drawing/2014/main" id="{4D63CFB7-7DF8-684A-AA77-4E0A940D5E10}"/>
              </a:ext>
            </a:extLst>
          </p:cNvPr>
          <p:cNvSpPr>
            <a:spLocks noGrp="1"/>
          </p:cNvSpPr>
          <p:nvPr>
            <p:ph idx="1"/>
          </p:nvPr>
        </p:nvSpPr>
        <p:spPr/>
        <p:txBody>
          <a:bodyPr>
            <a:normAutofit/>
          </a:bodyPr>
          <a:lstStyle/>
          <a:p>
            <a:pPr marL="0" indent="0">
              <a:buNone/>
            </a:pPr>
            <a:r>
              <a:rPr lang="en-CA" sz="2400" dirty="0"/>
              <a:t>Improved information gathering on water systems is necessary to improve decision making. This can come in the form of remote sensing or regular surveys of water networks. New and emerging contaminants in water systems are another source of concern and obstacle in the way of delivering clean water. Knowledge of which of these contaminants are not handled by the current treatment system and are major issues is an ongoing process. Finally, planning for an uncertain future brought about by climate change is a difficult process. Water infrastructure is expected to last for decades, which means unknown future climate factors must be taken into account as much as possible in planning.</a:t>
            </a:r>
            <a:endParaRPr lang="en-US" sz="2400" dirty="0"/>
          </a:p>
        </p:txBody>
      </p:sp>
    </p:spTree>
    <p:extLst>
      <p:ext uri="{BB962C8B-B14F-4D97-AF65-F5344CB8AC3E}">
        <p14:creationId xmlns:p14="http://schemas.microsoft.com/office/powerpoint/2010/main" val="204964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p:txBody>
          <a:bodyPr>
            <a:normAutofit lnSpcReduction="10000"/>
          </a:bodyPr>
          <a:lstStyle/>
          <a:p>
            <a:pPr marL="0" indent="0">
              <a:buNone/>
            </a:pPr>
            <a:r>
              <a:rPr lang="en-CA" sz="2600" b="0" dirty="0">
                <a:effectLst/>
              </a:rPr>
              <a:t>To address the challenge of supplying safe water to all communities, Engineering Deans Canada have identified the following strategies (CEGC Document, 2022):</a:t>
            </a:r>
          </a:p>
          <a:p>
            <a:r>
              <a:rPr lang="en-CA" sz="2600" b="0" dirty="0">
                <a:effectLst/>
              </a:rPr>
              <a:t>Refining strategies to respond and protect against climate change impacts on our ability to deliver safe water</a:t>
            </a:r>
          </a:p>
          <a:p>
            <a:r>
              <a:rPr lang="en-CA" sz="2600" b="0" dirty="0">
                <a:effectLst/>
              </a:rPr>
              <a:t>Decreasing vulnerabilities regarding provision of safe water to all communities, which will benefit greatly from improved data collection and management, including sensor technologies and remote monitoring.</a:t>
            </a:r>
          </a:p>
          <a:p>
            <a:r>
              <a:rPr lang="en-CA" sz="2600" b="0" dirty="0">
                <a:effectLst/>
              </a:rPr>
              <a:t>Integrating data for improved decision-making by proactively adopting AI and remote monitoring, in addition to eliminating technological impediments to innovation in the water sector.</a:t>
            </a:r>
          </a:p>
          <a:p>
            <a:endParaRPr lang="en-US" dirty="0"/>
          </a:p>
        </p:txBody>
      </p:sp>
    </p:spTree>
    <p:extLst>
      <p:ext uri="{BB962C8B-B14F-4D97-AF65-F5344CB8AC3E}">
        <p14:creationId xmlns:p14="http://schemas.microsoft.com/office/powerpoint/2010/main" val="185788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03BB-6491-284D-8E30-942C6876ED6D}"/>
              </a:ext>
            </a:extLst>
          </p:cNvPr>
          <p:cNvSpPr>
            <a:spLocks noGrp="1"/>
          </p:cNvSpPr>
          <p:nvPr>
            <p:ph type="title"/>
          </p:nvPr>
        </p:nvSpPr>
        <p:spPr/>
        <p:txBody>
          <a:bodyPr/>
          <a:lstStyle/>
          <a:p>
            <a:r>
              <a:rPr lang="en-CA" b="1" dirty="0"/>
              <a:t>Strategies to Meet 2030 Targets</a:t>
            </a:r>
            <a:endParaRPr lang="en-US" dirty="0"/>
          </a:p>
        </p:txBody>
      </p:sp>
      <p:sp>
        <p:nvSpPr>
          <p:cNvPr id="3" name="Content Placeholder 2">
            <a:extLst>
              <a:ext uri="{FF2B5EF4-FFF2-40B4-BE49-F238E27FC236}">
                <a16:creationId xmlns:a16="http://schemas.microsoft.com/office/drawing/2014/main" id="{2298325B-B5EC-A041-B9EC-F5223CE91404}"/>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CA" sz="3100" b="0" dirty="0">
                <a:effectLst/>
              </a:rPr>
              <a:t>To address the challenge of supplying safe water to all communities, Engineering Deans Canada have identified the following strategies (CEGC Document, 2022):</a:t>
            </a:r>
          </a:p>
          <a:p>
            <a:r>
              <a:rPr lang="en-CA" sz="3100" b="0" dirty="0">
                <a:effectLst/>
              </a:rPr>
              <a:t>Adopting a proactive approach to ensure the health and safety for all, and identifying system vulnerabilities to provide guidance on how water systems may fail.</a:t>
            </a:r>
          </a:p>
          <a:p>
            <a:r>
              <a:rPr lang="en-CA" sz="3100" b="0" dirty="0">
                <a:effectLst/>
              </a:rPr>
              <a:t>Empowering small urban and Indigenous communities to the needed information and budgets to improve the management of their systems and expand the learning and education of operators.</a:t>
            </a:r>
          </a:p>
          <a:p>
            <a:r>
              <a:rPr lang="en-CA" sz="3100" b="0" dirty="0">
                <a:effectLst/>
              </a:rPr>
              <a:t>Transitioning to adaptive water treatment technologies which has the ability to transform the water industry, but the industry must be allowed to adapt accordingly.</a:t>
            </a:r>
          </a:p>
          <a:p>
            <a:r>
              <a:rPr lang="en-CA" sz="3100" b="0" dirty="0">
                <a:effectLst/>
              </a:rPr>
              <a:t>Developing source water protection plans to provide a basis for protection of the integrity of water supply systems.</a:t>
            </a:r>
          </a:p>
          <a:p>
            <a:endParaRPr lang="en-US" dirty="0"/>
          </a:p>
        </p:txBody>
      </p:sp>
    </p:spTree>
    <p:extLst>
      <p:ext uri="{BB962C8B-B14F-4D97-AF65-F5344CB8AC3E}">
        <p14:creationId xmlns:p14="http://schemas.microsoft.com/office/powerpoint/2010/main" val="1000386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BE7-83CF-7F4D-8178-493B1CBFD8DE}"/>
              </a:ext>
            </a:extLst>
          </p:cNvPr>
          <p:cNvSpPr>
            <a:spLocks noGrp="1"/>
          </p:cNvSpPr>
          <p:nvPr>
            <p:ph type="title"/>
          </p:nvPr>
        </p:nvSpPr>
        <p:spPr/>
        <p:txBody>
          <a:bodyPr/>
          <a:lstStyle/>
          <a:p>
            <a:r>
              <a:rPr lang="en-CA" b="1" dirty="0"/>
              <a:t>References</a:t>
            </a:r>
            <a:endParaRPr lang="en-US" dirty="0"/>
          </a:p>
        </p:txBody>
      </p:sp>
      <p:sp>
        <p:nvSpPr>
          <p:cNvPr id="3" name="Content Placeholder 2">
            <a:extLst>
              <a:ext uri="{FF2B5EF4-FFF2-40B4-BE49-F238E27FC236}">
                <a16:creationId xmlns:a16="http://schemas.microsoft.com/office/drawing/2014/main" id="{774B112D-B51B-784F-9C6E-E00A6A98C42F}"/>
              </a:ext>
            </a:extLst>
          </p:cNvPr>
          <p:cNvSpPr>
            <a:spLocks noGrp="1"/>
          </p:cNvSpPr>
          <p:nvPr>
            <p:ph idx="1"/>
          </p:nvPr>
        </p:nvSpPr>
        <p:spPr/>
        <p:txBody>
          <a:bodyPr>
            <a:normAutofit/>
          </a:bodyPr>
          <a:lstStyle/>
          <a:p>
            <a:r>
              <a:rPr lang="en-CA" sz="2400" dirty="0"/>
              <a:t>EDC-DDIC. (2022, May 6). </a:t>
            </a:r>
            <a:r>
              <a:rPr lang="en-CA" sz="2400" i="1" dirty="0"/>
              <a:t>Canadian Engineering Grand Challenges (2020-2030)</a:t>
            </a:r>
            <a:r>
              <a:rPr lang="en-CA" sz="2400" dirty="0"/>
              <a:t>. Engineering Deans Canada. Retrieved February 23, 2023, from </a:t>
            </a:r>
            <a:r>
              <a:rPr lang="en-CA" sz="2400" dirty="0">
                <a:hlinkClick r:id="rId2"/>
              </a:rPr>
              <a:t>https://engineeringdeans.ca/en/canadian-engineering-grand-challenges-2020-2030-inspiring-action-to-improve-life-for-canadians-and-the-world/</a:t>
            </a:r>
            <a:endParaRPr lang="en-CA" sz="2400" dirty="0"/>
          </a:p>
          <a:p>
            <a:r>
              <a:rPr lang="en-CA" sz="2400" dirty="0"/>
              <a:t>United Nations (2023). The 17 Goals, United Nations Department of Economic and Social Affairs, Sustainable Development. Retrieved February 27, 2023, from </a:t>
            </a:r>
            <a:r>
              <a:rPr lang="en-CA" sz="2400" dirty="0">
                <a:hlinkClick r:id="rId3"/>
              </a:rPr>
              <a:t>https://sdgs.un.org/goals</a:t>
            </a:r>
            <a:endParaRPr lang="en-CA" sz="2400" dirty="0"/>
          </a:p>
          <a:p>
            <a:pPr marL="0" indent="0">
              <a:buNone/>
            </a:pPr>
            <a:endParaRPr lang="en-US" dirty="0"/>
          </a:p>
        </p:txBody>
      </p:sp>
    </p:spTree>
    <p:extLst>
      <p:ext uri="{BB962C8B-B14F-4D97-AF65-F5344CB8AC3E}">
        <p14:creationId xmlns:p14="http://schemas.microsoft.com/office/powerpoint/2010/main" val="418565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124-804A-A742-8C4B-D9F2632266A6}"/>
              </a:ext>
            </a:extLst>
          </p:cNvPr>
          <p:cNvSpPr>
            <a:spLocks noGrp="1"/>
          </p:cNvSpPr>
          <p:nvPr>
            <p:ph type="title"/>
          </p:nvPr>
        </p:nvSpPr>
        <p:spPr/>
        <p:txBody>
          <a:bodyPr>
            <a:normAutofit/>
          </a:bodyPr>
          <a:lstStyle/>
          <a:p>
            <a:r>
              <a:rPr lang="en-CA" b="1" dirty="0"/>
              <a:t>Connection to the United Nations </a:t>
            </a:r>
            <a:br>
              <a:rPr lang="en-CA" b="1" dirty="0"/>
            </a:br>
            <a:r>
              <a:rPr lang="en-CA" b="1" dirty="0"/>
              <a:t>Sustainable Development Goals</a:t>
            </a:r>
            <a:endParaRPr lang="en-US" dirty="0"/>
          </a:p>
        </p:txBody>
      </p:sp>
      <p:pic>
        <p:nvPicPr>
          <p:cNvPr id="6" name="Content Placeholder 5">
            <a:extLst>
              <a:ext uri="{FF2B5EF4-FFF2-40B4-BE49-F238E27FC236}">
                <a16:creationId xmlns:a16="http://schemas.microsoft.com/office/drawing/2014/main" id="{A3DBFC43-8A37-3A4B-9A09-A1366D89C626}"/>
              </a:ext>
            </a:extLst>
          </p:cNvPr>
          <p:cNvPicPr>
            <a:picLocks noGrp="1" noChangeAspect="1"/>
          </p:cNvPicPr>
          <p:nvPr>
            <p:ph idx="1"/>
          </p:nvPr>
        </p:nvPicPr>
        <p:blipFill>
          <a:blip r:embed="rId2"/>
          <a:stretch>
            <a:fillRect/>
          </a:stretch>
        </p:blipFill>
        <p:spPr>
          <a:xfrm>
            <a:off x="2115969" y="1690688"/>
            <a:ext cx="7960061" cy="3832622"/>
          </a:xfrm>
        </p:spPr>
      </p:pic>
    </p:spTree>
    <p:extLst>
      <p:ext uri="{BB962C8B-B14F-4D97-AF65-F5344CB8AC3E}">
        <p14:creationId xmlns:p14="http://schemas.microsoft.com/office/powerpoint/2010/main" val="2585519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DDA7-80B8-4C4C-8981-BBF2DE4263CC}"/>
              </a:ext>
            </a:extLst>
          </p:cNvPr>
          <p:cNvSpPr>
            <a:spLocks noGrp="1"/>
          </p:cNvSpPr>
          <p:nvPr>
            <p:ph type="title"/>
          </p:nvPr>
        </p:nvSpPr>
        <p:spPr/>
        <p:txBody>
          <a:bodyPr>
            <a:normAutofit/>
          </a:bodyPr>
          <a:lstStyle/>
          <a:p>
            <a:r>
              <a:rPr lang="en-CA" b="1" dirty="0"/>
              <a:t>What is the Canadian Engineering Grand Challenge Statement?</a:t>
            </a:r>
            <a:endParaRPr lang="en-US" dirty="0"/>
          </a:p>
        </p:txBody>
      </p:sp>
      <p:sp>
        <p:nvSpPr>
          <p:cNvPr id="3" name="Content Placeholder 2">
            <a:extLst>
              <a:ext uri="{FF2B5EF4-FFF2-40B4-BE49-F238E27FC236}">
                <a16:creationId xmlns:a16="http://schemas.microsoft.com/office/drawing/2014/main" id="{49FFFC81-FF6F-5B4A-AE24-01B21CACFFA5}"/>
              </a:ext>
            </a:extLst>
          </p:cNvPr>
          <p:cNvSpPr>
            <a:spLocks noGrp="1"/>
          </p:cNvSpPr>
          <p:nvPr>
            <p:ph idx="1"/>
          </p:nvPr>
        </p:nvSpPr>
        <p:spPr/>
        <p:txBody>
          <a:bodyPr>
            <a:normAutofit/>
          </a:bodyPr>
          <a:lstStyle/>
          <a:p>
            <a:pPr marL="0" indent="0">
              <a:buNone/>
            </a:pPr>
            <a:r>
              <a:rPr lang="en-CA" sz="2400" dirty="0"/>
              <a:t>The challenge for safe water in our communities is to protect water sources and to ensure safe water delivery within complex water cycles and systems (EDC-DDIC, 2022).</a:t>
            </a:r>
            <a:endParaRPr lang="en-US" sz="2400" dirty="0"/>
          </a:p>
        </p:txBody>
      </p:sp>
    </p:spTree>
    <p:extLst>
      <p:ext uri="{BB962C8B-B14F-4D97-AF65-F5344CB8AC3E}">
        <p14:creationId xmlns:p14="http://schemas.microsoft.com/office/powerpoint/2010/main" val="333871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Water is an essential nutrient for life across the planet, and access to clean water is described by the United Nations as a basic human right. Not just for drinking, water is used in cooking, agriculture, sanitation, and much more. This water supply, while valuable, is not a guarantee. Despite Canada’s relative abundance of freshwater, many areas in Canada have their water supply threatened by climate change-exacerbated issues such as flooding, water scarcity, wildfires, and invasive biological contaminants. </a:t>
            </a:r>
          </a:p>
        </p:txBody>
      </p:sp>
    </p:spTree>
    <p:extLst>
      <p:ext uri="{BB962C8B-B14F-4D97-AF65-F5344CB8AC3E}">
        <p14:creationId xmlns:p14="http://schemas.microsoft.com/office/powerpoint/2010/main" val="498914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8EA76-27DE-FA47-80E9-580546745A60}"/>
              </a:ext>
            </a:extLst>
          </p:cNvPr>
          <p:cNvSpPr>
            <a:spLocks noGrp="1"/>
          </p:cNvSpPr>
          <p:nvPr>
            <p:ph type="title"/>
          </p:nvPr>
        </p:nvSpPr>
        <p:spPr/>
        <p:txBody>
          <a:bodyPr>
            <a:normAutofit/>
          </a:bodyPr>
          <a:lstStyle/>
          <a:p>
            <a:r>
              <a:rPr lang="en-CA" b="1" dirty="0"/>
              <a:t>High Level Overview of the Canadian Engineering Grand Challenge</a:t>
            </a:r>
            <a:endParaRPr lang="en-US" dirty="0"/>
          </a:p>
        </p:txBody>
      </p:sp>
      <p:sp>
        <p:nvSpPr>
          <p:cNvPr id="3" name="Content Placeholder 2">
            <a:extLst>
              <a:ext uri="{FF2B5EF4-FFF2-40B4-BE49-F238E27FC236}">
                <a16:creationId xmlns:a16="http://schemas.microsoft.com/office/drawing/2014/main" id="{E0DDC067-8EB7-1347-B7ED-3C09BE96D910}"/>
              </a:ext>
            </a:extLst>
          </p:cNvPr>
          <p:cNvSpPr>
            <a:spLocks noGrp="1"/>
          </p:cNvSpPr>
          <p:nvPr>
            <p:ph idx="1"/>
          </p:nvPr>
        </p:nvSpPr>
        <p:spPr/>
        <p:txBody>
          <a:bodyPr>
            <a:normAutofit/>
          </a:bodyPr>
          <a:lstStyle/>
          <a:p>
            <a:pPr marL="0" indent="0">
              <a:buNone/>
            </a:pPr>
            <a:r>
              <a:rPr lang="en-US" sz="2400" dirty="0"/>
              <a:t>Alongside these challenges, the aging of water treatment and distribution infrastructure is a continuous issue. There is also a current lack of equity in clean water provision across Canada. Despite progress, there are still many long-term drinking water advisories that have been in place for years on First Nations reservations. In order to provide for a future of abundant and available water, engineers of today must be prepared to make informed decisions that will protect Canadian water for years to come.</a:t>
            </a:r>
            <a:r>
              <a:rPr lang="en-US" dirty="0"/>
              <a:t> </a:t>
            </a:r>
          </a:p>
          <a:p>
            <a:endParaRPr lang="en-US" dirty="0"/>
          </a:p>
        </p:txBody>
      </p:sp>
    </p:spTree>
    <p:extLst>
      <p:ext uri="{BB962C8B-B14F-4D97-AF65-F5344CB8AC3E}">
        <p14:creationId xmlns:p14="http://schemas.microsoft.com/office/powerpoint/2010/main" val="47888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F7FD-7A52-E84E-A624-D4565065A7A6}"/>
              </a:ext>
            </a:extLst>
          </p:cNvPr>
          <p:cNvSpPr>
            <a:spLocks noGrp="1"/>
          </p:cNvSpPr>
          <p:nvPr>
            <p:ph type="title"/>
          </p:nvPr>
        </p:nvSpPr>
        <p:spPr/>
        <p:txBody>
          <a:bodyPr>
            <a:normAutofit/>
          </a:bodyPr>
          <a:lstStyle/>
          <a:p>
            <a:r>
              <a:rPr lang="en-CA" b="1" dirty="0"/>
              <a:t>Example Connection to a Sustainable Development Goal</a:t>
            </a:r>
            <a:endParaRPr lang="en-US" dirty="0"/>
          </a:p>
        </p:txBody>
      </p:sp>
      <p:sp>
        <p:nvSpPr>
          <p:cNvPr id="3" name="Content Placeholder 2">
            <a:extLst>
              <a:ext uri="{FF2B5EF4-FFF2-40B4-BE49-F238E27FC236}">
                <a16:creationId xmlns:a16="http://schemas.microsoft.com/office/drawing/2014/main" id="{23BE2827-0156-614D-B13B-BEB90F8B8F2D}"/>
              </a:ext>
            </a:extLst>
          </p:cNvPr>
          <p:cNvSpPr>
            <a:spLocks noGrp="1"/>
          </p:cNvSpPr>
          <p:nvPr>
            <p:ph idx="1"/>
          </p:nvPr>
        </p:nvSpPr>
        <p:spPr/>
        <p:txBody>
          <a:bodyPr>
            <a:normAutofit/>
          </a:bodyPr>
          <a:lstStyle/>
          <a:p>
            <a:pPr marL="0" indent="0">
              <a:buNone/>
            </a:pPr>
            <a:r>
              <a:rPr lang="en-CA" sz="2400" dirty="0"/>
              <a:t>CEGC 3: Access to Safe Water in All Communities maps to several Sustainable Development Goals, where an example of one of the connections is to SDG 6 – Clean Water and Sanitation, which has a goal to “Ensure availability and sustainable management of water and sanitation for all” (United Nations, 2023).</a:t>
            </a:r>
            <a:endParaRPr lang="en-US" sz="2400" dirty="0"/>
          </a:p>
        </p:txBody>
      </p:sp>
    </p:spTree>
    <p:extLst>
      <p:ext uri="{BB962C8B-B14F-4D97-AF65-F5344CB8AC3E}">
        <p14:creationId xmlns:p14="http://schemas.microsoft.com/office/powerpoint/2010/main" val="3363993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B81EA0-C5A0-9946-8680-07846EE58310}"/>
              </a:ext>
            </a:extLst>
          </p:cNvPr>
          <p:cNvSpPr/>
          <p:nvPr/>
        </p:nvSpPr>
        <p:spPr>
          <a:xfrm>
            <a:off x="0" y="5657671"/>
            <a:ext cx="3908121" cy="1200329"/>
          </a:xfrm>
          <a:prstGeom prst="rect">
            <a:avLst/>
          </a:prstGeom>
        </p:spPr>
        <p:txBody>
          <a:bodyPr wrap="square">
            <a:spAutoFit/>
          </a:bodyPr>
          <a:lstStyle/>
          <a:p>
            <a:r>
              <a:rPr lang="en-CA" b="1" dirty="0"/>
              <a:t>Keywords: </a:t>
            </a:r>
            <a:r>
              <a:rPr lang="en-CA" dirty="0"/>
              <a:t>watershed, source water protection, transboundary water movement, temporal variability, spatial variability, contaminant</a:t>
            </a:r>
          </a:p>
        </p:txBody>
      </p:sp>
      <p:pic>
        <p:nvPicPr>
          <p:cNvPr id="6" name="Picture 5">
            <a:extLst>
              <a:ext uri="{FF2B5EF4-FFF2-40B4-BE49-F238E27FC236}">
                <a16:creationId xmlns:a16="http://schemas.microsoft.com/office/drawing/2014/main" id="{3029230C-BB93-D448-9D03-1C4F1172634B}"/>
              </a:ext>
            </a:extLst>
          </p:cNvPr>
          <p:cNvPicPr>
            <a:picLocks noChangeAspect="1"/>
          </p:cNvPicPr>
          <p:nvPr/>
        </p:nvPicPr>
        <p:blipFill>
          <a:blip r:embed="rId2"/>
          <a:stretch>
            <a:fillRect/>
          </a:stretch>
        </p:blipFill>
        <p:spPr>
          <a:xfrm>
            <a:off x="3524251" y="0"/>
            <a:ext cx="5143500" cy="6858000"/>
          </a:xfrm>
          <a:prstGeom prst="rect">
            <a:avLst/>
          </a:prstGeom>
        </p:spPr>
      </p:pic>
    </p:spTree>
    <p:extLst>
      <p:ext uri="{BB962C8B-B14F-4D97-AF65-F5344CB8AC3E}">
        <p14:creationId xmlns:p14="http://schemas.microsoft.com/office/powerpoint/2010/main" val="1504982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3E3D-A8ED-5545-ACE5-14A430705BA3}"/>
              </a:ext>
            </a:extLst>
          </p:cNvPr>
          <p:cNvSpPr>
            <a:spLocks noGrp="1"/>
          </p:cNvSpPr>
          <p:nvPr>
            <p:ph type="title"/>
          </p:nvPr>
        </p:nvSpPr>
        <p:spPr/>
        <p:txBody>
          <a:bodyPr/>
          <a:lstStyle/>
          <a:p>
            <a:r>
              <a:rPr lang="en-CA" b="1" dirty="0"/>
              <a:t>Status of the Challenge Globally</a:t>
            </a:r>
            <a:endParaRPr lang="en-US" dirty="0"/>
          </a:p>
        </p:txBody>
      </p:sp>
      <p:sp>
        <p:nvSpPr>
          <p:cNvPr id="3" name="Content Placeholder 2">
            <a:extLst>
              <a:ext uri="{FF2B5EF4-FFF2-40B4-BE49-F238E27FC236}">
                <a16:creationId xmlns:a16="http://schemas.microsoft.com/office/drawing/2014/main" id="{EE49D510-02A0-0045-8CFA-0C57A78AE956}"/>
              </a:ext>
            </a:extLst>
          </p:cNvPr>
          <p:cNvSpPr>
            <a:spLocks noGrp="1"/>
          </p:cNvSpPr>
          <p:nvPr>
            <p:ph idx="1"/>
          </p:nvPr>
        </p:nvSpPr>
        <p:spPr/>
        <p:txBody>
          <a:bodyPr>
            <a:normAutofit/>
          </a:bodyPr>
          <a:lstStyle/>
          <a:p>
            <a:pPr marL="0" indent="0">
              <a:buNone/>
            </a:pPr>
            <a:r>
              <a:rPr lang="en-CA" sz="2400" dirty="0"/>
              <a:t>Water security throughout the world is at risk. Globally, roughly 25% of people lack access to clean water at home (Global Wash Fast Facts, 2022). While that means that 75% of people do have access to clean water, this is unacceptable as water is a basic human right. Issues such as aging infrastructure and climate change threaten existing systems, and new contaminants are continuously being produced by industries.</a:t>
            </a:r>
            <a:endParaRPr lang="en-US" sz="2400" dirty="0"/>
          </a:p>
        </p:txBody>
      </p:sp>
    </p:spTree>
    <p:extLst>
      <p:ext uri="{BB962C8B-B14F-4D97-AF65-F5344CB8AC3E}">
        <p14:creationId xmlns:p14="http://schemas.microsoft.com/office/powerpoint/2010/main" val="301024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09CC-61AA-EC4E-8D2D-2A19D7C6F7EC}"/>
              </a:ext>
            </a:extLst>
          </p:cNvPr>
          <p:cNvSpPr>
            <a:spLocks noGrp="1"/>
          </p:cNvSpPr>
          <p:nvPr>
            <p:ph type="title"/>
          </p:nvPr>
        </p:nvSpPr>
        <p:spPr/>
        <p:txBody>
          <a:bodyPr/>
          <a:lstStyle/>
          <a:p>
            <a:r>
              <a:rPr lang="en-CA" b="1" dirty="0"/>
              <a:t>Status of the Challenge in Canada</a:t>
            </a:r>
            <a:endParaRPr lang="en-US" dirty="0"/>
          </a:p>
        </p:txBody>
      </p:sp>
      <p:sp>
        <p:nvSpPr>
          <p:cNvPr id="3" name="Content Placeholder 2">
            <a:extLst>
              <a:ext uri="{FF2B5EF4-FFF2-40B4-BE49-F238E27FC236}">
                <a16:creationId xmlns:a16="http://schemas.microsoft.com/office/drawing/2014/main" id="{A7318CE9-0F91-D54C-85C9-A8A2B48C1B75}"/>
              </a:ext>
            </a:extLst>
          </p:cNvPr>
          <p:cNvSpPr>
            <a:spLocks noGrp="1"/>
          </p:cNvSpPr>
          <p:nvPr>
            <p:ph idx="1"/>
          </p:nvPr>
        </p:nvSpPr>
        <p:spPr/>
        <p:txBody>
          <a:bodyPr>
            <a:normAutofit/>
          </a:bodyPr>
          <a:lstStyle/>
          <a:p>
            <a:pPr marL="0" indent="0">
              <a:buNone/>
            </a:pPr>
            <a:r>
              <a:rPr lang="en-CA" b="1" dirty="0"/>
              <a:t>Aging Infrastructure and Climate Change</a:t>
            </a:r>
          </a:p>
          <a:p>
            <a:pPr marL="0" indent="0">
              <a:buNone/>
            </a:pPr>
            <a:r>
              <a:rPr lang="en-CA" sz="2400" dirty="0"/>
              <a:t>Water and wastewater infrastructure requires maintenance and replacement over time if it is going to continue to provide service to the residents it serves. Aging infrastructure is making it more and more difficult to deliver clean water to small communities across Canada. Old watermains are more likely to burst, where North America has seen a 27% increase in pipe breakages as 28% of the mains are over 50 years old (EDC-DDIC, 2022). Pipe breakages not only interrupt water service, but they also waste water and increase the likelihood of contaminants entering the water system. With middling to small sized communities shrinking across Canada as urbanization increases, funding for water programs that could replace these old lines decreases as the tax base moves elsewhere. </a:t>
            </a:r>
            <a:endParaRPr lang="en-US" sz="2400" dirty="0"/>
          </a:p>
        </p:txBody>
      </p:sp>
    </p:spTree>
    <p:extLst>
      <p:ext uri="{BB962C8B-B14F-4D97-AF65-F5344CB8AC3E}">
        <p14:creationId xmlns:p14="http://schemas.microsoft.com/office/powerpoint/2010/main" val="42647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1430</Words>
  <Application>Microsoft Macintosh PowerPoint</Application>
  <PresentationFormat>Widescreen</PresentationFormat>
  <Paragraphs>43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Gotham Medium</vt:lpstr>
      <vt:lpstr>Office Theme</vt:lpstr>
      <vt:lpstr>CEGC 3:  Access to Safe Water in All Communities </vt:lpstr>
      <vt:lpstr>Connection to the United Nations  Sustainable Development Goals</vt:lpstr>
      <vt:lpstr>What is the Canadian Engineering Grand Challenge Statement?</vt:lpstr>
      <vt:lpstr>High Level Overview of the Canadian Engineering Grand Challenge</vt:lpstr>
      <vt:lpstr>High Level Overview of the Canadian Engineering Grand Challenge</vt:lpstr>
      <vt:lpstr>Example Connection to a Sustainable Development Goal</vt:lpstr>
      <vt:lpstr>PowerPoint Presentation</vt:lpstr>
      <vt:lpstr>Status of the Challenge Globally</vt:lpstr>
      <vt:lpstr>Status of the Challenge in Canada</vt:lpstr>
      <vt:lpstr>Status of the Challenge in Canada</vt:lpstr>
      <vt:lpstr>Status of the Challenge in Canada</vt:lpstr>
      <vt:lpstr>Status of the Challenge in Canada</vt:lpstr>
      <vt:lpstr>Roadblocks to Success</vt:lpstr>
      <vt:lpstr>Roadblocks to Success</vt:lpstr>
      <vt:lpstr>Strategies to Meet 2030 Targets</vt:lpstr>
      <vt:lpstr>Strategies to Meet 2030 Targets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CEGC 1: Resilient Infrastructure  </dc:title>
  <dc:creator>Nadine Ibrahim</dc:creator>
  <cp:lastModifiedBy>Nadine Ibrahim</cp:lastModifiedBy>
  <cp:revision>10</cp:revision>
  <dcterms:created xsi:type="dcterms:W3CDTF">2024-09-23T14:42:55Z</dcterms:created>
  <dcterms:modified xsi:type="dcterms:W3CDTF">2024-09-25T14:02:13Z</dcterms:modified>
</cp:coreProperties>
</file>