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2" r:id="rId2"/>
    <p:sldId id="257" r:id="rId3"/>
    <p:sldId id="417" r:id="rId4"/>
    <p:sldId id="418" r:id="rId5"/>
    <p:sldId id="428" r:id="rId6"/>
    <p:sldId id="419" r:id="rId7"/>
    <p:sldId id="420" r:id="rId8"/>
    <p:sldId id="421" r:id="rId9"/>
    <p:sldId id="422" r:id="rId10"/>
    <p:sldId id="424" r:id="rId11"/>
    <p:sldId id="423" r:id="rId12"/>
    <p:sldId id="425" r:id="rId13"/>
    <p:sldId id="429" r:id="rId14"/>
    <p:sldId id="4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61"/>
    <p:restoredTop sz="96327"/>
  </p:normalViewPr>
  <p:slideViewPr>
    <p:cSldViewPr snapToGrid="0" snapToObjects="1">
      <p:cViewPr varScale="1">
        <p:scale>
          <a:sx n="109" d="100"/>
          <a:sy n="109" d="100"/>
        </p:scale>
        <p:origin x="19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DE77-6731-B248-B274-A21043AF4C2F}"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6193-F909-3C4C-AEB6-1F53213238DC}" type="slidenum">
              <a:rPr lang="en-US" smtClean="0"/>
              <a:t>‹#›</a:t>
            </a:fld>
            <a:endParaRPr lang="en-US"/>
          </a:p>
        </p:txBody>
      </p:sp>
    </p:spTree>
    <p:extLst>
      <p:ext uri="{BB962C8B-B14F-4D97-AF65-F5344CB8AC3E}">
        <p14:creationId xmlns:p14="http://schemas.microsoft.com/office/powerpoint/2010/main" val="28867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E5B45-1867-8447-8F29-540ACDFEE882}" type="slidenum">
              <a:rPr lang="en-CA" smtClean="0"/>
              <a:t>1</a:t>
            </a:fld>
            <a:endParaRPr lang="en-CA"/>
          </a:p>
        </p:txBody>
      </p:sp>
    </p:spTree>
    <p:extLst>
      <p:ext uri="{BB962C8B-B14F-4D97-AF65-F5344CB8AC3E}">
        <p14:creationId xmlns:p14="http://schemas.microsoft.com/office/powerpoint/2010/main" val="215590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EDBE-43B3-3849-83A2-E7E2E33B6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DE480-B50B-6E42-9A7F-A589FF1F0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8972A-5CB9-FE47-B86A-E34D2D5E80C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E03BFB5E-9831-B745-BB96-BC8AF55F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0C774-1435-9642-9601-45E19CEA0C14}"/>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73174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8685-A32E-8743-BE05-B50535EB3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1D8EF-9309-064B-9ED3-1F4649BFC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E1F6F-A88C-1C4F-825E-E6A3EC4F2007}"/>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EA41039-B83E-9545-A7C1-7EB8BBD6F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F9394-898A-604E-A5A6-4B6D8662A60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0591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9BD25-94A1-EF4B-BE61-F2C21A2A9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16162-C414-EF4A-AB4D-0E40CD7A7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E59B7-E81F-B045-B2B3-27ED4FCF076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64E5179-E898-0F47-B5B9-77F5EFE5D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FAE75-100A-3C4C-BACA-104EB6F69DF5}"/>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46166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126-C276-4842-8EF6-E8C5EE631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5E728-F281-0E4C-BFAC-1E8435B3B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8A880-192E-C04D-8EA7-C00AB88E9C0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9ED13B5-25F7-CA48-BEC2-D8EA605EA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E3CD6-880C-7F43-BD0E-F5C3EC837DB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021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DD79-BEAB-B241-870D-2778FEBD0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5A3CB-3521-CB45-B0B4-E6431B214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75941-602D-854E-9C93-FDCE78BD76EF}"/>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C723B04-EA7B-D04E-9E75-D7519BCA4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7B19-09E7-D644-BD5A-E1BB552718F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424788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97F-7311-5A48-B9BA-4713B197D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ADAD6-3651-5A4D-B806-AAC9CC10F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DFF01D-3CE9-F044-AA92-755EAD0FE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0E099-3352-0F49-B69F-CE1E9B0D2C0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51AA1A11-5142-D240-AD24-AB919A8A0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191AA-A31A-2943-84AD-00F86B6AF6A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5448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A91A-34B3-4A43-8348-81FBB8EB5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68D0A-BE81-1A4D-B897-81784EBAB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B712D-3E5A-6D45-87BD-8F48A80C0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6B7F5-A057-894D-BCA2-229F6CDD9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40470-2C98-FA40-B61B-3AB9A73F9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42960-C243-1C44-82F6-67DB6D9E5383}"/>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8" name="Footer Placeholder 7">
            <a:extLst>
              <a:ext uri="{FF2B5EF4-FFF2-40B4-BE49-F238E27FC236}">
                <a16:creationId xmlns:a16="http://schemas.microsoft.com/office/drawing/2014/main" id="{E6077AEE-AE05-8844-B45D-50D23A822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15A53-5E14-8F48-A069-B32B067C3E86}"/>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51967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C178-A10E-254D-966B-D1B42DC42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A7D23-465E-3F4E-B1FE-DEA92EF2051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4" name="Footer Placeholder 3">
            <a:extLst>
              <a:ext uri="{FF2B5EF4-FFF2-40B4-BE49-F238E27FC236}">
                <a16:creationId xmlns:a16="http://schemas.microsoft.com/office/drawing/2014/main" id="{0173DB71-C233-0749-8250-5E2FE57C0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C4D71C-A3C5-2741-8638-10891D350D0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2356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39347-339C-A546-8C7C-4C6CCD6BF0DD}"/>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3" name="Footer Placeholder 2">
            <a:extLst>
              <a:ext uri="{FF2B5EF4-FFF2-40B4-BE49-F238E27FC236}">
                <a16:creationId xmlns:a16="http://schemas.microsoft.com/office/drawing/2014/main" id="{752028CC-BA0F-C04D-AD31-6AADBDE14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88F94E-D57B-CA4C-82B9-F193243C12B7}"/>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92446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4BD-991A-F242-9A6E-C49A2BF4F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59D850-2694-0440-AAF7-3F4CD0DB9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E72BA-FA7A-0D4D-92AA-2C0E58A14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8E2FE-BBF8-7B43-8C29-DD35B67537E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27AB94B8-16DF-034D-8BCC-80B863523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4CEE4-CC0C-1144-B3AF-49DD7DA823D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1633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798A-0B48-EC4A-A505-1A04B2AE7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D50391-0FCF-0143-80F4-1DC96858D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53635-7802-0E43-939B-73688AFA4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B6184-A8EA-8148-B5F5-0F5BD8ED3BBE}"/>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95E8042E-961E-4E45-A83E-2AD63E4BC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B3ADC-3485-3343-A9F5-DF030AA0E66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36527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256FB-0557-D441-A408-072631802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AA5FF-7E66-FB4F-B396-AE3DA8475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C0C58-5829-EB48-85F5-66F06D9A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06AE54AE-7CFA-F442-9747-14133FF41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4363F5-315C-C948-9131-D43E36B6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5111-EB8F-A641-9A01-575B858FB8D2}" type="slidenum">
              <a:rPr lang="en-US" smtClean="0"/>
              <a:t>‹#›</a:t>
            </a:fld>
            <a:endParaRPr lang="en-US"/>
          </a:p>
        </p:txBody>
      </p:sp>
    </p:spTree>
    <p:extLst>
      <p:ext uri="{BB962C8B-B14F-4D97-AF65-F5344CB8AC3E}">
        <p14:creationId xmlns:p14="http://schemas.microsoft.com/office/powerpoint/2010/main" val="87503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anadianinfrastructure.ca/downloads/canadian-infrastructure-report-card-2019.pdf" TargetMode="External"/><Relationship Id="rId2" Type="http://schemas.openxmlformats.org/officeDocument/2006/relationships/hyperlink" Target="https://cca-reports.ca/wp-content/uploads/2019/07/Report-Canada-top-climate-change-risks.pdf" TargetMode="External"/><Relationship Id="rId1" Type="http://schemas.openxmlformats.org/officeDocument/2006/relationships/slideLayout" Target="../slideLayouts/slideLayout2.xml"/><Relationship Id="rId5" Type="http://schemas.openxmlformats.org/officeDocument/2006/relationships/hyperlink" Target="https://sdgs.un.org/goals" TargetMode="External"/><Relationship Id="rId4" Type="http://schemas.openxmlformats.org/officeDocument/2006/relationships/hyperlink" Target="https://engineeringdeans.ca/en/canadian-engineering-grand-challenges-2020-2030-inspiring-action-to-improve-life-for-canadians-and-the-worl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dgs.un.org/goals/goal1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13749-B45B-CD4C-850A-36C903C3F6D9}"/>
              </a:ext>
            </a:extLst>
          </p:cNvPr>
          <p:cNvSpPr>
            <a:spLocks noGrp="1"/>
          </p:cNvSpPr>
          <p:nvPr>
            <p:ph type="title"/>
          </p:nvPr>
        </p:nvSpPr>
        <p:spPr>
          <a:xfrm>
            <a:off x="7253220" y="1557130"/>
            <a:ext cx="4938780" cy="2169825"/>
          </a:xfrm>
        </p:spPr>
        <p:txBody>
          <a:bodyPr vert="horz" wrap="square" lIns="90000" tIns="45720" rIns="91440" bIns="45720" rtlCol="0" anchor="b">
            <a:spAutoFit/>
          </a:bodyPr>
          <a:lstStyle/>
          <a:p>
            <a:r>
              <a:rPr lang="en-US" sz="5000" dirty="0">
                <a:latin typeface="Gotham Medium" pitchFamily="2" charset="0"/>
              </a:rPr>
              <a:t>CEGC 1:</a:t>
            </a:r>
            <a:br>
              <a:rPr lang="en-US" sz="5000" dirty="0">
                <a:latin typeface="Gotham Medium" pitchFamily="2" charset="0"/>
              </a:rPr>
            </a:br>
            <a:r>
              <a:rPr lang="en-US" sz="5000" dirty="0">
                <a:latin typeface="Gotham Medium" pitchFamily="2" charset="0"/>
              </a:rPr>
              <a:t>Resilient Infrastructure  </a:t>
            </a:r>
          </a:p>
        </p:txBody>
      </p:sp>
      <p:pic>
        <p:nvPicPr>
          <p:cNvPr id="3" name="Picture 2">
            <a:extLst>
              <a:ext uri="{FF2B5EF4-FFF2-40B4-BE49-F238E27FC236}">
                <a16:creationId xmlns:a16="http://schemas.microsoft.com/office/drawing/2014/main" id="{04B15040-4943-6B41-9ABD-62BBEF8EE1C0}"/>
              </a:ext>
            </a:extLst>
          </p:cNvPr>
          <p:cNvPicPr>
            <a:picLocks noChangeAspect="1"/>
          </p:cNvPicPr>
          <p:nvPr/>
        </p:nvPicPr>
        <p:blipFill rotWithShape="1">
          <a:blip r:embed="rId3"/>
          <a:srcRect r="-1" b="2425"/>
          <a:stretch/>
        </p:blipFill>
        <p:spPr>
          <a:xfrm>
            <a:off x="0" y="29796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0279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a:xfrm>
            <a:off x="838200" y="1825625"/>
            <a:ext cx="10515600" cy="4786190"/>
          </a:xfrm>
        </p:spPr>
        <p:txBody>
          <a:bodyPr>
            <a:normAutofit/>
          </a:bodyPr>
          <a:lstStyle/>
          <a:p>
            <a:pPr marL="0" indent="0">
              <a:buNone/>
            </a:pPr>
            <a:r>
              <a:rPr lang="en-CA" b="1" dirty="0"/>
              <a:t>Extreme Weather Conditions</a:t>
            </a:r>
          </a:p>
          <a:p>
            <a:pPr marL="0" indent="0">
              <a:buNone/>
            </a:pPr>
            <a:r>
              <a:rPr lang="en-CA" sz="2400" dirty="0"/>
              <a:t>The need for climate-resilient infrastructure is greater than ever. As might be expected, extreme weather events take a serious toll on infrastructure and can lead to damage or failure. This damage is particularly serious if the infrastructure is not designed to handle the conditions it faces. In recent years climate change has led to an increase in extreme weather events such as high winds or heavy precipitation leading to flooding. The Canadian Council of Academies has recognized that climate change-exacerbated weather conditions also have the potential to cause cascading infrastructure failures (Council of Canadian Academies, 2019). Coastal areas are increasingly vulnerable as they face sea-level rise and storm surges on top of the other hazards previously noted.</a:t>
            </a:r>
            <a:endParaRPr lang="en-CA" sz="2400" b="1" dirty="0"/>
          </a:p>
          <a:p>
            <a:endParaRPr lang="en-US" dirty="0"/>
          </a:p>
        </p:txBody>
      </p:sp>
    </p:spTree>
    <p:extLst>
      <p:ext uri="{BB962C8B-B14F-4D97-AF65-F5344CB8AC3E}">
        <p14:creationId xmlns:p14="http://schemas.microsoft.com/office/powerpoint/2010/main" val="180063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rmAutofit/>
          </a:bodyPr>
          <a:lstStyle/>
          <a:p>
            <a:pPr marL="0" indent="0">
              <a:buNone/>
            </a:pPr>
            <a:r>
              <a:rPr lang="en-US" sz="2400" dirty="0"/>
              <a:t>There are several factors that make achieving resilient infrastructure a difficult task. First and foremost, infrastructure projects are expensive, time consuming, and require public support in order to proceed. Garnering public support for infrastructure maintenance can be difficult as infrastructure goes unnoticed so long as it is working properly. Public education of the important role that infrastructure plays in a healthy and functioning city is key to a community’s ability to stay resilient. The mounting climate-related struggles make it difficult to maintain, let alone invest in the future of infrastructure. Additionally, the risks to infrastructure are never guaranteed, and climate risks will continue to fluctuate based upon worldwide management of environmental changes. </a:t>
            </a:r>
          </a:p>
        </p:txBody>
      </p:sp>
    </p:spTree>
    <p:extLst>
      <p:ext uri="{BB962C8B-B14F-4D97-AF65-F5344CB8AC3E}">
        <p14:creationId xmlns:p14="http://schemas.microsoft.com/office/powerpoint/2010/main" val="117126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p:txBody>
          <a:bodyPr>
            <a:normAutofit fontScale="85000" lnSpcReduction="10000"/>
          </a:bodyPr>
          <a:lstStyle/>
          <a:p>
            <a:pPr marL="0" indent="0">
              <a:buNone/>
            </a:pPr>
            <a:r>
              <a:rPr lang="en-CA" b="0" dirty="0">
                <a:effectLst/>
              </a:rPr>
              <a:t>To address the challenge of creating resilient infrastructure, Engineering Deans Canada (EDC) have identified the following strategies (EDC-DDIC, 2022):</a:t>
            </a:r>
          </a:p>
          <a:p>
            <a:r>
              <a:rPr lang="en-CA" b="0" dirty="0">
                <a:effectLst/>
              </a:rPr>
              <a:t>Managing and prioritizing risks from all hazards, with an emphasis on regional risks and specific hazards where appropriate like flooding and sea-level rise.</a:t>
            </a:r>
          </a:p>
          <a:p>
            <a:r>
              <a:rPr lang="en-CA" b="0" dirty="0">
                <a:effectLst/>
              </a:rPr>
              <a:t>Upgrading aging stocks of infrastructure.</a:t>
            </a:r>
          </a:p>
          <a:p>
            <a:r>
              <a:rPr lang="en-CA" b="0" dirty="0">
                <a:effectLst/>
              </a:rPr>
              <a:t>Investing in long-term and strategic infrastructure plans with a range of stable funding and finance options that accounts for the whole-life value of infrastructure in both large and small communities.</a:t>
            </a:r>
          </a:p>
          <a:p>
            <a:r>
              <a:rPr lang="en-CA" b="0" dirty="0">
                <a:effectLst/>
              </a:rPr>
              <a:t>Taking a serious approach to data collection, management and data analytics so that investments can be made where needed.</a:t>
            </a:r>
          </a:p>
          <a:p>
            <a:r>
              <a:rPr lang="en-CA" b="0" dirty="0">
                <a:effectLst/>
              </a:rPr>
              <a:t>Developing transit infrastructure – cities are getting bigger, and low income populations have limited opportunities for travel.</a:t>
            </a:r>
          </a:p>
          <a:p>
            <a:endParaRPr lang="en-US" dirty="0"/>
          </a:p>
        </p:txBody>
      </p:sp>
    </p:spTree>
    <p:extLst>
      <p:ext uri="{BB962C8B-B14F-4D97-AF65-F5344CB8AC3E}">
        <p14:creationId xmlns:p14="http://schemas.microsoft.com/office/powerpoint/2010/main" val="366426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p:txBody>
          <a:bodyPr>
            <a:normAutofit fontScale="85000" lnSpcReduction="20000"/>
          </a:bodyPr>
          <a:lstStyle/>
          <a:p>
            <a:pPr marL="0" indent="0">
              <a:buNone/>
            </a:pPr>
            <a:r>
              <a:rPr lang="en-CA" b="0" dirty="0">
                <a:effectLst/>
              </a:rPr>
              <a:t>To address the challenge of creating resilient infrastructure, Engineering Deans Canada (EDC) have identified the following strategies (EDC-DDIC, 2022):</a:t>
            </a:r>
          </a:p>
          <a:p>
            <a:r>
              <a:rPr lang="en-CA" b="0" dirty="0">
                <a:effectLst/>
              </a:rPr>
              <a:t>Creating alternative forms of financing need to be investigated including looking into models of private-public partnerships. Small communities are lacking financing ability, in particular.</a:t>
            </a:r>
          </a:p>
          <a:p>
            <a:r>
              <a:rPr lang="en-CA" b="0" dirty="0">
                <a:effectLst/>
              </a:rPr>
              <a:t>Transforming infrastructure (especially energy, water, and wastewater) for a changing climate and to meet desirable service levels more generally.</a:t>
            </a:r>
          </a:p>
          <a:p>
            <a:r>
              <a:rPr lang="en-CA" b="0" dirty="0">
                <a:effectLst/>
              </a:rPr>
              <a:t>Exploring real time data collection and developing technologies to create “smart” infrastructure systems.</a:t>
            </a:r>
          </a:p>
          <a:p>
            <a:r>
              <a:rPr lang="en-CA" b="0" dirty="0">
                <a:effectLst/>
              </a:rPr>
              <a:t>Providing incentives to develop and implement innovative alternative types of infrastructure to achieve more cost-effective levels of service.</a:t>
            </a:r>
          </a:p>
          <a:p>
            <a:r>
              <a:rPr lang="en-CA" b="0" dirty="0">
                <a:effectLst/>
              </a:rPr>
              <a:t>Advocating for more transportation demand management strategies to achieve more efficient and effective use of our roads and highway infrastructure.</a:t>
            </a:r>
          </a:p>
          <a:p>
            <a:endParaRPr lang="en-US" dirty="0"/>
          </a:p>
        </p:txBody>
      </p:sp>
    </p:spTree>
    <p:extLst>
      <p:ext uri="{BB962C8B-B14F-4D97-AF65-F5344CB8AC3E}">
        <p14:creationId xmlns:p14="http://schemas.microsoft.com/office/powerpoint/2010/main" val="61535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1BE7-83CF-7F4D-8178-493B1CBFD8DE}"/>
              </a:ext>
            </a:extLst>
          </p:cNvPr>
          <p:cNvSpPr>
            <a:spLocks noGrp="1"/>
          </p:cNvSpPr>
          <p:nvPr>
            <p:ph type="title"/>
          </p:nvPr>
        </p:nvSpPr>
        <p:spPr/>
        <p:txBody>
          <a:bodyPr/>
          <a:lstStyle/>
          <a:p>
            <a:r>
              <a:rPr lang="en-CA" b="1" dirty="0"/>
              <a:t>References</a:t>
            </a:r>
            <a:endParaRPr lang="en-US" dirty="0"/>
          </a:p>
        </p:txBody>
      </p:sp>
      <p:sp>
        <p:nvSpPr>
          <p:cNvPr id="3" name="Content Placeholder 2">
            <a:extLst>
              <a:ext uri="{FF2B5EF4-FFF2-40B4-BE49-F238E27FC236}">
                <a16:creationId xmlns:a16="http://schemas.microsoft.com/office/drawing/2014/main" id="{774B112D-B51B-784F-9C6E-E00A6A98C42F}"/>
              </a:ext>
            </a:extLst>
          </p:cNvPr>
          <p:cNvSpPr>
            <a:spLocks noGrp="1"/>
          </p:cNvSpPr>
          <p:nvPr>
            <p:ph idx="1"/>
          </p:nvPr>
        </p:nvSpPr>
        <p:spPr>
          <a:xfrm>
            <a:off x="838200" y="1825624"/>
            <a:ext cx="10515600" cy="4856529"/>
          </a:xfrm>
        </p:spPr>
        <p:txBody>
          <a:bodyPr>
            <a:normAutofit fontScale="92500" lnSpcReduction="10000"/>
          </a:bodyPr>
          <a:lstStyle/>
          <a:p>
            <a:r>
              <a:rPr lang="en-US" sz="2600" dirty="0"/>
              <a:t>Canada’s Top Climate Change Risks: The Expert Panel on Climate Change Risks and Adaptation Potential. Council of Canadian Academies. (2019, July 4). Retrieved November 24, 2022, from </a:t>
            </a:r>
            <a:r>
              <a:rPr lang="en-US" sz="2600" dirty="0">
                <a:hlinkClick r:id="rId2"/>
              </a:rPr>
              <a:t>https://cca-reports.ca/wp-content/uploads/2019/07/Report-Canada-top-climate-change-risks.pdf </a:t>
            </a:r>
            <a:endParaRPr lang="en-US" sz="2600" dirty="0"/>
          </a:p>
          <a:p>
            <a:r>
              <a:rPr lang="en-US" sz="2600" dirty="0"/>
              <a:t>Canadian Infrastructure Report Card. (n.d.). Retrieved February 21, 2023, from </a:t>
            </a:r>
            <a:r>
              <a:rPr lang="en-US" sz="2600" dirty="0">
                <a:hlinkClick r:id="rId3"/>
              </a:rPr>
              <a:t>http://canadianinfrastructure.ca/downloads/canadian-infrastructure-report-card-2019.pdf</a:t>
            </a:r>
            <a:endParaRPr lang="en-US" sz="2600" dirty="0"/>
          </a:p>
          <a:p>
            <a:r>
              <a:rPr lang="en-US" sz="2600" dirty="0"/>
              <a:t>EDC-DDIC. (2022, May 6). Canadian Engineering Grand Challenges (2020-2030). Engineering Deans Canada. Retrieved February 23, 2023, from </a:t>
            </a:r>
            <a:r>
              <a:rPr lang="en-US" sz="2600" dirty="0">
                <a:hlinkClick r:id="rId4"/>
              </a:rPr>
              <a:t>https://engineeringdeans.ca/en/canadian-engineering-grand-challenges-2020-2030-inspiring-action-to-improve-life-for-canadians-and-the-world/</a:t>
            </a:r>
            <a:endParaRPr lang="en-US" sz="2600" dirty="0"/>
          </a:p>
          <a:p>
            <a:r>
              <a:rPr lang="en-US" sz="2600" dirty="0"/>
              <a:t>United Nations (2023). The 17 Goals, United Nations Department of Economic and Social Affairs, Sustainable Development. Retrieved February 27, 2023, from </a:t>
            </a:r>
            <a:r>
              <a:rPr lang="en-US" sz="2600" dirty="0">
                <a:hlinkClick r:id="rId5"/>
              </a:rPr>
              <a:t>https://sdgs.un.org/goals</a:t>
            </a:r>
            <a:endParaRPr lang="en-US" sz="2600" dirty="0"/>
          </a:p>
          <a:p>
            <a:pPr marL="0" indent="0">
              <a:buNone/>
            </a:pPr>
            <a:endParaRPr lang="en-US" dirty="0"/>
          </a:p>
        </p:txBody>
      </p:sp>
    </p:spTree>
    <p:extLst>
      <p:ext uri="{BB962C8B-B14F-4D97-AF65-F5344CB8AC3E}">
        <p14:creationId xmlns:p14="http://schemas.microsoft.com/office/powerpoint/2010/main" val="271560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124-804A-A742-8C4B-D9F2632266A6}"/>
              </a:ext>
            </a:extLst>
          </p:cNvPr>
          <p:cNvSpPr>
            <a:spLocks noGrp="1"/>
          </p:cNvSpPr>
          <p:nvPr>
            <p:ph type="title"/>
          </p:nvPr>
        </p:nvSpPr>
        <p:spPr/>
        <p:txBody>
          <a:bodyPr>
            <a:normAutofit/>
          </a:bodyPr>
          <a:lstStyle/>
          <a:p>
            <a:r>
              <a:rPr lang="en-CA" b="1" dirty="0"/>
              <a:t>Connection to the United Nations </a:t>
            </a:r>
            <a:br>
              <a:rPr lang="en-CA" b="1" dirty="0"/>
            </a:br>
            <a:r>
              <a:rPr lang="en-CA" b="1" dirty="0"/>
              <a:t>Sustainable Development Goals</a:t>
            </a:r>
            <a:endParaRPr lang="en-US" dirty="0"/>
          </a:p>
        </p:txBody>
      </p:sp>
      <p:pic>
        <p:nvPicPr>
          <p:cNvPr id="11" name="Content Placeholder 10">
            <a:extLst>
              <a:ext uri="{FF2B5EF4-FFF2-40B4-BE49-F238E27FC236}">
                <a16:creationId xmlns:a16="http://schemas.microsoft.com/office/drawing/2014/main" id="{0113D556-288F-104B-A534-3E20A432781E}"/>
              </a:ext>
            </a:extLst>
          </p:cNvPr>
          <p:cNvPicPr>
            <a:picLocks noGrp="1" noChangeAspect="1"/>
          </p:cNvPicPr>
          <p:nvPr>
            <p:ph idx="1"/>
          </p:nvPr>
        </p:nvPicPr>
        <p:blipFill>
          <a:blip r:embed="rId2"/>
          <a:stretch>
            <a:fillRect/>
          </a:stretch>
        </p:blipFill>
        <p:spPr>
          <a:xfrm>
            <a:off x="1660849" y="2072506"/>
            <a:ext cx="8870302" cy="2990559"/>
          </a:xfrm>
        </p:spPr>
      </p:pic>
    </p:spTree>
    <p:extLst>
      <p:ext uri="{BB962C8B-B14F-4D97-AF65-F5344CB8AC3E}">
        <p14:creationId xmlns:p14="http://schemas.microsoft.com/office/powerpoint/2010/main" val="377428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DDA7-80B8-4C4C-8981-BBF2DE4263CC}"/>
              </a:ext>
            </a:extLst>
          </p:cNvPr>
          <p:cNvSpPr>
            <a:spLocks noGrp="1"/>
          </p:cNvSpPr>
          <p:nvPr>
            <p:ph type="title"/>
          </p:nvPr>
        </p:nvSpPr>
        <p:spPr/>
        <p:txBody>
          <a:bodyPr>
            <a:normAutofit/>
          </a:bodyPr>
          <a:lstStyle/>
          <a:p>
            <a:r>
              <a:rPr lang="en-CA" b="1" dirty="0"/>
              <a:t>What is the Canadian Engineering Grand Challenge Statement?</a:t>
            </a:r>
            <a:endParaRPr lang="en-US" dirty="0"/>
          </a:p>
        </p:txBody>
      </p:sp>
      <p:sp>
        <p:nvSpPr>
          <p:cNvPr id="3" name="Content Placeholder 2">
            <a:extLst>
              <a:ext uri="{FF2B5EF4-FFF2-40B4-BE49-F238E27FC236}">
                <a16:creationId xmlns:a16="http://schemas.microsoft.com/office/drawing/2014/main" id="{49FFFC81-FF6F-5B4A-AE24-01B21CACFFA5}"/>
              </a:ext>
            </a:extLst>
          </p:cNvPr>
          <p:cNvSpPr>
            <a:spLocks noGrp="1"/>
          </p:cNvSpPr>
          <p:nvPr>
            <p:ph idx="1"/>
          </p:nvPr>
        </p:nvSpPr>
        <p:spPr/>
        <p:txBody>
          <a:bodyPr>
            <a:normAutofit/>
          </a:bodyPr>
          <a:lstStyle/>
          <a:p>
            <a:pPr marL="0" indent="0">
              <a:buNone/>
            </a:pPr>
            <a:r>
              <a:rPr lang="en-CA" sz="2400" dirty="0"/>
              <a:t>The challenge for resilient infrastructure is to ensure that infrastructure provides for the needs of communities and the economy with minimal disruptions and a high level of service in the face of changing and uncertain hazards.</a:t>
            </a:r>
            <a:endParaRPr lang="en-US" sz="2400" dirty="0"/>
          </a:p>
        </p:txBody>
      </p:sp>
    </p:spTree>
    <p:extLst>
      <p:ext uri="{BB962C8B-B14F-4D97-AF65-F5344CB8AC3E}">
        <p14:creationId xmlns:p14="http://schemas.microsoft.com/office/powerpoint/2010/main" val="25143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Quality public infrastructure is key to safety, happiness, and economic prosperity throughout the world. Infrastructure provides invaluable services that allow for easy transportation, quick access to clean water and waste disposal. Infrastructure also offers public spaces for sport and recreation and helps to protect communities against different types of natural disasters. Canada’s infrastructure, however, is at risk. In 2019, the Canadian Core Public Infrastructure Survey (CCPIS) revealed that over a third of Canadian municipal infrastructure is in fair, poor, or very poor condition. </a:t>
            </a:r>
          </a:p>
        </p:txBody>
      </p:sp>
    </p:spTree>
    <p:extLst>
      <p:ext uri="{BB962C8B-B14F-4D97-AF65-F5344CB8AC3E}">
        <p14:creationId xmlns:p14="http://schemas.microsoft.com/office/powerpoint/2010/main" val="116685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This infrastructure will continue to degrade with time, especially when faced with atypical extreme weather events and shifting temperatures. The changing climate has increased the frequency of harmful environmental conditions such as flooding, wildfires, hurricanes, and more. Resilient infrastructure consists of infrastructure that can withstand the effects of hazards, recover quickly from interruptions in normal operation, and adapt to various long-term conditions. In order to create and maintain infrastructure that is resilient and effective, Canadian engineers must be knowledgeable, adaptable, and motivated to face the changing world ahead. </a:t>
            </a:r>
          </a:p>
          <a:p>
            <a:pPr marL="0" indent="0">
              <a:buNone/>
            </a:pPr>
            <a:endParaRPr lang="en-US" dirty="0"/>
          </a:p>
        </p:txBody>
      </p:sp>
    </p:spTree>
    <p:extLst>
      <p:ext uri="{BB962C8B-B14F-4D97-AF65-F5344CB8AC3E}">
        <p14:creationId xmlns:p14="http://schemas.microsoft.com/office/powerpoint/2010/main" val="255126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F7FD-7A52-E84E-A624-D4565065A7A6}"/>
              </a:ext>
            </a:extLst>
          </p:cNvPr>
          <p:cNvSpPr>
            <a:spLocks noGrp="1"/>
          </p:cNvSpPr>
          <p:nvPr>
            <p:ph type="title"/>
          </p:nvPr>
        </p:nvSpPr>
        <p:spPr/>
        <p:txBody>
          <a:bodyPr>
            <a:normAutofit/>
          </a:bodyPr>
          <a:lstStyle/>
          <a:p>
            <a:r>
              <a:rPr lang="en-CA" b="1" dirty="0"/>
              <a:t>Example Connection to a Sustainable Development Goal</a:t>
            </a:r>
            <a:endParaRPr lang="en-US" dirty="0"/>
          </a:p>
        </p:txBody>
      </p:sp>
      <p:sp>
        <p:nvSpPr>
          <p:cNvPr id="3" name="Content Placeholder 2">
            <a:extLst>
              <a:ext uri="{FF2B5EF4-FFF2-40B4-BE49-F238E27FC236}">
                <a16:creationId xmlns:a16="http://schemas.microsoft.com/office/drawing/2014/main" id="{23BE2827-0156-614D-B13B-BEB90F8B8F2D}"/>
              </a:ext>
            </a:extLst>
          </p:cNvPr>
          <p:cNvSpPr>
            <a:spLocks noGrp="1"/>
          </p:cNvSpPr>
          <p:nvPr>
            <p:ph idx="1"/>
          </p:nvPr>
        </p:nvSpPr>
        <p:spPr/>
        <p:txBody>
          <a:bodyPr>
            <a:normAutofit/>
          </a:bodyPr>
          <a:lstStyle/>
          <a:p>
            <a:pPr marL="0" indent="0">
              <a:buNone/>
            </a:pPr>
            <a:r>
              <a:rPr lang="en-CA" sz="2400" dirty="0"/>
              <a:t>CEGC1: Resilient Infrastructure maps to several Sustainable Development Goals, where an example of one of the connections is to SDG 13 – Climate Action, which has a goal to “Take urgent action to combat climate change and its impacts” (United Nations, 2023).</a:t>
            </a:r>
            <a:endParaRPr lang="en-US" sz="2400" dirty="0"/>
          </a:p>
        </p:txBody>
      </p:sp>
      <p:pic>
        <p:nvPicPr>
          <p:cNvPr id="8198" name="Picture 6" descr="https://ecampusontario.pressbooks.pub/app/uploads/sites/2928/2022/12/SDG-Report-2022_Goal-13-infographic-225x300.png">
            <a:hlinkClick r:id="rId2"/>
            <a:extLst>
              <a:ext uri="{FF2B5EF4-FFF2-40B4-BE49-F238E27FC236}">
                <a16:creationId xmlns:a16="http://schemas.microsoft.com/office/drawing/2014/main" id="{69A8D8F7-E50B-0745-AB2F-3D6707DF1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9400" y="-6096000"/>
            <a:ext cx="9537700" cy="127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6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5FA072-C738-B447-9491-A8267621AEF6}"/>
              </a:ext>
            </a:extLst>
          </p:cNvPr>
          <p:cNvPicPr>
            <a:picLocks noChangeAspect="1"/>
          </p:cNvPicPr>
          <p:nvPr/>
        </p:nvPicPr>
        <p:blipFill>
          <a:blip r:embed="rId2"/>
          <a:stretch>
            <a:fillRect/>
          </a:stretch>
        </p:blipFill>
        <p:spPr>
          <a:xfrm>
            <a:off x="3524250" y="0"/>
            <a:ext cx="5143500" cy="6858000"/>
          </a:xfrm>
          <a:prstGeom prst="rect">
            <a:avLst/>
          </a:prstGeom>
        </p:spPr>
      </p:pic>
      <p:sp>
        <p:nvSpPr>
          <p:cNvPr id="5" name="Rectangle 4">
            <a:extLst>
              <a:ext uri="{FF2B5EF4-FFF2-40B4-BE49-F238E27FC236}">
                <a16:creationId xmlns:a16="http://schemas.microsoft.com/office/drawing/2014/main" id="{A3B81EA0-C5A0-9946-8680-07846EE58310}"/>
              </a:ext>
            </a:extLst>
          </p:cNvPr>
          <p:cNvSpPr/>
          <p:nvPr/>
        </p:nvSpPr>
        <p:spPr>
          <a:xfrm>
            <a:off x="0" y="5934670"/>
            <a:ext cx="3908121" cy="923330"/>
          </a:xfrm>
          <a:prstGeom prst="rect">
            <a:avLst/>
          </a:prstGeom>
        </p:spPr>
        <p:txBody>
          <a:bodyPr wrap="square">
            <a:spAutoFit/>
          </a:bodyPr>
          <a:lstStyle/>
          <a:p>
            <a:r>
              <a:rPr lang="en-CA" b="1" dirty="0"/>
              <a:t>Keywords: </a:t>
            </a:r>
            <a:r>
              <a:rPr lang="en-CA" dirty="0"/>
              <a:t>infrastructure; climate change; resilience, climate risks, aging stocks, hazards</a:t>
            </a:r>
            <a:endParaRPr lang="en-US" dirty="0"/>
          </a:p>
        </p:txBody>
      </p:sp>
    </p:spTree>
    <p:extLst>
      <p:ext uri="{BB962C8B-B14F-4D97-AF65-F5344CB8AC3E}">
        <p14:creationId xmlns:p14="http://schemas.microsoft.com/office/powerpoint/2010/main" val="26738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3E3D-A8ED-5545-ACE5-14A430705BA3}"/>
              </a:ext>
            </a:extLst>
          </p:cNvPr>
          <p:cNvSpPr>
            <a:spLocks noGrp="1"/>
          </p:cNvSpPr>
          <p:nvPr>
            <p:ph type="title"/>
          </p:nvPr>
        </p:nvSpPr>
        <p:spPr/>
        <p:txBody>
          <a:bodyPr/>
          <a:lstStyle/>
          <a:p>
            <a:r>
              <a:rPr lang="en-CA" b="1" dirty="0"/>
              <a:t>Status of the Challenge Globally</a:t>
            </a:r>
            <a:endParaRPr lang="en-US" dirty="0"/>
          </a:p>
        </p:txBody>
      </p:sp>
      <p:sp>
        <p:nvSpPr>
          <p:cNvPr id="3" name="Content Placeholder 2">
            <a:extLst>
              <a:ext uri="{FF2B5EF4-FFF2-40B4-BE49-F238E27FC236}">
                <a16:creationId xmlns:a16="http://schemas.microsoft.com/office/drawing/2014/main" id="{EE49D510-02A0-0045-8CFA-0C57A78AE956}"/>
              </a:ext>
            </a:extLst>
          </p:cNvPr>
          <p:cNvSpPr>
            <a:spLocks noGrp="1"/>
          </p:cNvSpPr>
          <p:nvPr>
            <p:ph idx="1"/>
          </p:nvPr>
        </p:nvSpPr>
        <p:spPr/>
        <p:txBody>
          <a:bodyPr/>
          <a:lstStyle/>
          <a:p>
            <a:pPr marL="0" indent="0">
              <a:buNone/>
            </a:pPr>
            <a:r>
              <a:rPr lang="en-CA" sz="2400" dirty="0"/>
              <a:t>Infrastructure across the world faces many diverse challenges. Whether seismic activity, hurricanes, or degradation over time that wears down the built environment, infrastructure is in constant need of improvement and repair.</a:t>
            </a:r>
          </a:p>
          <a:p>
            <a:endParaRPr lang="en-US" dirty="0"/>
          </a:p>
        </p:txBody>
      </p:sp>
    </p:spTree>
    <p:extLst>
      <p:ext uri="{BB962C8B-B14F-4D97-AF65-F5344CB8AC3E}">
        <p14:creationId xmlns:p14="http://schemas.microsoft.com/office/powerpoint/2010/main" val="9768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lstStyle/>
          <a:p>
            <a:pPr marL="0" indent="0">
              <a:buNone/>
            </a:pPr>
            <a:r>
              <a:rPr lang="en-CA" b="1" dirty="0"/>
              <a:t>Age and Time</a:t>
            </a:r>
          </a:p>
          <a:p>
            <a:pPr marL="0" indent="0">
              <a:buNone/>
            </a:pPr>
            <a:r>
              <a:rPr lang="en-CA" sz="2400" dirty="0"/>
              <a:t>Infrastructure in Canada and throughout the world is constantly being worn down by general use as well as various weather conditions that it is exposed to. Maintaining and replacing this infrastructure as it exceeds its useful life is crucial to perpetuating the benefits that the infrastructure offers. According to the CCPIS, 39% of roads are in poor condition. There are enough Canadian roads in poor condition to build a road almost halfway to the moon (Canadian Infrastructure Report Card, n.d.). This is just one piece of the picture, with other areas of infrastructure at similar states of deterioration.</a:t>
            </a:r>
            <a:endParaRPr lang="en-US" sz="2400" dirty="0"/>
          </a:p>
        </p:txBody>
      </p:sp>
    </p:spTree>
    <p:extLst>
      <p:ext uri="{BB962C8B-B14F-4D97-AF65-F5344CB8AC3E}">
        <p14:creationId xmlns:p14="http://schemas.microsoft.com/office/powerpoint/2010/main" val="2895120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1064</Words>
  <Application>Microsoft Macintosh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Gotham Medium</vt:lpstr>
      <vt:lpstr>Office Theme</vt:lpstr>
      <vt:lpstr>CEGC 1: Resilient Infrastructure  </vt:lpstr>
      <vt:lpstr>Connection to the United Nations  Sustainable Development Goals</vt:lpstr>
      <vt:lpstr>What is the Canadian Engineering Grand Challenge Statement?</vt:lpstr>
      <vt:lpstr>High Level Overview of the Canadian Engineering Grand Challenge</vt:lpstr>
      <vt:lpstr>High Level Overview of the Canadian Engineering Grand Challenge</vt:lpstr>
      <vt:lpstr>Example Connection to a Sustainable Development Goal</vt:lpstr>
      <vt:lpstr>PowerPoint Presentation</vt:lpstr>
      <vt:lpstr>Status of the Challenge Globally</vt:lpstr>
      <vt:lpstr>Status of the Challenge in Canada</vt:lpstr>
      <vt:lpstr>Status of the Challenge in Canada</vt:lpstr>
      <vt:lpstr>Roadblocks to Success</vt:lpstr>
      <vt:lpstr>Strategies to Meet 2030 Targets</vt:lpstr>
      <vt:lpstr>Strategies to Meet 2030 Targets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CEGC 1: Resilient Infrastructure  </dc:title>
  <dc:creator>Nadine Ibrahim</dc:creator>
  <cp:lastModifiedBy>Nadine Ibrahim</cp:lastModifiedBy>
  <cp:revision>11</cp:revision>
  <dcterms:created xsi:type="dcterms:W3CDTF">2024-09-23T14:42:55Z</dcterms:created>
  <dcterms:modified xsi:type="dcterms:W3CDTF">2024-09-25T14:03:43Z</dcterms:modified>
</cp:coreProperties>
</file>