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319" r:id="rId2"/>
    <p:sldId id="298" r:id="rId3"/>
    <p:sldId id="262" r:id="rId4"/>
    <p:sldId id="279" r:id="rId5"/>
    <p:sldId id="283" r:id="rId6"/>
    <p:sldId id="313" r:id="rId7"/>
    <p:sldId id="306" r:id="rId8"/>
    <p:sldId id="314" r:id="rId9"/>
    <p:sldId id="282" r:id="rId10"/>
    <p:sldId id="287" r:id="rId11"/>
    <p:sldId id="310" r:id="rId12"/>
    <p:sldId id="316" r:id="rId13"/>
    <p:sldId id="318" r:id="rId14"/>
  </p:sldIdLst>
  <p:sldSz cx="9144000" cy="6858000" type="screen4x3"/>
  <p:notesSz cx="7315200" cy="96012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CCECFF"/>
    <a:srgbClr val="F5FEA0"/>
    <a:srgbClr val="F3F9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59" autoAdjust="0"/>
  </p:normalViewPr>
  <p:slideViewPr>
    <p:cSldViewPr snapToObjects="1">
      <p:cViewPr varScale="1">
        <p:scale>
          <a:sx n="61" d="100"/>
          <a:sy n="61" d="100"/>
        </p:scale>
        <p:origin x="1440"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72"/>
    </p:cViewPr>
  </p:sorterViewPr>
  <p:notesViewPr>
    <p:cSldViewPr snapToObjects="1">
      <p:cViewPr>
        <p:scale>
          <a:sx n="100" d="100"/>
          <a:sy n="100" d="100"/>
        </p:scale>
        <p:origin x="-1188" y="2256"/>
      </p:cViewPr>
      <p:guideLst>
        <p:guide orient="horz" pos="3024"/>
        <p:guide pos="2304"/>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ana Mogadime" userId="aab2591b-e870-486a-b52a-a78ed860110a" providerId="ADAL" clId="{51E159E2-1922-4BA2-B91C-CD95BFB7B1DC}"/>
    <pc:docChg chg="delSld">
      <pc:chgData name="Dolana Mogadime" userId="aab2591b-e870-486a-b52a-a78ed860110a" providerId="ADAL" clId="{51E159E2-1922-4BA2-B91C-CD95BFB7B1DC}" dt="2022-11-16T13:50:59.814" v="0" actId="2696"/>
      <pc:docMkLst>
        <pc:docMk/>
      </pc:docMkLst>
      <pc:sldChg chg="del">
        <pc:chgData name="Dolana Mogadime" userId="aab2591b-e870-486a-b52a-a78ed860110a" providerId="ADAL" clId="{51E159E2-1922-4BA2-B91C-CD95BFB7B1DC}" dt="2022-11-16T13:50:59.814" v="0" actId="2696"/>
        <pc:sldMkLst>
          <pc:docMk/>
          <pc:sldMk cId="0"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679EE4-5555-41AA-A01C-44D3370EC25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48A9920-2E97-4C44-BF8A-8F4CEAC07ED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8A8A294-D158-4265-8872-F7009766C05D}" type="datetimeFigureOut">
              <a:rPr lang="en-CA" smtClean="0"/>
              <a:t>2022-11-16</a:t>
            </a:fld>
            <a:endParaRPr lang="en-CA"/>
          </a:p>
        </p:txBody>
      </p:sp>
      <p:sp>
        <p:nvSpPr>
          <p:cNvPr id="4" name="Footer Placeholder 3">
            <a:extLst>
              <a:ext uri="{FF2B5EF4-FFF2-40B4-BE49-F238E27FC236}">
                <a16:creationId xmlns:a16="http://schemas.microsoft.com/office/drawing/2014/main" id="{57FDC225-8A06-40F4-9576-9BB3B2FAEF4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F38C054-456B-47BF-854F-89B9515CF5D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FE12126-7005-409B-A0F2-C015485A745F}" type="slidenum">
              <a:rPr lang="en-CA" smtClean="0"/>
              <a:t>‹#›</a:t>
            </a:fld>
            <a:endParaRPr lang="en-CA"/>
          </a:p>
        </p:txBody>
      </p:sp>
    </p:spTree>
    <p:extLst>
      <p:ext uri="{BB962C8B-B14F-4D97-AF65-F5344CB8AC3E}">
        <p14:creationId xmlns:p14="http://schemas.microsoft.com/office/powerpoint/2010/main" val="17823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184F789-5CAA-459E-881C-35EA10B204FD}"/>
              </a:ext>
            </a:extLst>
          </p:cNvPr>
          <p:cNvSpPr>
            <a:spLocks noGrp="1" noChangeArrowheads="1"/>
          </p:cNvSpPr>
          <p:nvPr>
            <p:ph type="hdr" sz="quarter"/>
          </p:nvPr>
        </p:nvSpPr>
        <p:spPr bwMode="auto">
          <a:xfrm>
            <a:off x="0" y="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defTabSz="914682" eaLnBrk="1" hangingPunct="1">
              <a:defRPr sz="1200">
                <a:latin typeface="Calibri" panose="020F0502020204030204" pitchFamily="34" charset="0"/>
              </a:defRPr>
            </a:lvl1pPr>
          </a:lstStyle>
          <a:p>
            <a:pPr>
              <a:defRPr/>
            </a:pPr>
            <a:endParaRPr lang="en-CA" altLang="en-US"/>
          </a:p>
        </p:txBody>
      </p:sp>
      <p:sp>
        <p:nvSpPr>
          <p:cNvPr id="17411" name="Rectangle 3">
            <a:extLst>
              <a:ext uri="{FF2B5EF4-FFF2-40B4-BE49-F238E27FC236}">
                <a16:creationId xmlns:a16="http://schemas.microsoft.com/office/drawing/2014/main" id="{D2233435-1EBA-4C5E-8E63-0030CE012F2F}"/>
              </a:ext>
            </a:extLst>
          </p:cNvPr>
          <p:cNvSpPr>
            <a:spLocks noGrp="1" noChangeArrowheads="1"/>
          </p:cNvSpPr>
          <p:nvPr>
            <p:ph type="dt" idx="1"/>
          </p:nvPr>
        </p:nvSpPr>
        <p:spPr bwMode="auto">
          <a:xfrm>
            <a:off x="4143587" y="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defTabSz="914682" eaLnBrk="1" hangingPunct="1">
              <a:defRPr sz="1200">
                <a:latin typeface="Calibri" panose="020F0502020204030204" pitchFamily="34" charset="0"/>
              </a:defRPr>
            </a:lvl1pPr>
          </a:lstStyle>
          <a:p>
            <a:pPr>
              <a:defRPr/>
            </a:pPr>
            <a:endParaRPr lang="en-CA" altLang="en-US"/>
          </a:p>
        </p:txBody>
      </p:sp>
      <p:sp>
        <p:nvSpPr>
          <p:cNvPr id="2052" name="Rectangle 4">
            <a:extLst>
              <a:ext uri="{FF2B5EF4-FFF2-40B4-BE49-F238E27FC236}">
                <a16:creationId xmlns:a16="http://schemas.microsoft.com/office/drawing/2014/main" id="{90F48C3C-6712-4A84-8676-99161C45B7BB}"/>
              </a:ext>
            </a:extLst>
          </p:cNvPr>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4F1B4FBE-2743-4FAF-8B84-523DB5BB191B}"/>
              </a:ext>
            </a:extLst>
          </p:cNvPr>
          <p:cNvSpPr>
            <a:spLocks noGrp="1" noChangeArrowheads="1"/>
          </p:cNvSpPr>
          <p:nvPr>
            <p:ph type="body" sz="quarter" idx="3"/>
          </p:nvPr>
        </p:nvSpPr>
        <p:spPr bwMode="auto">
          <a:xfrm>
            <a:off x="731520" y="4560654"/>
            <a:ext cx="5852160" cy="431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17414" name="Rectangle 6">
            <a:extLst>
              <a:ext uri="{FF2B5EF4-FFF2-40B4-BE49-F238E27FC236}">
                <a16:creationId xmlns:a16="http://schemas.microsoft.com/office/drawing/2014/main" id="{FAAFDC13-31BA-41B7-AB14-F6FF5621AB8A}"/>
              </a:ext>
            </a:extLst>
          </p:cNvPr>
          <p:cNvSpPr>
            <a:spLocks noGrp="1" noChangeArrowheads="1"/>
          </p:cNvSpPr>
          <p:nvPr>
            <p:ph type="ftr" sz="quarter" idx="4"/>
          </p:nvPr>
        </p:nvSpPr>
        <p:spPr bwMode="auto">
          <a:xfrm>
            <a:off x="0" y="911963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defTabSz="914682" eaLnBrk="1" hangingPunct="1">
              <a:defRPr sz="1200">
                <a:latin typeface="Calibri" panose="020F0502020204030204" pitchFamily="34" charset="0"/>
              </a:defRPr>
            </a:lvl1pPr>
          </a:lstStyle>
          <a:p>
            <a:pPr>
              <a:defRPr/>
            </a:pPr>
            <a:endParaRPr lang="en-CA" altLang="en-US"/>
          </a:p>
        </p:txBody>
      </p:sp>
      <p:sp>
        <p:nvSpPr>
          <p:cNvPr id="17415" name="Rectangle 7">
            <a:extLst>
              <a:ext uri="{FF2B5EF4-FFF2-40B4-BE49-F238E27FC236}">
                <a16:creationId xmlns:a16="http://schemas.microsoft.com/office/drawing/2014/main" id="{2340A130-85AE-48D9-9BCE-4A3A93AB62C2}"/>
              </a:ext>
            </a:extLst>
          </p:cNvPr>
          <p:cNvSpPr>
            <a:spLocks noGrp="1" noChangeArrowheads="1"/>
          </p:cNvSpPr>
          <p:nvPr>
            <p:ph type="sldNum" sz="quarter" idx="5"/>
          </p:nvPr>
        </p:nvSpPr>
        <p:spPr bwMode="auto">
          <a:xfrm>
            <a:off x="4143587" y="911963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defTabSz="914682" eaLnBrk="1" hangingPunct="1">
              <a:defRPr sz="1200">
                <a:latin typeface="Calibri" panose="020F0502020204030204" pitchFamily="34" charset="0"/>
              </a:defRPr>
            </a:lvl1pPr>
          </a:lstStyle>
          <a:p>
            <a:pPr>
              <a:defRPr/>
            </a:pPr>
            <a:fld id="{313AB275-2418-454E-AEDE-2C6683E7C10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31A3F91-1B1D-48D8-A14B-DFCBE721C2C4}"/>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3929DC04-5BDE-4363-869F-BFB5FDF3800E}" type="slidenum">
              <a:rPr lang="en-CA" altLang="en-US" smtClean="0">
                <a:latin typeface="Calibri" panose="020F0502020204030204" pitchFamily="34" charset="0"/>
              </a:rPr>
              <a:pPr/>
              <a:t>2</a:t>
            </a:fld>
            <a:endParaRPr lang="en-CA" altLang="en-US">
              <a:latin typeface="Calibri" panose="020F0502020204030204" pitchFamily="34" charset="0"/>
            </a:endParaRPr>
          </a:p>
        </p:txBody>
      </p:sp>
      <p:sp>
        <p:nvSpPr>
          <p:cNvPr id="5123" name="Rectangle 2">
            <a:extLst>
              <a:ext uri="{FF2B5EF4-FFF2-40B4-BE49-F238E27FC236}">
                <a16:creationId xmlns:a16="http://schemas.microsoft.com/office/drawing/2014/main" id="{072D1D67-0156-469D-9E2F-8F4BAA3E251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743461A-57EE-4200-9A33-550E7A660434}"/>
              </a:ext>
            </a:extLst>
          </p:cNvPr>
          <p:cNvSpPr>
            <a:spLocks noGrp="1" noChangeArrowheads="1"/>
          </p:cNvSpPr>
          <p:nvPr>
            <p:ph type="body" idx="1"/>
          </p:nvPr>
        </p:nvSpPr>
        <p:spPr>
          <a:xfrm>
            <a:off x="731520" y="4560654"/>
            <a:ext cx="5852160" cy="4711669"/>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75E831B-B096-47A5-B200-C6271177992B}"/>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76EB8A92-4C53-4133-96AB-C33D02BC9AFA}" type="slidenum">
              <a:rPr lang="en-CA" altLang="en-US" smtClean="0">
                <a:latin typeface="Calibri" panose="020F0502020204030204" pitchFamily="34" charset="0"/>
              </a:rPr>
              <a:pPr/>
              <a:t>3</a:t>
            </a:fld>
            <a:endParaRPr lang="en-CA" altLang="en-US">
              <a:latin typeface="Calibri" panose="020F0502020204030204" pitchFamily="34" charset="0"/>
            </a:endParaRPr>
          </a:p>
        </p:txBody>
      </p:sp>
      <p:sp>
        <p:nvSpPr>
          <p:cNvPr id="7171" name="Rectangle 2">
            <a:extLst>
              <a:ext uri="{FF2B5EF4-FFF2-40B4-BE49-F238E27FC236}">
                <a16:creationId xmlns:a16="http://schemas.microsoft.com/office/drawing/2014/main" id="{3CA56B68-AD24-44BD-9AB3-D729320792C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87D94CC-FF83-4981-A296-C6FD9CCFEB7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9DB436C-352E-4EEC-A8ED-5AB628678FD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D7BBF857-A25F-4853-803E-7C4620E8A9BD}" type="slidenum">
              <a:rPr lang="en-CA" altLang="en-US" smtClean="0">
                <a:latin typeface="Calibri" panose="020F0502020204030204" pitchFamily="34" charset="0"/>
              </a:rPr>
              <a:pPr/>
              <a:t>4</a:t>
            </a:fld>
            <a:endParaRPr lang="en-CA" altLang="en-US">
              <a:latin typeface="Calibri" panose="020F0502020204030204" pitchFamily="34" charset="0"/>
            </a:endParaRPr>
          </a:p>
        </p:txBody>
      </p:sp>
      <p:sp>
        <p:nvSpPr>
          <p:cNvPr id="9219" name="Rectangle 2">
            <a:extLst>
              <a:ext uri="{FF2B5EF4-FFF2-40B4-BE49-F238E27FC236}">
                <a16:creationId xmlns:a16="http://schemas.microsoft.com/office/drawing/2014/main" id="{B413EB95-580A-420F-98CD-1BDC7899D30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CF2E0EB-3FE0-43CD-8006-AA1D3BD61F15}"/>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ED04B54-01C2-4EC4-8B52-83EC6EA04376}"/>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E7E4D805-041E-4C4F-9020-0A48430F1E8F}" type="slidenum">
              <a:rPr lang="en-CA" altLang="en-US" smtClean="0">
                <a:latin typeface="Calibri" panose="020F0502020204030204" pitchFamily="34" charset="0"/>
              </a:rPr>
              <a:pPr/>
              <a:t>5</a:t>
            </a:fld>
            <a:endParaRPr lang="en-CA" altLang="en-US">
              <a:latin typeface="Calibri" panose="020F0502020204030204" pitchFamily="34" charset="0"/>
            </a:endParaRPr>
          </a:p>
        </p:txBody>
      </p:sp>
      <p:sp>
        <p:nvSpPr>
          <p:cNvPr id="11267" name="Rectangle 2">
            <a:extLst>
              <a:ext uri="{FF2B5EF4-FFF2-40B4-BE49-F238E27FC236}">
                <a16:creationId xmlns:a16="http://schemas.microsoft.com/office/drawing/2014/main" id="{D7C3FEC0-77C9-4561-B0A8-DFE80A6E9B2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19071E3D-33F6-46DF-BAB4-7D4644951E64}"/>
              </a:ext>
            </a:extLst>
          </p:cNvPr>
          <p:cNvSpPr>
            <a:spLocks noGrp="1" noChangeArrowheads="1"/>
          </p:cNvSpPr>
          <p:nvPr>
            <p:ph type="body" idx="1"/>
          </p:nvPr>
        </p:nvSpPr>
        <p:spPr>
          <a:xfrm>
            <a:off x="731520" y="4560654"/>
            <a:ext cx="5852160" cy="4830804"/>
          </a:xfrm>
          <a:noFill/>
        </p:spPr>
        <p:txBody>
          <a:bodyPr/>
          <a:lstStyle/>
          <a:p>
            <a:pPr marL="188664" indent="-188664" eaLnBrk="1" hangingPunct="1">
              <a:lnSpc>
                <a:spcPct val="90000"/>
              </a:lnSpc>
            </a:pPr>
            <a:r>
              <a:rPr lang="en-CA" altLang="en-US" dirty="0"/>
              <a:t>	Post colonial lens: The experience of colonization needs to be re-narrated from the viewpoint of the colonized, recognizing the impact of colonization on people’s identities, cultures, claims to indigenous knowledge, their experiences of racism, and the ongoing effects of a relationship built on oppression and violation of basic human dignity, 	</a:t>
            </a:r>
          </a:p>
          <a:p>
            <a:pPr marL="188664" indent="-188664" eaLnBrk="1" hangingPunct="1">
              <a:lnSpc>
                <a:spcPct val="125000"/>
              </a:lnSpc>
            </a:pPr>
            <a:r>
              <a:rPr lang="en-CA" altLang="en-US" dirty="0"/>
              <a:t>	While the pre-colonial past cannot be recreated, the inequities of the past need to be identified in order for peoples to discover how they may potentially be change agents in their own future destinies (</a:t>
            </a:r>
            <a:r>
              <a:rPr lang="en-CA" altLang="en-US" dirty="0" err="1"/>
              <a:t>Odora</a:t>
            </a:r>
            <a:r>
              <a:rPr lang="en-CA" altLang="en-US" dirty="0"/>
              <a:t> Hoppers, 2004; </a:t>
            </a:r>
            <a:r>
              <a:rPr lang="en-CA" altLang="en-US" dirty="0" err="1"/>
              <a:t>Preece</a:t>
            </a:r>
            <a:r>
              <a:rPr lang="en-CA" altLang="en-US" dirty="0"/>
              <a:t>, 2009).</a:t>
            </a:r>
            <a:r>
              <a:rPr lang="en-CA" altLang="en-US" sz="1500" dirty="0"/>
              <a:t> </a:t>
            </a:r>
          </a:p>
          <a:p>
            <a:pPr marL="188664" indent="-188664" eaLnBrk="1" hangingPunct="1">
              <a:lnSpc>
                <a:spcPct val="125000"/>
              </a:lnSpc>
            </a:pPr>
            <a:r>
              <a:rPr lang="en-CA" altLang="en-US" sz="1500" dirty="0"/>
              <a:t>POPULATION: over 50 million</a:t>
            </a:r>
          </a:p>
          <a:p>
            <a:pPr marL="188664" indent="-188664" eaLnBrk="1" hangingPunct="1">
              <a:lnSpc>
                <a:spcPct val="90000"/>
              </a:lnSpc>
            </a:pPr>
            <a:r>
              <a:rPr lang="en-CA" altLang="en-US" b="1" dirty="0"/>
              <a:t>Children aged 0 to 13 years constitute almost 30% of the population; </a:t>
            </a:r>
            <a:r>
              <a:rPr lang="en-CA" altLang="en-US" sz="1500" b="1" dirty="0"/>
              <a:t>3.5 million orphans</a:t>
            </a:r>
          </a:p>
          <a:p>
            <a:pPr marL="188664" indent="-188664" eaLnBrk="1" hangingPunct="1">
              <a:lnSpc>
                <a:spcPct val="90000"/>
              </a:lnSpc>
            </a:pPr>
            <a:r>
              <a:rPr lang="en-CA" altLang="en-US" sz="1500" dirty="0"/>
              <a:t>INCOME: 35% of the population lives on less than $2.50 a day</a:t>
            </a:r>
          </a:p>
          <a:p>
            <a:pPr marL="188664" indent="-188664" eaLnBrk="1" hangingPunct="1">
              <a:lnSpc>
                <a:spcPct val="90000"/>
              </a:lnSpc>
            </a:pPr>
            <a:r>
              <a:rPr lang="en-CA" altLang="en-US" sz="1500" dirty="0"/>
              <a:t>	</a:t>
            </a:r>
            <a:r>
              <a:rPr lang="en-CA" altLang="en-US" sz="1500" b="1" dirty="0"/>
              <a:t>SA has</a:t>
            </a:r>
            <a:r>
              <a:rPr lang="en-CA" altLang="en-US" sz="1500" dirty="0"/>
              <a:t> </a:t>
            </a:r>
            <a:r>
              <a:rPr lang="en-CA" altLang="en-US" sz="1500" b="1" dirty="0"/>
              <a:t>experienced a decline in poverty largely as a result of a significant income transfer program – 14 million recipients of income support</a:t>
            </a:r>
          </a:p>
          <a:p>
            <a:pPr marL="188664" indent="-188664" eaLnBrk="1" hangingPunct="1">
              <a:lnSpc>
                <a:spcPct val="90000"/>
              </a:lnSpc>
            </a:pPr>
            <a:r>
              <a:rPr lang="en-CA" altLang="en-US" sz="1500" dirty="0"/>
              <a:t>	</a:t>
            </a:r>
            <a:r>
              <a:rPr lang="en-CA" altLang="en-US" dirty="0"/>
              <a:t>EMPLOYMENT: </a:t>
            </a:r>
            <a:r>
              <a:rPr lang="en-CA" altLang="en-US" b="1" dirty="0"/>
              <a:t>Unemployment hovers around 25%.</a:t>
            </a:r>
            <a:r>
              <a:rPr lang="en-CA" altLang="en-US" dirty="0"/>
              <a:t> An exceptionally large number of non-working people depend on each employed person.</a:t>
            </a:r>
            <a:endParaRPr lang="en-CA" altLang="en-US" sz="1500" dirty="0"/>
          </a:p>
          <a:p>
            <a:pPr marL="188664" indent="-188664" eaLnBrk="1" hangingPunct="1">
              <a:lnSpc>
                <a:spcPct val="90000"/>
              </a:lnSpc>
            </a:pPr>
            <a:r>
              <a:rPr lang="en-CA" altLang="en-US" sz="1500" dirty="0"/>
              <a:t>EDUCATION - </a:t>
            </a:r>
            <a:r>
              <a:rPr lang="en-CA" altLang="en-US" sz="1500" b="1" dirty="0"/>
              <a:t>Adult literacy 89%</a:t>
            </a:r>
          </a:p>
          <a:p>
            <a:pPr marL="188664" indent="-188664" eaLnBrk="1" hangingPunct="1">
              <a:lnSpc>
                <a:spcPct val="90000"/>
              </a:lnSpc>
            </a:pPr>
            <a:r>
              <a:rPr lang="en-CA" altLang="en-US" sz="1500" dirty="0"/>
              <a:t>Life expectance 1990	61 years</a:t>
            </a:r>
          </a:p>
          <a:p>
            <a:pPr marL="188664" indent="-188664" eaLnBrk="1" hangingPunct="1">
              <a:lnSpc>
                <a:spcPct val="90000"/>
              </a:lnSpc>
            </a:pPr>
            <a:r>
              <a:rPr lang="en-CA" altLang="en-US" sz="1500" dirty="0"/>
              <a:t>Life expectancy 2009	52 years</a:t>
            </a:r>
            <a:endParaRPr lang="en-CA" altLang="en-US" dirty="0"/>
          </a:p>
          <a:p>
            <a:pPr marL="188664" indent="-188664" eaLnBrk="1" hangingPunct="1">
              <a:lnSpc>
                <a:spcPct val="90000"/>
              </a:lnSpc>
            </a:pPr>
            <a:endParaRPr lang="en-CA"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062344C-3A64-4D18-95FF-B78C9635A07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7FAF3D4A-35A9-407B-B546-16E599C3BF28}" type="slidenum">
              <a:rPr lang="en-CA" altLang="en-US" smtClean="0">
                <a:latin typeface="Calibri" panose="020F0502020204030204" pitchFamily="34" charset="0"/>
              </a:rPr>
              <a:pPr/>
              <a:t>6</a:t>
            </a:fld>
            <a:endParaRPr lang="en-CA" altLang="en-US">
              <a:latin typeface="Calibri" panose="020F0502020204030204" pitchFamily="34" charset="0"/>
            </a:endParaRPr>
          </a:p>
        </p:txBody>
      </p:sp>
      <p:sp>
        <p:nvSpPr>
          <p:cNvPr id="13315" name="Rectangle 2">
            <a:extLst>
              <a:ext uri="{FF2B5EF4-FFF2-40B4-BE49-F238E27FC236}">
                <a16:creationId xmlns:a16="http://schemas.microsoft.com/office/drawing/2014/main" id="{B14F5A1D-533C-47D8-AAFF-8BABE0AE10A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DBABA48-F83D-432A-9712-B5917A603711}"/>
              </a:ext>
            </a:extLst>
          </p:cNvPr>
          <p:cNvSpPr>
            <a:spLocks noGrp="1" noChangeArrowheads="1"/>
          </p:cNvSpPr>
          <p:nvPr>
            <p:ph type="body" idx="1"/>
          </p:nvPr>
        </p:nvSpPr>
        <p:spPr>
          <a:noFill/>
        </p:spPr>
        <p:txBody>
          <a:bodyPr/>
          <a:lstStyle/>
          <a:p>
            <a:pPr eaLnBrk="1" hangingPunct="1"/>
            <a:r>
              <a:rPr lang="en-CA" altLang="en-US"/>
              <a:t>DATA ANALYSIS; BARRETT &amp; GAVENTA’S TYPOLOGY</a:t>
            </a:r>
          </a:p>
          <a:p>
            <a:pPr eaLnBrk="1" hangingPunct="1"/>
            <a:r>
              <a:rPr lang="en-CA" altLang="en-US"/>
              <a:t>The </a:t>
            </a:r>
            <a:r>
              <a:rPr lang="en-CA" altLang="en-US" u="sng"/>
              <a:t>first</a:t>
            </a:r>
            <a:r>
              <a:rPr lang="en-CA" altLang="en-US"/>
              <a:t> outcome identified by Gaventa and Barrett (2010) is the construction of citizenship where positive outcomes include increasing knowledge, awareness of and capacity for participation, as well as a greater sense of efficacy-- a belief and confidence in one’s ability. </a:t>
            </a:r>
          </a:p>
          <a:p>
            <a:pPr eaLnBrk="1" hangingPunct="1"/>
            <a:r>
              <a:rPr lang="en-CA" altLang="en-US"/>
              <a:t>On the other hand, knowledge or awareness may be disempowering, exclusive, tokenistic, coerced, or rely heavily on intermediaries (e.g., professionals, local elites).</a:t>
            </a:r>
          </a:p>
          <a:p>
            <a:pPr eaLnBrk="1" hangingPunct="1"/>
            <a:endParaRPr lang="en-CA" altLang="en-US"/>
          </a:p>
          <a:p>
            <a:pPr eaLnBrk="1" hangingPunct="1"/>
            <a:r>
              <a:rPr lang="en-CA" altLang="en-US"/>
              <a:t>Gaventa and Barrett (2010) contend that in communities with embedded inequalities and strained social relations, citizen engagement may lead to enhanced forms of social cohesion. </a:t>
            </a:r>
          </a:p>
          <a:p>
            <a:pPr eaLnBrk="1" hangingPunct="1"/>
            <a:r>
              <a:rPr lang="en-CA" altLang="en-US"/>
              <a:t>A </a:t>
            </a:r>
            <a:r>
              <a:rPr lang="en-CA" altLang="en-US" u="sng"/>
              <a:t>second</a:t>
            </a:r>
            <a:r>
              <a:rPr lang="en-CA" altLang="en-US"/>
              <a:t> outcome of citizenship engagement is the development cohesive communities where a sense of inclusion, dignity, and respect exist. </a:t>
            </a:r>
          </a:p>
          <a:p>
            <a:pPr eaLnBrk="1" hangingPunct="1"/>
            <a:r>
              <a:rPr lang="en-CA" altLang="en-US"/>
              <a:t>At the same time, networks and alliances deepen at both the personal and institutional level. </a:t>
            </a:r>
          </a:p>
          <a:p>
            <a:pPr eaLnBrk="1" hangingPunct="1"/>
            <a:r>
              <a:rPr lang="en-CA" altLang="en-US"/>
              <a:t>Where social dynamics are not taken into account and particular groups are excluded, participation may have little effect on genuine community cohesion.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F395656-E572-4A18-A559-81353105395B}"/>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626B1F2D-8C5A-4784-95BA-9AE486E8A498}" type="slidenum">
              <a:rPr lang="en-CA" altLang="en-US" smtClean="0">
                <a:latin typeface="Calibri" panose="020F0502020204030204" pitchFamily="34" charset="0"/>
              </a:rPr>
              <a:pPr/>
              <a:t>7</a:t>
            </a:fld>
            <a:endParaRPr lang="en-CA" altLang="en-US">
              <a:latin typeface="Calibri" panose="020F0502020204030204" pitchFamily="34" charset="0"/>
            </a:endParaRPr>
          </a:p>
        </p:txBody>
      </p:sp>
      <p:sp>
        <p:nvSpPr>
          <p:cNvPr id="15363" name="Rectangle 2">
            <a:extLst>
              <a:ext uri="{FF2B5EF4-FFF2-40B4-BE49-F238E27FC236}">
                <a16:creationId xmlns:a16="http://schemas.microsoft.com/office/drawing/2014/main" id="{8CC36E18-1374-49EB-B6EB-B4D1FD0227D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DA5DB03-D874-43A0-85C5-F908615BD6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E402745-1692-4296-BA64-FAE13851490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B8EAD3BB-E281-4940-B4D9-B393C06B5A7D}" type="slidenum">
              <a:rPr lang="en-CA" altLang="en-US" smtClean="0">
                <a:latin typeface="Calibri" panose="020F0502020204030204" pitchFamily="34" charset="0"/>
              </a:rPr>
              <a:pPr/>
              <a:t>9</a:t>
            </a:fld>
            <a:endParaRPr lang="en-CA" altLang="en-US">
              <a:latin typeface="Calibri" panose="020F0502020204030204" pitchFamily="34" charset="0"/>
            </a:endParaRPr>
          </a:p>
        </p:txBody>
      </p:sp>
      <p:sp>
        <p:nvSpPr>
          <p:cNvPr id="18435" name="Rectangle 2">
            <a:extLst>
              <a:ext uri="{FF2B5EF4-FFF2-40B4-BE49-F238E27FC236}">
                <a16:creationId xmlns:a16="http://schemas.microsoft.com/office/drawing/2014/main" id="{2558EBBF-8AD6-4ED7-8EE9-66B4BC60D1D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E125CA8-7FEE-47DD-A796-0598EF0012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ED18616-8975-46D5-A871-3F43B5E63C13}"/>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28B14983-5636-40A6-AFB5-FC94D048F3BA}" type="slidenum">
              <a:rPr lang="en-CA" altLang="en-US" smtClean="0">
                <a:latin typeface="Calibri" panose="020F0502020204030204" pitchFamily="34" charset="0"/>
              </a:rPr>
              <a:pPr/>
              <a:t>10</a:t>
            </a:fld>
            <a:endParaRPr lang="en-CA" altLang="en-US">
              <a:latin typeface="Calibri" panose="020F0502020204030204" pitchFamily="34" charset="0"/>
            </a:endParaRPr>
          </a:p>
        </p:txBody>
      </p:sp>
      <p:sp>
        <p:nvSpPr>
          <p:cNvPr id="20483" name="Rectangle 2">
            <a:extLst>
              <a:ext uri="{FF2B5EF4-FFF2-40B4-BE49-F238E27FC236}">
                <a16:creationId xmlns:a16="http://schemas.microsoft.com/office/drawing/2014/main" id="{26F994B5-DB98-4165-8F0D-777C27C4730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2DF1B56-6084-4081-B54D-F6B0F64BF3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D23B54D-7CB4-4759-AEE5-4446C7B46FCE}"/>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1A7CE7E4-44FB-4A6F-B47E-BBC47D902E1E}" type="slidenum">
              <a:rPr lang="en-CA" altLang="en-US" smtClean="0">
                <a:latin typeface="Calibri" panose="020F0502020204030204" pitchFamily="34" charset="0"/>
              </a:rPr>
              <a:pPr/>
              <a:t>11</a:t>
            </a:fld>
            <a:endParaRPr lang="en-CA" altLang="en-US">
              <a:latin typeface="Calibri" panose="020F0502020204030204" pitchFamily="34" charset="0"/>
            </a:endParaRPr>
          </a:p>
        </p:txBody>
      </p:sp>
      <p:sp>
        <p:nvSpPr>
          <p:cNvPr id="22531" name="Rectangle 2">
            <a:extLst>
              <a:ext uri="{FF2B5EF4-FFF2-40B4-BE49-F238E27FC236}">
                <a16:creationId xmlns:a16="http://schemas.microsoft.com/office/drawing/2014/main" id="{8A45C0AA-2CA8-4FC7-B558-B6A176F81D9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96625226-8554-4964-BCF5-CC6D26C0BAA5}"/>
              </a:ext>
            </a:extLst>
          </p:cNvPr>
          <p:cNvSpPr>
            <a:spLocks noGrp="1" noChangeArrowheads="1"/>
          </p:cNvSpPr>
          <p:nvPr>
            <p:ph type="body" idx="1"/>
          </p:nvPr>
        </p:nvSpPr>
        <p:spPr>
          <a:xfrm>
            <a:off x="585893" y="4800601"/>
            <a:ext cx="5852160" cy="4319030"/>
          </a:xfrm>
          <a:noFill/>
        </p:spPr>
        <p:txBody>
          <a:bodyPr/>
          <a:lstStyle/>
          <a:p>
            <a:pPr eaLnBrk="1" hangingPunct="1"/>
            <a:r>
              <a:rPr lang="en-CA" altLang="en-US"/>
              <a:t>Differences exist between the more individualistic young people and their traditional parents. Is this a result of the attainment of freedom in 1994</a:t>
            </a:r>
          </a:p>
          <a:p>
            <a:pPr eaLnBrk="1" hangingPunct="1"/>
            <a:endParaRPr lang="en-CA" altLang="en-US"/>
          </a:p>
          <a:p>
            <a:pPr eaLnBrk="1" hangingPunct="1">
              <a:buFont typeface="Wingdings" panose="05000000000000000000" pitchFamily="2" charset="2"/>
              <a:buNone/>
            </a:pPr>
            <a:r>
              <a:rPr lang="en-CA" altLang="en-US"/>
              <a:t>My initial findings show differences between younger people and their traditional parents. </a:t>
            </a:r>
          </a:p>
          <a:p>
            <a:pPr eaLnBrk="1" hangingPunct="1">
              <a:buFont typeface="Wingdings" panose="05000000000000000000" pitchFamily="2" charset="2"/>
              <a:buNone/>
            </a:pPr>
            <a:r>
              <a:rPr lang="en-CA" altLang="en-US"/>
              <a:t>Although retaining many of the old Xhosa beliefs, the younger people understand and are attracted to western principles of material ambition and individualism that seem to make them a more confident.</a:t>
            </a:r>
          </a:p>
          <a:p>
            <a:pPr eaLnBrk="1" hangingPunct="1">
              <a:buFont typeface="Wingdings" panose="05000000000000000000" pitchFamily="2" charset="2"/>
              <a:buNone/>
            </a:pPr>
            <a:r>
              <a:rPr lang="en-CA" altLang="en-US" sz="1500" b="1"/>
              <a:t>How are these people adapting to the new realities of a democratic SA?</a:t>
            </a:r>
          </a:p>
          <a:p>
            <a:pPr eaLnBrk="1" hangingPunct="1">
              <a:buFont typeface="Wingdings" panose="05000000000000000000" pitchFamily="2" charset="2"/>
              <a:buNone/>
            </a:pPr>
            <a:r>
              <a:rPr lang="en-CA" altLang="en-US"/>
              <a:t> </a:t>
            </a:r>
          </a:p>
          <a:p>
            <a:pPr eaLnBrk="1" hangingPunct="1"/>
            <a:r>
              <a:rPr lang="en-CA" altLang="en-US"/>
              <a:t>Gaventa and Barrett (2010) contend that participation in associations and social movements together is more important for positive development and democratic outcomes than had been previously understood and </a:t>
            </a:r>
            <a:r>
              <a:rPr lang="en-CA" altLang="en-US" b="1"/>
              <a:t>make a case for examining the potential role of local associations in building citizenship and gaining government responsiveness in poorer, less democratic countries of the South.</a:t>
            </a:r>
            <a:r>
              <a:rPr lang="en-CA" altLang="en-US"/>
              <a:t> GAP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4A38-F4AB-4360-A288-05BFF9AEBAC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5BDC650-DF50-46B0-9C46-3AED1B4E1D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Rectangle 4">
            <a:extLst>
              <a:ext uri="{FF2B5EF4-FFF2-40B4-BE49-F238E27FC236}">
                <a16:creationId xmlns:a16="http://schemas.microsoft.com/office/drawing/2014/main" id="{92B65150-59A4-43B0-950D-74B4241C693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F8C4E09D-3955-4136-80BC-1AC00EB1377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2FF94607-27FC-4722-91E5-9B372A3FCE45}"/>
              </a:ext>
            </a:extLst>
          </p:cNvPr>
          <p:cNvSpPr>
            <a:spLocks noGrp="1" noChangeArrowheads="1"/>
          </p:cNvSpPr>
          <p:nvPr>
            <p:ph type="sldNum" sz="quarter" idx="12"/>
          </p:nvPr>
        </p:nvSpPr>
        <p:spPr>
          <a:ln/>
        </p:spPr>
        <p:txBody>
          <a:bodyPr/>
          <a:lstStyle>
            <a:lvl1pPr>
              <a:defRPr/>
            </a:lvl1pPr>
          </a:lstStyle>
          <a:p>
            <a:pPr>
              <a:defRPr/>
            </a:pPr>
            <a:fld id="{96EEE2D7-1F0F-4CF5-93E2-986008B87615}" type="slidenum">
              <a:rPr lang="en-CA" altLang="en-US"/>
              <a:pPr>
                <a:defRPr/>
              </a:pPr>
              <a:t>‹#›</a:t>
            </a:fld>
            <a:endParaRPr lang="en-CA" altLang="en-US"/>
          </a:p>
        </p:txBody>
      </p:sp>
    </p:spTree>
    <p:extLst>
      <p:ext uri="{BB962C8B-B14F-4D97-AF65-F5344CB8AC3E}">
        <p14:creationId xmlns:p14="http://schemas.microsoft.com/office/powerpoint/2010/main" val="410527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1729-4A7C-46B0-8B2E-4FAC1A4655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4B0527-927E-4131-B3A5-B8845120FB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6F8F839-5E45-445A-BBCA-75DB3A46DFB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80A09ADD-5C61-4F9A-827D-FF12ACD6E17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2F7C9066-7263-4B17-B689-CA7883CEC192}"/>
              </a:ext>
            </a:extLst>
          </p:cNvPr>
          <p:cNvSpPr>
            <a:spLocks noGrp="1" noChangeArrowheads="1"/>
          </p:cNvSpPr>
          <p:nvPr>
            <p:ph type="sldNum" sz="quarter" idx="12"/>
          </p:nvPr>
        </p:nvSpPr>
        <p:spPr>
          <a:ln/>
        </p:spPr>
        <p:txBody>
          <a:bodyPr/>
          <a:lstStyle>
            <a:lvl1pPr>
              <a:defRPr/>
            </a:lvl1pPr>
          </a:lstStyle>
          <a:p>
            <a:pPr>
              <a:defRPr/>
            </a:pPr>
            <a:fld id="{9290CE09-E5AA-4551-BB6A-C6041B25B774}" type="slidenum">
              <a:rPr lang="en-CA" altLang="en-US"/>
              <a:pPr>
                <a:defRPr/>
              </a:pPr>
              <a:t>‹#›</a:t>
            </a:fld>
            <a:endParaRPr lang="en-CA" altLang="en-US"/>
          </a:p>
        </p:txBody>
      </p:sp>
    </p:spTree>
    <p:extLst>
      <p:ext uri="{BB962C8B-B14F-4D97-AF65-F5344CB8AC3E}">
        <p14:creationId xmlns:p14="http://schemas.microsoft.com/office/powerpoint/2010/main" val="275171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D40500-87FF-4A5C-9CCE-15182B1C72F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0EE910-0B29-4B41-A318-5627C4E040C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C25AE491-6FC4-4C92-9CC6-172AC1A6FBF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3BBBB09A-8FF7-4BC4-BD37-C9EC12753DBA}"/>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9719002B-B155-4918-A4B2-B7DAD4C48ADB}"/>
              </a:ext>
            </a:extLst>
          </p:cNvPr>
          <p:cNvSpPr>
            <a:spLocks noGrp="1" noChangeArrowheads="1"/>
          </p:cNvSpPr>
          <p:nvPr>
            <p:ph type="sldNum" sz="quarter" idx="12"/>
          </p:nvPr>
        </p:nvSpPr>
        <p:spPr>
          <a:ln/>
        </p:spPr>
        <p:txBody>
          <a:bodyPr/>
          <a:lstStyle>
            <a:lvl1pPr>
              <a:defRPr/>
            </a:lvl1pPr>
          </a:lstStyle>
          <a:p>
            <a:pPr>
              <a:defRPr/>
            </a:pPr>
            <a:fld id="{E647DDA1-B939-4103-82C2-813A32675817}" type="slidenum">
              <a:rPr lang="en-CA" altLang="en-US"/>
              <a:pPr>
                <a:defRPr/>
              </a:pPr>
              <a:t>‹#›</a:t>
            </a:fld>
            <a:endParaRPr lang="en-CA" altLang="en-US"/>
          </a:p>
        </p:txBody>
      </p:sp>
    </p:spTree>
    <p:extLst>
      <p:ext uri="{BB962C8B-B14F-4D97-AF65-F5344CB8AC3E}">
        <p14:creationId xmlns:p14="http://schemas.microsoft.com/office/powerpoint/2010/main" val="172998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DA43-0C10-4327-8608-C46A1687777F}"/>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0D9D1FD-35D6-4E87-8CD4-096459F45CF3}"/>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Online Image Placeholder 3">
            <a:extLst>
              <a:ext uri="{FF2B5EF4-FFF2-40B4-BE49-F238E27FC236}">
                <a16:creationId xmlns:a16="http://schemas.microsoft.com/office/drawing/2014/main" id="{0B57E3EB-5835-4B68-8881-6205879C45E7}"/>
              </a:ext>
            </a:extLst>
          </p:cNvPr>
          <p:cNvSpPr>
            <a:spLocks noGrp="1"/>
          </p:cNvSpPr>
          <p:nvPr>
            <p:ph type="clipArt" sz="half" idx="2"/>
          </p:nvPr>
        </p:nvSpPr>
        <p:spPr>
          <a:xfrm>
            <a:off x="4648200" y="1600200"/>
            <a:ext cx="4038600" cy="4525963"/>
          </a:xfrm>
        </p:spPr>
        <p:txBody>
          <a:bodyPr/>
          <a:lstStyle/>
          <a:p>
            <a:pPr lvl="0"/>
            <a:endParaRPr lang="en-CA" noProof="0"/>
          </a:p>
        </p:txBody>
      </p:sp>
      <p:sp>
        <p:nvSpPr>
          <p:cNvPr id="5" name="Rectangle 4">
            <a:extLst>
              <a:ext uri="{FF2B5EF4-FFF2-40B4-BE49-F238E27FC236}">
                <a16:creationId xmlns:a16="http://schemas.microsoft.com/office/drawing/2014/main" id="{FE4756BF-41D4-4CFC-AEC8-07F43DD8BDC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CBF8DE0-D003-4CB2-8561-D8DEB91EB38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4249E09A-1A00-4E0A-A147-9791E560FA29}"/>
              </a:ext>
            </a:extLst>
          </p:cNvPr>
          <p:cNvSpPr>
            <a:spLocks noGrp="1" noChangeArrowheads="1"/>
          </p:cNvSpPr>
          <p:nvPr>
            <p:ph type="sldNum" sz="quarter" idx="12"/>
          </p:nvPr>
        </p:nvSpPr>
        <p:spPr>
          <a:ln/>
        </p:spPr>
        <p:txBody>
          <a:bodyPr/>
          <a:lstStyle>
            <a:lvl1pPr>
              <a:defRPr/>
            </a:lvl1pPr>
          </a:lstStyle>
          <a:p>
            <a:pPr>
              <a:defRPr/>
            </a:pPr>
            <a:fld id="{8BE24B5D-3D63-4C92-8F36-039B42330C73}" type="slidenum">
              <a:rPr lang="en-CA" altLang="en-US"/>
              <a:pPr>
                <a:defRPr/>
              </a:pPr>
              <a:t>‹#›</a:t>
            </a:fld>
            <a:endParaRPr lang="en-CA" altLang="en-US"/>
          </a:p>
        </p:txBody>
      </p:sp>
    </p:spTree>
    <p:extLst>
      <p:ext uri="{BB962C8B-B14F-4D97-AF65-F5344CB8AC3E}">
        <p14:creationId xmlns:p14="http://schemas.microsoft.com/office/powerpoint/2010/main" val="10656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1E9F-F50E-4669-BDFC-EBB57383FD2A}"/>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a:extLst>
              <a:ext uri="{FF2B5EF4-FFF2-40B4-BE49-F238E27FC236}">
                <a16:creationId xmlns:a16="http://schemas.microsoft.com/office/drawing/2014/main" id="{32643284-C39D-4E98-A2E6-6EF373136841}"/>
              </a:ext>
            </a:extLst>
          </p:cNvPr>
          <p:cNvSpPr>
            <a:spLocks noGrp="1"/>
          </p:cNvSpPr>
          <p:nvPr>
            <p:ph type="tbl"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EAFEB153-D926-455A-B31E-6562A5E1B23F}"/>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DED8F831-23D5-4ADB-A888-B948897B5B84}"/>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898AE326-C0A4-40A3-9DC5-9CD672242286}"/>
              </a:ext>
            </a:extLst>
          </p:cNvPr>
          <p:cNvSpPr>
            <a:spLocks noGrp="1" noChangeArrowheads="1"/>
          </p:cNvSpPr>
          <p:nvPr>
            <p:ph type="sldNum" sz="quarter" idx="12"/>
          </p:nvPr>
        </p:nvSpPr>
        <p:spPr>
          <a:ln/>
        </p:spPr>
        <p:txBody>
          <a:bodyPr/>
          <a:lstStyle>
            <a:lvl1pPr>
              <a:defRPr/>
            </a:lvl1pPr>
          </a:lstStyle>
          <a:p>
            <a:pPr>
              <a:defRPr/>
            </a:pPr>
            <a:fld id="{70F96AD4-AA81-4E23-A3B7-AFAC374242EA}" type="slidenum">
              <a:rPr lang="en-CA" altLang="en-US"/>
              <a:pPr>
                <a:defRPr/>
              </a:pPr>
              <a:t>‹#›</a:t>
            </a:fld>
            <a:endParaRPr lang="en-CA" altLang="en-US"/>
          </a:p>
        </p:txBody>
      </p:sp>
    </p:spTree>
    <p:extLst>
      <p:ext uri="{BB962C8B-B14F-4D97-AF65-F5344CB8AC3E}">
        <p14:creationId xmlns:p14="http://schemas.microsoft.com/office/powerpoint/2010/main" val="316451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E548-6594-4E1E-A1E1-428DE6C57D0E}"/>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SmartArt Placeholder 2">
            <a:extLst>
              <a:ext uri="{FF2B5EF4-FFF2-40B4-BE49-F238E27FC236}">
                <a16:creationId xmlns:a16="http://schemas.microsoft.com/office/drawing/2014/main" id="{B5E74395-E432-48F4-AF03-7F41420FE061}"/>
              </a:ext>
            </a:extLst>
          </p:cNvPr>
          <p:cNvSpPr>
            <a:spLocks noGrp="1"/>
          </p:cNvSpPr>
          <p:nvPr>
            <p:ph type="dgm"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16065F1C-DF1D-4C24-8FBF-ACD076735B9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75170B44-2D5B-4F6A-91A5-63AC2A1B19D8}"/>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E843B78E-11C1-4C35-8C69-74ADBE470A3C}"/>
              </a:ext>
            </a:extLst>
          </p:cNvPr>
          <p:cNvSpPr>
            <a:spLocks noGrp="1" noChangeArrowheads="1"/>
          </p:cNvSpPr>
          <p:nvPr>
            <p:ph type="sldNum" sz="quarter" idx="12"/>
          </p:nvPr>
        </p:nvSpPr>
        <p:spPr>
          <a:ln/>
        </p:spPr>
        <p:txBody>
          <a:bodyPr/>
          <a:lstStyle>
            <a:lvl1pPr>
              <a:defRPr/>
            </a:lvl1pPr>
          </a:lstStyle>
          <a:p>
            <a:pPr>
              <a:defRPr/>
            </a:pPr>
            <a:fld id="{8A98025C-1FA8-41F2-B7A4-B984A1A3803D}" type="slidenum">
              <a:rPr lang="en-CA" altLang="en-US"/>
              <a:pPr>
                <a:defRPr/>
              </a:pPr>
              <a:t>‹#›</a:t>
            </a:fld>
            <a:endParaRPr lang="en-CA" altLang="en-US"/>
          </a:p>
        </p:txBody>
      </p:sp>
    </p:spTree>
    <p:extLst>
      <p:ext uri="{BB962C8B-B14F-4D97-AF65-F5344CB8AC3E}">
        <p14:creationId xmlns:p14="http://schemas.microsoft.com/office/powerpoint/2010/main" val="159189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81A1-5E2C-448E-BF24-8FCE386810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191289-0B26-4DE4-8757-79AFF492CE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B901468A-74C3-4ECF-8513-5CFC4CCCE59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52389148-1B81-4400-A5ED-28ECA48875C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7BB28141-77BE-480D-BC8A-8BC2E5444563}"/>
              </a:ext>
            </a:extLst>
          </p:cNvPr>
          <p:cNvSpPr>
            <a:spLocks noGrp="1" noChangeArrowheads="1"/>
          </p:cNvSpPr>
          <p:nvPr>
            <p:ph type="sldNum" sz="quarter" idx="12"/>
          </p:nvPr>
        </p:nvSpPr>
        <p:spPr>
          <a:ln/>
        </p:spPr>
        <p:txBody>
          <a:bodyPr/>
          <a:lstStyle>
            <a:lvl1pPr>
              <a:defRPr/>
            </a:lvl1pPr>
          </a:lstStyle>
          <a:p>
            <a:pPr>
              <a:defRPr/>
            </a:pPr>
            <a:fld id="{20766A1E-54F8-4B48-A95F-FECB4F8FAF69}" type="slidenum">
              <a:rPr lang="en-CA" altLang="en-US"/>
              <a:pPr>
                <a:defRPr/>
              </a:pPr>
              <a:t>‹#›</a:t>
            </a:fld>
            <a:endParaRPr lang="en-CA" altLang="en-US"/>
          </a:p>
        </p:txBody>
      </p:sp>
    </p:spTree>
    <p:extLst>
      <p:ext uri="{BB962C8B-B14F-4D97-AF65-F5344CB8AC3E}">
        <p14:creationId xmlns:p14="http://schemas.microsoft.com/office/powerpoint/2010/main" val="238822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AE6F-28CC-4DAC-9DD7-8338C3861E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2DE3058-3017-4281-9574-C749CD3229E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62A700E-7545-4385-9919-DB4DB448F2C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BE9B255F-9C2E-4FF3-85CD-A2A1D53D2EF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829BA216-C57B-4425-B437-A4C4E4406782}"/>
              </a:ext>
            </a:extLst>
          </p:cNvPr>
          <p:cNvSpPr>
            <a:spLocks noGrp="1" noChangeArrowheads="1"/>
          </p:cNvSpPr>
          <p:nvPr>
            <p:ph type="sldNum" sz="quarter" idx="12"/>
          </p:nvPr>
        </p:nvSpPr>
        <p:spPr>
          <a:ln/>
        </p:spPr>
        <p:txBody>
          <a:bodyPr/>
          <a:lstStyle>
            <a:lvl1pPr>
              <a:defRPr/>
            </a:lvl1pPr>
          </a:lstStyle>
          <a:p>
            <a:pPr>
              <a:defRPr/>
            </a:pPr>
            <a:fld id="{9DCBF518-31E1-4330-9360-CB35EFC50312}" type="slidenum">
              <a:rPr lang="en-CA" altLang="en-US"/>
              <a:pPr>
                <a:defRPr/>
              </a:pPr>
              <a:t>‹#›</a:t>
            </a:fld>
            <a:endParaRPr lang="en-CA" altLang="en-US"/>
          </a:p>
        </p:txBody>
      </p:sp>
    </p:spTree>
    <p:extLst>
      <p:ext uri="{BB962C8B-B14F-4D97-AF65-F5344CB8AC3E}">
        <p14:creationId xmlns:p14="http://schemas.microsoft.com/office/powerpoint/2010/main" val="311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5CD9-FEFE-4388-9A40-475722B7F7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A7DF05-5A6D-4734-8C10-EF83280D706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D377D4-F418-4429-9259-D7E1E160B91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F4643E22-E9A2-498B-BA45-77FD74A3B69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D690B2C-7681-4DE6-8EDB-8F2A23B65B07}"/>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75D6DEAA-608A-4118-A19B-271C38DCE28A}"/>
              </a:ext>
            </a:extLst>
          </p:cNvPr>
          <p:cNvSpPr>
            <a:spLocks noGrp="1" noChangeArrowheads="1"/>
          </p:cNvSpPr>
          <p:nvPr>
            <p:ph type="sldNum" sz="quarter" idx="12"/>
          </p:nvPr>
        </p:nvSpPr>
        <p:spPr>
          <a:ln/>
        </p:spPr>
        <p:txBody>
          <a:bodyPr/>
          <a:lstStyle>
            <a:lvl1pPr>
              <a:defRPr/>
            </a:lvl1pPr>
          </a:lstStyle>
          <a:p>
            <a:pPr>
              <a:defRPr/>
            </a:pPr>
            <a:fld id="{718F6A9F-94E5-4F82-84B4-123EF0F99893}" type="slidenum">
              <a:rPr lang="en-CA" altLang="en-US"/>
              <a:pPr>
                <a:defRPr/>
              </a:pPr>
              <a:t>‹#›</a:t>
            </a:fld>
            <a:endParaRPr lang="en-CA" altLang="en-US"/>
          </a:p>
        </p:txBody>
      </p:sp>
    </p:spTree>
    <p:extLst>
      <p:ext uri="{BB962C8B-B14F-4D97-AF65-F5344CB8AC3E}">
        <p14:creationId xmlns:p14="http://schemas.microsoft.com/office/powerpoint/2010/main" val="40469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1BAF-C198-4297-8BDF-1D09C530F94A}"/>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6CAADC-E126-4185-98F9-DC0CCC5192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35996D-7AA5-448D-9965-049F2D6E371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6BEA3D7-8374-4999-9149-A3CA9C4A3C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3AB8EC-8565-414C-B3F5-2B4D333304F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4D6EF101-BB29-4371-9A66-1F7E639C6B9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420138CE-F5B9-45AC-A69F-F815BF44A12B}"/>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CD34966D-7A5F-4F97-B349-80972EF16EE6}"/>
              </a:ext>
            </a:extLst>
          </p:cNvPr>
          <p:cNvSpPr>
            <a:spLocks noGrp="1" noChangeArrowheads="1"/>
          </p:cNvSpPr>
          <p:nvPr>
            <p:ph type="sldNum" sz="quarter" idx="12"/>
          </p:nvPr>
        </p:nvSpPr>
        <p:spPr>
          <a:ln/>
        </p:spPr>
        <p:txBody>
          <a:bodyPr/>
          <a:lstStyle>
            <a:lvl1pPr>
              <a:defRPr/>
            </a:lvl1pPr>
          </a:lstStyle>
          <a:p>
            <a:pPr>
              <a:defRPr/>
            </a:pPr>
            <a:fld id="{716B975D-C27D-419A-AD27-80B740BECB33}" type="slidenum">
              <a:rPr lang="en-CA" altLang="en-US"/>
              <a:pPr>
                <a:defRPr/>
              </a:pPr>
              <a:t>‹#›</a:t>
            </a:fld>
            <a:endParaRPr lang="en-CA" altLang="en-US"/>
          </a:p>
        </p:txBody>
      </p:sp>
    </p:spTree>
    <p:extLst>
      <p:ext uri="{BB962C8B-B14F-4D97-AF65-F5344CB8AC3E}">
        <p14:creationId xmlns:p14="http://schemas.microsoft.com/office/powerpoint/2010/main" val="302820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F319-100E-4C61-8BD4-B5425F1AADD5}"/>
              </a:ext>
            </a:extLst>
          </p:cNvPr>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D646557B-DB36-40EC-B75F-1BC309826E90}"/>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D242AF4B-BD2D-4FAF-A3ED-29ABDBF4469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a:extLst>
              <a:ext uri="{FF2B5EF4-FFF2-40B4-BE49-F238E27FC236}">
                <a16:creationId xmlns:a16="http://schemas.microsoft.com/office/drawing/2014/main" id="{1DA50250-E3ED-4BB0-BD77-C3F1F708B7BB}"/>
              </a:ext>
            </a:extLst>
          </p:cNvPr>
          <p:cNvSpPr>
            <a:spLocks noGrp="1" noChangeArrowheads="1"/>
          </p:cNvSpPr>
          <p:nvPr>
            <p:ph type="sldNum" sz="quarter" idx="12"/>
          </p:nvPr>
        </p:nvSpPr>
        <p:spPr>
          <a:ln/>
        </p:spPr>
        <p:txBody>
          <a:bodyPr/>
          <a:lstStyle>
            <a:lvl1pPr>
              <a:defRPr/>
            </a:lvl1pPr>
          </a:lstStyle>
          <a:p>
            <a:pPr>
              <a:defRPr/>
            </a:pPr>
            <a:fld id="{BF6CF677-A565-463F-9C76-C6C1A52D74F0}" type="slidenum">
              <a:rPr lang="en-CA" altLang="en-US"/>
              <a:pPr>
                <a:defRPr/>
              </a:pPr>
              <a:t>‹#›</a:t>
            </a:fld>
            <a:endParaRPr lang="en-CA" altLang="en-US"/>
          </a:p>
        </p:txBody>
      </p:sp>
    </p:spTree>
    <p:extLst>
      <p:ext uri="{BB962C8B-B14F-4D97-AF65-F5344CB8AC3E}">
        <p14:creationId xmlns:p14="http://schemas.microsoft.com/office/powerpoint/2010/main" val="388823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254C4C-860B-4DAB-A5C7-09ECB704AE8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a:extLst>
              <a:ext uri="{FF2B5EF4-FFF2-40B4-BE49-F238E27FC236}">
                <a16:creationId xmlns:a16="http://schemas.microsoft.com/office/drawing/2014/main" id="{DBEB2D35-C054-47C8-9586-0693B0FB1CF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a:extLst>
              <a:ext uri="{FF2B5EF4-FFF2-40B4-BE49-F238E27FC236}">
                <a16:creationId xmlns:a16="http://schemas.microsoft.com/office/drawing/2014/main" id="{1C4A7C59-78F3-486A-AD47-76C7AC3B3DC1}"/>
              </a:ext>
            </a:extLst>
          </p:cNvPr>
          <p:cNvSpPr>
            <a:spLocks noGrp="1" noChangeArrowheads="1"/>
          </p:cNvSpPr>
          <p:nvPr>
            <p:ph type="sldNum" sz="quarter" idx="12"/>
          </p:nvPr>
        </p:nvSpPr>
        <p:spPr>
          <a:ln/>
        </p:spPr>
        <p:txBody>
          <a:bodyPr/>
          <a:lstStyle>
            <a:lvl1pPr>
              <a:defRPr/>
            </a:lvl1pPr>
          </a:lstStyle>
          <a:p>
            <a:pPr>
              <a:defRPr/>
            </a:pPr>
            <a:fld id="{193F5432-A1A8-42E0-BC8A-537C3A67BB0B}" type="slidenum">
              <a:rPr lang="en-CA" altLang="en-US"/>
              <a:pPr>
                <a:defRPr/>
              </a:pPr>
              <a:t>‹#›</a:t>
            </a:fld>
            <a:endParaRPr lang="en-CA" altLang="en-US"/>
          </a:p>
        </p:txBody>
      </p:sp>
    </p:spTree>
    <p:extLst>
      <p:ext uri="{BB962C8B-B14F-4D97-AF65-F5344CB8AC3E}">
        <p14:creationId xmlns:p14="http://schemas.microsoft.com/office/powerpoint/2010/main" val="35818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2BB7-9F33-42C8-9C83-6607CA09EA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CB62F56-CF1B-4805-B52C-4CE6626135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9B9581D-B9B4-4A18-B7AE-082845A271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21AF04D-2679-4D3F-BB58-A1591059751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A2B0228-19B0-4C80-A151-ADEEFE8FCF87}"/>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E46E7FB7-69C6-4350-9F3C-FD5C7C0201AF}"/>
              </a:ext>
            </a:extLst>
          </p:cNvPr>
          <p:cNvSpPr>
            <a:spLocks noGrp="1" noChangeArrowheads="1"/>
          </p:cNvSpPr>
          <p:nvPr>
            <p:ph type="sldNum" sz="quarter" idx="12"/>
          </p:nvPr>
        </p:nvSpPr>
        <p:spPr>
          <a:ln/>
        </p:spPr>
        <p:txBody>
          <a:bodyPr/>
          <a:lstStyle>
            <a:lvl1pPr>
              <a:defRPr/>
            </a:lvl1pPr>
          </a:lstStyle>
          <a:p>
            <a:pPr>
              <a:defRPr/>
            </a:pPr>
            <a:fld id="{AB334751-59AC-4EF9-B079-9EC1D1825ABA}" type="slidenum">
              <a:rPr lang="en-CA" altLang="en-US"/>
              <a:pPr>
                <a:defRPr/>
              </a:pPr>
              <a:t>‹#›</a:t>
            </a:fld>
            <a:endParaRPr lang="en-CA" altLang="en-US"/>
          </a:p>
        </p:txBody>
      </p:sp>
    </p:spTree>
    <p:extLst>
      <p:ext uri="{BB962C8B-B14F-4D97-AF65-F5344CB8AC3E}">
        <p14:creationId xmlns:p14="http://schemas.microsoft.com/office/powerpoint/2010/main" val="175428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88D1-06C1-4DA4-8805-516FB6A176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9726ABA-D801-4CBA-A598-15EA336C50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a:extLst>
              <a:ext uri="{FF2B5EF4-FFF2-40B4-BE49-F238E27FC236}">
                <a16:creationId xmlns:a16="http://schemas.microsoft.com/office/drawing/2014/main" id="{20A74000-1BF5-450D-8353-1D6FB46634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4D49D69-1ED7-4982-9322-94A58D320DE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5B9EF49-09E2-4591-B01A-C42961A0F181}"/>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B74E6E1E-CC86-4B60-AFDD-158E4E08A9F9}"/>
              </a:ext>
            </a:extLst>
          </p:cNvPr>
          <p:cNvSpPr>
            <a:spLocks noGrp="1" noChangeArrowheads="1"/>
          </p:cNvSpPr>
          <p:nvPr>
            <p:ph type="sldNum" sz="quarter" idx="12"/>
          </p:nvPr>
        </p:nvSpPr>
        <p:spPr>
          <a:ln/>
        </p:spPr>
        <p:txBody>
          <a:bodyPr/>
          <a:lstStyle>
            <a:lvl1pPr>
              <a:defRPr/>
            </a:lvl1pPr>
          </a:lstStyle>
          <a:p>
            <a:pPr>
              <a:defRPr/>
            </a:pPr>
            <a:fld id="{90BC0C48-98FF-47AA-8D8C-1AAF431567F5}" type="slidenum">
              <a:rPr lang="en-CA" altLang="en-US"/>
              <a:pPr>
                <a:defRPr/>
              </a:pPr>
              <a:t>‹#›</a:t>
            </a:fld>
            <a:endParaRPr lang="en-CA" altLang="en-US"/>
          </a:p>
        </p:txBody>
      </p:sp>
    </p:spTree>
    <p:extLst>
      <p:ext uri="{BB962C8B-B14F-4D97-AF65-F5344CB8AC3E}">
        <p14:creationId xmlns:p14="http://schemas.microsoft.com/office/powerpoint/2010/main" val="408603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591FBD-E5D0-4559-8BC3-8ED58997B5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63BF1789-BA96-4532-A0A3-7CA1D2BFF23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41316" name="Rectangle 4">
            <a:extLst>
              <a:ext uri="{FF2B5EF4-FFF2-40B4-BE49-F238E27FC236}">
                <a16:creationId xmlns:a16="http://schemas.microsoft.com/office/drawing/2014/main" id="{0B93D65D-E1D3-429F-AA18-CA9F829C503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CA" altLang="en-US"/>
          </a:p>
        </p:txBody>
      </p:sp>
      <p:sp>
        <p:nvSpPr>
          <p:cNvPr id="141317" name="Rectangle 5">
            <a:extLst>
              <a:ext uri="{FF2B5EF4-FFF2-40B4-BE49-F238E27FC236}">
                <a16:creationId xmlns:a16="http://schemas.microsoft.com/office/drawing/2014/main" id="{03194EAF-98B0-4E8C-BA97-B4ACBB933D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CA" altLang="en-US"/>
          </a:p>
        </p:txBody>
      </p:sp>
      <p:sp>
        <p:nvSpPr>
          <p:cNvPr id="141318" name="Rectangle 6">
            <a:extLst>
              <a:ext uri="{FF2B5EF4-FFF2-40B4-BE49-F238E27FC236}">
                <a16:creationId xmlns:a16="http://schemas.microsoft.com/office/drawing/2014/main" id="{5884664B-662E-4D8C-98D2-98723BE7C4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6D47A85A-57D6-4EF1-8BD5-279DB9FEF16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6pPr>
      <a:lvl7pPr marL="9144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7pPr>
      <a:lvl8pPr marL="13716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8pPr>
      <a:lvl9pPr marL="18288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51DBC0-B626-42AF-9A3E-7CA146C62306}"/>
              </a:ext>
            </a:extLst>
          </p:cNvPr>
          <p:cNvSpPr txBox="1">
            <a:spLocks noGrp="1" noChangeArrowheads="1"/>
          </p:cNvSpPr>
          <p:nvPr>
            <p:ph type="ctrTitle"/>
          </p:nvPr>
        </p:nvSpPr>
        <p:spPr bwMode="auto">
          <a:xfrm>
            <a:off x="1129938" y="2042319"/>
            <a:ext cx="6858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br>
              <a:rPr lang="en-CA" altLang="en-US" sz="4800" dirty="0">
                <a:solidFill>
                  <a:schemeClr val="tx2"/>
                </a:solidFill>
              </a:rPr>
            </a:br>
            <a:r>
              <a:rPr lang="en-CA" altLang="en-US" sz="4800" dirty="0">
                <a:solidFill>
                  <a:schemeClr val="tx2"/>
                </a:solidFill>
              </a:rPr>
              <a:t>South Africa: </a:t>
            </a:r>
            <a:br>
              <a:rPr lang="en-CA" altLang="en-US" sz="4800" dirty="0">
                <a:solidFill>
                  <a:schemeClr val="tx2"/>
                </a:solidFill>
              </a:rPr>
            </a:br>
            <a:r>
              <a:rPr lang="en-CA" altLang="en-US" sz="4800" dirty="0">
                <a:solidFill>
                  <a:schemeClr val="tx2"/>
                </a:solidFill>
              </a:rPr>
              <a:t>Realities of a New Democracy</a:t>
            </a:r>
            <a:br>
              <a:rPr lang="en-CA" altLang="en-US" sz="4800" dirty="0">
                <a:solidFill>
                  <a:schemeClr val="tx2"/>
                </a:solidFill>
              </a:rPr>
            </a:br>
            <a:endParaRPr lang="en-CA" altLang="en-US" sz="4800" dirty="0">
              <a:solidFill>
                <a:schemeClr val="tx2"/>
              </a:solidFill>
            </a:endParaRPr>
          </a:p>
        </p:txBody>
      </p:sp>
      <p:sp>
        <p:nvSpPr>
          <p:cNvPr id="5" name="Title 1">
            <a:extLst>
              <a:ext uri="{FF2B5EF4-FFF2-40B4-BE49-F238E27FC236}">
                <a16:creationId xmlns:a16="http://schemas.microsoft.com/office/drawing/2014/main" id="{B0F953B6-D0A0-4DFE-886F-5FC0DFE76163}"/>
              </a:ext>
            </a:extLst>
          </p:cNvPr>
          <p:cNvSpPr txBox="1">
            <a:spLocks noGrp="1" noChangeArrowheads="1"/>
          </p:cNvSpPr>
          <p:nvPr>
            <p:ph type="subTitle" idx="1"/>
          </p:nvPr>
        </p:nvSpPr>
        <p:spPr bwMode="auto">
          <a:xfrm>
            <a:off x="1143000" y="3602038"/>
            <a:ext cx="6858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br>
              <a:rPr lang="en-CA" altLang="en-US" sz="4800">
                <a:solidFill>
                  <a:schemeClr val="tx2"/>
                </a:solidFill>
              </a:rPr>
            </a:br>
            <a:r>
              <a:rPr lang="en-CA" sz="2400"/>
              <a:t>Sally Hooper ©Copyright (2013) all rights reserved.</a:t>
            </a:r>
            <a:endParaRPr lang="en-CA" altLang="en-US" sz="2400" dirty="0">
              <a:solidFill>
                <a:schemeClr val="tx2"/>
              </a:solidFill>
            </a:endParaRPr>
          </a:p>
        </p:txBody>
      </p:sp>
    </p:spTree>
    <p:extLst>
      <p:ext uri="{BB962C8B-B14F-4D97-AF65-F5344CB8AC3E}">
        <p14:creationId xmlns:p14="http://schemas.microsoft.com/office/powerpoint/2010/main" val="413270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SC00872">
            <a:extLst>
              <a:ext uri="{FF2B5EF4-FFF2-40B4-BE49-F238E27FC236}">
                <a16:creationId xmlns:a16="http://schemas.microsoft.com/office/drawing/2014/main" id="{1E1EE08E-ECCE-41ED-9263-73307C76B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3" t="26370" r="4871" b="9489"/>
          <a:stretch>
            <a:fillRect/>
          </a:stretch>
        </p:blipFill>
        <p:spPr bwMode="auto">
          <a:xfrm>
            <a:off x="353833" y="1192822"/>
            <a:ext cx="8370887"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9283C08A-4589-467F-8D42-35D189C64203}"/>
              </a:ext>
            </a:extLst>
          </p:cNvPr>
          <p:cNvSpPr txBox="1">
            <a:spLocks noChangeArrowheads="1"/>
          </p:cNvSpPr>
          <p:nvPr/>
        </p:nvSpPr>
        <p:spPr bwMode="auto">
          <a:xfrm>
            <a:off x="71401" y="385763"/>
            <a:ext cx="8821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3600" dirty="0"/>
              <a:t>Decision Making - Sense of Agency &amp; Dignity</a:t>
            </a:r>
          </a:p>
        </p:txBody>
      </p:sp>
      <p:sp>
        <p:nvSpPr>
          <p:cNvPr id="2" name="TextBox 1">
            <a:extLst>
              <a:ext uri="{FF2B5EF4-FFF2-40B4-BE49-F238E27FC236}">
                <a16:creationId xmlns:a16="http://schemas.microsoft.com/office/drawing/2014/main" id="{AE350B24-8E73-4318-A1F2-B6329B1F9C01}"/>
              </a:ext>
            </a:extLst>
          </p:cNvPr>
          <p:cNvSpPr txBox="1"/>
          <p:nvPr/>
        </p:nvSpPr>
        <p:spPr>
          <a:xfrm>
            <a:off x="341313" y="6143104"/>
            <a:ext cx="8383407" cy="369332"/>
          </a:xfrm>
          <a:prstGeom prst="rect">
            <a:avLst/>
          </a:prstGeom>
          <a:noFill/>
        </p:spPr>
        <p:txBody>
          <a:bodyPr wrap="square" rtlCol="0">
            <a:spAutoFit/>
          </a:bodyPr>
          <a:lstStyle/>
          <a:p>
            <a:pPr algn="ctr"/>
            <a:r>
              <a:rPr lang="en-CA" dirty="0"/>
              <a:t>Pre-school staff planning programs and budgets for the following school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D4CFF5-C555-4AB8-95FA-D233EBC6CB0F}"/>
              </a:ext>
            </a:extLst>
          </p:cNvPr>
          <p:cNvSpPr>
            <a:spLocks noGrp="1" noChangeArrowheads="1"/>
          </p:cNvSpPr>
          <p:nvPr>
            <p:ph type="title"/>
          </p:nvPr>
        </p:nvSpPr>
        <p:spPr>
          <a:xfrm>
            <a:off x="457200" y="188568"/>
            <a:ext cx="8229600" cy="1143000"/>
          </a:xfrm>
        </p:spPr>
        <p:txBody>
          <a:bodyPr/>
          <a:lstStyle/>
          <a:p>
            <a:pPr eaLnBrk="1" hangingPunct="1"/>
            <a:r>
              <a:rPr lang="en-CA" altLang="en-US" sz="4000" dirty="0"/>
              <a:t>Conclusion</a:t>
            </a:r>
          </a:p>
        </p:txBody>
      </p:sp>
      <p:sp>
        <p:nvSpPr>
          <p:cNvPr id="21507" name="Rectangle 3">
            <a:extLst>
              <a:ext uri="{FF2B5EF4-FFF2-40B4-BE49-F238E27FC236}">
                <a16:creationId xmlns:a16="http://schemas.microsoft.com/office/drawing/2014/main" id="{4F23401D-E1D1-4383-9AFF-068A0F58270B}"/>
              </a:ext>
            </a:extLst>
          </p:cNvPr>
          <p:cNvSpPr>
            <a:spLocks noGrp="1" noChangeArrowheads="1"/>
          </p:cNvSpPr>
          <p:nvPr>
            <p:ph type="body" idx="1"/>
          </p:nvPr>
        </p:nvSpPr>
        <p:spPr>
          <a:xfrm>
            <a:off x="457200" y="1224474"/>
            <a:ext cx="8229600" cy="5437188"/>
          </a:xfrm>
        </p:spPr>
        <p:txBody>
          <a:bodyPr/>
          <a:lstStyle/>
          <a:p>
            <a:pPr eaLnBrk="1" hangingPunct="1">
              <a:lnSpc>
                <a:spcPct val="90000"/>
              </a:lnSpc>
              <a:buClr>
                <a:schemeClr val="tx1"/>
              </a:buClr>
              <a:buFont typeface="Wingdings" panose="05000000000000000000" pitchFamily="2" charset="2"/>
              <a:buChar char="§"/>
            </a:pPr>
            <a:r>
              <a:rPr lang="en-CA" altLang="en-US" dirty="0"/>
              <a:t>Generally, perceptions of the community were that their participation in this pre-school is resulting in changes and learning that satisfy their own needs and aspirations.</a:t>
            </a:r>
          </a:p>
          <a:p>
            <a:pPr eaLnBrk="1" hangingPunct="1">
              <a:lnSpc>
                <a:spcPct val="90000"/>
              </a:lnSpc>
              <a:buClr>
                <a:schemeClr val="tx1"/>
              </a:buClr>
              <a:buFont typeface="Wingdings" panose="05000000000000000000" pitchFamily="2" charset="2"/>
              <a:buChar char="§"/>
            </a:pPr>
            <a:r>
              <a:rPr lang="en-CA" altLang="en-US" dirty="0"/>
              <a:t>However, while this space offers opportunities for participation in the local and wider community, participants articulated  their sense </a:t>
            </a:r>
          </a:p>
          <a:p>
            <a:pPr lvl="1" eaLnBrk="1" hangingPunct="1">
              <a:lnSpc>
                <a:spcPct val="90000"/>
              </a:lnSpc>
              <a:buClr>
                <a:schemeClr val="tx1"/>
              </a:buClr>
              <a:buFont typeface="Wingdings" panose="05000000000000000000" pitchFamily="2" charset="2"/>
              <a:buChar char="§"/>
            </a:pPr>
            <a:r>
              <a:rPr lang="en-CA" altLang="en-US" dirty="0"/>
              <a:t>of minimal improvements in their economic and social conditions, and</a:t>
            </a:r>
          </a:p>
          <a:p>
            <a:pPr lvl="1" eaLnBrk="1" hangingPunct="1">
              <a:lnSpc>
                <a:spcPct val="90000"/>
              </a:lnSpc>
              <a:buClr>
                <a:schemeClr val="tx1"/>
              </a:buClr>
              <a:buFont typeface="Wingdings" panose="05000000000000000000" pitchFamily="2" charset="2"/>
              <a:buChar char="§"/>
            </a:pPr>
            <a:r>
              <a:rPr lang="en-CA" altLang="en-US" dirty="0"/>
              <a:t>of their continuing limited ability to influence decisions at a regional and national level</a:t>
            </a:r>
          </a:p>
          <a:p>
            <a:pPr marL="457200" lvl="1" indent="0" eaLnBrk="1" hangingPunct="1">
              <a:lnSpc>
                <a:spcPct val="90000"/>
              </a:lnSpc>
              <a:buClr>
                <a:schemeClr val="tx1"/>
              </a:buClr>
              <a:buNone/>
            </a:pPr>
            <a:r>
              <a:rPr lang="en-CA" alt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A5865F-5FD8-447F-AACB-A398B17D3B09}"/>
              </a:ext>
            </a:extLst>
          </p:cNvPr>
          <p:cNvSpPr>
            <a:spLocks noGrp="1" noChangeArrowheads="1"/>
          </p:cNvSpPr>
          <p:nvPr>
            <p:ph type="title"/>
          </p:nvPr>
        </p:nvSpPr>
        <p:spPr>
          <a:xfrm>
            <a:off x="283369" y="846138"/>
            <a:ext cx="8345487" cy="1143000"/>
          </a:xfrm>
        </p:spPr>
        <p:txBody>
          <a:bodyPr/>
          <a:lstStyle/>
          <a:p>
            <a:r>
              <a:rPr lang="en-CA" altLang="en-US" sz="4000" dirty="0"/>
              <a:t>Realization of a Community’s Dream</a:t>
            </a:r>
          </a:p>
        </p:txBody>
      </p:sp>
      <p:sp>
        <p:nvSpPr>
          <p:cNvPr id="23555" name="Content Placeholder 2">
            <a:extLst>
              <a:ext uri="{FF2B5EF4-FFF2-40B4-BE49-F238E27FC236}">
                <a16:creationId xmlns:a16="http://schemas.microsoft.com/office/drawing/2014/main" id="{B3A66438-2B03-4E44-ABFE-09791B970AA6}"/>
              </a:ext>
            </a:extLst>
          </p:cNvPr>
          <p:cNvSpPr>
            <a:spLocks noGrp="1" noChangeArrowheads="1"/>
          </p:cNvSpPr>
          <p:nvPr>
            <p:ph idx="1"/>
          </p:nvPr>
        </p:nvSpPr>
        <p:spPr>
          <a:xfrm>
            <a:off x="399256" y="2078820"/>
            <a:ext cx="8229600" cy="4525963"/>
          </a:xfrm>
        </p:spPr>
        <p:txBody>
          <a:bodyPr/>
          <a:lstStyle/>
          <a:p>
            <a:pPr marL="0" indent="0">
              <a:buFontTx/>
              <a:buNone/>
            </a:pPr>
            <a:r>
              <a:rPr lang="en-CA" altLang="en-US" sz="2800" dirty="0"/>
              <a:t>https://www.youtube.com/watch?v=f8NQTlGy8_8</a:t>
            </a:r>
          </a:p>
          <a:p>
            <a:pPr marL="0" indent="0">
              <a:buFontTx/>
              <a:buNone/>
            </a:pPr>
            <a:endParaRPr lang="en-CA" altLang="en-US" sz="2800" dirty="0"/>
          </a:p>
          <a:p>
            <a:pPr marL="0" indent="0">
              <a:buFontTx/>
              <a:buNone/>
            </a:pPr>
            <a:r>
              <a:rPr lang="en-CA" altLang="en-US" sz="2800" dirty="0"/>
              <a:t>https://www.youtube.com/watch?v=hIFZESzc2kc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A33B-7F25-4545-BBC5-87F28AF3B54E}"/>
              </a:ext>
            </a:extLst>
          </p:cNvPr>
          <p:cNvSpPr>
            <a:spLocks noGrp="1"/>
          </p:cNvSpPr>
          <p:nvPr>
            <p:ph type="title"/>
          </p:nvPr>
        </p:nvSpPr>
        <p:spPr>
          <a:xfrm>
            <a:off x="457200" y="546315"/>
            <a:ext cx="8229600" cy="1143000"/>
          </a:xfrm>
        </p:spPr>
        <p:txBody>
          <a:bodyPr/>
          <a:lstStyle/>
          <a:p>
            <a:r>
              <a:rPr lang="en-CA" dirty="0"/>
              <a:t>References</a:t>
            </a:r>
          </a:p>
        </p:txBody>
      </p:sp>
      <p:sp>
        <p:nvSpPr>
          <p:cNvPr id="3" name="Content Placeholder 2">
            <a:extLst>
              <a:ext uri="{FF2B5EF4-FFF2-40B4-BE49-F238E27FC236}">
                <a16:creationId xmlns:a16="http://schemas.microsoft.com/office/drawing/2014/main" id="{F1C98B9D-BE5E-41CE-BB84-C74358E6614C}"/>
              </a:ext>
            </a:extLst>
          </p:cNvPr>
          <p:cNvSpPr>
            <a:spLocks noGrp="1"/>
          </p:cNvSpPr>
          <p:nvPr>
            <p:ph idx="1"/>
          </p:nvPr>
        </p:nvSpPr>
        <p:spPr>
          <a:xfrm>
            <a:off x="457200" y="1689315"/>
            <a:ext cx="8229600" cy="4525963"/>
          </a:xfrm>
        </p:spPr>
        <p:txBody>
          <a:bodyPr/>
          <a:lstStyle/>
          <a:p>
            <a:pPr marL="357188" indent="-357188">
              <a:buNone/>
            </a:pPr>
            <a:r>
              <a:rPr lang="en-CA" sz="2000" dirty="0"/>
              <a:t>Dei, G. J. S. (2008). Rethinking African education and the African indigenous system of thought. In S. N. Dlamini (ed.) </a:t>
            </a:r>
            <a:r>
              <a:rPr lang="en-CA" sz="2000" i="1" dirty="0"/>
              <a:t>New directions in African education: Challenges and possibilities (</a:t>
            </a:r>
            <a:r>
              <a:rPr lang="en-CA" sz="2000" dirty="0"/>
              <a:t>pp. 229-249). Calgary, AB: University of Calgary.</a:t>
            </a:r>
          </a:p>
          <a:p>
            <a:pPr marL="357188" indent="-357188" eaLnBrk="1" hangingPunct="1">
              <a:lnSpc>
                <a:spcPct val="90000"/>
              </a:lnSpc>
              <a:buClr>
                <a:schemeClr val="tx1"/>
              </a:buClr>
              <a:buNone/>
            </a:pPr>
            <a:r>
              <a:rPr lang="en-CA" sz="2000" dirty="0"/>
              <a:t>Creswell, J.W. (2007). </a:t>
            </a:r>
            <a:r>
              <a:rPr lang="en-CA" sz="2000" i="1" dirty="0"/>
              <a:t>Qualitative inquiry and research design: Choosing among five approaches </a:t>
            </a:r>
            <a:r>
              <a:rPr lang="en-CA" sz="2000" dirty="0"/>
              <a:t>(2nd ed.). Thousand Oaks, CA: Sage.</a:t>
            </a:r>
            <a:endParaRPr lang="en-CA" altLang="en-US" sz="2000" dirty="0"/>
          </a:p>
          <a:p>
            <a:pPr marL="357188" indent="-357188">
              <a:buNone/>
            </a:pPr>
            <a:r>
              <a:rPr lang="en-CA" sz="2000" dirty="0"/>
              <a:t>Crossley &amp; Watson. (2003). </a:t>
            </a:r>
            <a:r>
              <a:rPr lang="en-CA" sz="2000" i="1" dirty="0"/>
              <a:t>Comparative and international research in education: Globalisation, context and difference.</a:t>
            </a:r>
            <a:r>
              <a:rPr lang="en-CA" sz="2000" dirty="0"/>
              <a:t> London and New York: Routledge Falmer.</a:t>
            </a:r>
          </a:p>
          <a:p>
            <a:pPr marL="357188" indent="-357188">
              <a:buNone/>
            </a:pPr>
            <a:r>
              <a:rPr lang="en-CA" sz="2000" dirty="0" err="1"/>
              <a:t>Gaventa</a:t>
            </a:r>
            <a:r>
              <a:rPr lang="en-CA" sz="2000" dirty="0"/>
              <a:t>, J. &amp; Barrett, G.(2010). </a:t>
            </a:r>
            <a:r>
              <a:rPr lang="en-CA" sz="2000" i="1" dirty="0"/>
              <a:t>So what difference does it make? Mapping the outcomes of citizen engagement</a:t>
            </a:r>
            <a:r>
              <a:rPr lang="en-CA" sz="2000" dirty="0"/>
              <a:t>. IDS Research Summary of IDS Working Paper 347.</a:t>
            </a:r>
          </a:p>
          <a:p>
            <a:pPr marL="0" indent="0">
              <a:buNone/>
            </a:pPr>
            <a:endParaRPr lang="en-CA" dirty="0"/>
          </a:p>
          <a:p>
            <a:pPr marL="357188" indent="-357188">
              <a:buNone/>
            </a:pPr>
            <a:br>
              <a:rPr lang="en-CA" dirty="0"/>
            </a:br>
            <a:br>
              <a:rPr lang="en-CA" dirty="0"/>
            </a:br>
            <a:r>
              <a:rPr lang="en-CA" dirty="0"/>
              <a:t> </a:t>
            </a:r>
          </a:p>
        </p:txBody>
      </p:sp>
    </p:spTree>
    <p:extLst>
      <p:ext uri="{BB962C8B-B14F-4D97-AF65-F5344CB8AC3E}">
        <p14:creationId xmlns:p14="http://schemas.microsoft.com/office/powerpoint/2010/main" val="237892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3AC48F6-E539-4696-B222-340EF9A5F9D4}"/>
              </a:ext>
            </a:extLst>
          </p:cNvPr>
          <p:cNvSpPr>
            <a:spLocks noGrp="1" noChangeArrowheads="1"/>
          </p:cNvSpPr>
          <p:nvPr>
            <p:ph type="title"/>
          </p:nvPr>
        </p:nvSpPr>
        <p:spPr>
          <a:xfrm>
            <a:off x="457200" y="457200"/>
            <a:ext cx="8229600" cy="1143000"/>
          </a:xfrm>
          <a:noFill/>
        </p:spPr>
        <p:txBody>
          <a:bodyPr/>
          <a:lstStyle/>
          <a:p>
            <a:pPr eaLnBrk="1" hangingPunct="1"/>
            <a:r>
              <a:rPr lang="en-CA" altLang="en-US" sz="4000"/>
              <a:t>Research Question</a:t>
            </a:r>
          </a:p>
        </p:txBody>
      </p:sp>
      <p:sp>
        <p:nvSpPr>
          <p:cNvPr id="4099" name="Text Box 3">
            <a:extLst>
              <a:ext uri="{FF2B5EF4-FFF2-40B4-BE49-F238E27FC236}">
                <a16:creationId xmlns:a16="http://schemas.microsoft.com/office/drawing/2014/main" id="{4948021B-6464-4DB2-A5CB-443B134A67AF}"/>
              </a:ext>
            </a:extLst>
          </p:cNvPr>
          <p:cNvSpPr>
            <a:spLocks noGrp="1" noChangeArrowheads="1"/>
          </p:cNvSpPr>
          <p:nvPr>
            <p:ph type="body" idx="1"/>
          </p:nvPr>
        </p:nvSpPr>
        <p:spPr>
          <a:xfrm>
            <a:off x="701675" y="1600200"/>
            <a:ext cx="7740650" cy="4889500"/>
          </a:xfrm>
          <a:noFill/>
        </p:spPr>
        <p:txBody>
          <a:bodyPr/>
          <a:lstStyle/>
          <a:p>
            <a:pPr eaLnBrk="1" hangingPunct="1">
              <a:lnSpc>
                <a:spcPct val="125000"/>
              </a:lnSpc>
              <a:buFontTx/>
              <a:buNone/>
            </a:pPr>
            <a:r>
              <a:rPr lang="en-CA" altLang="en-US"/>
              <a:t>	From the community’s perspective, does this small space--an early childhood education and care centre in an emerging democracy--offer opportunities for participation in and enhancement of democratic life?</a:t>
            </a:r>
          </a:p>
          <a:p>
            <a:pPr eaLnBrk="1" hangingPunct="1">
              <a:lnSpc>
                <a:spcPct val="125000"/>
              </a:lnSpc>
              <a:buFontTx/>
              <a:buNone/>
            </a:pPr>
            <a:endParaRPr lang="en-CA"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C8BD5A-9445-464D-B853-181415E75CAC}"/>
              </a:ext>
            </a:extLst>
          </p:cNvPr>
          <p:cNvSpPr>
            <a:spLocks noGrp="1" noChangeArrowheads="1"/>
          </p:cNvSpPr>
          <p:nvPr>
            <p:ph type="title"/>
          </p:nvPr>
        </p:nvSpPr>
        <p:spPr>
          <a:xfrm>
            <a:off x="457200" y="277813"/>
            <a:ext cx="8229600" cy="1143000"/>
          </a:xfrm>
        </p:spPr>
        <p:txBody>
          <a:bodyPr/>
          <a:lstStyle/>
          <a:p>
            <a:pPr eaLnBrk="1" hangingPunct="1"/>
            <a:r>
              <a:rPr lang="en-CA" altLang="en-US" sz="4000"/>
              <a:t>Research Goals</a:t>
            </a:r>
          </a:p>
        </p:txBody>
      </p:sp>
      <p:sp>
        <p:nvSpPr>
          <p:cNvPr id="6147" name="Rectangle 3">
            <a:extLst>
              <a:ext uri="{FF2B5EF4-FFF2-40B4-BE49-F238E27FC236}">
                <a16:creationId xmlns:a16="http://schemas.microsoft.com/office/drawing/2014/main" id="{FFC4AE4C-39DC-48E5-BCDE-98994A05E43D}"/>
              </a:ext>
            </a:extLst>
          </p:cNvPr>
          <p:cNvSpPr>
            <a:spLocks noGrp="1" noChangeArrowheads="1"/>
          </p:cNvSpPr>
          <p:nvPr>
            <p:ph type="body" idx="1"/>
          </p:nvPr>
        </p:nvSpPr>
        <p:spPr>
          <a:xfrm>
            <a:off x="792163" y="1420813"/>
            <a:ext cx="7559675" cy="4525962"/>
          </a:xfrm>
        </p:spPr>
        <p:txBody>
          <a:bodyPr/>
          <a:lstStyle/>
          <a:p>
            <a:pPr eaLnBrk="1" hangingPunct="1">
              <a:lnSpc>
                <a:spcPct val="90000"/>
              </a:lnSpc>
              <a:buFontTx/>
              <a:buNone/>
            </a:pPr>
            <a:r>
              <a:rPr lang="en-CA" altLang="en-US" dirty="0"/>
              <a:t>Through a qualitative research approach, the aims of this study were</a:t>
            </a:r>
          </a:p>
          <a:p>
            <a:pPr eaLnBrk="1" hangingPunct="1">
              <a:lnSpc>
                <a:spcPct val="90000"/>
              </a:lnSpc>
              <a:buClr>
                <a:schemeClr val="tx1"/>
              </a:buClr>
              <a:buFont typeface="Wingdings" panose="05000000000000000000" pitchFamily="2" charset="2"/>
              <a:buChar char="§"/>
            </a:pPr>
            <a:r>
              <a:rPr lang="en-CA" altLang="en-US" dirty="0"/>
              <a:t>to uncover meanings others have about their world (Creswell, 2007)</a:t>
            </a:r>
          </a:p>
          <a:p>
            <a:pPr eaLnBrk="1" hangingPunct="1">
              <a:lnSpc>
                <a:spcPct val="90000"/>
              </a:lnSpc>
              <a:buClr>
                <a:schemeClr val="tx1"/>
              </a:buClr>
              <a:buFont typeface="Wingdings" panose="05000000000000000000" pitchFamily="2" charset="2"/>
              <a:buChar char="§"/>
            </a:pPr>
            <a:r>
              <a:rPr lang="en-CA" altLang="en-US" dirty="0"/>
              <a:t>to hear “their side of the story in their own words” (Dei, 2008) </a:t>
            </a:r>
          </a:p>
          <a:p>
            <a:pPr eaLnBrk="1" hangingPunct="1">
              <a:lnSpc>
                <a:spcPct val="90000"/>
              </a:lnSpc>
              <a:buClr>
                <a:schemeClr val="tx1"/>
              </a:buClr>
              <a:buFont typeface="Wingdings" panose="05000000000000000000" pitchFamily="2" charset="2"/>
              <a:buChar char="§"/>
            </a:pPr>
            <a:r>
              <a:rPr lang="en-CA" altLang="en-US" dirty="0"/>
              <a:t>to address “the need  . . . to heed the voices emerging from the South (Crossley &amp; </a:t>
            </a:r>
            <a:r>
              <a:rPr lang="en-CA" altLang="en-US" dirty="0" err="1"/>
              <a:t>Wason</a:t>
            </a:r>
            <a:r>
              <a:rPr lang="en-CA" altLang="en-US" dirty="0"/>
              <a:t>, 2003)</a:t>
            </a:r>
          </a:p>
          <a:p>
            <a:pPr eaLnBrk="1" hangingPunct="1">
              <a:lnSpc>
                <a:spcPct val="90000"/>
              </a:lnSpc>
              <a:buClr>
                <a:schemeClr val="tx1"/>
              </a:buClr>
              <a:buFont typeface="Wingdings" panose="05000000000000000000" pitchFamily="2" charset="2"/>
              <a:buChar char="§"/>
            </a:pPr>
            <a:endParaRPr lang="en-CA"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1020020">
            <a:extLst>
              <a:ext uri="{FF2B5EF4-FFF2-40B4-BE49-F238E27FC236}">
                <a16:creationId xmlns:a16="http://schemas.microsoft.com/office/drawing/2014/main" id="{2CDF329C-AAC9-4341-B7C3-D28620939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3588299"/>
            <a:ext cx="3478212"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1020022">
            <a:extLst>
              <a:ext uri="{FF2B5EF4-FFF2-40B4-BE49-F238E27FC236}">
                <a16:creationId xmlns:a16="http://schemas.microsoft.com/office/drawing/2014/main" id="{3AB2902C-EA66-4E7D-A39D-6A8D3D29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5263" y="266482"/>
            <a:ext cx="3511550" cy="269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7">
            <a:extLst>
              <a:ext uri="{FF2B5EF4-FFF2-40B4-BE49-F238E27FC236}">
                <a16:creationId xmlns:a16="http://schemas.microsoft.com/office/drawing/2014/main" id="{D10638DC-3517-4EE4-9681-C2A144CD55AD}"/>
              </a:ext>
            </a:extLst>
          </p:cNvPr>
          <p:cNvSpPr txBox="1">
            <a:spLocks noChangeArrowheads="1"/>
          </p:cNvSpPr>
          <p:nvPr/>
        </p:nvSpPr>
        <p:spPr bwMode="auto">
          <a:xfrm>
            <a:off x="3673475" y="291717"/>
            <a:ext cx="5222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2800" dirty="0"/>
              <a:t>Research Site:</a:t>
            </a:r>
          </a:p>
          <a:p>
            <a:pPr algn="ctr" eaLnBrk="1" hangingPunct="1">
              <a:spcBef>
                <a:spcPct val="0"/>
              </a:spcBef>
              <a:buFontTx/>
              <a:buNone/>
            </a:pPr>
            <a:r>
              <a:rPr lang="en-CA" altLang="en-US" sz="2800" dirty="0"/>
              <a:t>A Pre-School in a Township </a:t>
            </a:r>
          </a:p>
          <a:p>
            <a:pPr algn="ctr" eaLnBrk="1" hangingPunct="1">
              <a:spcBef>
                <a:spcPct val="0"/>
              </a:spcBef>
              <a:buFontTx/>
              <a:buNone/>
            </a:pPr>
            <a:r>
              <a:rPr lang="en-CA" altLang="en-US" sz="2800" dirty="0"/>
              <a:t>on the Cape Flats</a:t>
            </a:r>
          </a:p>
        </p:txBody>
      </p:sp>
      <p:pic>
        <p:nvPicPr>
          <p:cNvPr id="8197" name="Picture 8" descr="Picture 063">
            <a:extLst>
              <a:ext uri="{FF2B5EF4-FFF2-40B4-BE49-F238E27FC236}">
                <a16:creationId xmlns:a16="http://schemas.microsoft.com/office/drawing/2014/main" id="{6B31C546-5A19-4C7C-9E2C-EF1E1FD915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677"/>
          <a:stretch>
            <a:fillRect/>
          </a:stretch>
        </p:blipFill>
        <p:spPr bwMode="auto">
          <a:xfrm>
            <a:off x="3851275" y="1966460"/>
            <a:ext cx="511175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5E2CF94-65A8-448E-BFA0-4019DA5CCFA5}"/>
              </a:ext>
            </a:extLst>
          </p:cNvPr>
          <p:cNvSpPr txBox="1"/>
          <p:nvPr/>
        </p:nvSpPr>
        <p:spPr>
          <a:xfrm>
            <a:off x="161926" y="2963385"/>
            <a:ext cx="3478212" cy="584775"/>
          </a:xfrm>
          <a:prstGeom prst="rect">
            <a:avLst/>
          </a:prstGeom>
          <a:noFill/>
        </p:spPr>
        <p:txBody>
          <a:bodyPr wrap="square" rtlCol="0">
            <a:spAutoFit/>
          </a:bodyPr>
          <a:lstStyle/>
          <a:p>
            <a:r>
              <a:rPr lang="en-CA" sz="1600" dirty="0"/>
              <a:t>‘Formal’ houses built in townships after 1994</a:t>
            </a:r>
          </a:p>
        </p:txBody>
      </p:sp>
      <p:sp>
        <p:nvSpPr>
          <p:cNvPr id="9" name="TextBox 8">
            <a:extLst>
              <a:ext uri="{FF2B5EF4-FFF2-40B4-BE49-F238E27FC236}">
                <a16:creationId xmlns:a16="http://schemas.microsoft.com/office/drawing/2014/main" id="{E76D98A5-CF5C-46C8-997A-755EA1BAE0B8}"/>
              </a:ext>
            </a:extLst>
          </p:cNvPr>
          <p:cNvSpPr txBox="1"/>
          <p:nvPr/>
        </p:nvSpPr>
        <p:spPr>
          <a:xfrm>
            <a:off x="161926" y="6242050"/>
            <a:ext cx="3511550" cy="584775"/>
          </a:xfrm>
          <a:prstGeom prst="rect">
            <a:avLst/>
          </a:prstGeom>
          <a:noFill/>
        </p:spPr>
        <p:txBody>
          <a:bodyPr wrap="square" rtlCol="0">
            <a:spAutoFit/>
          </a:bodyPr>
          <a:lstStyle/>
          <a:p>
            <a:r>
              <a:rPr lang="en-CA" sz="1600" dirty="0"/>
              <a:t>To alleviate housing shortages, shacks still exist in townships</a:t>
            </a:r>
          </a:p>
        </p:txBody>
      </p:sp>
      <p:sp>
        <p:nvSpPr>
          <p:cNvPr id="10" name="TextBox 9">
            <a:extLst>
              <a:ext uri="{FF2B5EF4-FFF2-40B4-BE49-F238E27FC236}">
                <a16:creationId xmlns:a16="http://schemas.microsoft.com/office/drawing/2014/main" id="{3B653107-8EF3-4352-B5F7-F839E750A59E}"/>
              </a:ext>
            </a:extLst>
          </p:cNvPr>
          <p:cNvSpPr txBox="1"/>
          <p:nvPr/>
        </p:nvSpPr>
        <p:spPr>
          <a:xfrm>
            <a:off x="3851275" y="6298959"/>
            <a:ext cx="3511550" cy="338554"/>
          </a:xfrm>
          <a:prstGeom prst="rect">
            <a:avLst/>
          </a:prstGeom>
          <a:noFill/>
        </p:spPr>
        <p:txBody>
          <a:bodyPr wrap="square" rtlCol="0">
            <a:spAutoFit/>
          </a:bodyPr>
          <a:lstStyle/>
          <a:p>
            <a:r>
              <a:rPr lang="en-CA" sz="1600" dirty="0"/>
              <a:t>A teacher and pre-school children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2E9BEF-0393-499A-B275-CDF4E986E9D7}"/>
              </a:ext>
            </a:extLst>
          </p:cNvPr>
          <p:cNvSpPr>
            <a:spLocks noGrp="1" noChangeArrowheads="1"/>
          </p:cNvSpPr>
          <p:nvPr>
            <p:ph type="title"/>
          </p:nvPr>
        </p:nvSpPr>
        <p:spPr/>
        <p:txBody>
          <a:bodyPr/>
          <a:lstStyle/>
          <a:p>
            <a:pPr eaLnBrk="1" hangingPunct="1"/>
            <a:r>
              <a:rPr lang="en-CA" altLang="en-US" sz="4000"/>
              <a:t>South Africa: The Legacy of Apartheid</a:t>
            </a:r>
          </a:p>
        </p:txBody>
      </p:sp>
      <p:sp>
        <p:nvSpPr>
          <p:cNvPr id="10243" name="Rectangle 3">
            <a:extLst>
              <a:ext uri="{FF2B5EF4-FFF2-40B4-BE49-F238E27FC236}">
                <a16:creationId xmlns:a16="http://schemas.microsoft.com/office/drawing/2014/main" id="{97F21BF9-F836-4F59-A91F-95DBBC507742}"/>
              </a:ext>
            </a:extLst>
          </p:cNvPr>
          <p:cNvSpPr>
            <a:spLocks noGrp="1" noChangeArrowheads="1"/>
          </p:cNvSpPr>
          <p:nvPr>
            <p:ph type="body" idx="1"/>
          </p:nvPr>
        </p:nvSpPr>
        <p:spPr>
          <a:xfrm>
            <a:off x="701484" y="1417638"/>
            <a:ext cx="7831044" cy="4737100"/>
          </a:xfrm>
        </p:spPr>
        <p:txBody>
          <a:bodyPr/>
          <a:lstStyle/>
          <a:p>
            <a:pPr marL="0" indent="11113" eaLnBrk="1" hangingPunct="1">
              <a:buFontTx/>
              <a:buNone/>
            </a:pPr>
            <a:r>
              <a:rPr lang="en-CA" altLang="en-US" dirty="0"/>
              <a:t>South Africa, a middle income country, has a sophisticated infrastructure, a well developed private sector, and stable macro economy, </a:t>
            </a:r>
            <a:r>
              <a:rPr lang="en-CA" altLang="en-US" u="sng" dirty="0"/>
              <a:t>but</a:t>
            </a:r>
            <a:r>
              <a:rPr lang="en-CA" altLang="en-US" dirty="0"/>
              <a:t> the majority suffer from continuing inequalities:</a:t>
            </a:r>
          </a:p>
          <a:p>
            <a:pPr lvl="1" eaLnBrk="1" hangingPunct="1">
              <a:buClr>
                <a:schemeClr val="tx1"/>
              </a:buClr>
              <a:buFont typeface="Wingdings" panose="05000000000000000000" pitchFamily="2" charset="2"/>
              <a:buChar char="§"/>
            </a:pPr>
            <a:r>
              <a:rPr lang="en-CA" altLang="en-US" sz="3200" dirty="0"/>
              <a:t>income</a:t>
            </a:r>
          </a:p>
          <a:p>
            <a:pPr lvl="1" eaLnBrk="1" hangingPunct="1">
              <a:buClr>
                <a:schemeClr val="tx1"/>
              </a:buClr>
              <a:buFont typeface="Wingdings" panose="05000000000000000000" pitchFamily="2" charset="2"/>
              <a:buChar char="§"/>
            </a:pPr>
            <a:r>
              <a:rPr lang="en-CA" altLang="en-US" sz="3200" dirty="0"/>
              <a:t>access to quality education</a:t>
            </a:r>
          </a:p>
          <a:p>
            <a:pPr lvl="1" eaLnBrk="1" hangingPunct="1">
              <a:buClr>
                <a:schemeClr val="tx1"/>
              </a:buClr>
              <a:buFont typeface="Wingdings" panose="05000000000000000000" pitchFamily="2" charset="2"/>
              <a:buChar char="§"/>
            </a:pPr>
            <a:r>
              <a:rPr lang="en-CA" altLang="en-US" sz="3200" dirty="0"/>
              <a:t>employment opportunities</a:t>
            </a:r>
          </a:p>
          <a:p>
            <a:pPr lvl="1" eaLnBrk="1" hangingPunct="1">
              <a:buClr>
                <a:schemeClr val="tx1"/>
              </a:buClr>
              <a:buFont typeface="Wingdings" panose="05000000000000000000" pitchFamily="2" charset="2"/>
              <a:buChar char="§"/>
            </a:pPr>
            <a:r>
              <a:rPr lang="en-CA" altLang="en-US" sz="3200" dirty="0"/>
              <a:t>access to quality health care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667979D-F1AE-498B-9A35-7260055BC984}"/>
              </a:ext>
            </a:extLst>
          </p:cNvPr>
          <p:cNvSpPr>
            <a:spLocks noGrp="1" noChangeArrowheads="1"/>
          </p:cNvSpPr>
          <p:nvPr>
            <p:ph type="title"/>
          </p:nvPr>
        </p:nvSpPr>
        <p:spPr>
          <a:xfrm>
            <a:off x="457200" y="846138"/>
            <a:ext cx="8229600" cy="1143000"/>
          </a:xfrm>
        </p:spPr>
        <p:txBody>
          <a:bodyPr/>
          <a:lstStyle/>
          <a:p>
            <a:pPr eaLnBrk="1" hangingPunct="1"/>
            <a:r>
              <a:rPr lang="en-CA" altLang="en-US" sz="4000"/>
              <a:t>Framework for Mapping Outcomes of Community Engagement </a:t>
            </a:r>
            <a:br>
              <a:rPr lang="en-CA" altLang="en-US" sz="3600"/>
            </a:br>
            <a:endParaRPr lang="en-CA" altLang="en-US" sz="2400"/>
          </a:p>
        </p:txBody>
      </p:sp>
      <p:sp>
        <p:nvSpPr>
          <p:cNvPr id="12291" name="Rectangle 31">
            <a:extLst>
              <a:ext uri="{FF2B5EF4-FFF2-40B4-BE49-F238E27FC236}">
                <a16:creationId xmlns:a16="http://schemas.microsoft.com/office/drawing/2014/main" id="{2711BDEE-03CB-44B8-A364-DA2B41C1B354}"/>
              </a:ext>
            </a:extLst>
          </p:cNvPr>
          <p:cNvSpPr>
            <a:spLocks noChangeArrowheads="1"/>
          </p:cNvSpPr>
          <p:nvPr/>
        </p:nvSpPr>
        <p:spPr bwMode="auto">
          <a:xfrm>
            <a:off x="611472" y="1963399"/>
            <a:ext cx="7921056" cy="505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63538" indent="-363538">
              <a:spcBef>
                <a:spcPct val="20000"/>
              </a:spcBef>
              <a:buChar char="•"/>
              <a:defRPr sz="3200">
                <a:solidFill>
                  <a:schemeClr val="tx1"/>
                </a:solidFill>
                <a:latin typeface="Calibri" panose="020F0502020204030204" pitchFamily="34" charset="0"/>
                <a:cs typeface="Calibri" panose="020F0502020204030204" pitchFamily="34" charset="0"/>
              </a:defRPr>
            </a:lvl1pPr>
            <a:lvl2pPr marL="542925">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93663" indent="0" eaLnBrk="1" hangingPunct="1">
              <a:spcBef>
                <a:spcPct val="0"/>
              </a:spcBef>
              <a:buFontTx/>
              <a:buNone/>
            </a:pPr>
            <a:r>
              <a:rPr lang="en-CA" altLang="en-US" sz="2800" dirty="0">
                <a:latin typeface="Arial" panose="020B0604020202020204" pitchFamily="34" charset="0"/>
              </a:rPr>
              <a:t>In a meta-case analysis of 100 studies in a ten-year research program, </a:t>
            </a:r>
            <a:r>
              <a:rPr lang="en-CA" altLang="en-US" sz="2800" dirty="0" err="1">
                <a:latin typeface="Arial" panose="020B0604020202020204" pitchFamily="34" charset="0"/>
              </a:rPr>
              <a:t>Gaventa</a:t>
            </a:r>
            <a:r>
              <a:rPr lang="en-CA" altLang="en-US" sz="2800" dirty="0">
                <a:latin typeface="Arial" panose="020B0604020202020204" pitchFamily="34" charset="0"/>
              </a:rPr>
              <a:t> and Barrett (2010) map the observable effects of citizen participation. </a:t>
            </a:r>
          </a:p>
          <a:p>
            <a:pPr marL="542925" indent="0" eaLnBrk="1" hangingPunct="1">
              <a:spcBef>
                <a:spcPct val="0"/>
              </a:spcBef>
              <a:buFontTx/>
              <a:buNone/>
            </a:pPr>
            <a:endParaRPr lang="en-CA" altLang="en-US" sz="2800" dirty="0">
              <a:latin typeface="Arial" panose="020B0604020202020204" pitchFamily="34" charset="0"/>
            </a:endParaRPr>
          </a:p>
          <a:p>
            <a:pPr lvl="1" indent="-355600" defTabSz="806450" eaLnBrk="1" hangingPunct="1">
              <a:spcBef>
                <a:spcPct val="0"/>
              </a:spcBef>
              <a:spcAft>
                <a:spcPct val="20000"/>
              </a:spcAft>
              <a:buFont typeface="Wingdings" panose="05000000000000000000" pitchFamily="2" charset="2"/>
              <a:buChar char="§"/>
            </a:pPr>
            <a:r>
              <a:rPr lang="en-CA" altLang="en-US" sz="2400" i="1" dirty="0">
                <a:latin typeface="Arial" panose="020B0604020202020204" pitchFamily="34" charset="0"/>
              </a:rPr>
              <a:t>What are indicators of change? </a:t>
            </a:r>
          </a:p>
          <a:p>
            <a:pPr lvl="1" indent="-355600" defTabSz="806450" eaLnBrk="1" hangingPunct="1">
              <a:spcBef>
                <a:spcPct val="0"/>
              </a:spcBef>
              <a:spcAft>
                <a:spcPct val="20000"/>
              </a:spcAft>
              <a:buFont typeface="Wingdings" panose="05000000000000000000" pitchFamily="2" charset="2"/>
              <a:buChar char="§"/>
            </a:pPr>
            <a:r>
              <a:rPr lang="en-CA" altLang="en-US" sz="2400" i="1" dirty="0">
                <a:latin typeface="Arial" panose="020B0604020202020204" pitchFamily="34" charset="0"/>
              </a:rPr>
              <a:t>How can we measure success of change across different contexts? </a:t>
            </a:r>
          </a:p>
          <a:p>
            <a:pPr lvl="1" indent="-355600" defTabSz="806450" eaLnBrk="1" hangingPunct="1">
              <a:spcBef>
                <a:spcPct val="0"/>
              </a:spcBef>
              <a:spcAft>
                <a:spcPct val="20000"/>
              </a:spcAft>
              <a:buFont typeface="Wingdings" panose="05000000000000000000" pitchFamily="2" charset="2"/>
              <a:buChar char="§"/>
            </a:pPr>
            <a:r>
              <a:rPr lang="en-CA" altLang="en-US" sz="2400" i="1" dirty="0">
                <a:latin typeface="Arial" panose="020B0604020202020204" pitchFamily="34" charset="0"/>
              </a:rPr>
              <a:t>Whose reality counts when deciding which change is most meaningful?</a:t>
            </a:r>
          </a:p>
          <a:p>
            <a:pPr eaLnBrk="1" hangingPunct="1">
              <a:spcBef>
                <a:spcPct val="0"/>
              </a:spcBef>
              <a:buFontTx/>
              <a:buNone/>
            </a:pPr>
            <a:endParaRPr lang="en-CA" altLang="en-US" sz="2400" i="1" dirty="0">
              <a:latin typeface="Arial" panose="020B0604020202020204" pitchFamily="34" charset="0"/>
            </a:endParaRPr>
          </a:p>
          <a:p>
            <a:pPr eaLnBrk="1" hangingPunct="1">
              <a:spcBef>
                <a:spcPct val="0"/>
              </a:spcBef>
              <a:buFontTx/>
              <a:buNone/>
            </a:pPr>
            <a:endParaRPr lang="en-CA" altLang="en-US" sz="2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350B0C-0EDA-466D-8214-F8A15983CF7C}"/>
              </a:ext>
            </a:extLst>
          </p:cNvPr>
          <p:cNvSpPr>
            <a:spLocks noGrp="1" noChangeArrowheads="1"/>
          </p:cNvSpPr>
          <p:nvPr>
            <p:ph type="title"/>
          </p:nvPr>
        </p:nvSpPr>
        <p:spPr>
          <a:xfrm>
            <a:off x="395288" y="404813"/>
            <a:ext cx="8229600" cy="647700"/>
          </a:xfrm>
        </p:spPr>
        <p:txBody>
          <a:bodyPr/>
          <a:lstStyle/>
          <a:p>
            <a:pPr eaLnBrk="1" hangingPunct="1"/>
            <a:r>
              <a:rPr lang="en-CA" altLang="en-US" sz="3600"/>
              <a:t>Questions &amp; Data Collection</a:t>
            </a:r>
          </a:p>
        </p:txBody>
      </p:sp>
      <p:sp>
        <p:nvSpPr>
          <p:cNvPr id="14339" name="Text Box 3">
            <a:extLst>
              <a:ext uri="{FF2B5EF4-FFF2-40B4-BE49-F238E27FC236}">
                <a16:creationId xmlns:a16="http://schemas.microsoft.com/office/drawing/2014/main" id="{3B0BE237-D2C8-4E25-87AB-454022542250}"/>
              </a:ext>
            </a:extLst>
          </p:cNvPr>
          <p:cNvSpPr txBox="1">
            <a:spLocks noChangeArrowheads="1"/>
          </p:cNvSpPr>
          <p:nvPr/>
        </p:nvSpPr>
        <p:spPr bwMode="auto">
          <a:xfrm>
            <a:off x="250825" y="1768475"/>
            <a:ext cx="208915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1700" b="1">
                <a:cs typeface="Arial" panose="020B0604020202020204" pitchFamily="34" charset="0"/>
              </a:rPr>
              <a:t>Sources of Evidence</a:t>
            </a:r>
          </a:p>
          <a:p>
            <a:pPr eaLnBrk="1" hangingPunct="1">
              <a:spcBef>
                <a:spcPct val="0"/>
              </a:spcBef>
              <a:buFont typeface="Wingdings" panose="05000000000000000000" pitchFamily="2" charset="2"/>
              <a:buChar char="§"/>
            </a:pPr>
            <a:r>
              <a:rPr lang="en-CA" altLang="en-US" sz="1700">
                <a:cs typeface="Arial" panose="020B0604020202020204" pitchFamily="34" charset="0"/>
              </a:rPr>
              <a:t> </a:t>
            </a:r>
            <a:r>
              <a:rPr lang="en-CA" altLang="en-US" sz="1700" i="1">
                <a:cs typeface="Arial" panose="020B0604020202020204" pitchFamily="34" charset="0"/>
              </a:rPr>
              <a:t>Interviews</a:t>
            </a:r>
            <a:r>
              <a:rPr lang="en-CA" altLang="en-US" sz="1700">
                <a:cs typeface="Arial" panose="020B0604020202020204" pitchFamily="34" charset="0"/>
              </a:rPr>
              <a:t>  </a:t>
            </a:r>
          </a:p>
          <a:p>
            <a:pPr eaLnBrk="1" hangingPunct="1">
              <a:spcBef>
                <a:spcPct val="0"/>
              </a:spcBef>
              <a:buFontTx/>
              <a:buNone/>
            </a:pPr>
            <a:r>
              <a:rPr lang="en-CA" altLang="en-US" sz="1700">
                <a:cs typeface="Arial" panose="020B0604020202020204" pitchFamily="34" charset="0"/>
              </a:rPr>
              <a:t>  - parents </a:t>
            </a:r>
          </a:p>
          <a:p>
            <a:pPr eaLnBrk="1" hangingPunct="1">
              <a:spcBef>
                <a:spcPct val="0"/>
              </a:spcBef>
              <a:buFontTx/>
              <a:buNone/>
            </a:pPr>
            <a:r>
              <a:rPr lang="en-CA" altLang="en-US" sz="1700">
                <a:cs typeface="Arial" panose="020B0604020202020204" pitchFamily="34" charset="0"/>
              </a:rPr>
              <a:t>  - principal &amp; school</a:t>
            </a:r>
            <a:r>
              <a:rPr lang="en-CA" altLang="en-US" sz="1700" u="sng">
                <a:cs typeface="Arial" panose="020B0604020202020204" pitchFamily="34" charset="0"/>
              </a:rPr>
              <a:t>  </a:t>
            </a:r>
          </a:p>
          <a:p>
            <a:pPr eaLnBrk="1" hangingPunct="1">
              <a:spcBef>
                <a:spcPct val="0"/>
              </a:spcBef>
              <a:buFontTx/>
              <a:buNone/>
            </a:pPr>
            <a:r>
              <a:rPr lang="en-CA" altLang="en-US" sz="1700">
                <a:cs typeface="Arial" panose="020B0604020202020204" pitchFamily="34" charset="0"/>
              </a:rPr>
              <a:t>    staff</a:t>
            </a:r>
          </a:p>
          <a:p>
            <a:pPr eaLnBrk="1" hangingPunct="1">
              <a:spcBef>
                <a:spcPct val="0"/>
              </a:spcBef>
              <a:buFontTx/>
              <a:buNone/>
            </a:pPr>
            <a:r>
              <a:rPr lang="en-CA" altLang="en-US" sz="1700">
                <a:cs typeface="Arial" panose="020B0604020202020204" pitchFamily="34" charset="0"/>
              </a:rPr>
              <a:t>  - volunteers</a:t>
            </a:r>
          </a:p>
          <a:p>
            <a:pPr eaLnBrk="1" hangingPunct="1">
              <a:spcBef>
                <a:spcPct val="0"/>
              </a:spcBef>
              <a:buFont typeface="Wingdings" panose="05000000000000000000" pitchFamily="2" charset="2"/>
              <a:buChar char="§"/>
            </a:pPr>
            <a:r>
              <a:rPr lang="en-CA" altLang="en-US" sz="1700" i="1">
                <a:cs typeface="Arial" panose="020B0604020202020204" pitchFamily="34" charset="0"/>
              </a:rPr>
              <a:t> Observations</a:t>
            </a:r>
          </a:p>
          <a:p>
            <a:pPr eaLnBrk="1" hangingPunct="1">
              <a:spcBef>
                <a:spcPct val="0"/>
              </a:spcBef>
              <a:buFontTx/>
              <a:buNone/>
            </a:pPr>
            <a:r>
              <a:rPr lang="en-CA" altLang="en-US" sz="1700">
                <a:cs typeface="Arial" panose="020B0604020202020204" pitchFamily="34" charset="0"/>
              </a:rPr>
              <a:t>  - parent/ </a:t>
            </a:r>
          </a:p>
          <a:p>
            <a:pPr eaLnBrk="1" hangingPunct="1">
              <a:spcBef>
                <a:spcPct val="0"/>
              </a:spcBef>
              <a:buFontTx/>
              <a:buNone/>
            </a:pPr>
            <a:r>
              <a:rPr lang="en-CA" altLang="en-US" sz="1700">
                <a:cs typeface="Arial" panose="020B0604020202020204" pitchFamily="34" charset="0"/>
              </a:rPr>
              <a:t>    teacher meetings</a:t>
            </a:r>
          </a:p>
          <a:p>
            <a:pPr eaLnBrk="1" hangingPunct="1">
              <a:spcBef>
                <a:spcPct val="0"/>
              </a:spcBef>
              <a:buFontTx/>
              <a:buNone/>
            </a:pPr>
            <a:r>
              <a:rPr lang="en-CA" altLang="en-US" sz="1700">
                <a:cs typeface="Arial" panose="020B0604020202020204" pitchFamily="34" charset="0"/>
              </a:rPr>
              <a:t>  - classrooms</a:t>
            </a:r>
          </a:p>
          <a:p>
            <a:pPr eaLnBrk="1" hangingPunct="1">
              <a:spcBef>
                <a:spcPct val="0"/>
              </a:spcBef>
              <a:buFont typeface="Wingdings" panose="05000000000000000000" pitchFamily="2" charset="2"/>
              <a:buChar char="§"/>
            </a:pPr>
            <a:r>
              <a:rPr lang="en-CA" altLang="en-US" sz="1700" i="1">
                <a:cs typeface="Arial" panose="020B0604020202020204" pitchFamily="34" charset="0"/>
              </a:rPr>
              <a:t> Document review</a:t>
            </a:r>
          </a:p>
          <a:p>
            <a:pPr eaLnBrk="1" hangingPunct="1">
              <a:spcBef>
                <a:spcPct val="0"/>
              </a:spcBef>
              <a:buFontTx/>
              <a:buNone/>
            </a:pPr>
            <a:r>
              <a:rPr lang="en-CA" altLang="en-US" sz="1700">
                <a:cs typeface="Arial" panose="020B0604020202020204" pitchFamily="34" charset="0"/>
              </a:rPr>
              <a:t>  - agendas, minutes, </a:t>
            </a:r>
          </a:p>
          <a:p>
            <a:pPr eaLnBrk="1" hangingPunct="1">
              <a:spcBef>
                <a:spcPct val="0"/>
              </a:spcBef>
              <a:buFontTx/>
              <a:buNone/>
            </a:pPr>
            <a:r>
              <a:rPr lang="en-CA" altLang="en-US" sz="1700">
                <a:cs typeface="Arial" panose="020B0604020202020204" pitchFamily="34" charset="0"/>
              </a:rPr>
              <a:t>    notes of meetings</a:t>
            </a:r>
          </a:p>
          <a:p>
            <a:pPr lvl="1" eaLnBrk="1" hangingPunct="1">
              <a:spcBef>
                <a:spcPct val="0"/>
              </a:spcBef>
              <a:buFontTx/>
              <a:buNone/>
            </a:pPr>
            <a:endParaRPr lang="en-CA" altLang="en-US" sz="1700">
              <a:cs typeface="Arial" panose="020B0604020202020204" pitchFamily="34" charset="0"/>
            </a:endParaRPr>
          </a:p>
          <a:p>
            <a:pPr eaLnBrk="1" hangingPunct="1">
              <a:spcBef>
                <a:spcPct val="0"/>
              </a:spcBef>
              <a:buFontTx/>
              <a:buNone/>
            </a:pPr>
            <a:endParaRPr lang="en-CA" altLang="en-US" sz="1800">
              <a:latin typeface="Arial" panose="020B0604020202020204" pitchFamily="34" charset="0"/>
              <a:cs typeface="Arial" panose="020B0604020202020204" pitchFamily="34" charset="0"/>
            </a:endParaRPr>
          </a:p>
        </p:txBody>
      </p:sp>
      <p:sp>
        <p:nvSpPr>
          <p:cNvPr id="14340" name="Text Box 4">
            <a:extLst>
              <a:ext uri="{FF2B5EF4-FFF2-40B4-BE49-F238E27FC236}">
                <a16:creationId xmlns:a16="http://schemas.microsoft.com/office/drawing/2014/main" id="{5B3E7620-511B-4DFD-9059-D7CC5C96653B}"/>
              </a:ext>
            </a:extLst>
          </p:cNvPr>
          <p:cNvSpPr txBox="1">
            <a:spLocks noChangeArrowheads="1"/>
          </p:cNvSpPr>
          <p:nvPr/>
        </p:nvSpPr>
        <p:spPr bwMode="auto">
          <a:xfrm>
            <a:off x="1908175" y="3644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4341" name="Text Box 5">
            <a:extLst>
              <a:ext uri="{FF2B5EF4-FFF2-40B4-BE49-F238E27FC236}">
                <a16:creationId xmlns:a16="http://schemas.microsoft.com/office/drawing/2014/main" id="{4C7CE9AF-C1EC-48F3-B96A-87870BE85AEB}"/>
              </a:ext>
            </a:extLst>
          </p:cNvPr>
          <p:cNvSpPr txBox="1">
            <a:spLocks noChangeArrowheads="1"/>
          </p:cNvSpPr>
          <p:nvPr/>
        </p:nvSpPr>
        <p:spPr bwMode="auto">
          <a:xfrm>
            <a:off x="2592388" y="1177925"/>
            <a:ext cx="1873250" cy="55086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2200" b="1">
                <a:cs typeface="Arial" panose="020B0604020202020204" pitchFamily="34" charset="0"/>
              </a:rPr>
              <a:t>Learning/</a:t>
            </a:r>
          </a:p>
          <a:p>
            <a:pPr algn="ctr" eaLnBrk="1" hangingPunct="1">
              <a:spcBef>
                <a:spcPct val="0"/>
              </a:spcBef>
              <a:buFontTx/>
              <a:buNone/>
            </a:pPr>
            <a:r>
              <a:rPr lang="en-CA" altLang="en-US" sz="2200" b="1">
                <a:cs typeface="Arial" panose="020B0604020202020204" pitchFamily="34" charset="0"/>
              </a:rPr>
              <a:t>Citizenship</a:t>
            </a:r>
          </a:p>
          <a:p>
            <a:pPr algn="ctr" eaLnBrk="1" hangingPunct="1">
              <a:spcBef>
                <a:spcPct val="0"/>
              </a:spcBef>
              <a:buFontTx/>
              <a:buNone/>
            </a:pPr>
            <a:r>
              <a:rPr lang="en-CA" altLang="en-US" sz="2200">
                <a:cs typeface="Arial" panose="020B0604020202020204" pitchFamily="34" charset="0"/>
              </a:rPr>
              <a:t>Has parental and community </a:t>
            </a:r>
            <a:r>
              <a:rPr lang="en-CA" altLang="en-US" sz="2200" u="sng">
                <a:cs typeface="Arial" panose="020B0604020202020204" pitchFamily="34" charset="0"/>
              </a:rPr>
              <a:t>participation</a:t>
            </a:r>
            <a:r>
              <a:rPr lang="en-CA" altLang="en-US" sz="2200">
                <a:cs typeface="Arial" panose="020B0604020202020204" pitchFamily="34" charset="0"/>
              </a:rPr>
              <a:t> in this space fostered increased knowledge, awareness of and capacity for participation, and a sense of agency?</a:t>
            </a:r>
          </a:p>
        </p:txBody>
      </p:sp>
      <p:sp>
        <p:nvSpPr>
          <p:cNvPr id="14342" name="AutoShape 6">
            <a:extLst>
              <a:ext uri="{FF2B5EF4-FFF2-40B4-BE49-F238E27FC236}">
                <a16:creationId xmlns:a16="http://schemas.microsoft.com/office/drawing/2014/main" id="{7D816D4F-72BF-4037-9BB0-FC0493F9ACF0}"/>
              </a:ext>
            </a:extLst>
          </p:cNvPr>
          <p:cNvSpPr>
            <a:spLocks noChangeArrowheads="1"/>
          </p:cNvSpPr>
          <p:nvPr/>
        </p:nvSpPr>
        <p:spPr bwMode="auto">
          <a:xfrm>
            <a:off x="2017713" y="3644900"/>
            <a:ext cx="574675" cy="288925"/>
          </a:xfrm>
          <a:prstGeom prst="rightArrow">
            <a:avLst>
              <a:gd name="adj1" fmla="val 50000"/>
              <a:gd name="adj2" fmla="val 4972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4343" name="Text Box 7">
            <a:extLst>
              <a:ext uri="{FF2B5EF4-FFF2-40B4-BE49-F238E27FC236}">
                <a16:creationId xmlns:a16="http://schemas.microsoft.com/office/drawing/2014/main" id="{E5252AA4-B5CE-4AC0-887D-90C91ABEB1DD}"/>
              </a:ext>
            </a:extLst>
          </p:cNvPr>
          <p:cNvSpPr txBox="1">
            <a:spLocks noChangeArrowheads="1"/>
          </p:cNvSpPr>
          <p:nvPr/>
        </p:nvSpPr>
        <p:spPr bwMode="auto">
          <a:xfrm>
            <a:off x="4662488" y="1177925"/>
            <a:ext cx="1873250" cy="5461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2200" b="1" dirty="0">
                <a:cs typeface="Arial" panose="020B0604020202020204" pitchFamily="34" charset="0"/>
              </a:rPr>
              <a:t>Decision Making</a:t>
            </a:r>
          </a:p>
          <a:p>
            <a:pPr algn="ctr" eaLnBrk="1" hangingPunct="1">
              <a:spcBef>
                <a:spcPct val="0"/>
              </a:spcBef>
              <a:buFontTx/>
              <a:buNone/>
            </a:pPr>
            <a:r>
              <a:rPr lang="en-CA" altLang="en-US" sz="2200" dirty="0">
                <a:cs typeface="Arial" panose="020B0604020202020204" pitchFamily="34" charset="0"/>
              </a:rPr>
              <a:t>Has parental and community </a:t>
            </a:r>
            <a:r>
              <a:rPr lang="en-CA" altLang="en-US" sz="2200" u="sng" dirty="0">
                <a:cs typeface="Arial" panose="020B0604020202020204" pitchFamily="34" charset="0"/>
              </a:rPr>
              <a:t>decision making</a:t>
            </a:r>
            <a:r>
              <a:rPr lang="en-CA" altLang="en-US" sz="2200" dirty="0">
                <a:cs typeface="Arial" panose="020B0604020202020204" pitchFamily="34" charset="0"/>
              </a:rPr>
              <a:t> in this space played a role the development of a cohesive community where a sense of inclusion, dignity and respect exist?</a:t>
            </a:r>
          </a:p>
        </p:txBody>
      </p:sp>
      <p:sp>
        <p:nvSpPr>
          <p:cNvPr id="14344" name="Text Box 8">
            <a:extLst>
              <a:ext uri="{FF2B5EF4-FFF2-40B4-BE49-F238E27FC236}">
                <a16:creationId xmlns:a16="http://schemas.microsoft.com/office/drawing/2014/main" id="{F2CC449A-32AD-4737-B4E2-F54F63E54029}"/>
              </a:ext>
            </a:extLst>
          </p:cNvPr>
          <p:cNvSpPr txBox="1">
            <a:spLocks noChangeArrowheads="1"/>
          </p:cNvSpPr>
          <p:nvPr/>
        </p:nvSpPr>
        <p:spPr bwMode="auto">
          <a:xfrm>
            <a:off x="6877050" y="1203325"/>
            <a:ext cx="2266950"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1700" b="1">
                <a:cs typeface="Arial" panose="020B0604020202020204" pitchFamily="34" charset="0"/>
              </a:rPr>
              <a:t>Sources of Evidence</a:t>
            </a:r>
          </a:p>
          <a:p>
            <a:pPr eaLnBrk="1" hangingPunct="1">
              <a:spcBef>
                <a:spcPct val="0"/>
              </a:spcBef>
              <a:buFont typeface="Wingdings" panose="05000000000000000000" pitchFamily="2" charset="2"/>
              <a:buChar char="§"/>
            </a:pPr>
            <a:r>
              <a:rPr lang="en-CA" altLang="en-US" sz="1700">
                <a:cs typeface="Arial" panose="020B0604020202020204" pitchFamily="34" charset="0"/>
              </a:rPr>
              <a:t> </a:t>
            </a:r>
            <a:r>
              <a:rPr lang="en-CA" altLang="en-US" sz="1700" i="1">
                <a:cs typeface="Arial" panose="020B0604020202020204" pitchFamily="34" charset="0"/>
              </a:rPr>
              <a:t>Interviews</a:t>
            </a:r>
            <a:r>
              <a:rPr lang="en-CA" altLang="en-US" sz="1700">
                <a:cs typeface="Arial" panose="020B0604020202020204" pitchFamily="34" charset="0"/>
              </a:rPr>
              <a:t>  </a:t>
            </a:r>
          </a:p>
          <a:p>
            <a:pPr eaLnBrk="1" hangingPunct="1">
              <a:spcBef>
                <a:spcPct val="0"/>
              </a:spcBef>
              <a:buFontTx/>
              <a:buNone/>
            </a:pPr>
            <a:r>
              <a:rPr lang="en-CA" altLang="en-US" sz="1700">
                <a:cs typeface="Arial" panose="020B0604020202020204" pitchFamily="34" charset="0"/>
              </a:rPr>
              <a:t>  - parents </a:t>
            </a:r>
          </a:p>
          <a:p>
            <a:pPr eaLnBrk="1" hangingPunct="1">
              <a:spcBef>
                <a:spcPct val="0"/>
              </a:spcBef>
              <a:buFontTx/>
              <a:buNone/>
            </a:pPr>
            <a:r>
              <a:rPr lang="en-CA" altLang="en-US" sz="1700">
                <a:cs typeface="Arial" panose="020B0604020202020204" pitchFamily="34" charset="0"/>
              </a:rPr>
              <a:t>  - members of School</a:t>
            </a:r>
            <a:r>
              <a:rPr lang="en-CA" altLang="en-US" sz="1700" u="sng">
                <a:cs typeface="Arial" panose="020B0604020202020204" pitchFamily="34" charset="0"/>
              </a:rPr>
              <a:t>    </a:t>
            </a:r>
          </a:p>
          <a:p>
            <a:pPr eaLnBrk="1" hangingPunct="1">
              <a:spcBef>
                <a:spcPct val="0"/>
              </a:spcBef>
              <a:buFontTx/>
              <a:buNone/>
            </a:pPr>
            <a:r>
              <a:rPr lang="en-CA" altLang="en-US" sz="1700">
                <a:cs typeface="Arial" panose="020B0604020202020204" pitchFamily="34" charset="0"/>
              </a:rPr>
              <a:t>    Governing Body</a:t>
            </a:r>
            <a:r>
              <a:rPr lang="en-CA" altLang="en-US" sz="1700" u="sng">
                <a:cs typeface="Arial" panose="020B0604020202020204" pitchFamily="34" charset="0"/>
              </a:rPr>
              <a:t> </a:t>
            </a:r>
          </a:p>
          <a:p>
            <a:pPr eaLnBrk="1" hangingPunct="1">
              <a:spcBef>
                <a:spcPct val="0"/>
              </a:spcBef>
              <a:buFontTx/>
              <a:buNone/>
            </a:pPr>
            <a:r>
              <a:rPr lang="en-CA" altLang="en-US" sz="1700">
                <a:cs typeface="Arial" panose="020B0604020202020204" pitchFamily="34" charset="0"/>
              </a:rPr>
              <a:t>  - members of local</a:t>
            </a:r>
          </a:p>
          <a:p>
            <a:pPr eaLnBrk="1" hangingPunct="1">
              <a:spcBef>
                <a:spcPct val="0"/>
              </a:spcBef>
              <a:buFontTx/>
              <a:buNone/>
            </a:pPr>
            <a:r>
              <a:rPr lang="en-CA" altLang="en-US" sz="1700">
                <a:cs typeface="Arial" panose="020B0604020202020204" pitchFamily="34" charset="0"/>
              </a:rPr>
              <a:t>    community</a:t>
            </a:r>
          </a:p>
          <a:p>
            <a:pPr eaLnBrk="1" hangingPunct="1">
              <a:spcBef>
                <a:spcPct val="0"/>
              </a:spcBef>
              <a:buFontTx/>
              <a:buNone/>
            </a:pPr>
            <a:r>
              <a:rPr lang="en-CA" altLang="en-US" sz="1700">
                <a:cs typeface="Arial" panose="020B0604020202020204" pitchFamily="34" charset="0"/>
              </a:rPr>
              <a:t>  - members of   </a:t>
            </a:r>
          </a:p>
          <a:p>
            <a:pPr eaLnBrk="1" hangingPunct="1">
              <a:spcBef>
                <a:spcPct val="0"/>
              </a:spcBef>
              <a:buFontTx/>
              <a:buNone/>
            </a:pPr>
            <a:r>
              <a:rPr lang="en-CA" altLang="en-US" sz="1700">
                <a:cs typeface="Arial" panose="020B0604020202020204" pitchFamily="34" charset="0"/>
              </a:rPr>
              <a:t>     broader</a:t>
            </a:r>
          </a:p>
          <a:p>
            <a:pPr eaLnBrk="1" hangingPunct="1">
              <a:spcBef>
                <a:spcPct val="0"/>
              </a:spcBef>
              <a:buFontTx/>
              <a:buNone/>
            </a:pPr>
            <a:r>
              <a:rPr lang="en-CA" altLang="en-US" sz="1700">
                <a:cs typeface="Arial" panose="020B0604020202020204" pitchFamily="34" charset="0"/>
              </a:rPr>
              <a:t>    community</a:t>
            </a:r>
          </a:p>
          <a:p>
            <a:pPr eaLnBrk="1" hangingPunct="1">
              <a:spcBef>
                <a:spcPct val="0"/>
              </a:spcBef>
              <a:buFontTx/>
              <a:buNone/>
            </a:pPr>
            <a:r>
              <a:rPr lang="en-CA" altLang="en-US" sz="1700">
                <a:cs typeface="Arial" panose="020B0604020202020204" pitchFamily="34" charset="0"/>
              </a:rPr>
              <a:t>  - government officials</a:t>
            </a:r>
          </a:p>
          <a:p>
            <a:pPr eaLnBrk="1" hangingPunct="1">
              <a:spcBef>
                <a:spcPct val="0"/>
              </a:spcBef>
              <a:buFont typeface="Wingdings" panose="05000000000000000000" pitchFamily="2" charset="2"/>
              <a:buChar char="§"/>
            </a:pPr>
            <a:r>
              <a:rPr lang="en-CA" altLang="en-US" sz="1700" i="1">
                <a:cs typeface="Arial" panose="020B0604020202020204" pitchFamily="34" charset="0"/>
              </a:rPr>
              <a:t> Observations</a:t>
            </a:r>
          </a:p>
          <a:p>
            <a:pPr eaLnBrk="1" hangingPunct="1">
              <a:spcBef>
                <a:spcPct val="0"/>
              </a:spcBef>
              <a:buFontTx/>
              <a:buNone/>
            </a:pPr>
            <a:r>
              <a:rPr lang="en-CA" altLang="en-US" sz="1700">
                <a:cs typeface="Arial" panose="020B0604020202020204" pitchFamily="34" charset="0"/>
              </a:rPr>
              <a:t>  - Parent &amp; SGB</a:t>
            </a:r>
          </a:p>
          <a:p>
            <a:pPr eaLnBrk="1" hangingPunct="1">
              <a:spcBef>
                <a:spcPct val="0"/>
              </a:spcBef>
              <a:buFontTx/>
              <a:buNone/>
            </a:pPr>
            <a:r>
              <a:rPr lang="en-CA" altLang="en-US" sz="1700">
                <a:cs typeface="Arial" panose="020B0604020202020204" pitchFamily="34" charset="0"/>
              </a:rPr>
              <a:t>    meetings</a:t>
            </a:r>
          </a:p>
          <a:p>
            <a:pPr eaLnBrk="1" hangingPunct="1">
              <a:spcBef>
                <a:spcPct val="0"/>
              </a:spcBef>
              <a:buFontTx/>
              <a:buNone/>
            </a:pPr>
            <a:r>
              <a:rPr lang="en-CA" altLang="en-US" sz="1700">
                <a:cs typeface="Arial" panose="020B0604020202020204" pitchFamily="34" charset="0"/>
              </a:rPr>
              <a:t>    Planning &amp;     </a:t>
            </a:r>
          </a:p>
          <a:p>
            <a:pPr eaLnBrk="1" hangingPunct="1">
              <a:spcBef>
                <a:spcPct val="0"/>
              </a:spcBef>
              <a:buFontTx/>
              <a:buNone/>
            </a:pPr>
            <a:r>
              <a:rPr lang="en-CA" altLang="en-US" sz="1700">
                <a:cs typeface="Arial" panose="020B0604020202020204" pitchFamily="34" charset="0"/>
              </a:rPr>
              <a:t>    evaluation meeting</a:t>
            </a:r>
          </a:p>
          <a:p>
            <a:pPr eaLnBrk="1" hangingPunct="1">
              <a:spcBef>
                <a:spcPct val="0"/>
              </a:spcBef>
              <a:buFont typeface="Wingdings" panose="05000000000000000000" pitchFamily="2" charset="2"/>
              <a:buChar char="§"/>
            </a:pPr>
            <a:r>
              <a:rPr lang="en-CA" altLang="en-US" sz="1700">
                <a:cs typeface="Arial" panose="020B0604020202020204" pitchFamily="34" charset="0"/>
              </a:rPr>
              <a:t>  </a:t>
            </a:r>
            <a:r>
              <a:rPr lang="en-CA" altLang="en-US" sz="1700" i="1">
                <a:cs typeface="Arial" panose="020B0604020202020204" pitchFamily="34" charset="0"/>
              </a:rPr>
              <a:t>Document review</a:t>
            </a:r>
          </a:p>
          <a:p>
            <a:pPr eaLnBrk="1" hangingPunct="1">
              <a:spcBef>
                <a:spcPct val="0"/>
              </a:spcBef>
              <a:buFontTx/>
              <a:buNone/>
            </a:pPr>
            <a:r>
              <a:rPr lang="en-CA" altLang="en-US" sz="1700">
                <a:cs typeface="Arial" panose="020B0604020202020204" pitchFamily="34" charset="0"/>
              </a:rPr>
              <a:t>  - agendas, minutes, </a:t>
            </a:r>
          </a:p>
          <a:p>
            <a:pPr eaLnBrk="1" hangingPunct="1">
              <a:spcBef>
                <a:spcPct val="0"/>
              </a:spcBef>
              <a:buFontTx/>
              <a:buNone/>
            </a:pPr>
            <a:r>
              <a:rPr lang="en-CA" altLang="en-US" sz="1700">
                <a:cs typeface="Arial" panose="020B0604020202020204" pitchFamily="34" charset="0"/>
              </a:rPr>
              <a:t>    notes of meetings</a:t>
            </a:r>
          </a:p>
          <a:p>
            <a:pPr eaLnBrk="1" hangingPunct="1">
              <a:spcBef>
                <a:spcPct val="0"/>
              </a:spcBef>
              <a:buFontTx/>
              <a:buNone/>
            </a:pPr>
            <a:r>
              <a:rPr lang="en-CA" altLang="en-US" sz="1700">
                <a:cs typeface="Arial" panose="020B0604020202020204" pitchFamily="34" charset="0"/>
              </a:rPr>
              <a:t>  - newsletters &amp; </a:t>
            </a:r>
          </a:p>
          <a:p>
            <a:pPr eaLnBrk="1" hangingPunct="1">
              <a:spcBef>
                <a:spcPct val="0"/>
              </a:spcBef>
              <a:buFontTx/>
              <a:buNone/>
            </a:pPr>
            <a:r>
              <a:rPr lang="en-CA" altLang="en-US" sz="1700">
                <a:cs typeface="Arial" panose="020B0604020202020204" pitchFamily="34" charset="0"/>
              </a:rPr>
              <a:t>    newspapers</a:t>
            </a:r>
          </a:p>
        </p:txBody>
      </p:sp>
      <p:sp>
        <p:nvSpPr>
          <p:cNvPr id="14345" name="AutoShape 9">
            <a:extLst>
              <a:ext uri="{FF2B5EF4-FFF2-40B4-BE49-F238E27FC236}">
                <a16:creationId xmlns:a16="http://schemas.microsoft.com/office/drawing/2014/main" id="{2B1FF4C1-25E4-4952-A131-C04D5A05CF74}"/>
              </a:ext>
            </a:extLst>
          </p:cNvPr>
          <p:cNvSpPr>
            <a:spLocks noChangeArrowheads="1"/>
          </p:cNvSpPr>
          <p:nvPr/>
        </p:nvSpPr>
        <p:spPr bwMode="auto">
          <a:xfrm rot="10800000">
            <a:off x="6535738" y="3644900"/>
            <a:ext cx="574675" cy="288925"/>
          </a:xfrm>
          <a:prstGeom prst="rightArrow">
            <a:avLst>
              <a:gd name="adj1" fmla="val 50000"/>
              <a:gd name="adj2" fmla="val 4972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8930AF8-9A75-43B2-886D-12ADB6D50DC8}"/>
              </a:ext>
            </a:extLst>
          </p:cNvPr>
          <p:cNvSpPr>
            <a:spLocks noGrp="1" noChangeArrowheads="1"/>
          </p:cNvSpPr>
          <p:nvPr>
            <p:ph type="title"/>
          </p:nvPr>
        </p:nvSpPr>
        <p:spPr>
          <a:xfrm>
            <a:off x="430941" y="908664"/>
            <a:ext cx="8229600" cy="1143000"/>
          </a:xfrm>
        </p:spPr>
        <p:txBody>
          <a:bodyPr/>
          <a:lstStyle/>
          <a:p>
            <a:r>
              <a:rPr lang="en-CA" altLang="en-US" sz="4000" dirty="0"/>
              <a:t>Outcomes of Community Engagement in This Preschool </a:t>
            </a:r>
            <a:br>
              <a:rPr lang="en-CA" altLang="en-US" sz="3600" dirty="0"/>
            </a:br>
            <a:r>
              <a:rPr lang="en-CA" altLang="en-US" sz="2000" dirty="0"/>
              <a:t>(adapted from </a:t>
            </a:r>
            <a:r>
              <a:rPr lang="en-CA" altLang="en-US" sz="2000" dirty="0" err="1"/>
              <a:t>Gaventa</a:t>
            </a:r>
            <a:r>
              <a:rPr lang="en-CA" altLang="en-US" sz="2000" dirty="0"/>
              <a:t> &amp; Barrett, 2010)</a:t>
            </a:r>
            <a:br>
              <a:rPr lang="en-CA" altLang="en-US" sz="2000" dirty="0"/>
            </a:br>
            <a:endParaRPr lang="en-CA" altLang="en-US" sz="2000" dirty="0"/>
          </a:p>
        </p:txBody>
      </p:sp>
      <p:sp>
        <p:nvSpPr>
          <p:cNvPr id="16387" name="Rectangle 3">
            <a:extLst>
              <a:ext uri="{FF2B5EF4-FFF2-40B4-BE49-F238E27FC236}">
                <a16:creationId xmlns:a16="http://schemas.microsoft.com/office/drawing/2014/main" id="{AC913298-4864-4341-835E-6B255581EA06}"/>
              </a:ext>
            </a:extLst>
          </p:cNvPr>
          <p:cNvSpPr>
            <a:spLocks noGrp="1" noChangeArrowheads="1"/>
          </p:cNvSpPr>
          <p:nvPr>
            <p:ph idx="1"/>
          </p:nvPr>
        </p:nvSpPr>
        <p:spPr>
          <a:xfrm>
            <a:off x="498890" y="2348856"/>
            <a:ext cx="8435975" cy="4979988"/>
          </a:xfrm>
        </p:spPr>
        <p:txBody>
          <a:bodyPr/>
          <a:lstStyle/>
          <a:p>
            <a:pPr marL="536575" indent="-536575" eaLnBrk="1" hangingPunct="1">
              <a:spcBef>
                <a:spcPct val="0"/>
              </a:spcBef>
              <a:buClr>
                <a:schemeClr val="tx1"/>
              </a:buClr>
              <a:buFont typeface="Calibri" panose="020F0502020204030204" pitchFamily="34" charset="0"/>
              <a:buAutoNum type="arabicPeriod"/>
            </a:pPr>
            <a:r>
              <a:rPr lang="en-CA" altLang="en-US" sz="2800" dirty="0"/>
              <a:t> </a:t>
            </a:r>
            <a:r>
              <a:rPr lang="en-CA" altLang="en-US" sz="2400" dirty="0"/>
              <a:t>Increased knowledge: Adult learning within the pre-school</a:t>
            </a:r>
          </a:p>
          <a:p>
            <a:pPr marL="542925" indent="0" eaLnBrk="1" hangingPunct="1">
              <a:spcBef>
                <a:spcPct val="0"/>
              </a:spcBef>
              <a:buClr>
                <a:schemeClr val="tx1"/>
              </a:buClr>
              <a:buNone/>
            </a:pPr>
            <a:r>
              <a:rPr lang="en-CA" altLang="en-US" sz="2400" i="1" dirty="0"/>
              <a:t>Parent: Now I can help my child learn</a:t>
            </a:r>
            <a:r>
              <a:rPr lang="en-CA" altLang="en-US" sz="2400" dirty="0"/>
              <a:t>.</a:t>
            </a:r>
          </a:p>
          <a:p>
            <a:pPr marL="0" indent="0" eaLnBrk="1" hangingPunct="1">
              <a:spcBef>
                <a:spcPct val="0"/>
              </a:spcBef>
              <a:buClr>
                <a:schemeClr val="tx1"/>
              </a:buClr>
              <a:buNone/>
            </a:pPr>
            <a:endParaRPr lang="en-CA" altLang="en-US" sz="1000" dirty="0"/>
          </a:p>
          <a:p>
            <a:pPr marL="536575" indent="-536575" eaLnBrk="1" hangingPunct="1">
              <a:spcBef>
                <a:spcPct val="0"/>
              </a:spcBef>
              <a:buClr>
                <a:schemeClr val="tx1"/>
              </a:buClr>
              <a:buFont typeface="Calibri" panose="020F0502020204030204" pitchFamily="34" charset="0"/>
              <a:buAutoNum type="arabicPeriod" startAt="2"/>
            </a:pPr>
            <a:r>
              <a:rPr lang="en-CA" altLang="en-US" sz="2400" dirty="0"/>
              <a:t>Awareness of and capacity to participate/act</a:t>
            </a:r>
          </a:p>
          <a:p>
            <a:pPr marL="536575" indent="-536575" eaLnBrk="1" hangingPunct="1">
              <a:spcBef>
                <a:spcPts val="600"/>
              </a:spcBef>
              <a:buClr>
                <a:schemeClr val="tx1"/>
              </a:buClr>
              <a:buFont typeface="Wingdings" panose="05000000000000000000" pitchFamily="2" charset="2"/>
              <a:buNone/>
            </a:pPr>
            <a:r>
              <a:rPr lang="en-CA" altLang="en-US" sz="2400" dirty="0"/>
              <a:t>	</a:t>
            </a:r>
            <a:r>
              <a:rPr lang="en-CA" altLang="en-US" sz="2400" i="1" dirty="0"/>
              <a:t>Parent: We’ve got a voice. We’ve got that right!</a:t>
            </a:r>
          </a:p>
          <a:p>
            <a:pPr marL="536575" indent="-536575" eaLnBrk="1" hangingPunct="1">
              <a:spcBef>
                <a:spcPct val="0"/>
              </a:spcBef>
              <a:buClr>
                <a:schemeClr val="tx1"/>
              </a:buClr>
              <a:buFont typeface="Wingdings" panose="05000000000000000000" pitchFamily="2" charset="2"/>
              <a:buNone/>
            </a:pPr>
            <a:endParaRPr lang="en-CA" altLang="en-US" sz="1000" dirty="0"/>
          </a:p>
          <a:p>
            <a:pPr marL="536575" indent="-536575" eaLnBrk="1" hangingPunct="1">
              <a:spcBef>
                <a:spcPct val="0"/>
              </a:spcBef>
              <a:buClr>
                <a:schemeClr val="tx1"/>
              </a:buClr>
              <a:buFont typeface="Calibri" panose="020F0502020204030204" pitchFamily="34" charset="0"/>
              <a:buAutoNum type="arabicPeriod" startAt="3"/>
            </a:pPr>
            <a:r>
              <a:rPr lang="en-CA" altLang="en-US" sz="2400" dirty="0"/>
              <a:t>Greater sense of agency/efficacy</a:t>
            </a:r>
          </a:p>
          <a:p>
            <a:pPr marL="536575" indent="-536575" eaLnBrk="1" hangingPunct="1">
              <a:spcBef>
                <a:spcPts val="600"/>
              </a:spcBef>
              <a:buFontTx/>
              <a:buNone/>
            </a:pPr>
            <a:r>
              <a:rPr lang="en-CA" altLang="en-US" sz="2400" dirty="0"/>
              <a:t>	</a:t>
            </a:r>
            <a:r>
              <a:rPr lang="en-CA" altLang="en-US" sz="2400" i="1" dirty="0"/>
              <a:t>Junior Teacher: Before I found this school, I never knew how much I could do. I believe now that I have a vision of what I can do. I have passed my level 5, and I am now a teacher. I am strong and can help my children and my 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1010004">
            <a:extLst>
              <a:ext uri="{FF2B5EF4-FFF2-40B4-BE49-F238E27FC236}">
                <a16:creationId xmlns:a16="http://schemas.microsoft.com/office/drawing/2014/main" id="{5AC52B4B-CF0D-493B-AA7C-86DD271AD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16" t="27025" r="23480"/>
          <a:stretch>
            <a:fillRect/>
          </a:stretch>
        </p:blipFill>
        <p:spPr bwMode="auto">
          <a:xfrm>
            <a:off x="250825" y="971550"/>
            <a:ext cx="457835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photo woman">
            <a:extLst>
              <a:ext uri="{FF2B5EF4-FFF2-40B4-BE49-F238E27FC236}">
                <a16:creationId xmlns:a16="http://schemas.microsoft.com/office/drawing/2014/main" id="{E76F566F-C7D4-403F-9D7D-C13C8525E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91" r="34253" b="12593"/>
          <a:stretch>
            <a:fillRect/>
          </a:stretch>
        </p:blipFill>
        <p:spPr bwMode="auto">
          <a:xfrm>
            <a:off x="5022850" y="971550"/>
            <a:ext cx="3671888"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a:extLst>
              <a:ext uri="{FF2B5EF4-FFF2-40B4-BE49-F238E27FC236}">
                <a16:creationId xmlns:a16="http://schemas.microsoft.com/office/drawing/2014/main" id="{BD2E92AF-1F13-4B84-9FBB-7ABA408C56D0}"/>
              </a:ext>
            </a:extLst>
          </p:cNvPr>
          <p:cNvSpPr txBox="1">
            <a:spLocks noChangeArrowheads="1"/>
          </p:cNvSpPr>
          <p:nvPr/>
        </p:nvSpPr>
        <p:spPr bwMode="auto">
          <a:xfrm>
            <a:off x="250825" y="4779963"/>
            <a:ext cx="45783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CA" altLang="en-US" sz="2800"/>
              <a:t>‘a safe place’</a:t>
            </a:r>
          </a:p>
          <a:p>
            <a:pPr algn="ctr" eaLnBrk="1" hangingPunct="1">
              <a:spcBef>
                <a:spcPct val="0"/>
              </a:spcBef>
              <a:buFontTx/>
              <a:buNone/>
            </a:pPr>
            <a:r>
              <a:rPr lang="en-CA" altLang="en-US" sz="2800"/>
              <a:t>‘a place of healing’</a:t>
            </a:r>
          </a:p>
          <a:p>
            <a:pPr algn="ctr" eaLnBrk="1" hangingPunct="1">
              <a:spcBef>
                <a:spcPct val="0"/>
              </a:spcBef>
              <a:buFontTx/>
              <a:buNone/>
            </a:pPr>
            <a:r>
              <a:rPr lang="en-CA" altLang="en-US" sz="2800"/>
              <a:t>‘before this place there was no light’</a:t>
            </a:r>
          </a:p>
        </p:txBody>
      </p:sp>
      <p:sp>
        <p:nvSpPr>
          <p:cNvPr id="17413" name="Title 3">
            <a:extLst>
              <a:ext uri="{FF2B5EF4-FFF2-40B4-BE49-F238E27FC236}">
                <a16:creationId xmlns:a16="http://schemas.microsoft.com/office/drawing/2014/main" id="{FEDB7F64-7F0F-4DD3-B5ED-5717BB203D48}"/>
              </a:ext>
            </a:extLst>
          </p:cNvPr>
          <p:cNvSpPr>
            <a:spLocks noGrp="1" noChangeArrowheads="1"/>
          </p:cNvSpPr>
          <p:nvPr>
            <p:ph type="title"/>
          </p:nvPr>
        </p:nvSpPr>
        <p:spPr>
          <a:xfrm>
            <a:off x="250825" y="23813"/>
            <a:ext cx="8435975" cy="1143000"/>
          </a:xfrm>
        </p:spPr>
        <p:txBody>
          <a:bodyPr/>
          <a:lstStyle/>
          <a:p>
            <a:r>
              <a:rPr lang="en-CA" altLang="en-US" dirty="0"/>
              <a:t>Citizenship &amp; Adult Learning</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cs typeface="Calibri" panose="020F050202020403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2507</TotalTime>
  <Words>1411</Words>
  <Application>Microsoft Office PowerPoint</Application>
  <PresentationFormat>On-screen Show (4:3)</PresentationFormat>
  <Paragraphs>133</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Default Design</vt:lpstr>
      <vt:lpstr> South Africa:  Realities of a New Democracy </vt:lpstr>
      <vt:lpstr>Research Question</vt:lpstr>
      <vt:lpstr>Research Goals</vt:lpstr>
      <vt:lpstr>PowerPoint Presentation</vt:lpstr>
      <vt:lpstr>South Africa: The Legacy of Apartheid</vt:lpstr>
      <vt:lpstr>Framework for Mapping Outcomes of Community Engagement  </vt:lpstr>
      <vt:lpstr>Questions &amp; Data Collection</vt:lpstr>
      <vt:lpstr>Outcomes of Community Engagement in This Preschool  (adapted from Gaventa &amp; Barrett, 2010) </vt:lpstr>
      <vt:lpstr>Citizenship &amp; Adult Learning</vt:lpstr>
      <vt:lpstr>PowerPoint Presentation</vt:lpstr>
      <vt:lpstr>Conclusion</vt:lpstr>
      <vt:lpstr>Realization of a Community’s Dream</vt:lpstr>
      <vt:lpstr>References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Hooper</dc:creator>
  <cp:lastModifiedBy>Dolana Mogadime</cp:lastModifiedBy>
  <cp:revision>78</cp:revision>
  <cp:lastPrinted>2018-06-02T13:42:30Z</cp:lastPrinted>
  <dcterms:created xsi:type="dcterms:W3CDTF">2011-06-25T19:42:47Z</dcterms:created>
  <dcterms:modified xsi:type="dcterms:W3CDTF">2022-11-16T13:51:08Z</dcterms:modified>
</cp:coreProperties>
</file>