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0" r:id="rId4"/>
  </p:sldMasterIdLst>
  <p:notesMasterIdLst>
    <p:notesMasterId r:id="rId37"/>
  </p:notesMasterIdLst>
  <p:sldIdLst>
    <p:sldId id="266" r:id="rId5"/>
    <p:sldId id="346" r:id="rId6"/>
    <p:sldId id="348" r:id="rId7"/>
    <p:sldId id="311" r:id="rId8"/>
    <p:sldId id="347" r:id="rId9"/>
    <p:sldId id="335" r:id="rId10"/>
    <p:sldId id="332" r:id="rId11"/>
    <p:sldId id="333" r:id="rId12"/>
    <p:sldId id="331" r:id="rId13"/>
    <p:sldId id="282" r:id="rId14"/>
    <p:sldId id="340" r:id="rId15"/>
    <p:sldId id="283" r:id="rId16"/>
    <p:sldId id="284" r:id="rId17"/>
    <p:sldId id="285" r:id="rId18"/>
    <p:sldId id="327" r:id="rId19"/>
    <p:sldId id="328" r:id="rId20"/>
    <p:sldId id="354" r:id="rId21"/>
    <p:sldId id="315" r:id="rId22"/>
    <p:sldId id="312" r:id="rId23"/>
    <p:sldId id="313" r:id="rId24"/>
    <p:sldId id="316" r:id="rId25"/>
    <p:sldId id="314" r:id="rId26"/>
    <p:sldId id="317" r:id="rId27"/>
    <p:sldId id="320" r:id="rId28"/>
    <p:sldId id="319" r:id="rId29"/>
    <p:sldId id="321" r:id="rId30"/>
    <p:sldId id="322" r:id="rId31"/>
    <p:sldId id="342" r:id="rId32"/>
    <p:sldId id="343" r:id="rId33"/>
    <p:sldId id="344" r:id="rId34"/>
    <p:sldId id="355" r:id="rId35"/>
    <p:sldId id="334"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21" autoAdjust="0"/>
    <p:restoredTop sz="70637" autoAdjust="0"/>
  </p:normalViewPr>
  <p:slideViewPr>
    <p:cSldViewPr snapToGrid="0">
      <p:cViewPr varScale="1">
        <p:scale>
          <a:sx n="46" d="100"/>
          <a:sy n="46" d="100"/>
        </p:scale>
        <p:origin x="1548"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546528-5289-4C1C-A47D-9C2B53839952}" type="datetimeFigureOut">
              <a:rPr lang="en-US" smtClean="0"/>
              <a:t>10/28/2022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9B181E-6AE8-42F7-ADED-4F8938E8CF39}" type="slidenum">
              <a:rPr lang="en-US" smtClean="0"/>
              <a:t>‹#›</a:t>
            </a:fld>
            <a:endParaRPr lang="en-US"/>
          </a:p>
        </p:txBody>
      </p:sp>
    </p:spTree>
    <p:extLst>
      <p:ext uri="{BB962C8B-B14F-4D97-AF65-F5344CB8AC3E}">
        <p14:creationId xmlns:p14="http://schemas.microsoft.com/office/powerpoint/2010/main" val="1504264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1</a:t>
            </a:fld>
            <a:endParaRPr lang="en-US"/>
          </a:p>
        </p:txBody>
      </p:sp>
    </p:spTree>
    <p:extLst>
      <p:ext uri="{BB962C8B-B14F-4D97-AF65-F5344CB8AC3E}">
        <p14:creationId xmlns:p14="http://schemas.microsoft.com/office/powerpoint/2010/main" val="23883727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ADHD: Stands for Attention Deficit/ Hyperactivity Disorder. ADHD as a neurodevelopmental disorder. The three core symptoms of ADHD are: inattention, impulsivity, and hyperactivity. There are three types of ADHD: inattentive type, hyperactive type, and combined type, which we will be covering later in the presentation.</a:t>
            </a:r>
          </a:p>
          <a:p>
            <a:pPr marL="171450" indent="-171450">
              <a:buFont typeface="Arial" panose="020B0604020202020204" pitchFamily="34" charset="0"/>
              <a:buChar char="•"/>
            </a:pPr>
            <a:r>
              <a:rPr lang="en-US" dirty="0"/>
              <a:t>Neurodiverse: Refers to a group of people who are neurologically diverse. This can include people with ADHD and people without ADHD. For example: “They are a neurodiverse family. There are two children and a parent who have ADHD, and one child and one parent who do not have ADHD”.</a:t>
            </a:r>
          </a:p>
          <a:p>
            <a:pPr marL="171450" indent="-171450">
              <a:buFont typeface="Arial" panose="020B0604020202020204" pitchFamily="34" charset="0"/>
              <a:buChar char="•"/>
            </a:pPr>
            <a:r>
              <a:rPr lang="en-US" dirty="0"/>
              <a:t>Disability: Personal experience of barriers to participation in all aspects of society.</a:t>
            </a:r>
          </a:p>
          <a:p>
            <a:pPr marL="171450" indent="-171450">
              <a:buFont typeface="Arial" panose="020B0604020202020204" pitchFamily="34" charset="0"/>
              <a:buChar char="•"/>
            </a:pPr>
            <a:r>
              <a:rPr lang="en-US" dirty="0"/>
              <a:t>Invisible Disability: A disability that you might not be able to perceive when you first meet someone.</a:t>
            </a:r>
          </a:p>
        </p:txBody>
      </p:sp>
      <p:sp>
        <p:nvSpPr>
          <p:cNvPr id="4" name="Slide Number Placeholder 3"/>
          <p:cNvSpPr>
            <a:spLocks noGrp="1"/>
          </p:cNvSpPr>
          <p:nvPr>
            <p:ph type="sldNum" sz="quarter" idx="5"/>
          </p:nvPr>
        </p:nvSpPr>
        <p:spPr/>
        <p:txBody>
          <a:bodyPr/>
          <a:lstStyle/>
          <a:p>
            <a:fld id="{79230CFA-805A-4FD3-B3A0-DAAA5993DA17}" type="slidenum">
              <a:rPr lang="en-US" noProof="0" smtClean="0"/>
              <a:t>10</a:t>
            </a:fld>
            <a:endParaRPr lang="en-US" noProof="0" dirty="0"/>
          </a:p>
        </p:txBody>
      </p:sp>
    </p:spTree>
    <p:extLst>
      <p:ext uri="{BB962C8B-B14F-4D97-AF65-F5344CB8AC3E}">
        <p14:creationId xmlns:p14="http://schemas.microsoft.com/office/powerpoint/2010/main" val="1762435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Executive function: set of skills that we use to navigate everyday life. Includes time management, self-control, flexible thinking, emotional regulation, etc. </a:t>
            </a:r>
          </a:p>
          <a:p>
            <a:pPr marL="171450" indent="-171450">
              <a:buFont typeface="Arial" panose="020B0604020202020204" pitchFamily="34" charset="0"/>
              <a:buChar char="•"/>
            </a:pPr>
            <a:r>
              <a:rPr lang="en-US" dirty="0"/>
              <a:t>Overstimulation: feeling extremely overwhelmed by a surplus of stimulating sensations such as loud music, certain textures, certain tastes, bright lights, etc. This can cause an emotional response. </a:t>
            </a:r>
          </a:p>
          <a:p>
            <a:pPr marL="171450" indent="-171450">
              <a:buFont typeface="Arial" panose="020B0604020202020204" pitchFamily="34" charset="0"/>
              <a:buChar char="•"/>
            </a:pPr>
            <a:r>
              <a:rPr lang="en-US" dirty="0"/>
              <a:t>Accessibility Barrier: An accessibility barrier is an obstacle or hurdle that prevents a person with a disability from participating in all aspects of society. There are five types of accessibility barriers: physical/architectural, informational/communicational, technological, attitudinal, and organizational.</a:t>
            </a: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11</a:t>
            </a:fld>
            <a:endParaRPr lang="en-US" noProof="0" dirty="0"/>
          </a:p>
        </p:txBody>
      </p:sp>
    </p:spTree>
    <p:extLst>
      <p:ext uri="{BB962C8B-B14F-4D97-AF65-F5344CB8AC3E}">
        <p14:creationId xmlns:p14="http://schemas.microsoft.com/office/powerpoint/2010/main" val="12894926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has been a shift in ADHD terminology and labelling. Sometimes controversial. As a team we worked together to present an equitable and inclusive understanding of ADHD. Attention Deficit/Hyperactivity Disorder, ADHD, is often defined as a neurodevelopmental disorder. Common symptoms include hyperactivity, inattentiveness, and impulsivity. Many people with ADHD excel at creative problem solving, are exceptionally empathetic and often have a strong sense of fairness. Many children and adults with ADHD have other co-associated conditions, like Learning Disabilities, ODD, Anxiety, or Depression. There are effective psychological, educational, and medical supports available for people with ADHD. Some of the supports available are therapies, medication, support groups, educational programs, accommodations. </a:t>
            </a: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12</a:t>
            </a:fld>
            <a:endParaRPr lang="en-US" noProof="0" dirty="0"/>
          </a:p>
        </p:txBody>
      </p:sp>
    </p:spTree>
    <p:extLst>
      <p:ext uri="{BB962C8B-B14F-4D97-AF65-F5344CB8AC3E}">
        <p14:creationId xmlns:p14="http://schemas.microsoft.com/office/powerpoint/2010/main" val="19763293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ADHD presents in different ways, depending on the individual. There are three main classifications of how ADHD can present. Hyperactive type, inattentive type, and combined type. Inattentive type was traditionally referred to as ADD (attention deficit disorder). Cisgender men are more likely to be diagnosed with Hyperactive type ADHD when compared to cisgendered women. Cis women are less likely to receive a diagnosis as a child and are more likely to be diagnosed with Inattentive type ADHD. ADHD is NOT a gender-specific disorder. </a:t>
            </a: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13</a:t>
            </a:fld>
            <a:endParaRPr lang="en-US" noProof="0" dirty="0"/>
          </a:p>
        </p:txBody>
      </p:sp>
    </p:spTree>
    <p:extLst>
      <p:ext uri="{BB962C8B-B14F-4D97-AF65-F5344CB8AC3E}">
        <p14:creationId xmlns:p14="http://schemas.microsoft.com/office/powerpoint/2010/main" val="40468530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rtl="0" eaLnBrk="1" fontAlgn="t" latinLnBrk="0" hangingPunct="1">
              <a:spcBef>
                <a:spcPts val="0"/>
              </a:spcBef>
              <a:spcAft>
                <a:spcPts val="0"/>
              </a:spcAft>
            </a:pPr>
            <a:r>
              <a:rPr lang="en-CA" dirty="0"/>
              <a:t>Here are some examples of the most common Inattentive Type and Hyperactive Type symptoms. </a:t>
            </a:r>
          </a:p>
          <a:p>
            <a:pPr marL="0" algn="l" rtl="0" eaLnBrk="1" fontAlgn="t" latinLnBrk="0" hangingPunct="1">
              <a:spcBef>
                <a:spcPts val="0"/>
              </a:spcBef>
              <a:spcAft>
                <a:spcPts val="0"/>
              </a:spcAft>
            </a:pPr>
            <a:r>
              <a:rPr lang="en-CA" sz="1200" b="1" i="0" u="none" strike="noStrike" kern="1200" dirty="0">
                <a:solidFill>
                  <a:srgbClr val="FFFFFF"/>
                </a:solidFill>
                <a:effectLst/>
                <a:latin typeface="Calibri" panose="020F0502020204030204" pitchFamily="34" charset="0"/>
              </a:rPr>
              <a:t>Common Inattentive Type Symptoms:</a:t>
            </a:r>
            <a:endParaRPr lang="en-US" sz="1200" b="0" i="0" u="none" strike="noStrike" dirty="0">
              <a:effectLst/>
              <a:latin typeface="Arial" panose="020B0604020202020204" pitchFamily="34" charset="0"/>
            </a:endParaRPr>
          </a:p>
          <a:p>
            <a:pPr marL="171450" indent="-171450" algn="l" rtl="0" eaLnBrk="1" fontAlgn="t" latinLnBrk="0" hangingPunct="1">
              <a:spcBef>
                <a:spcPts val="0"/>
              </a:spcBef>
              <a:spcAft>
                <a:spcPts val="0"/>
              </a:spcAft>
              <a:buFont typeface="Arial" panose="020B0604020202020204" pitchFamily="34" charset="0"/>
              <a:buChar char="•"/>
            </a:pPr>
            <a:r>
              <a:rPr lang="en-CA" sz="1200" b="0" i="0" u="none" strike="noStrike" kern="1200" dirty="0">
                <a:solidFill>
                  <a:srgbClr val="3F3F3F"/>
                </a:solidFill>
                <a:effectLst/>
                <a:latin typeface="Calibri" panose="020F0502020204030204" pitchFamily="34" charset="0"/>
              </a:rPr>
              <a:t>Day dreaming</a:t>
            </a:r>
            <a:endParaRPr lang="en-US" sz="1200" b="0" i="0" u="none" strike="noStrike" dirty="0">
              <a:effectLst/>
              <a:latin typeface="Arial" panose="020B0604020202020204" pitchFamily="34" charset="0"/>
            </a:endParaRPr>
          </a:p>
          <a:p>
            <a:pPr marL="171450" indent="-171450" algn="l" rtl="0" eaLnBrk="1" fontAlgn="t" latinLnBrk="0" hangingPunct="1">
              <a:spcBef>
                <a:spcPts val="0"/>
              </a:spcBef>
              <a:spcAft>
                <a:spcPts val="0"/>
              </a:spcAft>
              <a:buFont typeface="Arial" panose="020B0604020202020204" pitchFamily="34" charset="0"/>
              <a:buChar char="•"/>
            </a:pPr>
            <a:r>
              <a:rPr lang="en-CA" sz="1200" b="0" i="0" u="none" strike="noStrike" kern="1200" dirty="0">
                <a:solidFill>
                  <a:srgbClr val="3F3F3F"/>
                </a:solidFill>
                <a:effectLst/>
                <a:latin typeface="Calibri" panose="020F0502020204030204" pitchFamily="34" charset="0"/>
              </a:rPr>
              <a:t>Hyper focusing</a:t>
            </a:r>
            <a:endParaRPr lang="en-US" sz="1200" b="0" i="0" u="none" strike="noStrike" dirty="0">
              <a:effectLst/>
              <a:latin typeface="Arial" panose="020B0604020202020204" pitchFamily="34" charset="0"/>
            </a:endParaRPr>
          </a:p>
          <a:p>
            <a:pPr marL="171450" indent="-171450" algn="l" rtl="0" eaLnBrk="1" fontAlgn="t" latinLnBrk="0" hangingPunct="1">
              <a:spcBef>
                <a:spcPts val="0"/>
              </a:spcBef>
              <a:spcAft>
                <a:spcPts val="0"/>
              </a:spcAft>
              <a:buFont typeface="Arial" panose="020B0604020202020204" pitchFamily="34" charset="0"/>
              <a:buChar char="•"/>
            </a:pPr>
            <a:r>
              <a:rPr lang="en-CA" sz="1200" b="0" i="0" u="none" strike="noStrike" kern="1200" dirty="0">
                <a:solidFill>
                  <a:srgbClr val="3F3F3F"/>
                </a:solidFill>
                <a:effectLst/>
                <a:latin typeface="Calibri" panose="020F0502020204030204" pitchFamily="34" charset="0"/>
              </a:rPr>
              <a:t>Easily distracted by small stimuli</a:t>
            </a:r>
            <a:endParaRPr lang="en-US" sz="1200" b="0" i="0" u="none" strike="noStrike" dirty="0">
              <a:effectLst/>
              <a:latin typeface="Arial" panose="020B0604020202020204" pitchFamily="34" charset="0"/>
            </a:endParaRPr>
          </a:p>
          <a:p>
            <a:pPr marL="171450" indent="-171450" algn="l" rtl="0" eaLnBrk="1" fontAlgn="t" latinLnBrk="0" hangingPunct="1">
              <a:spcBef>
                <a:spcPts val="0"/>
              </a:spcBef>
              <a:spcAft>
                <a:spcPts val="0"/>
              </a:spcAft>
              <a:buFont typeface="Arial" panose="020B0604020202020204" pitchFamily="34" charset="0"/>
              <a:buChar char="•"/>
            </a:pPr>
            <a:r>
              <a:rPr lang="en-CA" sz="1200" b="0" i="0" u="none" strike="noStrike" kern="1200" dirty="0">
                <a:solidFill>
                  <a:srgbClr val="3F3F3F"/>
                </a:solidFill>
                <a:effectLst/>
                <a:latin typeface="Calibri" panose="020F0502020204030204" pitchFamily="34" charset="0"/>
              </a:rPr>
              <a:t>S</a:t>
            </a:r>
            <a:r>
              <a:rPr lang="en-US" sz="1200" b="0" i="0" u="none" strike="noStrike" kern="1200" dirty="0">
                <a:solidFill>
                  <a:srgbClr val="3F3F3F"/>
                </a:solidFill>
                <a:effectLst/>
                <a:latin typeface="Calibri" panose="020F0502020204030204" pitchFamily="34" charset="0"/>
              </a:rPr>
              <a:t>truggles with paying attention</a:t>
            </a:r>
            <a:endParaRPr lang="en-US" sz="1200" b="0" i="0" u="none" strike="noStrike" dirty="0">
              <a:effectLst/>
              <a:latin typeface="Arial" panose="020B0604020202020204" pitchFamily="34" charset="0"/>
            </a:endParaRPr>
          </a:p>
          <a:p>
            <a:pPr marL="171450" indent="-171450" algn="l" rtl="0" eaLnBrk="1" fontAlgn="t" latinLnBrk="0" hangingPunct="1">
              <a:spcBef>
                <a:spcPts val="0"/>
              </a:spcBef>
              <a:spcAft>
                <a:spcPts val="0"/>
              </a:spcAft>
              <a:buFont typeface="Arial" panose="020B0604020202020204" pitchFamily="34" charset="0"/>
              <a:buChar char="•"/>
            </a:pPr>
            <a:r>
              <a:rPr lang="en-CA" sz="1200" b="0" i="0" u="none" strike="noStrike" kern="1200" dirty="0">
                <a:solidFill>
                  <a:srgbClr val="3F3F3F"/>
                </a:solidFill>
                <a:effectLst/>
                <a:latin typeface="Calibri" panose="020F0502020204030204" pitchFamily="34" charset="0"/>
              </a:rPr>
              <a:t>Struggles with organization and time management</a:t>
            </a:r>
            <a:endParaRPr lang="en-US" sz="1200" b="0" i="0" u="none" strike="noStrike" dirty="0">
              <a:effectLst/>
              <a:latin typeface="Arial" panose="020B0604020202020204" pitchFamily="34" charset="0"/>
            </a:endParaRPr>
          </a:p>
          <a:p>
            <a:pPr marL="171450" indent="-171450" algn="l" rtl="0" eaLnBrk="1" fontAlgn="t" latinLnBrk="0" hangingPunct="1">
              <a:spcBef>
                <a:spcPts val="0"/>
              </a:spcBef>
              <a:spcAft>
                <a:spcPts val="0"/>
              </a:spcAft>
              <a:buFont typeface="Arial" panose="020B0604020202020204" pitchFamily="34" charset="0"/>
              <a:buChar char="•"/>
            </a:pPr>
            <a:r>
              <a:rPr lang="en-CA" sz="1200" b="0" i="0" u="none" strike="noStrike" kern="1200" dirty="0">
                <a:solidFill>
                  <a:srgbClr val="3F3F3F"/>
                </a:solidFill>
                <a:effectLst/>
                <a:latin typeface="Calibri" panose="020F0502020204030204" pitchFamily="34" charset="0"/>
              </a:rPr>
              <a:t>Excels at creative problem solving</a:t>
            </a:r>
            <a:endParaRPr lang="en-US" sz="1200" b="0" i="0" u="none" strike="noStrike" dirty="0">
              <a:effectLst/>
              <a:latin typeface="Arial" panose="020B0604020202020204" pitchFamily="34" charset="0"/>
            </a:endParaRPr>
          </a:p>
          <a:p>
            <a:pPr marL="171450" indent="-171450" algn="l" rtl="0" eaLnBrk="1" fontAlgn="t" latinLnBrk="0" hangingPunct="1">
              <a:spcBef>
                <a:spcPts val="0"/>
              </a:spcBef>
              <a:spcAft>
                <a:spcPts val="0"/>
              </a:spcAft>
              <a:buFont typeface="Arial" panose="020B0604020202020204" pitchFamily="34" charset="0"/>
              <a:buChar char="•"/>
            </a:pPr>
            <a:r>
              <a:rPr lang="en-CA" sz="1200" b="0" i="0" u="none" strike="noStrike" kern="1200" dirty="0">
                <a:solidFill>
                  <a:srgbClr val="3F3F3F"/>
                </a:solidFill>
                <a:effectLst/>
                <a:latin typeface="Calibri" panose="020F0502020204030204" pitchFamily="34" charset="0"/>
              </a:rPr>
              <a:t>Emotionally sensitive and struggles with rejection</a:t>
            </a:r>
            <a:endParaRPr lang="en-US" sz="12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CA" sz="1200" b="1" i="0" u="none" strike="noStrike" kern="1200" dirty="0">
                <a:solidFill>
                  <a:srgbClr val="FFFFFF"/>
                </a:solidFill>
                <a:effectLst/>
                <a:latin typeface="Calibri" panose="020F0502020204030204" pitchFamily="34" charset="0"/>
              </a:rPr>
              <a:t>Common Hyperactive Type Symptoms:</a:t>
            </a:r>
            <a:endParaRPr lang="en-US" sz="1200" b="0" i="0" u="none" strike="noStrike" dirty="0">
              <a:effectLst/>
              <a:latin typeface="Arial" panose="020B0604020202020204" pitchFamily="34" charset="0"/>
            </a:endParaRPr>
          </a:p>
          <a:p>
            <a:pPr marL="171450" indent="-171450" algn="l" rtl="0" eaLnBrk="1" fontAlgn="t" latinLnBrk="0" hangingPunct="1">
              <a:spcBef>
                <a:spcPts val="0"/>
              </a:spcBef>
              <a:spcAft>
                <a:spcPts val="0"/>
              </a:spcAft>
              <a:buFont typeface="Arial" panose="020B0604020202020204" pitchFamily="34" charset="0"/>
              <a:buChar char="•"/>
            </a:pPr>
            <a:r>
              <a:rPr lang="en-CA" sz="1200" b="0" i="0" u="none" strike="noStrike" kern="1200" dirty="0">
                <a:solidFill>
                  <a:srgbClr val="3F3F3F"/>
                </a:solidFill>
                <a:effectLst/>
                <a:latin typeface="Calibri" panose="020F0502020204030204" pitchFamily="34" charset="0"/>
              </a:rPr>
              <a:t>Fidgeting, constant movement</a:t>
            </a:r>
            <a:endParaRPr lang="en-US" sz="1200" b="0" i="0" u="none" strike="noStrike" dirty="0">
              <a:effectLst/>
              <a:latin typeface="Arial" panose="020B0604020202020204" pitchFamily="34" charset="0"/>
            </a:endParaRPr>
          </a:p>
          <a:p>
            <a:pPr marL="171450" indent="-171450" algn="l" rtl="0" eaLnBrk="1" fontAlgn="t" latinLnBrk="0" hangingPunct="1">
              <a:spcBef>
                <a:spcPts val="0"/>
              </a:spcBef>
              <a:spcAft>
                <a:spcPts val="0"/>
              </a:spcAft>
              <a:buFont typeface="Arial" panose="020B0604020202020204" pitchFamily="34" charset="0"/>
              <a:buChar char="•"/>
            </a:pPr>
            <a:r>
              <a:rPr lang="en-CA" sz="1200" b="0" i="0" u="none" strike="noStrike" kern="1200" dirty="0">
                <a:solidFill>
                  <a:srgbClr val="3F3F3F"/>
                </a:solidFill>
                <a:effectLst/>
                <a:latin typeface="Calibri" panose="020F0502020204030204" pitchFamily="34" charset="0"/>
              </a:rPr>
              <a:t>Impatient</a:t>
            </a:r>
            <a:endParaRPr lang="en-US" sz="1200" b="0" i="0" u="none" strike="noStrike" dirty="0">
              <a:effectLst/>
              <a:latin typeface="Arial" panose="020B0604020202020204" pitchFamily="34" charset="0"/>
            </a:endParaRPr>
          </a:p>
          <a:p>
            <a:pPr marL="171450" indent="-171450" algn="l" rtl="0" eaLnBrk="1" fontAlgn="t" latinLnBrk="0" hangingPunct="1">
              <a:spcBef>
                <a:spcPts val="0"/>
              </a:spcBef>
              <a:spcAft>
                <a:spcPts val="0"/>
              </a:spcAft>
              <a:buFont typeface="Arial" panose="020B0604020202020204" pitchFamily="34" charset="0"/>
              <a:buChar char="•"/>
            </a:pPr>
            <a:r>
              <a:rPr lang="en-CA" sz="1200" b="0" i="0" u="none" strike="noStrike" kern="1200" dirty="0">
                <a:solidFill>
                  <a:srgbClr val="3F3F3F"/>
                </a:solidFill>
                <a:effectLst/>
                <a:latin typeface="Calibri" panose="020F0502020204030204" pitchFamily="34" charset="0"/>
              </a:rPr>
              <a:t>Struggles to control their volume</a:t>
            </a:r>
            <a:endParaRPr lang="en-US" sz="1200" b="0" i="0" u="none" strike="noStrike" dirty="0">
              <a:effectLst/>
              <a:latin typeface="Arial" panose="020B0604020202020204" pitchFamily="34" charset="0"/>
            </a:endParaRPr>
          </a:p>
          <a:p>
            <a:pPr marL="171450" indent="-171450" algn="l" rtl="0" eaLnBrk="1" fontAlgn="t" latinLnBrk="0" hangingPunct="1">
              <a:spcBef>
                <a:spcPts val="0"/>
              </a:spcBef>
              <a:spcAft>
                <a:spcPts val="0"/>
              </a:spcAft>
              <a:buFont typeface="Arial" panose="020B0604020202020204" pitchFamily="34" charset="0"/>
              <a:buChar char="•"/>
            </a:pPr>
            <a:r>
              <a:rPr lang="en-CA" sz="1200" b="0" i="0" u="none" strike="noStrike" kern="1200" dirty="0">
                <a:solidFill>
                  <a:srgbClr val="3F3F3F"/>
                </a:solidFill>
                <a:effectLst/>
                <a:latin typeface="Calibri" panose="020F0502020204030204" pitchFamily="34" charset="0"/>
              </a:rPr>
              <a:t>Very creative</a:t>
            </a:r>
            <a:endParaRPr lang="en-US" sz="1200" b="0" i="0" u="none" strike="noStrike" dirty="0">
              <a:effectLst/>
              <a:latin typeface="Arial" panose="020B0604020202020204" pitchFamily="34" charset="0"/>
            </a:endParaRPr>
          </a:p>
          <a:p>
            <a:pPr marL="171450" indent="-171450" algn="l" rtl="0" eaLnBrk="1" fontAlgn="t" latinLnBrk="0" hangingPunct="1">
              <a:spcBef>
                <a:spcPts val="0"/>
              </a:spcBef>
              <a:spcAft>
                <a:spcPts val="0"/>
              </a:spcAft>
              <a:buFont typeface="Arial" panose="020B0604020202020204" pitchFamily="34" charset="0"/>
              <a:buChar char="•"/>
            </a:pPr>
            <a:r>
              <a:rPr lang="en-CA" sz="1200" b="0" i="0" u="none" strike="noStrike" kern="1200" dirty="0">
                <a:solidFill>
                  <a:srgbClr val="3F3F3F"/>
                </a:solidFill>
                <a:effectLst/>
                <a:latin typeface="Calibri" panose="020F0502020204030204" pitchFamily="34" charset="0"/>
              </a:rPr>
              <a:t>Lots of physical and mental energy</a:t>
            </a:r>
            <a:endParaRPr lang="en-US" sz="1200" b="0" i="0" u="none" strike="noStrike" dirty="0">
              <a:effectLst/>
              <a:latin typeface="Arial" panose="020B0604020202020204" pitchFamily="34" charset="0"/>
            </a:endParaRPr>
          </a:p>
          <a:p>
            <a:pPr marL="171450" indent="-171450" algn="l" rtl="0" eaLnBrk="1" fontAlgn="t" latinLnBrk="0" hangingPunct="1">
              <a:spcBef>
                <a:spcPts val="0"/>
              </a:spcBef>
              <a:spcAft>
                <a:spcPts val="0"/>
              </a:spcAft>
              <a:buFont typeface="Arial" panose="020B0604020202020204" pitchFamily="34" charset="0"/>
              <a:buChar char="•"/>
            </a:pPr>
            <a:r>
              <a:rPr lang="en-CA" sz="1200" b="0" i="0" u="none" strike="noStrike" kern="1200" dirty="0">
                <a:solidFill>
                  <a:srgbClr val="3F3F3F"/>
                </a:solidFill>
                <a:effectLst/>
                <a:latin typeface="Calibri" panose="020F0502020204030204" pitchFamily="34" charset="0"/>
              </a:rPr>
              <a:t>Experiences intense crashes after exerting energy</a:t>
            </a:r>
            <a:endParaRPr lang="en-US" sz="1200" b="0" i="0" u="none" strike="noStrike" dirty="0">
              <a:effectLst/>
              <a:latin typeface="Arial" panose="020B0604020202020204" pitchFamily="34" charset="0"/>
            </a:endParaRPr>
          </a:p>
          <a:p>
            <a:pPr marL="171450" indent="-171450" algn="l" rtl="0" eaLnBrk="1" fontAlgn="t" latinLnBrk="0" hangingPunct="1">
              <a:spcBef>
                <a:spcPts val="0"/>
              </a:spcBef>
              <a:spcAft>
                <a:spcPts val="0"/>
              </a:spcAft>
              <a:buFont typeface="Arial" panose="020B0604020202020204" pitchFamily="34" charset="0"/>
              <a:buChar char="•"/>
            </a:pPr>
            <a:r>
              <a:rPr lang="en-CA" sz="1200" b="0" i="0" u="none" strike="noStrike" kern="1200" dirty="0">
                <a:solidFill>
                  <a:srgbClr val="3F3F3F"/>
                </a:solidFill>
                <a:effectLst/>
                <a:latin typeface="Calibri" panose="020F0502020204030204" pitchFamily="34" charset="0"/>
              </a:rPr>
              <a:t>May interrupt others</a:t>
            </a:r>
            <a:endParaRPr lang="en-US" sz="1200" b="0" i="0" u="none" strike="noStrike" dirty="0">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14</a:t>
            </a:fld>
            <a:endParaRPr lang="en-US" noProof="0" dirty="0"/>
          </a:p>
        </p:txBody>
      </p:sp>
    </p:spTree>
    <p:extLst>
      <p:ext uri="{BB962C8B-B14F-4D97-AF65-F5344CB8AC3E}">
        <p14:creationId xmlns:p14="http://schemas.microsoft.com/office/powerpoint/2010/main" val="3580069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When discussing ADHD, it is important that we think about intersectionality.</a:t>
            </a:r>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15</a:t>
            </a:fld>
            <a:endParaRPr lang="en-US"/>
          </a:p>
        </p:txBody>
      </p:sp>
    </p:spTree>
    <p:extLst>
      <p:ext uri="{BB962C8B-B14F-4D97-AF65-F5344CB8AC3E}">
        <p14:creationId xmlns:p14="http://schemas.microsoft.com/office/powerpoint/2010/main" val="1184064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panose="020F0502020204030204" pitchFamily="34" charset="0"/>
                <a:cs typeface="Calibri" panose="020F0502020204030204" pitchFamily="34" charset="0"/>
              </a:rPr>
              <a:t>Intersectionality is a concept made known by </a:t>
            </a:r>
            <a:r>
              <a:rPr lang="en-US" dirty="0" err="1">
                <a:latin typeface="Calibri" panose="020F0502020204030204" pitchFamily="34" charset="0"/>
                <a:cs typeface="Calibri" panose="020F0502020204030204" pitchFamily="34" charset="0"/>
              </a:rPr>
              <a:t>Kimberlé</a:t>
            </a:r>
            <a:r>
              <a:rPr lang="en-US" dirty="0">
                <a:latin typeface="Calibri" panose="020F0502020204030204" pitchFamily="34" charset="0"/>
                <a:cs typeface="Calibri" panose="020F0502020204030204" pitchFamily="34" charset="0"/>
              </a:rPr>
              <a:t> Crenshaw. It acknowledges that everyone has their own unique experiences, and their identities play a role in how they experience the world. Because of that, it’s important to take into consideration how a person’s identities such as race, gender, sexuality, ability, etc. may intersect with one another. </a:t>
            </a:r>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16</a:t>
            </a:fld>
            <a:endParaRPr lang="en-US"/>
          </a:p>
        </p:txBody>
      </p:sp>
    </p:spTree>
    <p:extLst>
      <p:ext uri="{BB962C8B-B14F-4D97-AF65-F5344CB8AC3E}">
        <p14:creationId xmlns:p14="http://schemas.microsoft.com/office/powerpoint/2010/main" val="37396479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sz="1200" dirty="0">
                <a:solidFill>
                  <a:schemeClr val="tx1">
                    <a:lumMod val="50000"/>
                  </a:schemeClr>
                </a:solidFill>
                <a:latin typeface="Calibri" panose="020F0502020204030204" pitchFamily="34" charset="0"/>
                <a:cs typeface="Calibri" panose="020F0502020204030204" pitchFamily="34" charset="0"/>
              </a:rPr>
              <a:t>Some examples of intersecting identities may include:</a:t>
            </a:r>
          </a:p>
          <a:p>
            <a:pPr>
              <a:buFont typeface="Arial" panose="020B0604020202020204" pitchFamily="34" charset="0"/>
              <a:buChar char="•"/>
            </a:pPr>
            <a:r>
              <a:rPr lang="en-CA" sz="1200" dirty="0">
                <a:solidFill>
                  <a:schemeClr val="tx1">
                    <a:lumMod val="50000"/>
                  </a:schemeClr>
                </a:solidFill>
                <a:latin typeface="Calibri" panose="020F0502020204030204" pitchFamily="34" charset="0"/>
                <a:cs typeface="Calibri" panose="020F0502020204030204" pitchFamily="34" charset="0"/>
              </a:rPr>
              <a:t>Race</a:t>
            </a:r>
          </a:p>
          <a:p>
            <a:pPr>
              <a:buFont typeface="Arial" panose="020B0604020202020204" pitchFamily="34" charset="0"/>
              <a:buChar char="•"/>
            </a:pPr>
            <a:r>
              <a:rPr lang="en-CA" sz="1200" dirty="0">
                <a:solidFill>
                  <a:schemeClr val="tx1">
                    <a:lumMod val="50000"/>
                  </a:schemeClr>
                </a:solidFill>
                <a:latin typeface="Calibri" panose="020F0502020204030204" pitchFamily="34" charset="0"/>
                <a:cs typeface="Calibri" panose="020F0502020204030204" pitchFamily="34" charset="0"/>
              </a:rPr>
              <a:t>Gender</a:t>
            </a:r>
          </a:p>
          <a:p>
            <a:pPr>
              <a:buFont typeface="Arial" panose="020B0604020202020204" pitchFamily="34" charset="0"/>
              <a:buChar char="•"/>
            </a:pPr>
            <a:r>
              <a:rPr lang="en-CA" sz="1200" dirty="0">
                <a:solidFill>
                  <a:schemeClr val="tx1">
                    <a:lumMod val="50000"/>
                  </a:schemeClr>
                </a:solidFill>
                <a:latin typeface="Calibri" panose="020F0502020204030204" pitchFamily="34" charset="0"/>
                <a:cs typeface="Calibri" panose="020F0502020204030204" pitchFamily="34" charset="0"/>
              </a:rPr>
              <a:t>Sexuality</a:t>
            </a:r>
          </a:p>
          <a:p>
            <a:pPr>
              <a:buFont typeface="Arial" panose="020B0604020202020204" pitchFamily="34" charset="0"/>
              <a:buChar char="•"/>
            </a:pPr>
            <a:r>
              <a:rPr lang="en-CA" sz="1200" dirty="0">
                <a:solidFill>
                  <a:schemeClr val="tx1">
                    <a:lumMod val="50000"/>
                  </a:schemeClr>
                </a:solidFill>
                <a:latin typeface="Calibri" panose="020F0502020204030204" pitchFamily="34" charset="0"/>
                <a:cs typeface="Calibri" panose="020F0502020204030204" pitchFamily="34" charset="0"/>
              </a:rPr>
              <a:t>Ability</a:t>
            </a:r>
          </a:p>
          <a:p>
            <a:r>
              <a:rPr lang="en-US" dirty="0"/>
              <a:t>For example, women with ADHD are less likely to be diagnosed with ADHD than their male peers. Women are often diagnosed later in life and often struggle to receive accessibility accommodations and support.</a:t>
            </a:r>
          </a:p>
        </p:txBody>
      </p:sp>
      <p:sp>
        <p:nvSpPr>
          <p:cNvPr id="4" name="Slide Number Placeholder 3"/>
          <p:cNvSpPr>
            <a:spLocks noGrp="1"/>
          </p:cNvSpPr>
          <p:nvPr>
            <p:ph type="sldNum" sz="quarter" idx="5"/>
          </p:nvPr>
        </p:nvSpPr>
        <p:spPr/>
        <p:txBody>
          <a:bodyPr/>
          <a:lstStyle/>
          <a:p>
            <a:fld id="{019B181E-6AE8-42F7-ADED-4F8938E8CF39}" type="slidenum">
              <a:rPr lang="en-US" smtClean="0"/>
              <a:t>17</a:t>
            </a:fld>
            <a:endParaRPr lang="en-US"/>
          </a:p>
        </p:txBody>
      </p:sp>
    </p:spTree>
    <p:extLst>
      <p:ext uri="{BB962C8B-B14F-4D97-AF65-F5344CB8AC3E}">
        <p14:creationId xmlns:p14="http://schemas.microsoft.com/office/powerpoint/2010/main" val="22137447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Before we look at the benefits and challenges of an ADHD diagnosis, are there any questions?</a:t>
            </a:r>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18</a:t>
            </a:fld>
            <a:endParaRPr lang="en-US"/>
          </a:p>
        </p:txBody>
      </p:sp>
    </p:spTree>
    <p:extLst>
      <p:ext uri="{BB962C8B-B14F-4D97-AF65-F5344CB8AC3E}">
        <p14:creationId xmlns:p14="http://schemas.microsoft.com/office/powerpoint/2010/main" val="14902791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 big part of understanding ADHD and how to support people with ADHD is learning about the diagnosis process. </a:t>
            </a:r>
            <a:r>
              <a:rPr lang="en-US" dirty="0"/>
              <a:t>Obtaining a diagnosis can help individuals with ADHD better understand their circumstances. The absence of diagnosis may leave people wondering why they:</a:t>
            </a:r>
          </a:p>
          <a:p>
            <a:pPr marL="171450" indent="-171450">
              <a:buFont typeface="Arial" panose="020B0604020202020204" pitchFamily="34" charset="0"/>
              <a:buChar char="•"/>
            </a:pPr>
            <a:r>
              <a:rPr lang="en-US" dirty="0"/>
              <a:t>Have difficulty creating and maintaining healthy relationships.</a:t>
            </a:r>
          </a:p>
          <a:p>
            <a:pPr marL="171450" indent="-171450">
              <a:buFont typeface="Arial" panose="020B0604020202020204" pitchFamily="34" charset="0"/>
              <a:buChar char="•"/>
            </a:pPr>
            <a:r>
              <a:rPr lang="en-US" dirty="0"/>
              <a:t>Struggles with addiction and substance abuse. </a:t>
            </a:r>
          </a:p>
          <a:p>
            <a:pPr marL="171450" indent="-171450">
              <a:buFont typeface="Arial" panose="020B0604020202020204" pitchFamily="34" charset="0"/>
              <a:buChar char="•"/>
            </a:pPr>
            <a:r>
              <a:rPr lang="en-US" dirty="0"/>
              <a:t>Difficulty with executive functioning leading to issues at home, work, social life, and wealth management. </a:t>
            </a:r>
          </a:p>
          <a:p>
            <a:pPr marL="171450" indent="-171450">
              <a:buFont typeface="Arial" panose="020B0604020202020204" pitchFamily="34" charset="0"/>
              <a:buChar char="•"/>
            </a:pPr>
            <a:r>
              <a:rPr lang="en-US" dirty="0"/>
              <a:t>An increase in stress and anxiety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dirty="0"/>
              <a:t>After receiving a diagnosis, the individual is then able to reap the benefits. </a:t>
            </a:r>
            <a:r>
              <a:rPr lang="en-US" dirty="0"/>
              <a:t>Diagnosis also helps to obtain qualification for resources and supports. This includes access to supports such as mental health supports, academic accommodations, medications, and familial support.</a:t>
            </a:r>
          </a:p>
          <a:p>
            <a:pPr marL="0" indent="0">
              <a:buFont typeface="Arial" panose="020B0604020202020204" pitchFamily="34" charset="0"/>
              <a:buNone/>
            </a:pPr>
            <a:endParaRPr lang="en-US" dirty="0"/>
          </a:p>
          <a:p>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19</a:t>
            </a:fld>
            <a:endParaRPr lang="en-US"/>
          </a:p>
        </p:txBody>
      </p:sp>
    </p:spTree>
    <p:extLst>
      <p:ext uri="{BB962C8B-B14F-4D97-AF65-F5344CB8AC3E}">
        <p14:creationId xmlns:p14="http://schemas.microsoft.com/office/powerpoint/2010/main" val="1514409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CA" sz="1800" dirty="0">
                <a:effectLst/>
                <a:latin typeface="Calibri" panose="020F0502020204030204" pitchFamily="34" charset="0"/>
                <a:ea typeface="Calibri" panose="020F0502020204030204" pitchFamily="34" charset="0"/>
                <a:cs typeface="Times New Roman" panose="02020603050405020304" pitchFamily="18" charset="0"/>
              </a:rPr>
              <a:t>Before we begin our workshop today, we would likely to briefly discuss the rules of engagement for this session. Fostering a supportive learning environment is a shared responsibility. Please note the following: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1200"/>
              </a:spcAft>
              <a:buFont typeface="Arial" panose="020B0604020202020204" pitchFamily="34" charset="0"/>
              <a:buChar char="•"/>
            </a:pPr>
            <a:r>
              <a:rPr lang="en-CA" sz="1800" dirty="0">
                <a:effectLst/>
                <a:latin typeface="Calibri" panose="020F0502020204030204" pitchFamily="34" charset="0"/>
                <a:ea typeface="Calibri" panose="020F0502020204030204" pitchFamily="34" charset="0"/>
                <a:cs typeface="Times New Roman" panose="02020603050405020304" pitchFamily="18" charset="0"/>
              </a:rPr>
              <a:t>We acknowledge the subject may be difficult for participants to discuss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1200"/>
              </a:spcAft>
              <a:buFont typeface="Arial" panose="020B0604020202020204" pitchFamily="34" charset="0"/>
              <a:buChar char="•"/>
            </a:pPr>
            <a:r>
              <a:rPr lang="en-CA" sz="1800" dirty="0">
                <a:effectLst/>
                <a:latin typeface="Calibri" panose="020F0502020204030204" pitchFamily="34" charset="0"/>
                <a:ea typeface="Calibri" panose="020F0502020204030204" pitchFamily="34" charset="0"/>
                <a:cs typeface="Times New Roman" panose="02020603050405020304" pitchFamily="18" charset="0"/>
              </a:rPr>
              <a:t>Confidentiality; share learnings, not personal stories/identities/experiences of others.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1200"/>
              </a:spcAft>
              <a:buFont typeface="Arial" panose="020B0604020202020204" pitchFamily="34" charset="0"/>
              <a:buChar char="•"/>
            </a:pPr>
            <a:r>
              <a:rPr lang="en-CA" sz="1800" dirty="0">
                <a:effectLst/>
                <a:latin typeface="Calibri" panose="020F0502020204030204" pitchFamily="34" charset="0"/>
                <a:ea typeface="Calibri" panose="020F0502020204030204" pitchFamily="34" charset="0"/>
                <a:cs typeface="Times New Roman" panose="02020603050405020304" pitchFamily="18" charset="0"/>
              </a:rPr>
              <a:t>Centre the importance of lived experience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1200"/>
              </a:spcAft>
              <a:buFont typeface="Arial" panose="020B0604020202020204" pitchFamily="34" charset="0"/>
              <a:buChar char="•"/>
            </a:pPr>
            <a:r>
              <a:rPr lang="en-CA" sz="1800" dirty="0">
                <a:effectLst/>
                <a:latin typeface="Calibri" panose="020F0502020204030204" pitchFamily="34" charset="0"/>
                <a:ea typeface="Calibri" panose="020F0502020204030204" pitchFamily="34" charset="0"/>
                <a:cs typeface="Times New Roman" panose="02020603050405020304" pitchFamily="18" charset="0"/>
              </a:rPr>
              <a:t>Work together to create space for folks to engage authentically and honestly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1200"/>
              </a:spcAft>
              <a:buFont typeface="Arial" panose="020B0604020202020204" pitchFamily="34" charset="0"/>
              <a:buChar char="•"/>
            </a:pPr>
            <a:r>
              <a:rPr lang="en-CA" sz="1800" dirty="0">
                <a:effectLst/>
                <a:latin typeface="Calibri" panose="020F0502020204030204" pitchFamily="34" charset="0"/>
                <a:ea typeface="Calibri" panose="020F0502020204030204" pitchFamily="34" charset="0"/>
                <a:cs typeface="Times New Roman" panose="02020603050405020304" pitchFamily="18" charset="0"/>
              </a:rPr>
              <a:t>Share the air; be mindful of how you take up space today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1200"/>
              </a:spcAft>
              <a:buFont typeface="Arial" panose="020B0604020202020204" pitchFamily="34" charset="0"/>
              <a:buChar char="•"/>
            </a:pPr>
            <a:r>
              <a:rPr lang="en-CA" sz="1800" dirty="0">
                <a:effectLst/>
                <a:latin typeface="Calibri" panose="020F0502020204030204" pitchFamily="34" charset="0"/>
                <a:ea typeface="Calibri" panose="020F0502020204030204" pitchFamily="34" charset="0"/>
                <a:cs typeface="Times New Roman" panose="02020603050405020304" pitchFamily="18" charset="0"/>
              </a:rPr>
              <a:t>Guilt and shame: we know folks are in different places/spaces with learning and that some may be managing these emotions as they reflect, consider next steps, and move forward in concrete ways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1200"/>
              </a:spcAft>
              <a:buFont typeface="Arial" panose="020B0604020202020204" pitchFamily="34" charset="0"/>
              <a:buChar char="•"/>
            </a:pPr>
            <a:r>
              <a:rPr lang="en-CA" sz="1800" dirty="0">
                <a:effectLst/>
                <a:latin typeface="Calibri" panose="020F0502020204030204" pitchFamily="34" charset="0"/>
                <a:ea typeface="Calibri" panose="020F0502020204030204" pitchFamily="34" charset="0"/>
                <a:cs typeface="Times New Roman" panose="02020603050405020304" pitchFamily="18" charset="0"/>
              </a:rPr>
              <a:t>Discriminatory comments will not be tolerated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019B181E-6AE8-42F7-ADED-4F8938E8CF39}" type="slidenum">
              <a:rPr lang="en-US" smtClean="0"/>
              <a:t>2</a:t>
            </a:fld>
            <a:endParaRPr lang="en-US"/>
          </a:p>
        </p:txBody>
      </p:sp>
    </p:spTree>
    <p:extLst>
      <p:ext uri="{BB962C8B-B14F-4D97-AF65-F5344CB8AC3E}">
        <p14:creationId xmlns:p14="http://schemas.microsoft.com/office/powerpoint/2010/main" val="8893170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dirty="0"/>
              <a:t>It is important to understand that there are many potential barriers to getting an ADHD diagnosis. </a:t>
            </a:r>
            <a:r>
              <a:rPr lang="en-US" dirty="0">
                <a:latin typeface="Calibri" panose="020F0502020204030204" pitchFamily="34" charset="0"/>
                <a:cs typeface="Calibri" panose="020F0502020204030204" pitchFamily="34" charset="0"/>
              </a:rPr>
              <a:t>These barriers can make it difficult to receive a diagnosis and may discourage people from pursuing support.</a:t>
            </a:r>
          </a:p>
          <a:p>
            <a:pPr>
              <a:buFont typeface="Arial" panose="020B0604020202020204" pitchFamily="34" charset="0"/>
              <a:buChar char="•"/>
            </a:pPr>
            <a:r>
              <a:rPr lang="en-US" dirty="0">
                <a:latin typeface="Calibri" panose="020F0502020204030204" pitchFamily="34" charset="0"/>
                <a:cs typeface="Calibri" panose="020F0502020204030204" pitchFamily="34" charset="0"/>
              </a:rPr>
              <a:t>A lack of funding for diagnostic tools (testing may be up to $2500)</a:t>
            </a:r>
          </a:p>
          <a:p>
            <a:pPr>
              <a:buFont typeface="Arial" panose="020B0604020202020204" pitchFamily="34" charset="0"/>
              <a:buChar char="•"/>
            </a:pPr>
            <a:r>
              <a:rPr lang="en-US" dirty="0">
                <a:latin typeface="Calibri" panose="020F0502020204030204" pitchFamily="34" charset="0"/>
                <a:cs typeface="Calibri" panose="020F0502020204030204" pitchFamily="34" charset="0"/>
              </a:rPr>
              <a:t>Due to the stigma surrounding ADHD, many professionals also don’t truly understand ADHD or the affect it has on day-to-day life. As a result, ADHD is often undiagnosed or misdiagnosed.</a:t>
            </a:r>
          </a:p>
          <a:p>
            <a:pPr>
              <a:buFont typeface="Arial" panose="020B0604020202020204" pitchFamily="34" charset="0"/>
              <a:buChar char="•"/>
            </a:pPr>
            <a:r>
              <a:rPr lang="en-US" dirty="0">
                <a:latin typeface="Calibri" panose="020F0502020204030204" pitchFamily="34" charset="0"/>
                <a:cs typeface="Calibri" panose="020F0502020204030204" pitchFamily="34" charset="0"/>
              </a:rPr>
              <a:t>ADHD can be difficult to diagnose because it is considered an “invisible disability”. Because it can’t be seen at first glance it is more challenging to diagnose then an obvious physical issue, such as broken arm.</a:t>
            </a:r>
          </a:p>
        </p:txBody>
      </p:sp>
      <p:sp>
        <p:nvSpPr>
          <p:cNvPr id="4" name="Slide Number Placeholder 3"/>
          <p:cNvSpPr>
            <a:spLocks noGrp="1"/>
          </p:cNvSpPr>
          <p:nvPr>
            <p:ph type="sldNum" sz="quarter" idx="5"/>
          </p:nvPr>
        </p:nvSpPr>
        <p:spPr/>
        <p:txBody>
          <a:bodyPr/>
          <a:lstStyle/>
          <a:p>
            <a:fld id="{019B181E-6AE8-42F7-ADED-4F8938E8CF39}" type="slidenum">
              <a:rPr lang="en-US" smtClean="0"/>
              <a:t>20</a:t>
            </a:fld>
            <a:endParaRPr lang="en-US"/>
          </a:p>
        </p:txBody>
      </p:sp>
    </p:spTree>
    <p:extLst>
      <p:ext uri="{BB962C8B-B14F-4D97-AF65-F5344CB8AC3E}">
        <p14:creationId xmlns:p14="http://schemas.microsoft.com/office/powerpoint/2010/main" val="36699650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Unfortunately, the barriers experienced during the diagnosis process is only the tip of the iceberg. After being diagnosed with ADHD there are many potential challenges that a person may face as a result of their diagnosis. </a:t>
            </a:r>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21</a:t>
            </a:fld>
            <a:endParaRPr lang="en-US"/>
          </a:p>
        </p:txBody>
      </p:sp>
    </p:spTree>
    <p:extLst>
      <p:ext uri="{BB962C8B-B14F-4D97-AF65-F5344CB8AC3E}">
        <p14:creationId xmlns:p14="http://schemas.microsoft.com/office/powerpoint/2010/main" val="33590161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of these barriers is stigma, which is a negative stereotype about a person or group of people. The stigmatization of ADHD is relevant in every aspect of society. ADHD stigma can create challenges in education, work, and social settings. It’s also important to note that social stigma can lead to self-stigma which can be limiting as it promotes negative self-views and associations with their diagnosis. The severity of stigma can be placed on a continuum depending on the individual’s intersecting identifying factors (gender, race, ethnicity, religion, age, etc.).</a:t>
            </a:r>
          </a:p>
          <a:p>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22</a:t>
            </a:fld>
            <a:endParaRPr lang="en-US"/>
          </a:p>
        </p:txBody>
      </p:sp>
    </p:spTree>
    <p:extLst>
      <p:ext uri="{BB962C8B-B14F-4D97-AF65-F5344CB8AC3E}">
        <p14:creationId xmlns:p14="http://schemas.microsoft.com/office/powerpoint/2010/main" val="38124459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Additionally, once potential employers, colleagues or friends discover you have ADHD they may make assumptions based on what they’ve seen in the media. They may assume you are going to be unreliable, lazy, less intelligent, a distraction or uncommitted. </a:t>
            </a:r>
          </a:p>
          <a:p>
            <a:pPr marL="171450" indent="-171450">
              <a:buFont typeface="Arial" panose="020B0604020202020204" pitchFamily="34" charset="0"/>
              <a:buChar char="•"/>
            </a:pPr>
            <a:r>
              <a:rPr lang="en-US" dirty="0"/>
              <a:t>Lack of Support and Misunderstanding of ADHD and Neurodiversity: a lack of understanding lends itself to a lack of support for people who have ADHD and/or identify as neurodiverse. </a:t>
            </a:r>
          </a:p>
          <a:p>
            <a:pPr marL="171450" indent="-171450">
              <a:buFont typeface="Arial" panose="020B0604020202020204" pitchFamily="34" charset="0"/>
              <a:buChar char="•"/>
            </a:pPr>
            <a:r>
              <a:rPr lang="en-US" dirty="0"/>
              <a:t>These misunderstandings and lack of support creates additional barriers to achieving academic, professional, and social goals. </a:t>
            </a:r>
          </a:p>
          <a:p>
            <a:pPr marL="171450" indent="-171450">
              <a:buFont typeface="Arial" panose="020B0604020202020204" pitchFamily="34" charset="0"/>
              <a:buChar char="•"/>
            </a:pPr>
            <a:r>
              <a:rPr lang="en-US" dirty="0"/>
              <a:t>Medication, therapy and receiving a diagnosis can all be expensive and difficult to access.</a:t>
            </a:r>
          </a:p>
          <a:p>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23</a:t>
            </a:fld>
            <a:endParaRPr lang="en-US"/>
          </a:p>
        </p:txBody>
      </p:sp>
    </p:spTree>
    <p:extLst>
      <p:ext uri="{BB962C8B-B14F-4D97-AF65-F5344CB8AC3E}">
        <p14:creationId xmlns:p14="http://schemas.microsoft.com/office/powerpoint/2010/main" val="29311291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So, what comes next? Now that we know the barriers that individuals with ADHD may face, how do we support them?</a:t>
            </a:r>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24</a:t>
            </a:fld>
            <a:endParaRPr lang="en-US"/>
          </a:p>
        </p:txBody>
      </p:sp>
    </p:spTree>
    <p:extLst>
      <p:ext uri="{BB962C8B-B14F-4D97-AF65-F5344CB8AC3E}">
        <p14:creationId xmlns:p14="http://schemas.microsoft.com/office/powerpoint/2010/main" val="9420804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Considering the external and internal struggles that people with ADHD can face, it’s no surprise that many experience depression, anxiety, and self doubt. </a:t>
            </a:r>
            <a:r>
              <a:rPr lang="en-US" dirty="0"/>
              <a:t>By age 10, it’s estimated that children with ADHD have received 20,000 more negative messages than positive ones. (Source: attitude magazine). That is why inclusive and accessible spaces are so important. People with ADHD deserve to feel as supported and valued as everyone else, and it’s up to all of us to help foster those spaces. Creating an inclusive space is key for helping people with ADHD thrive. This also encourages everyone to be more aware of how their actions may impact others and creates an environment that models’ inclusivity. </a:t>
            </a:r>
          </a:p>
          <a:p>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25</a:t>
            </a:fld>
            <a:endParaRPr lang="en-US"/>
          </a:p>
        </p:txBody>
      </p:sp>
    </p:spTree>
    <p:extLst>
      <p:ext uri="{BB962C8B-B14F-4D97-AF65-F5344CB8AC3E}">
        <p14:creationId xmlns:p14="http://schemas.microsoft.com/office/powerpoint/2010/main" val="7943737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ADHD is commonly referred to as an “invisible disability”. This means that when you first meet someone you may not be able to tell that they have ADHD. Because of that, people with ADHD may have a difficult time working, learning, and socializing in places designed for people without ADHD. Here are some suggestions to help create a more accessible and respectful place for all people.</a:t>
            </a:r>
          </a:p>
          <a:p>
            <a:pPr marL="171450" indent="-171450">
              <a:buFont typeface="Arial" panose="020B0604020202020204" pitchFamily="34" charset="0"/>
              <a:buChar char="•"/>
            </a:pPr>
            <a:r>
              <a:rPr lang="en-US" dirty="0"/>
              <a:t>When possible, provide meeting notes, lecture notes, or other content ahead of time.</a:t>
            </a:r>
          </a:p>
          <a:p>
            <a:pPr marL="171450" indent="-171450">
              <a:buFont typeface="Arial" panose="020B0604020202020204" pitchFamily="34" charset="0"/>
              <a:buChar char="•"/>
            </a:pPr>
            <a:r>
              <a:rPr lang="en-US" dirty="0"/>
              <a:t>Encourage alternative working or learning styles.</a:t>
            </a:r>
          </a:p>
          <a:p>
            <a:pPr marL="171450" indent="-171450">
              <a:buFont typeface="Arial" panose="020B0604020202020204" pitchFamily="34" charset="0"/>
              <a:buChar char="•"/>
            </a:pPr>
            <a:r>
              <a:rPr lang="en-US" dirty="0"/>
              <a:t>Use inclusive and respectful language.</a:t>
            </a:r>
          </a:p>
          <a:p>
            <a:pPr marL="171450" indent="-171450">
              <a:buFont typeface="Arial" panose="020B0604020202020204" pitchFamily="34" charset="0"/>
              <a:buChar char="•"/>
            </a:pPr>
            <a:r>
              <a:rPr lang="en-US" dirty="0"/>
              <a:t>When in doubt, ask! Always refer to the person with ADHD when implementing accommodations or supports. </a:t>
            </a:r>
          </a:p>
          <a:p>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26</a:t>
            </a:fld>
            <a:endParaRPr lang="en-US"/>
          </a:p>
        </p:txBody>
      </p:sp>
    </p:spTree>
    <p:extLst>
      <p:ext uri="{BB962C8B-B14F-4D97-AF65-F5344CB8AC3E}">
        <p14:creationId xmlns:p14="http://schemas.microsoft.com/office/powerpoint/2010/main" val="23228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Promoting and creating an inclusive space helps to ease potential anxieties and worries that individuals may students may have. Inclusivity should be approached with a wide lens, with the goal of encouraging all identities to thrive and feel comfortable doing so. Here are some tips on how you can create a more inclusive environment for people with ADHD:</a:t>
            </a:r>
          </a:p>
          <a:p>
            <a:pPr marL="171450" indent="-171450">
              <a:buFont typeface="Arial" panose="020B0604020202020204" pitchFamily="34" charset="0"/>
              <a:buChar char="•"/>
            </a:pPr>
            <a:r>
              <a:rPr lang="en-US" dirty="0"/>
              <a:t>Offer constructive criticism. Be aware of your tone and body language. Many people with ADHD interpret neutral body language as being negative and so positive reinforcement is key. </a:t>
            </a:r>
          </a:p>
          <a:p>
            <a:pPr marL="171450" indent="-171450">
              <a:buFont typeface="Arial" panose="020B0604020202020204" pitchFamily="34" charset="0"/>
              <a:buChar char="•"/>
            </a:pPr>
            <a:r>
              <a:rPr lang="en-US" dirty="0"/>
              <a:t>In some cases, a person may struggle with overstimulation. This can cause a lot of emotional, mental, and physical stress. Allowing everyone a few minutes to refresh and reset after an intense conversation or situation can be helpful.</a:t>
            </a:r>
          </a:p>
          <a:p>
            <a:pPr marL="171450" indent="-171450">
              <a:buFont typeface="Arial" panose="020B0604020202020204" pitchFamily="34" charset="0"/>
              <a:buChar char="•"/>
            </a:pPr>
            <a:r>
              <a:rPr lang="en-US" dirty="0"/>
              <a:t>Remember that ADHD is not inherently bad or good, is simply one neurotype.</a:t>
            </a:r>
          </a:p>
          <a:p>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27</a:t>
            </a:fld>
            <a:endParaRPr lang="en-US"/>
          </a:p>
        </p:txBody>
      </p:sp>
    </p:spTree>
    <p:extLst>
      <p:ext uri="{BB962C8B-B14F-4D97-AF65-F5344CB8AC3E}">
        <p14:creationId xmlns:p14="http://schemas.microsoft.com/office/powerpoint/2010/main" val="14832888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We would like to thank everyone for their attendance and participation in this workshop thus far! Before we finish up for today, we’d like to take a moment to review some of the information we discussed today, as well as look ahead at some of the ADHD friendly practices that can be implemented right away.</a:t>
            </a:r>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28</a:t>
            </a:fld>
            <a:endParaRPr lang="en-US"/>
          </a:p>
        </p:txBody>
      </p:sp>
    </p:spTree>
    <p:extLst>
      <p:ext uri="{BB962C8B-B14F-4D97-AF65-F5344CB8AC3E}">
        <p14:creationId xmlns:p14="http://schemas.microsoft.com/office/powerpoint/2010/main" val="2947045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In a nutshell, here is what we covered today.</a:t>
            </a:r>
          </a:p>
          <a:p>
            <a:pPr>
              <a:buFont typeface="Arial" panose="020B0604020202020204" pitchFamily="34" charset="0"/>
              <a:buChar char="•"/>
            </a:pPr>
            <a:r>
              <a:rPr lang="en-CA" dirty="0">
                <a:latin typeface="Calibri" panose="020F0502020204030204" pitchFamily="34" charset="0"/>
                <a:cs typeface="Calibri" panose="020F0502020204030204" pitchFamily="34" charset="0"/>
              </a:rPr>
              <a:t>ADHD is a neurodevelopmental disorder. There are three presentations, inattentive, hyperactive and combined type.</a:t>
            </a:r>
          </a:p>
          <a:p>
            <a:pPr>
              <a:buFont typeface="Arial" panose="020B0604020202020204" pitchFamily="34" charset="0"/>
              <a:buChar char="•"/>
            </a:pPr>
            <a:r>
              <a:rPr lang="en-CA" dirty="0">
                <a:latin typeface="Calibri" panose="020F0502020204030204" pitchFamily="34" charset="0"/>
                <a:cs typeface="Calibri" panose="020F0502020204030204" pitchFamily="34" charset="0"/>
              </a:rPr>
              <a:t>Common ADHD symptoms may include hyperactivity, inattention, and impulsivity</a:t>
            </a:r>
          </a:p>
          <a:p>
            <a:pPr>
              <a:buFont typeface="Arial" panose="020B0604020202020204" pitchFamily="34" charset="0"/>
              <a:buChar char="•"/>
            </a:pPr>
            <a:r>
              <a:rPr lang="en-CA" dirty="0">
                <a:latin typeface="Calibri" panose="020F0502020204030204" pitchFamily="34" charset="0"/>
                <a:cs typeface="Calibri" panose="020F0502020204030204" pitchFamily="34" charset="0"/>
              </a:rPr>
              <a:t>Intersecting identities may impact a person’s experience with ADHD. These identities can affect a person’s ability to receive a diagnosis, access accommodations, navigate their social life and be accepted as who they are.</a:t>
            </a:r>
          </a:p>
          <a:p>
            <a:pPr>
              <a:buFont typeface="Arial" panose="020B0604020202020204" pitchFamily="34" charset="0"/>
              <a:buChar char="•"/>
            </a:pPr>
            <a:r>
              <a:rPr lang="en-CA" dirty="0">
                <a:latin typeface="Calibri" panose="020F0502020204030204" pitchFamily="34" charset="0"/>
                <a:cs typeface="Calibri" panose="020F0502020204030204" pitchFamily="34" charset="0"/>
              </a:rPr>
              <a:t>Receiving a diagnosis can be challenging. There are upsides and downsides to a diagnosis.</a:t>
            </a:r>
          </a:p>
          <a:p>
            <a:pPr>
              <a:buFont typeface="Arial" panose="020B0604020202020204" pitchFamily="34" charset="0"/>
              <a:buChar char="•"/>
            </a:pPr>
            <a:r>
              <a:rPr lang="en-CA" dirty="0">
                <a:latin typeface="Calibri" panose="020F0502020204030204" pitchFamily="34" charset="0"/>
                <a:cs typeface="Calibri" panose="020F0502020204030204" pitchFamily="34" charset="0"/>
              </a:rPr>
              <a:t>People with ADHD may need additional supports or accommodations, and that’s ok! Having accessibility accommodations does not diminish a person’s achievement. </a:t>
            </a:r>
          </a:p>
          <a:p>
            <a:pPr>
              <a:buFont typeface="Arial" panose="020B0604020202020204" pitchFamily="34" charset="0"/>
              <a:buChar char="•"/>
            </a:pPr>
            <a:r>
              <a:rPr lang="en-CA" dirty="0">
                <a:latin typeface="Calibri" panose="020F0502020204030204" pitchFamily="34" charset="0"/>
                <a:cs typeface="Calibri" panose="020F0502020204030204" pitchFamily="34" charset="0"/>
              </a:rPr>
              <a:t>When in doubt, try to refer to the person with lived experience. Often, the person who is needing the accommodation will have a good idea of what will work best for them.</a:t>
            </a:r>
          </a:p>
          <a:p>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29</a:t>
            </a:fld>
            <a:endParaRPr lang="en-US"/>
          </a:p>
        </p:txBody>
      </p:sp>
    </p:spTree>
    <p:extLst>
      <p:ext uri="{BB962C8B-B14F-4D97-AF65-F5344CB8AC3E}">
        <p14:creationId xmlns:p14="http://schemas.microsoft.com/office/powerpoint/2010/main" val="9967014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Before we jump in, here is a brief overview of what we will be covering today!</a:t>
            </a:r>
          </a:p>
          <a:p>
            <a:pPr>
              <a:buFont typeface="Arial" panose="020B0604020202020204" pitchFamily="34" charset="0"/>
              <a:buChar char="•"/>
            </a:pPr>
            <a:r>
              <a:rPr lang="en-CA" sz="1200" dirty="0">
                <a:solidFill>
                  <a:srgbClr val="000000"/>
                </a:solidFill>
                <a:latin typeface="Calibri" panose="020F0502020204030204" pitchFamily="34" charset="0"/>
                <a:cs typeface="Calibri" panose="020F0502020204030204" pitchFamily="34" charset="0"/>
              </a:rPr>
              <a:t>Who We Are</a:t>
            </a:r>
          </a:p>
          <a:p>
            <a:pPr>
              <a:buFont typeface="Arial" panose="020B0604020202020204" pitchFamily="34" charset="0"/>
              <a:buChar char="•"/>
            </a:pPr>
            <a:r>
              <a:rPr lang="en-CA" sz="1200" dirty="0">
                <a:solidFill>
                  <a:srgbClr val="000000"/>
                </a:solidFill>
                <a:latin typeface="Calibri" panose="020F0502020204030204" pitchFamily="34" charset="0"/>
                <a:cs typeface="Calibri" panose="020F0502020204030204" pitchFamily="34" charset="0"/>
              </a:rPr>
              <a:t>The AODA</a:t>
            </a:r>
          </a:p>
          <a:p>
            <a:pPr>
              <a:buFont typeface="Arial" panose="020B0604020202020204" pitchFamily="34" charset="0"/>
              <a:buChar char="•"/>
            </a:pPr>
            <a:r>
              <a:rPr lang="en-US" sz="1200" dirty="0">
                <a:solidFill>
                  <a:srgbClr val="000000"/>
                </a:solidFill>
                <a:latin typeface="Calibri" panose="020F0502020204030204" pitchFamily="34" charset="0"/>
                <a:cs typeface="Calibri" panose="020F0502020204030204" pitchFamily="34" charset="0"/>
              </a:rPr>
              <a:t>An Introduction to ADHD</a:t>
            </a:r>
          </a:p>
          <a:p>
            <a:pPr>
              <a:buFont typeface="Arial" panose="020B0604020202020204" pitchFamily="34" charset="0"/>
              <a:buChar char="•"/>
            </a:pPr>
            <a:r>
              <a:rPr lang="en-US" sz="1200" dirty="0">
                <a:solidFill>
                  <a:srgbClr val="000000"/>
                </a:solidFill>
                <a:latin typeface="Calibri" panose="020F0502020204030204" pitchFamily="34" charset="0"/>
                <a:cs typeface="Calibri" panose="020F0502020204030204" pitchFamily="34" charset="0"/>
              </a:rPr>
              <a:t>ADHD and Intersectionality</a:t>
            </a:r>
          </a:p>
          <a:p>
            <a:pPr>
              <a:buFont typeface="Arial" panose="020B0604020202020204" pitchFamily="34" charset="0"/>
              <a:buChar char="•"/>
            </a:pPr>
            <a:r>
              <a:rPr lang="en-US" sz="1200" dirty="0">
                <a:solidFill>
                  <a:srgbClr val="000000"/>
                </a:solidFill>
                <a:latin typeface="Calibri" panose="020F0502020204030204" pitchFamily="34" charset="0"/>
                <a:cs typeface="Calibri" panose="020F0502020204030204" pitchFamily="34" charset="0"/>
              </a:rPr>
              <a:t>Diagnosis</a:t>
            </a:r>
          </a:p>
          <a:p>
            <a:pPr>
              <a:buFont typeface="Arial" panose="020B0604020202020204" pitchFamily="34" charset="0"/>
              <a:buChar char="•"/>
            </a:pPr>
            <a:r>
              <a:rPr lang="en-US" sz="1200" dirty="0">
                <a:solidFill>
                  <a:srgbClr val="000000"/>
                </a:solidFill>
                <a:latin typeface="Calibri" panose="020F0502020204030204" pitchFamily="34" charset="0"/>
                <a:cs typeface="Calibri" panose="020F0502020204030204" pitchFamily="34" charset="0"/>
              </a:rPr>
              <a:t>Accessibility Barriers</a:t>
            </a:r>
          </a:p>
          <a:p>
            <a:pPr>
              <a:buFont typeface="Arial" panose="020B0604020202020204" pitchFamily="34" charset="0"/>
              <a:buChar char="•"/>
            </a:pPr>
            <a:r>
              <a:rPr lang="en-US" sz="1200" dirty="0">
                <a:solidFill>
                  <a:srgbClr val="000000"/>
                </a:solidFill>
                <a:latin typeface="Calibri" panose="020F0502020204030204" pitchFamily="34" charset="0"/>
                <a:cs typeface="Calibri" panose="020F0502020204030204" pitchFamily="34" charset="0"/>
              </a:rPr>
              <a:t>How to be Supportive</a:t>
            </a:r>
          </a:p>
        </p:txBody>
      </p:sp>
      <p:sp>
        <p:nvSpPr>
          <p:cNvPr id="4" name="Slide Number Placeholder 3"/>
          <p:cNvSpPr>
            <a:spLocks noGrp="1"/>
          </p:cNvSpPr>
          <p:nvPr>
            <p:ph type="sldNum" sz="quarter" idx="5"/>
          </p:nvPr>
        </p:nvSpPr>
        <p:spPr/>
        <p:txBody>
          <a:bodyPr/>
          <a:lstStyle/>
          <a:p>
            <a:fld id="{019B181E-6AE8-42F7-ADED-4F8938E8CF39}" type="slidenum">
              <a:rPr lang="en-US" smtClean="0"/>
              <a:t>3</a:t>
            </a:fld>
            <a:endParaRPr lang="en-US"/>
          </a:p>
        </p:txBody>
      </p:sp>
    </p:spTree>
    <p:extLst>
      <p:ext uri="{BB962C8B-B14F-4D97-AF65-F5344CB8AC3E}">
        <p14:creationId xmlns:p14="http://schemas.microsoft.com/office/powerpoint/2010/main" val="60752234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Going forward, here are some of the things you can do to help make your office, department and social environment more accessible and respectful for people with ADHD. Firstly, approach ADHD with curiosity. If ADHD is a new topic for you, that’s ok! Creating inclusive spaces is not about knowing every little detail, it’s about being open to learning new things, and treating people with respect. Secondly, try not to make assumptions. The people in your lives with ADHD will rarely look like the stereotypes you see in the media. Thirdly, even if they haven’t disclosed it, you likely know people with ADHD. When discussing ADHD and neurodiversity, be conscious that the words you use matter. You never know what the person you’re speaking to may be experiencing, so always keep it respectful. </a:t>
            </a:r>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30</a:t>
            </a:fld>
            <a:endParaRPr lang="en-US"/>
          </a:p>
        </p:txBody>
      </p:sp>
    </p:spTree>
    <p:extLst>
      <p:ext uri="{BB962C8B-B14F-4D97-AF65-F5344CB8AC3E}">
        <p14:creationId xmlns:p14="http://schemas.microsoft.com/office/powerpoint/2010/main" val="16829776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Before we finish up, I’d like to invite everyone to participate in a brief survey about this mini presentation. Your feedback will allow myself and my team the opportunity to improve the presentation for future attendees. It shouldn’t take too long to complete! We will have posted the link in the chat, and can also send links via email upon request.</a:t>
            </a:r>
            <a:endParaRPr lang="en-US" dirty="0"/>
          </a:p>
          <a:p>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31</a:t>
            </a:fld>
            <a:endParaRPr lang="en-US"/>
          </a:p>
        </p:txBody>
      </p:sp>
    </p:spTree>
    <p:extLst>
      <p:ext uri="{BB962C8B-B14F-4D97-AF65-F5344CB8AC3E}">
        <p14:creationId xmlns:p14="http://schemas.microsoft.com/office/powerpoint/2010/main" val="161849326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We would like the thank The Office of Human Rights Equity and Accessibility for their support with this workshop and initiative, as well as The Learning Disabilities Association of Windsor-Essex, The University of Windsor, and the Government of Ontario. Most importantly, we would like to thank all of our attendees for being here today. Please feel free to contact us via email at any time or visit our website for more project updates and announcements. </a:t>
            </a:r>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32</a:t>
            </a:fld>
            <a:endParaRPr lang="en-US"/>
          </a:p>
        </p:txBody>
      </p:sp>
    </p:spTree>
    <p:extLst>
      <p:ext uri="{BB962C8B-B14F-4D97-AF65-F5344CB8AC3E}">
        <p14:creationId xmlns:p14="http://schemas.microsoft.com/office/powerpoint/2010/main" val="1405629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ADHDe Project is a student-led initiative that promotes inclusion and respect for students (especially those at the post-secondary level) who have been diagnosed with ADHD or identify as neurodiverse. This project was created to destigmatize ADHD and neurodiversity on campus, provide students with resources and support, and promote a welcoming environment at the University of Windsor. We recognize how difficult navigating university life can be for anyone, and sometimes more so for students who identify as neurodiverse or have ADHD. The ADHDe Project was produced by The University of Windsor and The Learning Disabilities Association of Windsor Essex with support from the Government of Ontario.</a:t>
            </a:r>
          </a:p>
          <a:p>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4</a:t>
            </a:fld>
            <a:endParaRPr lang="en-US"/>
          </a:p>
        </p:txBody>
      </p:sp>
    </p:spTree>
    <p:extLst>
      <p:ext uri="{BB962C8B-B14F-4D97-AF65-F5344CB8AC3E}">
        <p14:creationId xmlns:p14="http://schemas.microsoft.com/office/powerpoint/2010/main" val="2311728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name The ADHDe Project represents the three “e’s” of our mission; education, equity and empowerment. We believe that by amplifying the voices of people with ADHD we will be able to create a more inclusive and accessible campus. </a:t>
            </a:r>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5</a:t>
            </a:fld>
            <a:endParaRPr lang="en-US"/>
          </a:p>
        </p:txBody>
      </p:sp>
    </p:spTree>
    <p:extLst>
      <p:ext uri="{BB962C8B-B14F-4D97-AF65-F5344CB8AC3E}">
        <p14:creationId xmlns:p14="http://schemas.microsoft.com/office/powerpoint/2010/main" val="2123589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Tx/>
              <a:buFont typeface="Arial" panose="020B0604020202020204" pitchFamily="34" charset="0"/>
              <a:buChar char="•"/>
            </a:pPr>
            <a:r>
              <a:rPr lang="en-US" dirty="0">
                <a:latin typeface="Calibri" panose="020F0502020204030204" pitchFamily="34" charset="0"/>
                <a:cs typeface="Calibri" panose="020F0502020204030204" pitchFamily="34" charset="0"/>
              </a:rPr>
              <a:t>The ADHDe Project was made possible by a grant from The </a:t>
            </a:r>
            <a:r>
              <a:rPr lang="en-US" dirty="0" err="1">
                <a:latin typeface="Calibri" panose="020F0502020204030204" pitchFamily="34" charset="0"/>
                <a:cs typeface="Calibri" panose="020F0502020204030204" pitchFamily="34" charset="0"/>
              </a:rPr>
              <a:t>EnAbling</a:t>
            </a:r>
            <a:r>
              <a:rPr lang="en-US" dirty="0">
                <a:latin typeface="Calibri" panose="020F0502020204030204" pitchFamily="34" charset="0"/>
                <a:cs typeface="Calibri" panose="020F0502020204030204" pitchFamily="34" charset="0"/>
              </a:rPr>
              <a:t> Change Program, which is a grant program run by the Ministry for Seniors and Accessibility.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lumMod val="50000"/>
                  </a:schemeClr>
                </a:solidFill>
                <a:latin typeface="Calibri" panose="020F0502020204030204" pitchFamily="34" charset="0"/>
                <a:cs typeface="Calibri" panose="020F0502020204030204" pitchFamily="34" charset="0"/>
              </a:rPr>
              <a:t>The goals of the </a:t>
            </a:r>
            <a:r>
              <a:rPr lang="en-US" sz="1200" dirty="0" err="1">
                <a:solidFill>
                  <a:schemeClr val="tx1">
                    <a:lumMod val="50000"/>
                  </a:schemeClr>
                </a:solidFill>
                <a:latin typeface="Calibri" panose="020F0502020204030204" pitchFamily="34" charset="0"/>
                <a:cs typeface="Calibri" panose="020F0502020204030204" pitchFamily="34" charset="0"/>
              </a:rPr>
              <a:t>EnAbling</a:t>
            </a:r>
            <a:r>
              <a:rPr lang="en-US" sz="1200" dirty="0">
                <a:solidFill>
                  <a:schemeClr val="tx1">
                    <a:lumMod val="50000"/>
                  </a:schemeClr>
                </a:solidFill>
                <a:latin typeface="Calibri" panose="020F0502020204030204" pitchFamily="34" charset="0"/>
                <a:cs typeface="Calibri" panose="020F0502020204030204" pitchFamily="34" charset="0"/>
              </a:rPr>
              <a:t> Change Program are to encourage education about accessibility and encourage awareness about its benefits.</a:t>
            </a:r>
            <a:endParaRPr lang="en-US" dirty="0">
              <a:latin typeface="Calibri" panose="020F0502020204030204" pitchFamily="34" charset="0"/>
              <a:cs typeface="Calibri" panose="020F0502020204030204" pitchFamily="34" charset="0"/>
            </a:endParaRPr>
          </a:p>
          <a:p>
            <a:pPr>
              <a:buClrTx/>
              <a:buFont typeface="Arial" panose="020B0604020202020204" pitchFamily="34" charset="0"/>
              <a:buNone/>
            </a:pPr>
            <a:r>
              <a:rPr lang="en-US" dirty="0">
                <a:latin typeface="Calibri" panose="020F0502020204030204" pitchFamily="34" charset="0"/>
                <a:cs typeface="Calibri" panose="020F0502020204030204" pitchFamily="34" charset="0"/>
              </a:rPr>
              <a:t>Thanks to the support from the </a:t>
            </a:r>
            <a:r>
              <a:rPr lang="en-US" dirty="0" err="1">
                <a:latin typeface="Calibri" panose="020F0502020204030204" pitchFamily="34" charset="0"/>
                <a:cs typeface="Calibri" panose="020F0502020204030204" pitchFamily="34" charset="0"/>
              </a:rPr>
              <a:t>EnAbling</a:t>
            </a:r>
            <a:r>
              <a:rPr lang="en-US" dirty="0">
                <a:latin typeface="Calibri" panose="020F0502020204030204" pitchFamily="34" charset="0"/>
                <a:cs typeface="Calibri" panose="020F0502020204030204" pitchFamily="34" charset="0"/>
              </a:rPr>
              <a:t> Change Program, The ADHDe Project was able to become a University wide accessibility initiative.</a:t>
            </a:r>
          </a:p>
          <a:p>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6</a:t>
            </a:fld>
            <a:endParaRPr lang="en-US"/>
          </a:p>
        </p:txBody>
      </p:sp>
    </p:spTree>
    <p:extLst>
      <p:ext uri="{BB962C8B-B14F-4D97-AF65-F5344CB8AC3E}">
        <p14:creationId xmlns:p14="http://schemas.microsoft.com/office/powerpoint/2010/main" val="8584709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When discussing accessibility and inclusion in Ontario, it is important to mention the AODA and the OHRC.</a:t>
            </a:r>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7</a:t>
            </a:fld>
            <a:endParaRPr lang="en-US"/>
          </a:p>
        </p:txBody>
      </p:sp>
    </p:spTree>
    <p:extLst>
      <p:ext uri="{BB962C8B-B14F-4D97-AF65-F5344CB8AC3E}">
        <p14:creationId xmlns:p14="http://schemas.microsoft.com/office/powerpoint/2010/main" val="34169010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sz="1200" dirty="0">
                <a:solidFill>
                  <a:schemeClr val="tx1">
                    <a:lumMod val="50000"/>
                  </a:schemeClr>
                </a:solidFill>
                <a:latin typeface="Calibri" panose="020F0502020204030204" pitchFamily="34" charset="0"/>
                <a:cs typeface="Calibri" panose="020F0502020204030204" pitchFamily="34" charset="0"/>
              </a:rPr>
              <a:t>Educational institutions in Ontario have an obligation to adhere to two sets of regulations, the Ontario Human Rights code (OHR) and the Accessibility for Ontarians with Disabilities Act (AODA). </a:t>
            </a:r>
          </a:p>
          <a:p>
            <a:pPr marL="0" indent="0">
              <a:buNone/>
            </a:pPr>
            <a:r>
              <a:rPr lang="en-CA" sz="1200" dirty="0">
                <a:solidFill>
                  <a:schemeClr val="tx1">
                    <a:lumMod val="50000"/>
                  </a:schemeClr>
                </a:solidFill>
                <a:latin typeface="Calibri" panose="020F0502020204030204" pitchFamily="34" charset="0"/>
                <a:cs typeface="Calibri" panose="020F0502020204030204" pitchFamily="34" charset="0"/>
              </a:rPr>
              <a:t>The OHRC: </a:t>
            </a:r>
            <a:r>
              <a:rPr lang="en-US" sz="1200" b="0" i="0" dirty="0">
                <a:solidFill>
                  <a:schemeClr val="tx1">
                    <a:lumMod val="50000"/>
                  </a:schemeClr>
                </a:solidFill>
                <a:effectLst/>
                <a:latin typeface="Calibri" panose="020F0502020204030204" pitchFamily="34" charset="0"/>
                <a:cs typeface="Calibri" panose="020F0502020204030204" pitchFamily="34" charset="0"/>
              </a:rPr>
              <a:t>Maintaining accessible, inclusive, discrimination and harassment-free education environments that respect human rights.</a:t>
            </a:r>
          </a:p>
          <a:p>
            <a:pPr marL="0" indent="0">
              <a:buNone/>
            </a:pPr>
            <a:r>
              <a:rPr lang="en-CA" sz="1200" dirty="0">
                <a:solidFill>
                  <a:schemeClr val="tx1">
                    <a:lumMod val="50000"/>
                  </a:schemeClr>
                </a:solidFill>
                <a:latin typeface="Calibri" panose="020F0502020204030204" pitchFamily="34" charset="0"/>
                <a:cs typeface="Calibri" panose="020F0502020204030204" pitchFamily="34" charset="0"/>
              </a:rPr>
              <a:t>The AODA: </a:t>
            </a:r>
            <a:r>
              <a:rPr lang="en-US" sz="1200" b="0" i="0" dirty="0">
                <a:solidFill>
                  <a:schemeClr val="tx1">
                    <a:lumMod val="50000"/>
                  </a:schemeClr>
                </a:solidFill>
                <a:effectLst/>
                <a:latin typeface="Calibri" panose="020F0502020204030204" pitchFamily="34" charset="0"/>
                <a:cs typeface="Calibri" panose="020F0502020204030204" pitchFamily="34" charset="0"/>
              </a:rPr>
              <a:t>The AODA established the Integrated Accessibility Standard Regulations (IASR), a grouping of legal requirements that institutions must follow to help identify, remove, and prevent barriers faced by persons with disabilities. These requirements are divided in two categories: General Requirements and Accessibility Standards.</a:t>
            </a:r>
            <a:r>
              <a:rPr lang="en-CA" sz="1200" b="0" i="0" dirty="0">
                <a:solidFill>
                  <a:schemeClr val="tx1">
                    <a:lumMod val="50000"/>
                  </a:schemeClr>
                </a:solidFill>
                <a:effectLst/>
                <a:latin typeface="Calibri" panose="020F0502020204030204" pitchFamily="34" charset="0"/>
                <a:cs typeface="Calibri" panose="020F0502020204030204" pitchFamily="34" charset="0"/>
              </a:rPr>
              <a:t> </a:t>
            </a:r>
            <a:r>
              <a:rPr lang="en-CA" sz="1200" dirty="0">
                <a:solidFill>
                  <a:schemeClr val="tx1"/>
                </a:solidFill>
                <a:latin typeface="Calibri" panose="020F0502020204030204" pitchFamily="34" charset="0"/>
                <a:cs typeface="Calibri" panose="020F0502020204030204" pitchFamily="34" charset="0"/>
              </a:rPr>
              <a:t>The Act was put into place in 2005, with the intention of creating a fully accessible Ontario by 2025.</a:t>
            </a:r>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8</a:t>
            </a:fld>
            <a:endParaRPr lang="en-US"/>
          </a:p>
        </p:txBody>
      </p:sp>
    </p:spTree>
    <p:extLst>
      <p:ext uri="{BB962C8B-B14F-4D97-AF65-F5344CB8AC3E}">
        <p14:creationId xmlns:p14="http://schemas.microsoft.com/office/powerpoint/2010/main" val="15439705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To help everyone feel comfortable and informed about the topics we’ll be covering today we will start by discussing some of the concepts and terms that are key to this project. We hope that these carefully defined concepts and terms will give you a better understanding of the barriers, circumstances, and realities that students with ADHD experience.</a:t>
            </a:r>
          </a:p>
        </p:txBody>
      </p:sp>
      <p:sp>
        <p:nvSpPr>
          <p:cNvPr id="4" name="Slide Number Placeholder 3"/>
          <p:cNvSpPr>
            <a:spLocks noGrp="1"/>
          </p:cNvSpPr>
          <p:nvPr>
            <p:ph type="sldNum" sz="quarter" idx="5"/>
          </p:nvPr>
        </p:nvSpPr>
        <p:spPr/>
        <p:txBody>
          <a:bodyPr/>
          <a:lstStyle/>
          <a:p>
            <a:fld id="{019B181E-6AE8-42F7-ADED-4F8938E8CF39}" type="slidenum">
              <a:rPr lang="en-US" smtClean="0"/>
              <a:t>9</a:t>
            </a:fld>
            <a:endParaRPr lang="en-US"/>
          </a:p>
        </p:txBody>
      </p:sp>
    </p:spTree>
    <p:extLst>
      <p:ext uri="{BB962C8B-B14F-4D97-AF65-F5344CB8AC3E}">
        <p14:creationId xmlns:p14="http://schemas.microsoft.com/office/powerpoint/2010/main" val="3368045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84DA70-C731-4C70-880D-CCD4705E623C}" type="datetime1">
              <a:rPr lang="en-US" smtClean="0"/>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88108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0954715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3502526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9963867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4522003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3672327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8531101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5316335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E1D723-8F53-4F53-90B0-1982A396982E}" type="datetime1">
              <a:rPr lang="en-US" smtClean="0"/>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91953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669AF7-7BEB-44E4-9852-375E34362B5B}" type="datetime1">
              <a:rPr lang="en-US" smtClean="0"/>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21358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AAC38D-0552-4C82-B593-E6124DFADBE2}" type="datetime1">
              <a:rPr lang="en-US" smtClean="0"/>
              <a:t>10/28/2022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522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DF0F1C-5577-4ACB-BB62-DF8F3C494C7E}" type="datetime1">
              <a:rPr lang="en-US" smtClean="0"/>
              <a:t>10/28/2022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00213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75B394-D9F9-4F0C-B15D-605F45CB9E9F}" type="datetime1">
              <a:rPr lang="en-US" smtClean="0"/>
              <a:t>10/28/2022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68978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667345-2558-425A-8533-9BFDBCE15005}" type="datetime1">
              <a:rPr lang="en-US" smtClean="0"/>
              <a:t>10/28/2022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97638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BEA474-078D-4E9B-9B14-09A87B19DC46}" type="datetime1">
              <a:rPr lang="en-US" smtClean="0"/>
              <a:t>10/28/2022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66276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07D986-8816-4272-A432-0437A28A9828}" type="datetime1">
              <a:rPr lang="en-US" smtClean="0"/>
              <a:t>10/28/2022</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69535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2D6E202-B606-4609-B914-27C9371A1F6D}" type="datetime1">
              <a:rPr lang="en-US" smtClean="0"/>
              <a:t>10/28/2022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3283599336"/>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 id="2147483684" r:id="rId14"/>
    <p:sldLayoutId id="2147483685" r:id="rId15"/>
    <p:sldLayoutId id="2147483686"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hyperlink" Target="mailto:adhdeproject@uwindsor.ca"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https://www.uwindsor.ca/ohrea/212/adhde-project"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ecampusontario.pressbooks.pub/universaldesign"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2EA78-AEB3-469B-9025-3B17201A457B}"/>
              </a:ext>
            </a:extLst>
          </p:cNvPr>
          <p:cNvSpPr>
            <a:spLocks noGrp="1"/>
          </p:cNvSpPr>
          <p:nvPr>
            <p:ph type="ctrTitle"/>
          </p:nvPr>
        </p:nvSpPr>
        <p:spPr>
          <a:xfrm>
            <a:off x="3030474" y="3267526"/>
            <a:ext cx="4608576" cy="997062"/>
          </a:xfrm>
        </p:spPr>
        <p:txBody>
          <a:bodyPr>
            <a:normAutofit/>
          </a:bodyPr>
          <a:lstStyle/>
          <a:p>
            <a:pPr algn="l"/>
            <a:r>
              <a:rPr lang="en-US" sz="4400" dirty="0">
                <a:latin typeface="Calibri" panose="020F0502020204030204" pitchFamily="34" charset="0"/>
                <a:cs typeface="Calibri" panose="020F0502020204030204" pitchFamily="34" charset="0"/>
              </a:rPr>
              <a:t>The ADHDe Project</a:t>
            </a:r>
          </a:p>
        </p:txBody>
      </p:sp>
      <p:sp>
        <p:nvSpPr>
          <p:cNvPr id="3" name="Subtitle 2">
            <a:extLst>
              <a:ext uri="{FF2B5EF4-FFF2-40B4-BE49-F238E27FC236}">
                <a16:creationId xmlns:a16="http://schemas.microsoft.com/office/drawing/2014/main" id="{255E1F2F-E259-4EA8-9FFD-3A10AF541859}"/>
              </a:ext>
            </a:extLst>
          </p:cNvPr>
          <p:cNvSpPr>
            <a:spLocks noGrp="1"/>
          </p:cNvSpPr>
          <p:nvPr>
            <p:ph type="subTitle" idx="1"/>
          </p:nvPr>
        </p:nvSpPr>
        <p:spPr>
          <a:xfrm>
            <a:off x="3030474" y="4248121"/>
            <a:ext cx="5682218" cy="1238616"/>
          </a:xfrm>
        </p:spPr>
        <p:txBody>
          <a:bodyPr>
            <a:normAutofit/>
          </a:bodyPr>
          <a:lstStyle/>
          <a:p>
            <a:pPr algn="l"/>
            <a:r>
              <a:rPr lang="en-US" sz="2400" dirty="0">
                <a:solidFill>
                  <a:schemeClr val="tx1">
                    <a:lumMod val="50000"/>
                  </a:schemeClr>
                </a:solidFill>
                <a:latin typeface="Calibri" panose="020F0502020204030204" pitchFamily="34" charset="0"/>
                <a:cs typeface="Calibri" panose="020F0502020204030204" pitchFamily="34" charset="0"/>
              </a:rPr>
              <a:t>PD workshop</a:t>
            </a:r>
          </a:p>
        </p:txBody>
      </p:sp>
      <p:pic>
        <p:nvPicPr>
          <p:cNvPr id="5" name="Picture 4" descr="The ADHDe Project Logo">
            <a:extLst>
              <a:ext uri="{FF2B5EF4-FFF2-40B4-BE49-F238E27FC236}">
                <a16:creationId xmlns:a16="http://schemas.microsoft.com/office/drawing/2014/main" id="{62098189-1186-0584-5F17-13263D4EF76C}"/>
              </a:ext>
            </a:extLst>
          </p:cNvPr>
          <p:cNvPicPr>
            <a:picLocks noChangeAspect="1"/>
          </p:cNvPicPr>
          <p:nvPr/>
        </p:nvPicPr>
        <p:blipFill>
          <a:blip r:embed="rId3"/>
          <a:stretch>
            <a:fillRect/>
          </a:stretch>
        </p:blipFill>
        <p:spPr>
          <a:xfrm>
            <a:off x="812161" y="3097760"/>
            <a:ext cx="1998396" cy="1998396"/>
          </a:xfrm>
          <a:prstGeom prst="rect">
            <a:avLst/>
          </a:prstGeom>
        </p:spPr>
      </p:pic>
    </p:spTree>
    <p:extLst>
      <p:ext uri="{BB962C8B-B14F-4D97-AF65-F5344CB8AC3E}">
        <p14:creationId xmlns:p14="http://schemas.microsoft.com/office/powerpoint/2010/main" val="895915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4197F9-F128-9B0F-6D3B-F97EB00ECDDB}"/>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Key Concepts and Terms</a:t>
            </a:r>
            <a:endParaRPr lang="en-US" dirty="0">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FD53C160-7316-E7C1-5595-6345F51DC76B}"/>
              </a:ext>
            </a:extLst>
          </p:cNvPr>
          <p:cNvSpPr>
            <a:spLocks noGrp="1"/>
          </p:cNvSpPr>
          <p:nvPr>
            <p:ph idx="1"/>
          </p:nvPr>
        </p:nvSpPr>
        <p:spPr>
          <a:xfrm>
            <a:off x="677334" y="2045494"/>
            <a:ext cx="8596668" cy="3880773"/>
          </a:xfrm>
        </p:spPr>
        <p:txBody>
          <a:bodyPr>
            <a:normAutofit lnSpcReduction="10000"/>
          </a:bodyPr>
          <a:lstStyle/>
          <a:p>
            <a:pPr>
              <a:buFont typeface="Arial" panose="020B0604020202020204" pitchFamily="34" charset="0"/>
              <a:buChar char="•"/>
            </a:pPr>
            <a:r>
              <a:rPr lang="en-US" sz="2400" b="1" dirty="0">
                <a:solidFill>
                  <a:schemeClr val="tx1">
                    <a:lumMod val="50000"/>
                  </a:schemeClr>
                </a:solidFill>
                <a:latin typeface="Calibri" panose="020F0502020204030204" pitchFamily="34" charset="0"/>
                <a:cs typeface="Calibri" panose="020F0502020204030204" pitchFamily="34" charset="0"/>
              </a:rPr>
              <a:t>ADHD: </a:t>
            </a:r>
            <a:r>
              <a:rPr lang="en-US" sz="2400" dirty="0">
                <a:solidFill>
                  <a:schemeClr val="tx1">
                    <a:lumMod val="50000"/>
                  </a:schemeClr>
                </a:solidFill>
                <a:latin typeface="Calibri" panose="020F0502020204030204" pitchFamily="34" charset="0"/>
                <a:cs typeface="Calibri" panose="020F0502020204030204" pitchFamily="34" charset="0"/>
              </a:rPr>
              <a:t>Stands for Attention Deficit/ Hyperactivity Disorder. ADHD is a neurodevelopmental disorder. The three core symptoms of ADHD are: inattention, impulsivity, and hyperactivity.</a:t>
            </a:r>
          </a:p>
          <a:p>
            <a:pPr>
              <a:buFont typeface="Arial" panose="020B0604020202020204" pitchFamily="34" charset="0"/>
              <a:buChar char="•"/>
            </a:pPr>
            <a:r>
              <a:rPr lang="en-US" sz="2400" b="1" dirty="0">
                <a:solidFill>
                  <a:schemeClr val="tx1">
                    <a:lumMod val="50000"/>
                  </a:schemeClr>
                </a:solidFill>
                <a:latin typeface="Calibri" panose="020F0502020204030204" pitchFamily="34" charset="0"/>
                <a:cs typeface="Calibri" panose="020F0502020204030204" pitchFamily="34" charset="0"/>
              </a:rPr>
              <a:t>Neurodiverse</a:t>
            </a:r>
            <a:r>
              <a:rPr lang="en-US" sz="2400" dirty="0">
                <a:solidFill>
                  <a:schemeClr val="tx1">
                    <a:lumMod val="50000"/>
                  </a:schemeClr>
                </a:solidFill>
                <a:latin typeface="Calibri" panose="020F0502020204030204" pitchFamily="34" charset="0"/>
                <a:cs typeface="Calibri" panose="020F0502020204030204" pitchFamily="34" charset="0"/>
              </a:rPr>
              <a:t>: Refers to a group of people who are neurologically diverse. This can include people with ADHD and people without ADHD. </a:t>
            </a:r>
          </a:p>
          <a:p>
            <a:pPr>
              <a:buFont typeface="Arial" panose="020B0604020202020204" pitchFamily="34" charset="0"/>
              <a:buChar char="•"/>
            </a:pPr>
            <a:r>
              <a:rPr lang="en-US" sz="2400" b="1" dirty="0">
                <a:solidFill>
                  <a:schemeClr val="tx1">
                    <a:lumMod val="50000"/>
                  </a:schemeClr>
                </a:solidFill>
                <a:latin typeface="Calibri" panose="020F0502020204030204" pitchFamily="34" charset="0"/>
                <a:cs typeface="Calibri" panose="020F0502020204030204" pitchFamily="34" charset="0"/>
              </a:rPr>
              <a:t>Disability: </a:t>
            </a:r>
            <a:r>
              <a:rPr lang="en-US" sz="2400" dirty="0">
                <a:solidFill>
                  <a:schemeClr val="tx1">
                    <a:lumMod val="50000"/>
                  </a:schemeClr>
                </a:solidFill>
                <a:latin typeface="Calibri" panose="020F0502020204030204" pitchFamily="34" charset="0"/>
                <a:cs typeface="Calibri" panose="020F0502020204030204" pitchFamily="34" charset="0"/>
              </a:rPr>
              <a:t>Personal experience of barriers to participation in all aspects of society.</a:t>
            </a:r>
          </a:p>
          <a:p>
            <a:pPr>
              <a:buFont typeface="Arial" panose="020B0604020202020204" pitchFamily="34" charset="0"/>
              <a:buChar char="•"/>
            </a:pPr>
            <a:r>
              <a:rPr lang="en-US" sz="2400" b="1" dirty="0">
                <a:solidFill>
                  <a:schemeClr val="tx1">
                    <a:lumMod val="50000"/>
                  </a:schemeClr>
                </a:solidFill>
                <a:latin typeface="Calibri" panose="020F0502020204030204" pitchFamily="34" charset="0"/>
                <a:cs typeface="Calibri" panose="020F0502020204030204" pitchFamily="34" charset="0"/>
              </a:rPr>
              <a:t>Invisible Disability: </a:t>
            </a:r>
            <a:r>
              <a:rPr lang="en-US" sz="2400" dirty="0">
                <a:solidFill>
                  <a:schemeClr val="tx1">
                    <a:lumMod val="50000"/>
                  </a:schemeClr>
                </a:solidFill>
                <a:latin typeface="Calibri" panose="020F0502020204030204" pitchFamily="34" charset="0"/>
                <a:cs typeface="Calibri" panose="020F0502020204030204" pitchFamily="34" charset="0"/>
              </a:rPr>
              <a:t>A disability that you might not be able to perceive when you first meet someone.</a:t>
            </a:r>
          </a:p>
          <a:p>
            <a:pPr>
              <a:buClr>
                <a:schemeClr val="bg1"/>
              </a:buClr>
            </a:pPr>
            <a:endParaRPr lang="en-US" dirty="0"/>
          </a:p>
        </p:txBody>
      </p:sp>
      <p:sp>
        <p:nvSpPr>
          <p:cNvPr id="2" name="Footer Placeholder 1">
            <a:extLst>
              <a:ext uri="{FF2B5EF4-FFF2-40B4-BE49-F238E27FC236}">
                <a16:creationId xmlns:a16="http://schemas.microsoft.com/office/drawing/2014/main" id="{C0250AD0-FF8C-61C5-52F6-1FCA87EFA5C2}"/>
              </a:ext>
            </a:extLst>
          </p:cNvPr>
          <p:cNvSpPr>
            <a:spLocks noGrp="1"/>
          </p:cNvSpPr>
          <p:nvPr>
            <p:ph type="ftr" sz="quarter" idx="11"/>
          </p:nvPr>
        </p:nvSpPr>
        <p:spPr>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Add a footer</a:t>
            </a:r>
            <a:endParaRPr lang="en-US" noProof="0" dirty="0"/>
          </a:p>
        </p:txBody>
      </p:sp>
      <p:sp>
        <p:nvSpPr>
          <p:cNvPr id="3" name="Slide Number Placeholder 2">
            <a:extLst>
              <a:ext uri="{FF2B5EF4-FFF2-40B4-BE49-F238E27FC236}">
                <a16:creationId xmlns:a16="http://schemas.microsoft.com/office/drawing/2014/main" id="{AD9AF958-6708-584A-9441-1760F59FE390}"/>
              </a:ext>
            </a:extLst>
          </p:cNvPr>
          <p:cNvSpPr>
            <a:spLocks noGrp="1"/>
          </p:cNvSpPr>
          <p:nvPr>
            <p:ph type="sldNum" sz="quarter" idx="12"/>
          </p:nvPr>
        </p:nvSpPr>
        <p:spPr>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699F50C-BE38-4BD0-BA84-9B090E1F2B9B}" type="slidenum">
              <a:rPr lang="en-US" smtClean="0"/>
              <a:pPr/>
              <a:t>10</a:t>
            </a:fld>
            <a:endParaRPr lang="en-US" noProof="0" dirty="0"/>
          </a:p>
        </p:txBody>
      </p:sp>
    </p:spTree>
    <p:extLst>
      <p:ext uri="{BB962C8B-B14F-4D97-AF65-F5344CB8AC3E}">
        <p14:creationId xmlns:p14="http://schemas.microsoft.com/office/powerpoint/2010/main" val="142026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4197F9-F128-9B0F-6D3B-F97EB00ECDDB}"/>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Key Concepts and Terms</a:t>
            </a:r>
            <a:endParaRPr lang="en-US" dirty="0">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FD53C160-7316-E7C1-5595-6345F51DC76B}"/>
              </a:ext>
            </a:extLst>
          </p:cNvPr>
          <p:cNvSpPr>
            <a:spLocks noGrp="1"/>
          </p:cNvSpPr>
          <p:nvPr>
            <p:ph idx="1"/>
          </p:nvPr>
        </p:nvSpPr>
        <p:spPr>
          <a:xfrm>
            <a:off x="677334" y="2045494"/>
            <a:ext cx="8596668" cy="3880773"/>
          </a:xfrm>
        </p:spPr>
        <p:txBody>
          <a:bodyPr>
            <a:normAutofit lnSpcReduction="10000"/>
          </a:bodyPr>
          <a:lstStyle/>
          <a:p>
            <a:pPr>
              <a:buFont typeface="Arial" panose="020B0604020202020204" pitchFamily="34" charset="0"/>
              <a:buChar char="•"/>
            </a:pPr>
            <a:r>
              <a:rPr lang="en-US" sz="2400" b="1" dirty="0">
                <a:solidFill>
                  <a:schemeClr val="tx1">
                    <a:lumMod val="50000"/>
                  </a:schemeClr>
                </a:solidFill>
                <a:latin typeface="Calibri" panose="020F0502020204030204" pitchFamily="34" charset="0"/>
                <a:cs typeface="Calibri" panose="020F0502020204030204" pitchFamily="34" charset="0"/>
              </a:rPr>
              <a:t>Executive function: </a:t>
            </a:r>
            <a:r>
              <a:rPr lang="en-US" sz="2400" dirty="0">
                <a:solidFill>
                  <a:schemeClr val="tx1">
                    <a:lumMod val="50000"/>
                  </a:schemeClr>
                </a:solidFill>
                <a:latin typeface="Calibri" panose="020F0502020204030204" pitchFamily="34" charset="0"/>
                <a:cs typeface="Calibri" panose="020F0502020204030204" pitchFamily="34" charset="0"/>
              </a:rPr>
              <a:t>set of skills that we use to navigate everyday life. Includes time management, self-control, flexible thinking, emotional regulation, etc. </a:t>
            </a:r>
          </a:p>
          <a:p>
            <a:pPr>
              <a:buFont typeface="Arial" panose="020B0604020202020204" pitchFamily="34" charset="0"/>
              <a:buChar char="•"/>
            </a:pPr>
            <a:r>
              <a:rPr lang="en-US" sz="2400" b="1" dirty="0">
                <a:solidFill>
                  <a:schemeClr val="tx1">
                    <a:lumMod val="50000"/>
                  </a:schemeClr>
                </a:solidFill>
                <a:latin typeface="Calibri" panose="020F0502020204030204" pitchFamily="34" charset="0"/>
                <a:cs typeface="Calibri" panose="020F0502020204030204" pitchFamily="34" charset="0"/>
              </a:rPr>
              <a:t>Overstimulation: </a:t>
            </a:r>
            <a:r>
              <a:rPr lang="en-US" sz="2400" dirty="0">
                <a:solidFill>
                  <a:schemeClr val="tx1">
                    <a:lumMod val="50000"/>
                  </a:schemeClr>
                </a:solidFill>
                <a:latin typeface="Calibri" panose="020F0502020204030204" pitchFamily="34" charset="0"/>
                <a:cs typeface="Calibri" panose="020F0502020204030204" pitchFamily="34" charset="0"/>
              </a:rPr>
              <a:t>feeling extremely overwhelmed by a surplus of stimulating sensations such as loud music, certain textures, certain tastes, bright lights, etc. This can cause an emotional response. </a:t>
            </a:r>
          </a:p>
          <a:p>
            <a:pPr>
              <a:buFont typeface="Arial" panose="020B0604020202020204" pitchFamily="34" charset="0"/>
              <a:buChar char="•"/>
            </a:pPr>
            <a:r>
              <a:rPr lang="en-US" sz="2400" b="1" dirty="0">
                <a:solidFill>
                  <a:schemeClr val="tx1">
                    <a:lumMod val="50000"/>
                  </a:schemeClr>
                </a:solidFill>
                <a:latin typeface="Calibri" panose="020F0502020204030204" pitchFamily="34" charset="0"/>
                <a:cs typeface="Calibri" panose="020F0502020204030204" pitchFamily="34" charset="0"/>
              </a:rPr>
              <a:t>Accessibility Barrier: </a:t>
            </a:r>
            <a:r>
              <a:rPr lang="en-US" sz="2400" dirty="0">
                <a:solidFill>
                  <a:schemeClr val="tx1">
                    <a:lumMod val="50000"/>
                  </a:schemeClr>
                </a:solidFill>
                <a:latin typeface="Calibri" panose="020F0502020204030204" pitchFamily="34" charset="0"/>
                <a:cs typeface="Calibri" panose="020F0502020204030204" pitchFamily="34" charset="0"/>
              </a:rPr>
              <a:t>An accessibility barrier is an obstacle or hurdle that prevents a person with a disability from participating in all aspects of society.</a:t>
            </a:r>
          </a:p>
          <a:p>
            <a:pPr>
              <a:buClr>
                <a:schemeClr val="bg1"/>
              </a:buClr>
            </a:pPr>
            <a:endParaRPr lang="en-US" dirty="0"/>
          </a:p>
          <a:p>
            <a:pPr>
              <a:buClr>
                <a:schemeClr val="bg1"/>
              </a:buClr>
            </a:pPr>
            <a:endParaRPr lang="en-US" dirty="0"/>
          </a:p>
        </p:txBody>
      </p:sp>
      <p:sp>
        <p:nvSpPr>
          <p:cNvPr id="2" name="Footer Placeholder 1">
            <a:extLst>
              <a:ext uri="{FF2B5EF4-FFF2-40B4-BE49-F238E27FC236}">
                <a16:creationId xmlns:a16="http://schemas.microsoft.com/office/drawing/2014/main" id="{C0250AD0-FF8C-61C5-52F6-1FCA87EFA5C2}"/>
              </a:ext>
            </a:extLst>
          </p:cNvPr>
          <p:cNvSpPr>
            <a:spLocks noGrp="1"/>
          </p:cNvSpPr>
          <p:nvPr>
            <p:ph type="ftr" sz="quarter" idx="11"/>
          </p:nvPr>
        </p:nvSpPr>
        <p:spPr>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Add a footer</a:t>
            </a:r>
            <a:endParaRPr lang="en-US" noProof="0" dirty="0"/>
          </a:p>
        </p:txBody>
      </p:sp>
      <p:sp>
        <p:nvSpPr>
          <p:cNvPr id="3" name="Slide Number Placeholder 2">
            <a:extLst>
              <a:ext uri="{FF2B5EF4-FFF2-40B4-BE49-F238E27FC236}">
                <a16:creationId xmlns:a16="http://schemas.microsoft.com/office/drawing/2014/main" id="{AD9AF958-6708-584A-9441-1760F59FE390}"/>
              </a:ext>
            </a:extLst>
          </p:cNvPr>
          <p:cNvSpPr>
            <a:spLocks noGrp="1"/>
          </p:cNvSpPr>
          <p:nvPr>
            <p:ph type="sldNum" sz="quarter" idx="12"/>
          </p:nvPr>
        </p:nvSpPr>
        <p:spPr>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699F50C-BE38-4BD0-BA84-9B090E1F2B9B}" type="slidenum">
              <a:rPr lang="en-US" smtClean="0"/>
              <a:pPr/>
              <a:t>11</a:t>
            </a:fld>
            <a:endParaRPr lang="en-US" noProof="0" dirty="0"/>
          </a:p>
        </p:txBody>
      </p:sp>
    </p:spTree>
    <p:extLst>
      <p:ext uri="{BB962C8B-B14F-4D97-AF65-F5344CB8AC3E}">
        <p14:creationId xmlns:p14="http://schemas.microsoft.com/office/powerpoint/2010/main" val="1507645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1877CA8-40D6-C77D-E16A-E770275AC061}"/>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What is ADHD?</a:t>
            </a:r>
            <a:endParaRPr lang="en-US" dirty="0">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4A876ADA-7063-1E16-5367-F01530861449}"/>
              </a:ext>
            </a:extLst>
          </p:cNvPr>
          <p:cNvSpPr>
            <a:spLocks noGrp="1"/>
          </p:cNvSpPr>
          <p:nvPr>
            <p:ph idx="1"/>
          </p:nvPr>
        </p:nvSpPr>
        <p:spPr>
          <a:xfrm>
            <a:off x="677334" y="1536192"/>
            <a:ext cx="8596668" cy="4505170"/>
          </a:xfrm>
        </p:spPr>
        <p:txBody>
          <a:bodyPr>
            <a:noAutofit/>
          </a:bodyPr>
          <a:lstStyle/>
          <a:p>
            <a:pPr marL="0" indent="0">
              <a:buClr>
                <a:schemeClr val="bg1"/>
              </a:buClr>
              <a:buNone/>
            </a:pPr>
            <a:r>
              <a:rPr lang="en-US" sz="2200" dirty="0">
                <a:solidFill>
                  <a:schemeClr val="tx1">
                    <a:lumMod val="50000"/>
                  </a:schemeClr>
                </a:solidFill>
                <a:latin typeface="Calibri" panose="020F0502020204030204" pitchFamily="34" charset="0"/>
                <a:cs typeface="Calibri" panose="020F0502020204030204" pitchFamily="34" charset="0"/>
              </a:rPr>
              <a:t>ADHD is often defined as a neurodevelopmental disorder. Common symptoms include:</a:t>
            </a:r>
          </a:p>
          <a:p>
            <a:pPr>
              <a:buFont typeface="Arial" panose="020B0604020202020204" pitchFamily="34" charset="0"/>
              <a:buChar char="•"/>
            </a:pPr>
            <a:r>
              <a:rPr lang="en-US" sz="2200" dirty="0">
                <a:solidFill>
                  <a:schemeClr val="tx1">
                    <a:lumMod val="50000"/>
                  </a:schemeClr>
                </a:solidFill>
                <a:latin typeface="Calibri" panose="020F0502020204030204" pitchFamily="34" charset="0"/>
                <a:cs typeface="Calibri" panose="020F0502020204030204" pitchFamily="34" charset="0"/>
              </a:rPr>
              <a:t>Hyperactivity</a:t>
            </a:r>
          </a:p>
          <a:p>
            <a:pPr>
              <a:buFont typeface="Arial" panose="020B0604020202020204" pitchFamily="34" charset="0"/>
              <a:buChar char="•"/>
            </a:pPr>
            <a:r>
              <a:rPr lang="en-US" sz="2200" dirty="0">
                <a:solidFill>
                  <a:schemeClr val="tx1">
                    <a:lumMod val="50000"/>
                  </a:schemeClr>
                </a:solidFill>
                <a:latin typeface="Calibri" panose="020F0502020204030204" pitchFamily="34" charset="0"/>
                <a:cs typeface="Calibri" panose="020F0502020204030204" pitchFamily="34" charset="0"/>
              </a:rPr>
              <a:t>Inattentiveness</a:t>
            </a:r>
          </a:p>
          <a:p>
            <a:pPr>
              <a:buFont typeface="Arial" panose="020B0604020202020204" pitchFamily="34" charset="0"/>
              <a:buChar char="•"/>
            </a:pPr>
            <a:r>
              <a:rPr lang="en-US" sz="2200" dirty="0">
                <a:solidFill>
                  <a:schemeClr val="tx1">
                    <a:lumMod val="50000"/>
                  </a:schemeClr>
                </a:solidFill>
                <a:latin typeface="Calibri" panose="020F0502020204030204" pitchFamily="34" charset="0"/>
                <a:cs typeface="Calibri" panose="020F0502020204030204" pitchFamily="34" charset="0"/>
              </a:rPr>
              <a:t>Impulsivity</a:t>
            </a:r>
          </a:p>
          <a:p>
            <a:pPr marL="0" indent="0">
              <a:buNone/>
            </a:pPr>
            <a:r>
              <a:rPr lang="en-US" sz="2200" dirty="0">
                <a:solidFill>
                  <a:schemeClr val="tx1">
                    <a:lumMod val="50000"/>
                  </a:schemeClr>
                </a:solidFill>
                <a:latin typeface="Calibri" panose="020F0502020204030204" pitchFamily="34" charset="0"/>
                <a:cs typeface="Calibri" panose="020F0502020204030204" pitchFamily="34" charset="0"/>
              </a:rPr>
              <a:t>Many people with ADHD excel at creative problem solving, are exceptionally empathetic and often have a strong sense of fairness. </a:t>
            </a:r>
          </a:p>
          <a:p>
            <a:pPr marL="0" indent="0">
              <a:buNone/>
            </a:pPr>
            <a:r>
              <a:rPr lang="en-US" sz="2200" dirty="0">
                <a:solidFill>
                  <a:schemeClr val="tx1">
                    <a:lumMod val="50000"/>
                  </a:schemeClr>
                </a:solidFill>
                <a:latin typeface="Calibri" panose="020F0502020204030204" pitchFamily="34" charset="0"/>
                <a:cs typeface="Calibri" panose="020F0502020204030204" pitchFamily="34" charset="0"/>
              </a:rPr>
              <a:t>Many children and adults with ADHD have other co-associated conditions, like Learning Disabilities, ODD, Anxiety, or Depression. </a:t>
            </a:r>
          </a:p>
          <a:p>
            <a:pPr marL="0" indent="0">
              <a:buClr>
                <a:schemeClr val="bg1"/>
              </a:buClr>
              <a:buNone/>
            </a:pPr>
            <a:r>
              <a:rPr lang="en-US" sz="2200" dirty="0">
                <a:solidFill>
                  <a:schemeClr val="tx1">
                    <a:lumMod val="50000"/>
                  </a:schemeClr>
                </a:solidFill>
                <a:latin typeface="Calibri" panose="020F0502020204030204" pitchFamily="34" charset="0"/>
                <a:cs typeface="Calibri" panose="020F0502020204030204" pitchFamily="34" charset="0"/>
              </a:rPr>
              <a:t>There are effective psychological, educational, and medical supports available for people with ADHD. </a:t>
            </a:r>
          </a:p>
        </p:txBody>
      </p:sp>
      <p:sp>
        <p:nvSpPr>
          <p:cNvPr id="3" name="Slide Number Placeholder 2">
            <a:extLst>
              <a:ext uri="{FF2B5EF4-FFF2-40B4-BE49-F238E27FC236}">
                <a16:creationId xmlns:a16="http://schemas.microsoft.com/office/drawing/2014/main" id="{F0BDAA09-35C2-5D6B-5B8E-1E062E1D3C06}"/>
              </a:ext>
            </a:extLst>
          </p:cNvPr>
          <p:cNvSpPr>
            <a:spLocks noGrp="1"/>
          </p:cNvSpPr>
          <p:nvPr>
            <p:ph type="sldNum" sz="quarter" idx="12"/>
          </p:nvPr>
        </p:nvSpPr>
        <p:spPr>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699F50C-BE38-4BD0-BA84-9B090E1F2B9B}" type="slidenum">
              <a:rPr lang="en-US" smtClean="0"/>
              <a:pPr/>
              <a:t>12</a:t>
            </a:fld>
            <a:endParaRPr lang="en-US" noProof="0" dirty="0"/>
          </a:p>
        </p:txBody>
      </p:sp>
    </p:spTree>
    <p:extLst>
      <p:ext uri="{BB962C8B-B14F-4D97-AF65-F5344CB8AC3E}">
        <p14:creationId xmlns:p14="http://schemas.microsoft.com/office/powerpoint/2010/main" val="1258692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39137B-7218-8A02-B5D0-C873672C96CA}"/>
              </a:ext>
            </a:extLst>
          </p:cNvPr>
          <p:cNvSpPr>
            <a:spLocks noGrp="1"/>
          </p:cNvSpPr>
          <p:nvPr>
            <p:ph type="title"/>
          </p:nvPr>
        </p:nvSpPr>
        <p:spPr/>
        <p:txBody>
          <a:bodyPr>
            <a:normAutofit/>
          </a:bodyPr>
          <a:lstStyle/>
          <a:p>
            <a:r>
              <a:rPr lang="en-CA" dirty="0">
                <a:latin typeface="Calibri" panose="020F0502020204030204" pitchFamily="34" charset="0"/>
                <a:cs typeface="Calibri" panose="020F0502020204030204" pitchFamily="34" charset="0"/>
              </a:rPr>
              <a:t>Hyperactive, Inattentive, Combined</a:t>
            </a:r>
            <a:endParaRPr lang="en-US" dirty="0">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82B55D02-3A65-1FD5-7303-6D59FC933938}"/>
              </a:ext>
            </a:extLst>
          </p:cNvPr>
          <p:cNvSpPr>
            <a:spLocks noGrp="1"/>
          </p:cNvSpPr>
          <p:nvPr>
            <p:ph idx="1"/>
          </p:nvPr>
        </p:nvSpPr>
        <p:spPr>
          <a:xfrm>
            <a:off x="677334" y="1930400"/>
            <a:ext cx="8596668" cy="3880773"/>
          </a:xfrm>
        </p:spPr>
        <p:txBody>
          <a:bodyPr>
            <a:normAutofit lnSpcReduction="10000"/>
          </a:bodyPr>
          <a:lstStyle/>
          <a:p>
            <a:pPr marL="0" indent="0">
              <a:buClr>
                <a:schemeClr val="bg1"/>
              </a:buClr>
              <a:buNone/>
            </a:pPr>
            <a:r>
              <a:rPr lang="en-US" sz="2200" dirty="0">
                <a:solidFill>
                  <a:schemeClr val="tx1">
                    <a:lumMod val="50000"/>
                  </a:schemeClr>
                </a:solidFill>
                <a:latin typeface="Calibri" panose="020F0502020204030204" pitchFamily="34" charset="0"/>
                <a:cs typeface="Calibri" panose="020F0502020204030204" pitchFamily="34" charset="0"/>
              </a:rPr>
              <a:t>There are three ways ADHD can present:</a:t>
            </a:r>
          </a:p>
          <a:p>
            <a:pPr>
              <a:buClrTx/>
              <a:buFont typeface="Arial" panose="020B0604020202020204" pitchFamily="34" charset="0"/>
              <a:buChar char="•"/>
            </a:pPr>
            <a:r>
              <a:rPr lang="en-US" sz="2200" dirty="0">
                <a:solidFill>
                  <a:schemeClr val="tx1">
                    <a:lumMod val="50000"/>
                  </a:schemeClr>
                </a:solidFill>
                <a:latin typeface="Calibri" panose="020F0502020204030204" pitchFamily="34" charset="0"/>
                <a:cs typeface="Calibri" panose="020F0502020204030204" pitchFamily="34" charset="0"/>
              </a:rPr>
              <a:t>Hyperactive type</a:t>
            </a:r>
          </a:p>
          <a:p>
            <a:pPr>
              <a:buClrTx/>
              <a:buFont typeface="Arial" panose="020B0604020202020204" pitchFamily="34" charset="0"/>
              <a:buChar char="•"/>
            </a:pPr>
            <a:r>
              <a:rPr lang="en-US" sz="2200" dirty="0">
                <a:solidFill>
                  <a:schemeClr val="tx1">
                    <a:lumMod val="50000"/>
                  </a:schemeClr>
                </a:solidFill>
                <a:latin typeface="Calibri" panose="020F0502020204030204" pitchFamily="34" charset="0"/>
                <a:cs typeface="Calibri" panose="020F0502020204030204" pitchFamily="34" charset="0"/>
              </a:rPr>
              <a:t>Inattentive type (Inattentive type was traditionally referred to as ADD, attention deficit disorder)</a:t>
            </a:r>
          </a:p>
          <a:p>
            <a:pPr>
              <a:buClrTx/>
              <a:buFont typeface="Arial" panose="020B0604020202020204" pitchFamily="34" charset="0"/>
              <a:buChar char="•"/>
            </a:pPr>
            <a:r>
              <a:rPr lang="en-US" sz="2200" dirty="0">
                <a:solidFill>
                  <a:schemeClr val="tx1">
                    <a:lumMod val="50000"/>
                  </a:schemeClr>
                </a:solidFill>
                <a:latin typeface="Calibri" panose="020F0502020204030204" pitchFamily="34" charset="0"/>
                <a:cs typeface="Calibri" panose="020F0502020204030204" pitchFamily="34" charset="0"/>
              </a:rPr>
              <a:t>Combined type</a:t>
            </a:r>
          </a:p>
          <a:p>
            <a:pPr marL="0" indent="0">
              <a:buClrTx/>
              <a:buNone/>
            </a:pPr>
            <a:r>
              <a:rPr lang="en-US" sz="2200" dirty="0">
                <a:solidFill>
                  <a:schemeClr val="tx1">
                    <a:lumMod val="50000"/>
                  </a:schemeClr>
                </a:solidFill>
                <a:latin typeface="Calibri" panose="020F0502020204030204" pitchFamily="34" charset="0"/>
                <a:cs typeface="Calibri" panose="020F0502020204030204" pitchFamily="34" charset="0"/>
              </a:rPr>
              <a:t>Cisgender men are more likely to be diagnosed with Hyperactive type ADHD </a:t>
            </a:r>
          </a:p>
          <a:p>
            <a:pPr marL="0" indent="0">
              <a:buClr>
                <a:schemeClr val="bg1"/>
              </a:buClr>
              <a:buNone/>
            </a:pPr>
            <a:r>
              <a:rPr lang="en-US" sz="2200" dirty="0">
                <a:solidFill>
                  <a:schemeClr val="tx1">
                    <a:lumMod val="50000"/>
                  </a:schemeClr>
                </a:solidFill>
                <a:latin typeface="Calibri" panose="020F0502020204030204" pitchFamily="34" charset="0"/>
                <a:cs typeface="Calibri" panose="020F0502020204030204" pitchFamily="34" charset="0"/>
              </a:rPr>
              <a:t>Cis women are less likely to receive a diagnosis as a child and are more likely to be diagnosed with Inattentive type ADHD. </a:t>
            </a:r>
          </a:p>
          <a:p>
            <a:pPr marL="0" indent="0">
              <a:buClr>
                <a:schemeClr val="bg1"/>
              </a:buClr>
              <a:buNone/>
            </a:pPr>
            <a:r>
              <a:rPr lang="en-US" sz="2200" dirty="0">
                <a:solidFill>
                  <a:schemeClr val="tx1">
                    <a:lumMod val="50000"/>
                  </a:schemeClr>
                </a:solidFill>
                <a:latin typeface="Calibri" panose="020F0502020204030204" pitchFamily="34" charset="0"/>
                <a:cs typeface="Calibri" panose="020F0502020204030204" pitchFamily="34" charset="0"/>
              </a:rPr>
              <a:t>ADHD is NOT a gender-specific disorder. </a:t>
            </a:r>
          </a:p>
          <a:p>
            <a:endParaRPr lang="en-US" dirty="0"/>
          </a:p>
        </p:txBody>
      </p:sp>
      <p:sp>
        <p:nvSpPr>
          <p:cNvPr id="2" name="Footer Placeholder 1">
            <a:extLst>
              <a:ext uri="{FF2B5EF4-FFF2-40B4-BE49-F238E27FC236}">
                <a16:creationId xmlns:a16="http://schemas.microsoft.com/office/drawing/2014/main" id="{3F43D798-A526-E2D4-98D6-4A86E802372D}"/>
              </a:ext>
            </a:extLst>
          </p:cNvPr>
          <p:cNvSpPr>
            <a:spLocks noGrp="1"/>
          </p:cNvSpPr>
          <p:nvPr>
            <p:ph type="ftr" sz="quarter" idx="11"/>
          </p:nvPr>
        </p:nvSpPr>
        <p:spPr>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Add a footer</a:t>
            </a:r>
            <a:endParaRPr lang="en-US" noProof="0" dirty="0"/>
          </a:p>
        </p:txBody>
      </p:sp>
      <p:sp>
        <p:nvSpPr>
          <p:cNvPr id="3" name="Slide Number Placeholder 2">
            <a:extLst>
              <a:ext uri="{FF2B5EF4-FFF2-40B4-BE49-F238E27FC236}">
                <a16:creationId xmlns:a16="http://schemas.microsoft.com/office/drawing/2014/main" id="{19F87B7A-9DA6-A614-C329-501DB818BB4D}"/>
              </a:ext>
            </a:extLst>
          </p:cNvPr>
          <p:cNvSpPr>
            <a:spLocks noGrp="1"/>
          </p:cNvSpPr>
          <p:nvPr>
            <p:ph type="sldNum" sz="quarter" idx="12"/>
          </p:nvPr>
        </p:nvSpPr>
        <p:spPr>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699F50C-BE38-4BD0-BA84-9B090E1F2B9B}" type="slidenum">
              <a:rPr lang="en-US" smtClean="0"/>
              <a:pPr/>
              <a:t>13</a:t>
            </a:fld>
            <a:endParaRPr lang="en-US" noProof="0" dirty="0"/>
          </a:p>
        </p:txBody>
      </p:sp>
    </p:spTree>
    <p:extLst>
      <p:ext uri="{BB962C8B-B14F-4D97-AF65-F5344CB8AC3E}">
        <p14:creationId xmlns:p14="http://schemas.microsoft.com/office/powerpoint/2010/main" val="3726268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A9DEDE8-438D-875A-7155-9C792B112557}"/>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Common Symptoms</a:t>
            </a:r>
            <a:endParaRPr lang="en-US" dirty="0">
              <a:latin typeface="Calibri" panose="020F0502020204030204" pitchFamily="34" charset="0"/>
              <a:cs typeface="Calibri" panose="020F0502020204030204" pitchFamily="34" charset="0"/>
            </a:endParaRPr>
          </a:p>
        </p:txBody>
      </p:sp>
      <p:graphicFrame>
        <p:nvGraphicFramePr>
          <p:cNvPr id="9" name="Table 9">
            <a:extLst>
              <a:ext uri="{FF2B5EF4-FFF2-40B4-BE49-F238E27FC236}">
                <a16:creationId xmlns:a16="http://schemas.microsoft.com/office/drawing/2014/main" id="{80000FDC-C4F9-3B1F-EAC7-4065D7F69B5A}"/>
              </a:ext>
            </a:extLst>
          </p:cNvPr>
          <p:cNvGraphicFramePr>
            <a:graphicFrameLocks noGrp="1"/>
          </p:cNvGraphicFramePr>
          <p:nvPr>
            <p:ph idx="1"/>
            <p:extLst>
              <p:ext uri="{D42A27DB-BD31-4B8C-83A1-F6EECF244321}">
                <p14:modId xmlns:p14="http://schemas.microsoft.com/office/powerpoint/2010/main" val="987315538"/>
              </p:ext>
            </p:extLst>
          </p:nvPr>
        </p:nvGraphicFramePr>
        <p:xfrm>
          <a:off x="1097280" y="2168012"/>
          <a:ext cx="4559240" cy="3996066"/>
        </p:xfrm>
        <a:graphic>
          <a:graphicData uri="http://schemas.openxmlformats.org/drawingml/2006/table">
            <a:tbl>
              <a:tblPr firstRow="1" bandRow="1">
                <a:tableStyleId>{93296810-A885-4BE3-A3E7-6D5BEEA58F35}</a:tableStyleId>
              </a:tblPr>
              <a:tblGrid>
                <a:gridCol w="4559240">
                  <a:extLst>
                    <a:ext uri="{9D8B030D-6E8A-4147-A177-3AD203B41FA5}">
                      <a16:colId xmlns:a16="http://schemas.microsoft.com/office/drawing/2014/main" val="203242834"/>
                    </a:ext>
                  </a:extLst>
                </a:gridCol>
              </a:tblGrid>
              <a:tr h="452651">
                <a:tc>
                  <a:txBody>
                    <a:bodyPr/>
                    <a:lstStyle/>
                    <a:p>
                      <a:r>
                        <a:rPr lang="en-CA" dirty="0">
                          <a:latin typeface="Calibri" panose="020F0502020204030204" pitchFamily="34" charset="0"/>
                          <a:cs typeface="Calibri" panose="020F0502020204030204" pitchFamily="34" charset="0"/>
                        </a:rPr>
                        <a:t>Common Inattentive Type Symptoms</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855446000"/>
                  </a:ext>
                </a:extLst>
              </a:tr>
              <a:tr h="452651">
                <a:tc>
                  <a:txBody>
                    <a:bodyPr/>
                    <a:lstStyle/>
                    <a:p>
                      <a:r>
                        <a:rPr lang="en-CA" dirty="0">
                          <a:latin typeface="Calibri" panose="020F0502020204030204" pitchFamily="34" charset="0"/>
                          <a:cs typeface="Calibri" panose="020F0502020204030204" pitchFamily="34" charset="0"/>
                        </a:rPr>
                        <a:t>Day dreaming</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51712606"/>
                  </a:ext>
                </a:extLst>
              </a:tr>
              <a:tr h="452651">
                <a:tc>
                  <a:txBody>
                    <a:bodyPr/>
                    <a:lstStyle/>
                    <a:p>
                      <a:r>
                        <a:rPr lang="en-CA" dirty="0">
                          <a:latin typeface="Calibri" panose="020F0502020204030204" pitchFamily="34" charset="0"/>
                          <a:cs typeface="Calibri" panose="020F0502020204030204" pitchFamily="34" charset="0"/>
                        </a:rPr>
                        <a:t>Hyper focusing</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348390112"/>
                  </a:ext>
                </a:extLst>
              </a:tr>
              <a:tr h="452651">
                <a:tc>
                  <a:txBody>
                    <a:bodyPr/>
                    <a:lstStyle/>
                    <a:p>
                      <a:r>
                        <a:rPr lang="en-CA" dirty="0">
                          <a:latin typeface="Calibri" panose="020F0502020204030204" pitchFamily="34" charset="0"/>
                          <a:cs typeface="Calibri" panose="020F0502020204030204" pitchFamily="34" charset="0"/>
                        </a:rPr>
                        <a:t>Easily distracted by small stimuli</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188148819"/>
                  </a:ext>
                </a:extLst>
              </a:tr>
              <a:tr h="452651">
                <a:tc>
                  <a:txBody>
                    <a:bodyPr/>
                    <a:lstStyle/>
                    <a:p>
                      <a:r>
                        <a:rPr lang="en-CA" dirty="0">
                          <a:latin typeface="Calibri" panose="020F0502020204030204" pitchFamily="34" charset="0"/>
                          <a:cs typeface="Calibri" panose="020F0502020204030204" pitchFamily="34" charset="0"/>
                        </a:rPr>
                        <a:t>S</a:t>
                      </a:r>
                      <a:r>
                        <a:rPr lang="en-US" dirty="0">
                          <a:latin typeface="Calibri" panose="020F0502020204030204" pitchFamily="34" charset="0"/>
                          <a:cs typeface="Calibri" panose="020F0502020204030204" pitchFamily="34" charset="0"/>
                        </a:rPr>
                        <a:t>truggles with paying attention</a:t>
                      </a:r>
                      <a:endParaRPr lang="en-CA"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59517109"/>
                  </a:ext>
                </a:extLst>
              </a:tr>
              <a:tr h="613908">
                <a:tc>
                  <a:txBody>
                    <a:bodyPr/>
                    <a:lstStyle/>
                    <a:p>
                      <a:r>
                        <a:rPr lang="en-CA" dirty="0">
                          <a:latin typeface="Calibri" panose="020F0502020204030204" pitchFamily="34" charset="0"/>
                          <a:cs typeface="Calibri" panose="020F0502020204030204" pitchFamily="34" charset="0"/>
                        </a:rPr>
                        <a:t>Struggles with organization and time management</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741810640"/>
                  </a:ext>
                </a:extLst>
              </a:tr>
              <a:tr h="452651">
                <a:tc>
                  <a:txBody>
                    <a:bodyPr/>
                    <a:lstStyle/>
                    <a:p>
                      <a:r>
                        <a:rPr lang="en-CA" dirty="0">
                          <a:latin typeface="Calibri" panose="020F0502020204030204" pitchFamily="34" charset="0"/>
                          <a:cs typeface="Calibri" panose="020F0502020204030204" pitchFamily="34" charset="0"/>
                        </a:rPr>
                        <a:t>Excels at creative problem solving</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537012799"/>
                  </a:ext>
                </a:extLst>
              </a:tr>
              <a:tr h="613908">
                <a:tc>
                  <a:txBody>
                    <a:bodyPr/>
                    <a:lstStyle/>
                    <a:p>
                      <a:r>
                        <a:rPr lang="en-CA" dirty="0">
                          <a:latin typeface="Calibri" panose="020F0502020204030204" pitchFamily="34" charset="0"/>
                          <a:cs typeface="Calibri" panose="020F0502020204030204" pitchFamily="34" charset="0"/>
                        </a:rPr>
                        <a:t>Emotionally sensitive and struggles with rejection</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07496125"/>
                  </a:ext>
                </a:extLst>
              </a:tr>
            </a:tbl>
          </a:graphicData>
        </a:graphic>
      </p:graphicFrame>
      <p:sp>
        <p:nvSpPr>
          <p:cNvPr id="2" name="Footer Placeholder 1">
            <a:extLst>
              <a:ext uri="{FF2B5EF4-FFF2-40B4-BE49-F238E27FC236}">
                <a16:creationId xmlns:a16="http://schemas.microsoft.com/office/drawing/2014/main" id="{C2704FE7-AF83-B60E-A59F-162FD0D6F266}"/>
              </a:ext>
            </a:extLst>
          </p:cNvPr>
          <p:cNvSpPr>
            <a:spLocks noGrp="1"/>
          </p:cNvSpPr>
          <p:nvPr>
            <p:ph type="ftr" sz="quarter" idx="11"/>
          </p:nvPr>
        </p:nvSpPr>
        <p:spPr>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Add a footer</a:t>
            </a:r>
            <a:endParaRPr lang="en-US" noProof="0" dirty="0"/>
          </a:p>
        </p:txBody>
      </p:sp>
      <p:sp>
        <p:nvSpPr>
          <p:cNvPr id="3" name="Slide Number Placeholder 2">
            <a:extLst>
              <a:ext uri="{FF2B5EF4-FFF2-40B4-BE49-F238E27FC236}">
                <a16:creationId xmlns:a16="http://schemas.microsoft.com/office/drawing/2014/main" id="{FBAEF125-F31D-82BB-E0E5-9C34B4E38635}"/>
              </a:ext>
            </a:extLst>
          </p:cNvPr>
          <p:cNvSpPr>
            <a:spLocks noGrp="1"/>
          </p:cNvSpPr>
          <p:nvPr>
            <p:ph type="sldNum" sz="quarter" idx="12"/>
          </p:nvPr>
        </p:nvSpPr>
        <p:spPr>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699F50C-BE38-4BD0-BA84-9B090E1F2B9B}" type="slidenum">
              <a:rPr lang="en-US" smtClean="0"/>
              <a:pPr/>
              <a:t>14</a:t>
            </a:fld>
            <a:endParaRPr lang="en-US" noProof="0" dirty="0"/>
          </a:p>
        </p:txBody>
      </p:sp>
      <p:graphicFrame>
        <p:nvGraphicFramePr>
          <p:cNvPr id="10" name="Table 9">
            <a:extLst>
              <a:ext uri="{FF2B5EF4-FFF2-40B4-BE49-F238E27FC236}">
                <a16:creationId xmlns:a16="http://schemas.microsoft.com/office/drawing/2014/main" id="{864A54C3-9089-3B8C-F28D-7B9D8D8F1639}"/>
              </a:ext>
            </a:extLst>
          </p:cNvPr>
          <p:cNvGraphicFramePr>
            <a:graphicFrameLocks/>
          </p:cNvGraphicFramePr>
          <p:nvPr>
            <p:extLst>
              <p:ext uri="{D42A27DB-BD31-4B8C-83A1-F6EECF244321}">
                <p14:modId xmlns:p14="http://schemas.microsoft.com/office/powerpoint/2010/main" val="2175502038"/>
              </p:ext>
            </p:extLst>
          </p:nvPr>
        </p:nvGraphicFramePr>
        <p:xfrm>
          <a:off x="6535481" y="2168012"/>
          <a:ext cx="4611490" cy="3996066"/>
        </p:xfrm>
        <a:graphic>
          <a:graphicData uri="http://schemas.openxmlformats.org/drawingml/2006/table">
            <a:tbl>
              <a:tblPr firstRow="1" bandRow="1">
                <a:tableStyleId>{93296810-A885-4BE3-A3E7-6D5BEEA58F35}</a:tableStyleId>
              </a:tblPr>
              <a:tblGrid>
                <a:gridCol w="4611490">
                  <a:extLst>
                    <a:ext uri="{9D8B030D-6E8A-4147-A177-3AD203B41FA5}">
                      <a16:colId xmlns:a16="http://schemas.microsoft.com/office/drawing/2014/main" val="203242834"/>
                    </a:ext>
                  </a:extLst>
                </a:gridCol>
              </a:tblGrid>
              <a:tr h="478213">
                <a:tc>
                  <a:txBody>
                    <a:bodyPr/>
                    <a:lstStyle/>
                    <a:p>
                      <a:r>
                        <a:rPr lang="en-CA" dirty="0">
                          <a:latin typeface="Calibri" panose="020F0502020204030204" pitchFamily="34" charset="0"/>
                          <a:cs typeface="Calibri" panose="020F0502020204030204" pitchFamily="34" charset="0"/>
                        </a:rPr>
                        <a:t>Common Hyperactive Type Symptoms</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855446000"/>
                  </a:ext>
                </a:extLst>
              </a:tr>
              <a:tr h="478213">
                <a:tc>
                  <a:txBody>
                    <a:bodyPr/>
                    <a:lstStyle/>
                    <a:p>
                      <a:r>
                        <a:rPr lang="en-CA" dirty="0">
                          <a:latin typeface="Calibri" panose="020F0502020204030204" pitchFamily="34" charset="0"/>
                          <a:cs typeface="Calibri" panose="020F0502020204030204" pitchFamily="34" charset="0"/>
                        </a:rPr>
                        <a:t>Fidgeting, constant movement</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51712606"/>
                  </a:ext>
                </a:extLst>
              </a:tr>
              <a:tr h="478213">
                <a:tc>
                  <a:txBody>
                    <a:bodyPr/>
                    <a:lstStyle/>
                    <a:p>
                      <a:r>
                        <a:rPr lang="en-CA" dirty="0">
                          <a:latin typeface="Calibri" panose="020F0502020204030204" pitchFamily="34" charset="0"/>
                          <a:cs typeface="Calibri" panose="020F0502020204030204" pitchFamily="34" charset="0"/>
                        </a:rPr>
                        <a:t>Impatient</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348390112"/>
                  </a:ext>
                </a:extLst>
              </a:tr>
              <a:tr h="478213">
                <a:tc>
                  <a:txBody>
                    <a:bodyPr/>
                    <a:lstStyle/>
                    <a:p>
                      <a:r>
                        <a:rPr lang="en-CA" dirty="0">
                          <a:latin typeface="Calibri" panose="020F0502020204030204" pitchFamily="34" charset="0"/>
                          <a:cs typeface="Calibri" panose="020F0502020204030204" pitchFamily="34" charset="0"/>
                        </a:rPr>
                        <a:t>Struggles to control their volume</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188148819"/>
                  </a:ext>
                </a:extLst>
              </a:tr>
              <a:tr h="478213">
                <a:tc>
                  <a:txBody>
                    <a:bodyPr/>
                    <a:lstStyle/>
                    <a:p>
                      <a:r>
                        <a:rPr lang="en-CA" dirty="0">
                          <a:latin typeface="Calibri" panose="020F0502020204030204" pitchFamily="34" charset="0"/>
                          <a:cs typeface="Calibri" panose="020F0502020204030204" pitchFamily="34" charset="0"/>
                        </a:rPr>
                        <a:t>Very creative</a:t>
                      </a:r>
                    </a:p>
                  </a:txBody>
                  <a:tcPr/>
                </a:tc>
                <a:extLst>
                  <a:ext uri="{0D108BD9-81ED-4DB2-BD59-A6C34878D82A}">
                    <a16:rowId xmlns:a16="http://schemas.microsoft.com/office/drawing/2014/main" val="2259517109"/>
                  </a:ext>
                </a:extLst>
              </a:tr>
              <a:tr h="478213">
                <a:tc>
                  <a:txBody>
                    <a:bodyPr/>
                    <a:lstStyle/>
                    <a:p>
                      <a:r>
                        <a:rPr lang="en-CA" dirty="0">
                          <a:latin typeface="Calibri" panose="020F0502020204030204" pitchFamily="34" charset="0"/>
                          <a:cs typeface="Calibri" panose="020F0502020204030204" pitchFamily="34" charset="0"/>
                        </a:rPr>
                        <a:t>Lots of physical and mental energy</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741810640"/>
                  </a:ext>
                </a:extLst>
              </a:tr>
              <a:tr h="648575">
                <a:tc>
                  <a:txBody>
                    <a:bodyPr/>
                    <a:lstStyle/>
                    <a:p>
                      <a:r>
                        <a:rPr lang="en-CA" dirty="0">
                          <a:latin typeface="Calibri" panose="020F0502020204030204" pitchFamily="34" charset="0"/>
                          <a:cs typeface="Calibri" panose="020F0502020204030204" pitchFamily="34" charset="0"/>
                        </a:rPr>
                        <a:t>Experiences intense crashes after exerting energy</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537012799"/>
                  </a:ext>
                </a:extLst>
              </a:tr>
              <a:tr h="478213">
                <a:tc>
                  <a:txBody>
                    <a:bodyPr/>
                    <a:lstStyle/>
                    <a:p>
                      <a:r>
                        <a:rPr lang="en-CA" dirty="0">
                          <a:latin typeface="Calibri" panose="020F0502020204030204" pitchFamily="34" charset="0"/>
                          <a:cs typeface="Calibri" panose="020F0502020204030204" pitchFamily="34" charset="0"/>
                        </a:rPr>
                        <a:t>May interrupt others</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07496125"/>
                  </a:ext>
                </a:extLst>
              </a:tr>
            </a:tbl>
          </a:graphicData>
        </a:graphic>
      </p:graphicFrame>
    </p:spTree>
    <p:extLst>
      <p:ext uri="{BB962C8B-B14F-4D97-AF65-F5344CB8AC3E}">
        <p14:creationId xmlns:p14="http://schemas.microsoft.com/office/powerpoint/2010/main" val="2869219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319E8-88FA-2CF8-5D23-995AC6DF7529}"/>
              </a:ext>
            </a:extLst>
          </p:cNvPr>
          <p:cNvSpPr>
            <a:spLocks noGrp="1"/>
          </p:cNvSpPr>
          <p:nvPr>
            <p:ph type="title"/>
          </p:nvPr>
        </p:nvSpPr>
        <p:spPr/>
        <p:txBody>
          <a:bodyPr>
            <a:normAutofit/>
          </a:bodyPr>
          <a:lstStyle/>
          <a:p>
            <a:r>
              <a:rPr lang="en-CA" sz="6600" dirty="0">
                <a:latin typeface="Calibri" panose="020F0502020204030204" pitchFamily="34" charset="0"/>
                <a:cs typeface="Calibri" panose="020F0502020204030204" pitchFamily="34" charset="0"/>
              </a:rPr>
              <a:t>Intersectionality</a:t>
            </a:r>
            <a:endParaRPr lang="en-US" sz="6600" dirty="0">
              <a:latin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E7FF5F00-568E-293E-A199-0473E54E93F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686347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160DA-04C4-96E4-7D81-34625B6F7C49}"/>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Intersectionality</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A6C60045-EC15-8DE1-16AD-FCBB4796716A}"/>
              </a:ext>
            </a:extLst>
          </p:cNvPr>
          <p:cNvSpPr>
            <a:spLocks noGrp="1"/>
          </p:cNvSpPr>
          <p:nvPr>
            <p:ph idx="1"/>
          </p:nvPr>
        </p:nvSpPr>
        <p:spPr/>
        <p:txBody>
          <a:bodyPr/>
          <a:lstStyle/>
          <a:p>
            <a:pPr>
              <a:buFont typeface="Arial" panose="020B0604020202020204" pitchFamily="34" charset="0"/>
              <a:buChar char="•"/>
            </a:pPr>
            <a:r>
              <a:rPr lang="en-US" sz="2800" dirty="0">
                <a:solidFill>
                  <a:schemeClr val="tx1">
                    <a:lumMod val="50000"/>
                  </a:schemeClr>
                </a:solidFill>
                <a:latin typeface="Calibri" panose="020F0502020204030204" pitchFamily="34" charset="0"/>
                <a:cs typeface="Calibri" panose="020F0502020204030204" pitchFamily="34" charset="0"/>
              </a:rPr>
              <a:t>Intersectionality is a concept made known by </a:t>
            </a:r>
            <a:r>
              <a:rPr lang="en-US" sz="2800" dirty="0" err="1">
                <a:solidFill>
                  <a:schemeClr val="tx1">
                    <a:lumMod val="50000"/>
                  </a:schemeClr>
                </a:solidFill>
                <a:latin typeface="Calibri" panose="020F0502020204030204" pitchFamily="34" charset="0"/>
                <a:cs typeface="Calibri" panose="020F0502020204030204" pitchFamily="34" charset="0"/>
              </a:rPr>
              <a:t>Kimberlé</a:t>
            </a:r>
            <a:r>
              <a:rPr lang="en-US" sz="2800" dirty="0">
                <a:solidFill>
                  <a:schemeClr val="tx1">
                    <a:lumMod val="50000"/>
                  </a:schemeClr>
                </a:solidFill>
                <a:latin typeface="Calibri" panose="020F0502020204030204" pitchFamily="34" charset="0"/>
                <a:cs typeface="Calibri" panose="020F0502020204030204" pitchFamily="34" charset="0"/>
              </a:rPr>
              <a:t> Crenshaw. </a:t>
            </a:r>
          </a:p>
          <a:p>
            <a:pPr>
              <a:buFont typeface="Arial" panose="020B0604020202020204" pitchFamily="34" charset="0"/>
              <a:buChar char="•"/>
            </a:pPr>
            <a:r>
              <a:rPr lang="en-US" sz="2800" dirty="0">
                <a:solidFill>
                  <a:schemeClr val="tx1">
                    <a:lumMod val="50000"/>
                  </a:schemeClr>
                </a:solidFill>
                <a:latin typeface="Calibri" panose="020F0502020204030204" pitchFamily="34" charset="0"/>
                <a:cs typeface="Calibri" panose="020F0502020204030204" pitchFamily="34" charset="0"/>
              </a:rPr>
              <a:t>Intersectionality acknowledges that everyone has their own unique experiences, and their identities play a role in how they experience the world. </a:t>
            </a:r>
          </a:p>
          <a:p>
            <a:pPr>
              <a:buFont typeface="Arial" panose="020B0604020202020204" pitchFamily="34" charset="0"/>
              <a:buChar char="•"/>
            </a:pPr>
            <a:r>
              <a:rPr lang="en-US" sz="2800" dirty="0">
                <a:solidFill>
                  <a:schemeClr val="tx1">
                    <a:lumMod val="50000"/>
                  </a:schemeClr>
                </a:solidFill>
                <a:latin typeface="Calibri" panose="020F0502020204030204" pitchFamily="34" charset="0"/>
                <a:cs typeface="Calibri" panose="020F0502020204030204" pitchFamily="34" charset="0"/>
              </a:rPr>
              <a:t>It’s important to take into consideration how a person’s identities such as race, gender, sexuality, ability, etc. may intersect with one another.</a:t>
            </a:r>
          </a:p>
          <a:p>
            <a:endParaRPr lang="en-US" dirty="0"/>
          </a:p>
        </p:txBody>
      </p:sp>
    </p:spTree>
    <p:extLst>
      <p:ext uri="{BB962C8B-B14F-4D97-AF65-F5344CB8AC3E}">
        <p14:creationId xmlns:p14="http://schemas.microsoft.com/office/powerpoint/2010/main" val="21536940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C5AFD-64B1-0850-9B34-D921900CE2FE}"/>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Intersectionality</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5BC8E800-29CA-6273-E15C-C22597C9A605}"/>
              </a:ext>
            </a:extLst>
          </p:cNvPr>
          <p:cNvSpPr>
            <a:spLocks noGrp="1"/>
          </p:cNvSpPr>
          <p:nvPr>
            <p:ph idx="1"/>
          </p:nvPr>
        </p:nvSpPr>
        <p:spPr>
          <a:xfrm>
            <a:off x="677334" y="1488613"/>
            <a:ext cx="8596668" cy="3880773"/>
          </a:xfrm>
        </p:spPr>
        <p:txBody>
          <a:bodyPr>
            <a:noAutofit/>
          </a:bodyPr>
          <a:lstStyle/>
          <a:p>
            <a:pPr marL="0" indent="0">
              <a:buNone/>
            </a:pPr>
            <a:r>
              <a:rPr lang="en-CA" sz="3600" dirty="0">
                <a:solidFill>
                  <a:schemeClr val="tx1">
                    <a:lumMod val="50000"/>
                  </a:schemeClr>
                </a:solidFill>
                <a:latin typeface="Calibri" panose="020F0502020204030204" pitchFamily="34" charset="0"/>
                <a:cs typeface="Calibri" panose="020F0502020204030204" pitchFamily="34" charset="0"/>
              </a:rPr>
              <a:t>Some examples of intersecting identities may include:</a:t>
            </a:r>
          </a:p>
          <a:p>
            <a:pPr>
              <a:buFont typeface="Arial" panose="020B0604020202020204" pitchFamily="34" charset="0"/>
              <a:buChar char="•"/>
            </a:pPr>
            <a:r>
              <a:rPr lang="en-CA" sz="3600" dirty="0">
                <a:solidFill>
                  <a:schemeClr val="tx1">
                    <a:lumMod val="50000"/>
                  </a:schemeClr>
                </a:solidFill>
                <a:latin typeface="Calibri" panose="020F0502020204030204" pitchFamily="34" charset="0"/>
                <a:cs typeface="Calibri" panose="020F0502020204030204" pitchFamily="34" charset="0"/>
              </a:rPr>
              <a:t>Race</a:t>
            </a:r>
          </a:p>
          <a:p>
            <a:pPr>
              <a:buFont typeface="Arial" panose="020B0604020202020204" pitchFamily="34" charset="0"/>
              <a:buChar char="•"/>
            </a:pPr>
            <a:r>
              <a:rPr lang="en-CA" sz="3600" dirty="0">
                <a:solidFill>
                  <a:schemeClr val="tx1">
                    <a:lumMod val="50000"/>
                  </a:schemeClr>
                </a:solidFill>
                <a:latin typeface="Calibri" panose="020F0502020204030204" pitchFamily="34" charset="0"/>
                <a:cs typeface="Calibri" panose="020F0502020204030204" pitchFamily="34" charset="0"/>
              </a:rPr>
              <a:t>Gender</a:t>
            </a:r>
          </a:p>
          <a:p>
            <a:pPr>
              <a:buFont typeface="Arial" panose="020B0604020202020204" pitchFamily="34" charset="0"/>
              <a:buChar char="•"/>
            </a:pPr>
            <a:r>
              <a:rPr lang="en-CA" sz="3600" dirty="0">
                <a:solidFill>
                  <a:schemeClr val="tx1">
                    <a:lumMod val="50000"/>
                  </a:schemeClr>
                </a:solidFill>
                <a:latin typeface="Calibri" panose="020F0502020204030204" pitchFamily="34" charset="0"/>
                <a:cs typeface="Calibri" panose="020F0502020204030204" pitchFamily="34" charset="0"/>
              </a:rPr>
              <a:t>Sexuality</a:t>
            </a:r>
          </a:p>
          <a:p>
            <a:pPr>
              <a:buFont typeface="Arial" panose="020B0604020202020204" pitchFamily="34" charset="0"/>
              <a:buChar char="•"/>
            </a:pPr>
            <a:r>
              <a:rPr lang="en-CA" sz="3600" dirty="0">
                <a:solidFill>
                  <a:schemeClr val="tx1">
                    <a:lumMod val="50000"/>
                  </a:schemeClr>
                </a:solidFill>
                <a:latin typeface="Calibri" panose="020F0502020204030204" pitchFamily="34" charset="0"/>
                <a:cs typeface="Calibri" panose="020F0502020204030204" pitchFamily="34" charset="0"/>
              </a:rPr>
              <a:t>Ability</a:t>
            </a:r>
          </a:p>
        </p:txBody>
      </p:sp>
    </p:spTree>
    <p:extLst>
      <p:ext uri="{BB962C8B-B14F-4D97-AF65-F5344CB8AC3E}">
        <p14:creationId xmlns:p14="http://schemas.microsoft.com/office/powerpoint/2010/main" val="3659341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AF66D-65CA-7DDF-6760-48D9A4F02A02}"/>
              </a:ext>
            </a:extLst>
          </p:cNvPr>
          <p:cNvSpPr>
            <a:spLocks noGrp="1"/>
          </p:cNvSpPr>
          <p:nvPr>
            <p:ph type="title"/>
          </p:nvPr>
        </p:nvSpPr>
        <p:spPr/>
        <p:txBody>
          <a:bodyPr>
            <a:normAutofit/>
          </a:bodyPr>
          <a:lstStyle/>
          <a:p>
            <a:r>
              <a:rPr lang="en-CA" sz="6600" dirty="0">
                <a:latin typeface="Calibri" panose="020F0502020204030204" pitchFamily="34" charset="0"/>
                <a:cs typeface="Calibri" panose="020F0502020204030204" pitchFamily="34" charset="0"/>
              </a:rPr>
              <a:t>Diagnosis</a:t>
            </a:r>
            <a:endParaRPr lang="en-US" sz="6600" dirty="0">
              <a:latin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220CE163-58BF-06B4-993E-41E1C0737019}"/>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8967440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8E8AC-36C4-90F1-1493-5DFA85552848}"/>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Why is a diagnosis important?</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597AAF61-E2FE-F084-19FA-97478496F85C}"/>
              </a:ext>
            </a:extLst>
          </p:cNvPr>
          <p:cNvSpPr>
            <a:spLocks noGrp="1"/>
          </p:cNvSpPr>
          <p:nvPr>
            <p:ph idx="1"/>
          </p:nvPr>
        </p:nvSpPr>
        <p:spPr>
          <a:xfrm>
            <a:off x="677334" y="1737895"/>
            <a:ext cx="8596668" cy="4318000"/>
          </a:xfrm>
        </p:spPr>
        <p:txBody>
          <a:bodyPr>
            <a:normAutofit fontScale="92500" lnSpcReduction="10000"/>
          </a:bodyPr>
          <a:lstStyle/>
          <a:p>
            <a:pPr marL="0" indent="0">
              <a:buNone/>
            </a:pPr>
            <a:r>
              <a:rPr lang="en-US" sz="2400" dirty="0">
                <a:solidFill>
                  <a:schemeClr val="tx1">
                    <a:lumMod val="50000"/>
                  </a:schemeClr>
                </a:solidFill>
                <a:latin typeface="Calibri" panose="020F0502020204030204" pitchFamily="34" charset="0"/>
                <a:cs typeface="Calibri" panose="020F0502020204030204" pitchFamily="34" charset="0"/>
              </a:rPr>
              <a:t>Obtaining a diagnosis can help individuals with ADHD better understand their circumstances. The absence of diagnosis may leave people wondering why they:</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Have difficulty creating and maintaining healthy relationships.</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Difficulty with executive functioning leading to issues at home, work, social life, and wealth management. </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An increase in stress and anxiety</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Struggle with addiction and substance abuse. </a:t>
            </a:r>
          </a:p>
          <a:p>
            <a:pPr marL="0" indent="0">
              <a:buNone/>
            </a:pPr>
            <a:r>
              <a:rPr lang="en-US" sz="2400" dirty="0">
                <a:solidFill>
                  <a:schemeClr val="tx1">
                    <a:lumMod val="50000"/>
                  </a:schemeClr>
                </a:solidFill>
                <a:latin typeface="Calibri" panose="020F0502020204030204" pitchFamily="34" charset="0"/>
                <a:cs typeface="Calibri" panose="020F0502020204030204" pitchFamily="34" charset="0"/>
              </a:rPr>
              <a:t>A diagnosis also helps to obtain qualification for resources and supports. This includes access to supports such as mental health supports, academic accommodations, medications, and familial support.</a:t>
            </a:r>
          </a:p>
          <a:p>
            <a:endParaRPr lang="en-US" dirty="0"/>
          </a:p>
          <a:p>
            <a:endParaRPr lang="en-US" dirty="0"/>
          </a:p>
        </p:txBody>
      </p:sp>
    </p:spTree>
    <p:extLst>
      <p:ext uri="{BB962C8B-B14F-4D97-AF65-F5344CB8AC3E}">
        <p14:creationId xmlns:p14="http://schemas.microsoft.com/office/powerpoint/2010/main" val="270602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2727E-2DE7-2B52-4CE3-1DA87F493A48}"/>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Rules of engagement</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AF40EC0C-2D6A-B852-078C-6B827A42AB78}"/>
              </a:ext>
            </a:extLst>
          </p:cNvPr>
          <p:cNvSpPr>
            <a:spLocks noGrp="1"/>
          </p:cNvSpPr>
          <p:nvPr>
            <p:ph idx="1"/>
          </p:nvPr>
        </p:nvSpPr>
        <p:spPr>
          <a:xfrm>
            <a:off x="677334" y="1662547"/>
            <a:ext cx="8596668" cy="5195453"/>
          </a:xfrm>
        </p:spPr>
        <p:txBody>
          <a:bodyPr>
            <a:normAutofit/>
          </a:bodyPr>
          <a:lstStyle/>
          <a:p>
            <a:pPr>
              <a:spcAft>
                <a:spcPts val="1200"/>
              </a:spcAft>
              <a:buFont typeface="Arial" panose="020B0604020202020204" pitchFamily="34" charset="0"/>
              <a:buChar char="•"/>
            </a:pPr>
            <a:r>
              <a:rPr lang="en-CA"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acknowledge the subject may be difficult for participants to discuss</a:t>
            </a: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1200"/>
              </a:spcAft>
              <a:buFont typeface="Arial" panose="020B0604020202020204" pitchFamily="34" charset="0"/>
              <a:buChar char="•"/>
            </a:pPr>
            <a:r>
              <a:rPr lang="en-CA"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Confidentiality; share learnings, not personal stories/identities/experiences of others.</a:t>
            </a: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1200"/>
              </a:spcAft>
              <a:buFont typeface="Arial" panose="020B0604020202020204" pitchFamily="34" charset="0"/>
              <a:buChar char="•"/>
            </a:pPr>
            <a:r>
              <a:rPr lang="en-CA"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Centre the importance of lived experience</a:t>
            </a: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1200"/>
              </a:spcAft>
              <a:buFont typeface="Arial" panose="020B0604020202020204" pitchFamily="34" charset="0"/>
              <a:buChar char="•"/>
            </a:pPr>
            <a:r>
              <a:rPr lang="en-CA"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Work together to create space for folks to engage authentically and honestly</a:t>
            </a: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1200"/>
              </a:spcAft>
              <a:buFont typeface="Arial" panose="020B0604020202020204" pitchFamily="34" charset="0"/>
              <a:buChar char="•"/>
            </a:pPr>
            <a:r>
              <a:rPr lang="en-CA"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Share the air; be mindful of how you take up space today</a:t>
            </a: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1200"/>
              </a:spcAft>
              <a:buFont typeface="Arial" panose="020B0604020202020204" pitchFamily="34" charset="0"/>
              <a:buChar char="•"/>
            </a:pPr>
            <a:r>
              <a:rPr lang="en-CA"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Guilt and shame</a:t>
            </a:r>
          </a:p>
          <a:p>
            <a:pPr marL="342900" lvl="0" indent="-342900">
              <a:spcAft>
                <a:spcPts val="1200"/>
              </a:spcAft>
              <a:buFont typeface="Arial" panose="020B0604020202020204" pitchFamily="34" charset="0"/>
              <a:buChar char="•"/>
            </a:pPr>
            <a:r>
              <a:rPr lang="en-CA"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Discriminatory comments will not be tolerated</a:t>
            </a: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301704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EE7AC-B30E-41E1-BAB5-DA6FB6BD6A66}"/>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What are the potential barriers to a diagnosis?</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45CFE4BF-D781-6643-F679-9761FFAA7D6C}"/>
              </a:ext>
            </a:extLst>
          </p:cNvPr>
          <p:cNvSpPr>
            <a:spLocks noGrp="1"/>
          </p:cNvSpPr>
          <p:nvPr>
            <p:ph idx="1"/>
          </p:nvPr>
        </p:nvSpPr>
        <p:spPr>
          <a:xfrm>
            <a:off x="677334" y="1930400"/>
            <a:ext cx="8596668" cy="4318000"/>
          </a:xfrm>
        </p:spPr>
        <p:txBody>
          <a:bodyPr>
            <a:normAutofit/>
          </a:bodyPr>
          <a:lstStyle/>
          <a:p>
            <a:pPr marL="0" indent="0">
              <a:buNone/>
            </a:pPr>
            <a:r>
              <a:rPr lang="en-US" sz="2400" dirty="0">
                <a:solidFill>
                  <a:schemeClr val="tx1">
                    <a:lumMod val="50000"/>
                  </a:schemeClr>
                </a:solidFill>
                <a:latin typeface="Calibri" panose="020F0502020204030204" pitchFamily="34" charset="0"/>
                <a:cs typeface="Calibri" panose="020F0502020204030204" pitchFamily="34" charset="0"/>
              </a:rPr>
              <a:t>There are barriers in place that make it difficult to receive a diagnosis:</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A lack of funding for diagnostic tools (testing may be up to $2500)</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Many professionals also don’t truly understand ADHD or the affect it has on day-to-day life.</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ADHD can be difficult to diagnose </a:t>
            </a:r>
          </a:p>
          <a:p>
            <a:pPr marL="0" indent="0">
              <a:buNone/>
            </a:pPr>
            <a:endParaRPr lang="en-US" dirty="0"/>
          </a:p>
        </p:txBody>
      </p:sp>
    </p:spTree>
    <p:extLst>
      <p:ext uri="{BB962C8B-B14F-4D97-AF65-F5344CB8AC3E}">
        <p14:creationId xmlns:p14="http://schemas.microsoft.com/office/powerpoint/2010/main" val="4176538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80D2C-BFBF-B766-3460-274185F83310}"/>
              </a:ext>
            </a:extLst>
          </p:cNvPr>
          <p:cNvSpPr>
            <a:spLocks noGrp="1"/>
          </p:cNvSpPr>
          <p:nvPr>
            <p:ph type="title"/>
          </p:nvPr>
        </p:nvSpPr>
        <p:spPr/>
        <p:txBody>
          <a:bodyPr>
            <a:normAutofit/>
          </a:bodyPr>
          <a:lstStyle/>
          <a:p>
            <a:r>
              <a:rPr lang="en-CA" sz="6600" dirty="0">
                <a:latin typeface="Calibri" panose="020F0502020204030204" pitchFamily="34" charset="0"/>
                <a:cs typeface="Calibri" panose="020F0502020204030204" pitchFamily="34" charset="0"/>
              </a:rPr>
              <a:t>Barriers</a:t>
            </a:r>
            <a:endParaRPr lang="en-US" sz="6600" dirty="0">
              <a:latin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6C6FDF97-F3B9-2908-5C1A-F4BA248E5FD2}"/>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8610902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2E078-52EA-CFB3-F16A-17CF7E70F85E}"/>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Stigma and Barriers</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3BA82ECD-898B-54FC-B87B-97BBB52EF7CD}"/>
              </a:ext>
            </a:extLst>
          </p:cNvPr>
          <p:cNvSpPr>
            <a:spLocks noGrp="1"/>
          </p:cNvSpPr>
          <p:nvPr>
            <p:ph idx="1"/>
          </p:nvPr>
        </p:nvSpPr>
        <p:spPr>
          <a:xfrm>
            <a:off x="677334" y="1790938"/>
            <a:ext cx="8596668" cy="4457462"/>
          </a:xfrm>
        </p:spPr>
        <p:txBody>
          <a:bodyPr>
            <a:normAutofit/>
          </a:bodyPr>
          <a:lstStyle/>
          <a:p>
            <a:pPr marL="0" indent="0">
              <a:buNone/>
            </a:pPr>
            <a:r>
              <a:rPr lang="en-US" sz="2400" dirty="0">
                <a:solidFill>
                  <a:schemeClr val="tx1">
                    <a:lumMod val="50000"/>
                  </a:schemeClr>
                </a:solidFill>
                <a:latin typeface="Calibri" panose="020F0502020204030204" pitchFamily="34" charset="0"/>
                <a:cs typeface="Calibri" panose="020F0502020204030204" pitchFamily="34" charset="0"/>
              </a:rPr>
              <a:t>The stigmatization of ADHD is relevant in every aspect of society. </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Education</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Work</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Social settings</a:t>
            </a:r>
          </a:p>
          <a:p>
            <a:pPr marL="0" indent="0">
              <a:buNone/>
            </a:pPr>
            <a:r>
              <a:rPr lang="en-US" sz="2400" dirty="0">
                <a:solidFill>
                  <a:schemeClr val="tx1">
                    <a:lumMod val="50000"/>
                  </a:schemeClr>
                </a:solidFill>
                <a:latin typeface="Calibri" panose="020F0502020204030204" pitchFamily="34" charset="0"/>
                <a:cs typeface="Calibri" panose="020F0502020204030204" pitchFamily="34" charset="0"/>
              </a:rPr>
              <a:t>Social stigma can lead to self-stigma which limits individuals by promoting negative self-views and associations with their diagnosis. </a:t>
            </a:r>
          </a:p>
          <a:p>
            <a:pPr marL="0" indent="0">
              <a:buNone/>
            </a:pPr>
            <a:r>
              <a:rPr lang="en-US" sz="2400" dirty="0">
                <a:solidFill>
                  <a:schemeClr val="tx1">
                    <a:lumMod val="50000"/>
                  </a:schemeClr>
                </a:solidFill>
                <a:latin typeface="Calibri" panose="020F0502020204030204" pitchFamily="34" charset="0"/>
                <a:cs typeface="Calibri" panose="020F0502020204030204" pitchFamily="34" charset="0"/>
              </a:rPr>
              <a:t>The severity of stigma can be placed on a continuum depending on the individual’s intersecting identifying factors (gender, race, ethnicity, religion, age, etc.).</a:t>
            </a:r>
          </a:p>
          <a:p>
            <a:endParaRPr lang="en-US" dirty="0"/>
          </a:p>
        </p:txBody>
      </p:sp>
    </p:spTree>
    <p:extLst>
      <p:ext uri="{BB962C8B-B14F-4D97-AF65-F5344CB8AC3E}">
        <p14:creationId xmlns:p14="http://schemas.microsoft.com/office/powerpoint/2010/main" val="12967206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004C4-4DD8-9EBC-FA39-E4301E59C2A4}"/>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Stigma and Barriers</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05185AC-5148-6E87-161A-2038ADA83545}"/>
              </a:ext>
            </a:extLst>
          </p:cNvPr>
          <p:cNvSpPr>
            <a:spLocks noGrp="1"/>
          </p:cNvSpPr>
          <p:nvPr>
            <p:ph idx="1"/>
          </p:nvPr>
        </p:nvSpPr>
        <p:spPr/>
        <p:txBody>
          <a:bodyPr/>
          <a:lstStyle/>
          <a:p>
            <a:pPr>
              <a:buFont typeface="Arial" panose="020B0604020202020204" pitchFamily="34" charset="0"/>
              <a:buChar char="•"/>
            </a:pPr>
            <a:r>
              <a:rPr lang="en-US" sz="2800" dirty="0">
                <a:solidFill>
                  <a:schemeClr val="tx1">
                    <a:lumMod val="50000"/>
                  </a:schemeClr>
                </a:solidFill>
                <a:latin typeface="Calibri" panose="020F0502020204030204" pitchFamily="34" charset="0"/>
                <a:cs typeface="Calibri" panose="020F0502020204030204" pitchFamily="34" charset="0"/>
              </a:rPr>
              <a:t>People may assume you are going to be unreliable, lazy, less intelligent, a distraction or uncommitted. </a:t>
            </a:r>
          </a:p>
          <a:p>
            <a:pPr>
              <a:buFont typeface="Arial" panose="020B0604020202020204" pitchFamily="34" charset="0"/>
              <a:buChar char="•"/>
            </a:pPr>
            <a:r>
              <a:rPr lang="en-US" sz="2800" dirty="0">
                <a:solidFill>
                  <a:schemeClr val="tx1">
                    <a:lumMod val="50000"/>
                  </a:schemeClr>
                </a:solidFill>
                <a:latin typeface="Calibri" panose="020F0502020204030204" pitchFamily="34" charset="0"/>
                <a:cs typeface="Calibri" panose="020F0502020204030204" pitchFamily="34" charset="0"/>
              </a:rPr>
              <a:t>A lack of understanding leads to a lack of support for people with ADHD</a:t>
            </a:r>
          </a:p>
          <a:p>
            <a:pPr>
              <a:buFont typeface="Arial" panose="020B0604020202020204" pitchFamily="34" charset="0"/>
              <a:buChar char="•"/>
            </a:pPr>
            <a:r>
              <a:rPr lang="en-US" sz="2800" dirty="0">
                <a:solidFill>
                  <a:schemeClr val="tx1">
                    <a:lumMod val="50000"/>
                  </a:schemeClr>
                </a:solidFill>
                <a:latin typeface="Calibri" panose="020F0502020204030204" pitchFamily="34" charset="0"/>
                <a:cs typeface="Calibri" panose="020F0502020204030204" pitchFamily="34" charset="0"/>
              </a:rPr>
              <a:t>Medication, therapy and receiving a diagnosis can all be expensive and difficult to access.</a:t>
            </a:r>
          </a:p>
          <a:p>
            <a:endParaRPr lang="en-US" dirty="0"/>
          </a:p>
        </p:txBody>
      </p:sp>
    </p:spTree>
    <p:extLst>
      <p:ext uri="{BB962C8B-B14F-4D97-AF65-F5344CB8AC3E}">
        <p14:creationId xmlns:p14="http://schemas.microsoft.com/office/powerpoint/2010/main" val="21712756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95735-0712-FAC9-8201-88DB3C86204B}"/>
              </a:ext>
            </a:extLst>
          </p:cNvPr>
          <p:cNvSpPr>
            <a:spLocks noGrp="1"/>
          </p:cNvSpPr>
          <p:nvPr>
            <p:ph type="title"/>
          </p:nvPr>
        </p:nvSpPr>
        <p:spPr/>
        <p:txBody>
          <a:bodyPr>
            <a:normAutofit/>
          </a:bodyPr>
          <a:lstStyle/>
          <a:p>
            <a:r>
              <a:rPr lang="en-CA" sz="6600" dirty="0">
                <a:latin typeface="Calibri" panose="020F0502020204030204" pitchFamily="34" charset="0"/>
                <a:cs typeface="Calibri" panose="020F0502020204030204" pitchFamily="34" charset="0"/>
              </a:rPr>
              <a:t>Being Supportive</a:t>
            </a:r>
            <a:endParaRPr lang="en-US" sz="6600" dirty="0">
              <a:latin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3CEAFC92-BBDA-8ACF-BF85-362A50E9403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1105873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C3C2F-7734-2453-4660-E50C5510C973}"/>
              </a:ext>
            </a:extLst>
          </p:cNvPr>
          <p:cNvSpPr>
            <a:spLocks noGrp="1"/>
          </p:cNvSpPr>
          <p:nvPr>
            <p:ph type="title"/>
          </p:nvPr>
        </p:nvSpPr>
        <p:spPr>
          <a:xfrm>
            <a:off x="677334" y="609600"/>
            <a:ext cx="8596668" cy="1320800"/>
          </a:xfrm>
        </p:spPr>
        <p:txBody>
          <a:bodyPr/>
          <a:lstStyle/>
          <a:p>
            <a:r>
              <a:rPr lang="en-CA" dirty="0">
                <a:latin typeface="Calibri" panose="020F0502020204030204" pitchFamily="34" charset="0"/>
                <a:cs typeface="Calibri" panose="020F0502020204030204" pitchFamily="34" charset="0"/>
              </a:rPr>
              <a:t>The importance of inclusivity &amp; accessibility</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04BD0AFC-ED88-09C1-08F6-B5EE0F759874}"/>
              </a:ext>
            </a:extLst>
          </p:cNvPr>
          <p:cNvSpPr>
            <a:spLocks noGrp="1"/>
          </p:cNvSpPr>
          <p:nvPr>
            <p:ph idx="1"/>
          </p:nvPr>
        </p:nvSpPr>
        <p:spPr/>
        <p:txBody>
          <a:bodyPr/>
          <a:lstStyle/>
          <a:p>
            <a:pPr>
              <a:buFont typeface="Arial" panose="020B0604020202020204" pitchFamily="34" charset="0"/>
              <a:buChar char="•"/>
            </a:pPr>
            <a:r>
              <a:rPr lang="en-US" sz="2800" dirty="0">
                <a:solidFill>
                  <a:schemeClr val="tx1">
                    <a:lumMod val="50000"/>
                  </a:schemeClr>
                </a:solidFill>
                <a:latin typeface="Calibri" panose="020F0502020204030204" pitchFamily="34" charset="0"/>
                <a:cs typeface="Calibri" panose="020F0502020204030204" pitchFamily="34" charset="0"/>
              </a:rPr>
              <a:t>By age 10, it’s estimated that children with ADHD have received 20,000 more negative messages than positive ones. (Source: attitude magazine)</a:t>
            </a:r>
          </a:p>
          <a:p>
            <a:pPr>
              <a:buFont typeface="Arial" panose="020B0604020202020204" pitchFamily="34" charset="0"/>
              <a:buChar char="•"/>
            </a:pPr>
            <a:r>
              <a:rPr lang="en-US" sz="2800" dirty="0">
                <a:solidFill>
                  <a:schemeClr val="tx1">
                    <a:lumMod val="50000"/>
                  </a:schemeClr>
                </a:solidFill>
                <a:latin typeface="Calibri" panose="020F0502020204030204" pitchFamily="34" charset="0"/>
                <a:cs typeface="Calibri" panose="020F0502020204030204" pitchFamily="34" charset="0"/>
              </a:rPr>
              <a:t>Creating an inclusive space is key for helping people with ADHD thrive. This also encourages everyone to be more aware of how their actions may impact others and creates an environment that models’ inclusivity.</a:t>
            </a:r>
          </a:p>
          <a:p>
            <a:endParaRPr lang="en-US" dirty="0"/>
          </a:p>
        </p:txBody>
      </p:sp>
    </p:spTree>
    <p:extLst>
      <p:ext uri="{BB962C8B-B14F-4D97-AF65-F5344CB8AC3E}">
        <p14:creationId xmlns:p14="http://schemas.microsoft.com/office/powerpoint/2010/main" val="27452587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30B5D-CFBD-CE96-66C6-81D5F3ADB35A}"/>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Accessibility</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B030CD7A-B7EB-47A5-E460-418652856CCD}"/>
              </a:ext>
            </a:extLst>
          </p:cNvPr>
          <p:cNvSpPr>
            <a:spLocks noGrp="1"/>
          </p:cNvSpPr>
          <p:nvPr>
            <p:ph idx="1"/>
          </p:nvPr>
        </p:nvSpPr>
        <p:spPr>
          <a:xfrm>
            <a:off x="677334" y="1798536"/>
            <a:ext cx="8596668" cy="3880773"/>
          </a:xfrm>
        </p:spPr>
        <p:txBody>
          <a:bodyPr>
            <a:noAutofit/>
          </a:bodyPr>
          <a:lstStyle/>
          <a:p>
            <a:pPr marL="0" indent="0">
              <a:buNone/>
            </a:pPr>
            <a:r>
              <a:rPr lang="en-US" sz="2400" dirty="0">
                <a:solidFill>
                  <a:schemeClr val="tx1">
                    <a:lumMod val="50000"/>
                  </a:schemeClr>
                </a:solidFill>
                <a:latin typeface="Calibri" panose="020F0502020204030204" pitchFamily="34" charset="0"/>
                <a:cs typeface="Calibri" panose="020F0502020204030204" pitchFamily="34" charset="0"/>
              </a:rPr>
              <a:t>ADHD is commonly referred to as an “invisible disability”. This means that when you first meet someone you may not be able to tell that they have ADHD. </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When possible, provide meeting notes, lecture notes, or other content ahead of time.</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Encourage alternative working or learning styles.</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Use inclusive and respectful language.</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When in doubt, ask! Always refer to the person with ADHD when implementing accommodations or supports. </a:t>
            </a:r>
          </a:p>
        </p:txBody>
      </p:sp>
    </p:spTree>
    <p:extLst>
      <p:ext uri="{BB962C8B-B14F-4D97-AF65-F5344CB8AC3E}">
        <p14:creationId xmlns:p14="http://schemas.microsoft.com/office/powerpoint/2010/main" val="30411399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E3EB5-F17A-3D91-E1DD-D7C846CC7DD6}"/>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Inclusivity</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08A4FAF2-BB89-C6A8-BBF2-0229F539914D}"/>
              </a:ext>
            </a:extLst>
          </p:cNvPr>
          <p:cNvSpPr>
            <a:spLocks noGrp="1"/>
          </p:cNvSpPr>
          <p:nvPr>
            <p:ph idx="1"/>
          </p:nvPr>
        </p:nvSpPr>
        <p:spPr/>
        <p:txBody>
          <a:bodyPr>
            <a:normAutofit/>
          </a:bodyPr>
          <a:lstStyle/>
          <a:p>
            <a:pPr>
              <a:buFont typeface="Arial" panose="020B0604020202020204" pitchFamily="34" charset="0"/>
              <a:buChar char="•"/>
            </a:pPr>
            <a:r>
              <a:rPr lang="en-US" sz="3600" dirty="0">
                <a:solidFill>
                  <a:schemeClr val="tx1">
                    <a:lumMod val="50000"/>
                  </a:schemeClr>
                </a:solidFill>
                <a:latin typeface="Calibri" panose="020F0502020204030204" pitchFamily="34" charset="0"/>
                <a:cs typeface="Calibri" panose="020F0502020204030204" pitchFamily="34" charset="0"/>
              </a:rPr>
              <a:t>Offer constructive criticism. Be aware of your tone and body language.</a:t>
            </a:r>
          </a:p>
          <a:p>
            <a:pPr>
              <a:buFont typeface="Arial" panose="020B0604020202020204" pitchFamily="34" charset="0"/>
              <a:buChar char="•"/>
            </a:pPr>
            <a:r>
              <a:rPr lang="en-US" sz="3600" dirty="0">
                <a:solidFill>
                  <a:schemeClr val="tx1">
                    <a:lumMod val="50000"/>
                  </a:schemeClr>
                </a:solidFill>
                <a:latin typeface="Calibri" panose="020F0502020204030204" pitchFamily="34" charset="0"/>
                <a:cs typeface="Calibri" panose="020F0502020204030204" pitchFamily="34" charset="0"/>
              </a:rPr>
              <a:t>Overstimulation can cause a lot of emotional, mental, and physical stress.</a:t>
            </a:r>
          </a:p>
          <a:p>
            <a:pPr>
              <a:buFont typeface="Arial" panose="020B0604020202020204" pitchFamily="34" charset="0"/>
              <a:buChar char="•"/>
            </a:pPr>
            <a:r>
              <a:rPr lang="en-US" sz="3600" dirty="0">
                <a:solidFill>
                  <a:schemeClr val="tx1">
                    <a:lumMod val="50000"/>
                  </a:schemeClr>
                </a:solidFill>
                <a:latin typeface="Calibri" panose="020F0502020204030204" pitchFamily="34" charset="0"/>
                <a:cs typeface="Calibri" panose="020F0502020204030204" pitchFamily="34" charset="0"/>
              </a:rPr>
              <a:t>ADHD is not inherently bad or good, is simply one neurotype.</a:t>
            </a:r>
          </a:p>
        </p:txBody>
      </p:sp>
    </p:spTree>
    <p:extLst>
      <p:ext uri="{BB962C8B-B14F-4D97-AF65-F5344CB8AC3E}">
        <p14:creationId xmlns:p14="http://schemas.microsoft.com/office/powerpoint/2010/main" val="34741895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2A484-44B9-4A84-9754-3A845040E48E}"/>
              </a:ext>
            </a:extLst>
          </p:cNvPr>
          <p:cNvSpPr>
            <a:spLocks noGrp="1"/>
          </p:cNvSpPr>
          <p:nvPr>
            <p:ph type="title"/>
          </p:nvPr>
        </p:nvSpPr>
        <p:spPr/>
        <p:txBody>
          <a:bodyPr>
            <a:noAutofit/>
          </a:bodyPr>
          <a:lstStyle/>
          <a:p>
            <a:r>
              <a:rPr lang="en-CA" sz="6600" dirty="0">
                <a:latin typeface="Calibri" panose="020F0502020204030204" pitchFamily="34" charset="0"/>
                <a:cs typeface="Calibri" panose="020F0502020204030204" pitchFamily="34" charset="0"/>
              </a:rPr>
              <a:t>Looking Back &amp; </a:t>
            </a:r>
            <a:br>
              <a:rPr lang="en-CA" sz="6600" dirty="0">
                <a:latin typeface="Calibri" panose="020F0502020204030204" pitchFamily="34" charset="0"/>
                <a:cs typeface="Calibri" panose="020F0502020204030204" pitchFamily="34" charset="0"/>
              </a:rPr>
            </a:br>
            <a:r>
              <a:rPr lang="en-CA" sz="6600" dirty="0">
                <a:latin typeface="Calibri" panose="020F0502020204030204" pitchFamily="34" charset="0"/>
                <a:cs typeface="Calibri" panose="020F0502020204030204" pitchFamily="34" charset="0"/>
              </a:rPr>
              <a:t>Going Forward</a:t>
            </a:r>
            <a:endParaRPr lang="en-US" sz="6600" dirty="0">
              <a:latin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5D4598A2-65A8-0102-1FB0-7AD2CAE9C96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5313351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A2B1C-51E4-E214-9D96-5A3D0D7B4421}"/>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What we covered today</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210B556B-6D13-DA0D-F673-14BF548CB889}"/>
              </a:ext>
            </a:extLst>
          </p:cNvPr>
          <p:cNvSpPr>
            <a:spLocks noGrp="1"/>
          </p:cNvSpPr>
          <p:nvPr>
            <p:ph idx="1"/>
          </p:nvPr>
        </p:nvSpPr>
        <p:spPr>
          <a:xfrm>
            <a:off x="677334" y="1579419"/>
            <a:ext cx="8596668" cy="4461944"/>
          </a:xfrm>
        </p:spPr>
        <p:txBody>
          <a:bodyPr/>
          <a:lstStyle/>
          <a:p>
            <a:pPr>
              <a:buFont typeface="Arial" panose="020B0604020202020204" pitchFamily="34" charset="0"/>
              <a:buChar char="•"/>
            </a:pPr>
            <a:r>
              <a:rPr lang="en-CA" sz="2400" dirty="0">
                <a:solidFill>
                  <a:schemeClr val="tx1">
                    <a:lumMod val="50000"/>
                  </a:schemeClr>
                </a:solidFill>
                <a:latin typeface="Calibri" panose="020F0502020204030204" pitchFamily="34" charset="0"/>
                <a:cs typeface="Calibri" panose="020F0502020204030204" pitchFamily="34" charset="0"/>
              </a:rPr>
              <a:t>ADHD is a neurodevelopmental disorder</a:t>
            </a:r>
          </a:p>
          <a:p>
            <a:pPr>
              <a:buFont typeface="Arial" panose="020B0604020202020204" pitchFamily="34" charset="0"/>
              <a:buChar char="•"/>
            </a:pPr>
            <a:r>
              <a:rPr lang="en-CA" sz="2400" dirty="0">
                <a:solidFill>
                  <a:schemeClr val="tx1">
                    <a:lumMod val="50000"/>
                  </a:schemeClr>
                </a:solidFill>
                <a:latin typeface="Calibri" panose="020F0502020204030204" pitchFamily="34" charset="0"/>
                <a:cs typeface="Calibri" panose="020F0502020204030204" pitchFamily="34" charset="0"/>
              </a:rPr>
              <a:t>Common symptoms may include hyperactivity, inattention, and impulsivity</a:t>
            </a:r>
          </a:p>
          <a:p>
            <a:pPr>
              <a:buFont typeface="Arial" panose="020B0604020202020204" pitchFamily="34" charset="0"/>
              <a:buChar char="•"/>
            </a:pPr>
            <a:r>
              <a:rPr lang="en-CA" sz="2400" dirty="0">
                <a:solidFill>
                  <a:schemeClr val="tx1">
                    <a:lumMod val="50000"/>
                  </a:schemeClr>
                </a:solidFill>
                <a:latin typeface="Calibri" panose="020F0502020204030204" pitchFamily="34" charset="0"/>
                <a:cs typeface="Calibri" panose="020F0502020204030204" pitchFamily="34" charset="0"/>
              </a:rPr>
              <a:t>Intersecting identities may impact a person’s experience with ADHD</a:t>
            </a:r>
          </a:p>
          <a:p>
            <a:pPr>
              <a:buFont typeface="Arial" panose="020B0604020202020204" pitchFamily="34" charset="0"/>
              <a:buChar char="•"/>
            </a:pPr>
            <a:r>
              <a:rPr lang="en-CA" sz="2400" dirty="0">
                <a:solidFill>
                  <a:schemeClr val="tx1">
                    <a:lumMod val="50000"/>
                  </a:schemeClr>
                </a:solidFill>
                <a:latin typeface="Calibri" panose="020F0502020204030204" pitchFamily="34" charset="0"/>
                <a:cs typeface="Calibri" panose="020F0502020204030204" pitchFamily="34" charset="0"/>
              </a:rPr>
              <a:t>Receiving a diagnosis can be challenging. There are upsides and downsides to a diagnosis.</a:t>
            </a:r>
          </a:p>
          <a:p>
            <a:pPr>
              <a:buFont typeface="Arial" panose="020B0604020202020204" pitchFamily="34" charset="0"/>
              <a:buChar char="•"/>
            </a:pPr>
            <a:r>
              <a:rPr lang="en-CA" sz="2400" dirty="0">
                <a:solidFill>
                  <a:schemeClr val="tx1">
                    <a:lumMod val="50000"/>
                  </a:schemeClr>
                </a:solidFill>
                <a:latin typeface="Calibri" panose="020F0502020204030204" pitchFamily="34" charset="0"/>
                <a:cs typeface="Calibri" panose="020F0502020204030204" pitchFamily="34" charset="0"/>
              </a:rPr>
              <a:t>People with ADHD may need additional supports or accommodations, and that’s ok!</a:t>
            </a:r>
          </a:p>
          <a:p>
            <a:pPr>
              <a:buFont typeface="Arial" panose="020B0604020202020204" pitchFamily="34" charset="0"/>
              <a:buChar char="•"/>
            </a:pPr>
            <a:r>
              <a:rPr lang="en-CA" sz="2400" dirty="0">
                <a:solidFill>
                  <a:schemeClr val="tx1">
                    <a:lumMod val="50000"/>
                  </a:schemeClr>
                </a:solidFill>
                <a:latin typeface="Calibri" panose="020F0502020204030204" pitchFamily="34" charset="0"/>
                <a:cs typeface="Calibri" panose="020F0502020204030204" pitchFamily="34" charset="0"/>
              </a:rPr>
              <a:t>When in doubt, try to refer to the person with lived experience.</a:t>
            </a:r>
          </a:p>
          <a:p>
            <a:pPr>
              <a:buFont typeface="Arial" panose="020B0604020202020204" pitchFamily="34" charset="0"/>
              <a:buChar char="•"/>
            </a:pPr>
            <a:endParaRPr lang="en-CA" dirty="0">
              <a:latin typeface="Calibri" panose="020F0502020204030204" pitchFamily="34" charset="0"/>
              <a:cs typeface="Calibri" panose="020F0502020204030204" pitchFamily="34" charset="0"/>
            </a:endParaRPr>
          </a:p>
          <a:p>
            <a:pPr>
              <a:buFont typeface="Arial" panose="020B0604020202020204" pitchFamily="34" charset="0"/>
              <a:buChar char="•"/>
            </a:pPr>
            <a:endParaRPr lang="en-CA" dirty="0">
              <a:latin typeface="Calibri" panose="020F0502020204030204" pitchFamily="34" charset="0"/>
              <a:cs typeface="Calibri" panose="020F0502020204030204" pitchFamily="34" charset="0"/>
            </a:endParaRPr>
          </a:p>
          <a:p>
            <a:pPr>
              <a:buFont typeface="Arial" panose="020B0604020202020204" pitchFamily="34" charset="0"/>
              <a:buChar char="•"/>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21319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962FD-5BFF-0A09-C5FE-0A5D07B08AA6}"/>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What We Will Cover Today</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319D9121-58BB-8173-2D6D-18AF966A123C}"/>
              </a:ext>
            </a:extLst>
          </p:cNvPr>
          <p:cNvSpPr>
            <a:spLocks noGrp="1"/>
          </p:cNvSpPr>
          <p:nvPr>
            <p:ph idx="1"/>
          </p:nvPr>
        </p:nvSpPr>
        <p:spPr>
          <a:xfrm>
            <a:off x="677334" y="1930401"/>
            <a:ext cx="8596668" cy="4110962"/>
          </a:xfrm>
        </p:spPr>
        <p:txBody>
          <a:bodyPr/>
          <a:lstStyle/>
          <a:p>
            <a:pPr>
              <a:buFont typeface="Arial" panose="020B0604020202020204" pitchFamily="34" charset="0"/>
              <a:buChar char="•"/>
            </a:pPr>
            <a:r>
              <a:rPr lang="en-CA" sz="2800" dirty="0">
                <a:solidFill>
                  <a:srgbClr val="000000"/>
                </a:solidFill>
                <a:latin typeface="Calibri" panose="020F0502020204030204" pitchFamily="34" charset="0"/>
                <a:cs typeface="Calibri" panose="020F0502020204030204" pitchFamily="34" charset="0"/>
              </a:rPr>
              <a:t>Who We Are</a:t>
            </a:r>
          </a:p>
          <a:p>
            <a:pPr>
              <a:buFont typeface="Arial" panose="020B0604020202020204" pitchFamily="34" charset="0"/>
              <a:buChar char="•"/>
            </a:pPr>
            <a:r>
              <a:rPr lang="en-CA" sz="2800" dirty="0">
                <a:solidFill>
                  <a:srgbClr val="000000"/>
                </a:solidFill>
                <a:latin typeface="Calibri" panose="020F0502020204030204" pitchFamily="34" charset="0"/>
                <a:cs typeface="Calibri" panose="020F0502020204030204" pitchFamily="34" charset="0"/>
              </a:rPr>
              <a:t>The AODA</a:t>
            </a:r>
          </a:p>
          <a:p>
            <a:pPr>
              <a:buFont typeface="Arial" panose="020B0604020202020204" pitchFamily="34" charset="0"/>
              <a:buChar char="•"/>
            </a:pPr>
            <a:r>
              <a:rPr lang="en-US" sz="2800" dirty="0">
                <a:solidFill>
                  <a:srgbClr val="000000"/>
                </a:solidFill>
                <a:latin typeface="Calibri" panose="020F0502020204030204" pitchFamily="34" charset="0"/>
                <a:cs typeface="Calibri" panose="020F0502020204030204" pitchFamily="34" charset="0"/>
              </a:rPr>
              <a:t>An Introduction to ADHD</a:t>
            </a:r>
          </a:p>
          <a:p>
            <a:pPr>
              <a:buFont typeface="Arial" panose="020B0604020202020204" pitchFamily="34" charset="0"/>
              <a:buChar char="•"/>
            </a:pPr>
            <a:r>
              <a:rPr lang="en-US" sz="2800" dirty="0">
                <a:solidFill>
                  <a:srgbClr val="000000"/>
                </a:solidFill>
                <a:latin typeface="Calibri" panose="020F0502020204030204" pitchFamily="34" charset="0"/>
                <a:cs typeface="Calibri" panose="020F0502020204030204" pitchFamily="34" charset="0"/>
              </a:rPr>
              <a:t>ADHD and Intersectionality</a:t>
            </a:r>
          </a:p>
          <a:p>
            <a:pPr>
              <a:buFont typeface="Arial" panose="020B0604020202020204" pitchFamily="34" charset="0"/>
              <a:buChar char="•"/>
            </a:pPr>
            <a:r>
              <a:rPr lang="en-US" sz="2800" dirty="0">
                <a:solidFill>
                  <a:srgbClr val="000000"/>
                </a:solidFill>
                <a:latin typeface="Calibri" panose="020F0502020204030204" pitchFamily="34" charset="0"/>
                <a:cs typeface="Calibri" panose="020F0502020204030204" pitchFamily="34" charset="0"/>
              </a:rPr>
              <a:t>Diagnosis</a:t>
            </a:r>
          </a:p>
          <a:p>
            <a:pPr>
              <a:buFont typeface="Arial" panose="020B0604020202020204" pitchFamily="34" charset="0"/>
              <a:buChar char="•"/>
            </a:pPr>
            <a:r>
              <a:rPr lang="en-US" sz="2800" dirty="0">
                <a:solidFill>
                  <a:srgbClr val="000000"/>
                </a:solidFill>
                <a:latin typeface="Calibri" panose="020F0502020204030204" pitchFamily="34" charset="0"/>
                <a:cs typeface="Calibri" panose="020F0502020204030204" pitchFamily="34" charset="0"/>
              </a:rPr>
              <a:t>Accessibility Barriers</a:t>
            </a:r>
          </a:p>
          <a:p>
            <a:pPr>
              <a:buFont typeface="Arial" panose="020B0604020202020204" pitchFamily="34" charset="0"/>
              <a:buChar char="•"/>
            </a:pPr>
            <a:r>
              <a:rPr lang="en-US" sz="2800" dirty="0">
                <a:solidFill>
                  <a:srgbClr val="000000"/>
                </a:solidFill>
                <a:latin typeface="Calibri" panose="020F0502020204030204" pitchFamily="34" charset="0"/>
                <a:cs typeface="Calibri" panose="020F0502020204030204" pitchFamily="34" charset="0"/>
              </a:rPr>
              <a:t>How to be Supportive</a:t>
            </a:r>
          </a:p>
          <a:p>
            <a:pPr>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a:buFont typeface="Arial" panose="020B0604020202020204" pitchFamily="34" charset="0"/>
              <a:buChar char="•"/>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339636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101E7-35F7-FFB1-9498-C493C27285F6}"/>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Going Forward</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4650D51-3553-0FA2-87BE-CD1FE458891A}"/>
              </a:ext>
            </a:extLst>
          </p:cNvPr>
          <p:cNvSpPr>
            <a:spLocks noGrp="1"/>
          </p:cNvSpPr>
          <p:nvPr>
            <p:ph idx="1"/>
          </p:nvPr>
        </p:nvSpPr>
        <p:spPr/>
        <p:txBody>
          <a:bodyPr>
            <a:normAutofit/>
          </a:bodyPr>
          <a:lstStyle/>
          <a:p>
            <a:pPr>
              <a:buFont typeface="Arial" panose="020B0604020202020204" pitchFamily="34" charset="0"/>
              <a:buChar char="•"/>
            </a:pPr>
            <a:r>
              <a:rPr lang="en-CA" sz="3200" dirty="0">
                <a:solidFill>
                  <a:schemeClr val="tx1">
                    <a:lumMod val="50000"/>
                  </a:schemeClr>
                </a:solidFill>
                <a:latin typeface="Calibri" panose="020F0502020204030204" pitchFamily="34" charset="0"/>
                <a:cs typeface="Calibri" panose="020F0502020204030204" pitchFamily="34" charset="0"/>
              </a:rPr>
              <a:t>Approach ADHD with curiosity.</a:t>
            </a:r>
          </a:p>
          <a:p>
            <a:pPr>
              <a:buFont typeface="Arial" panose="020B0604020202020204" pitchFamily="34" charset="0"/>
              <a:buChar char="•"/>
            </a:pPr>
            <a:r>
              <a:rPr lang="en-CA" sz="3200" dirty="0">
                <a:solidFill>
                  <a:schemeClr val="tx1">
                    <a:lumMod val="50000"/>
                  </a:schemeClr>
                </a:solidFill>
                <a:latin typeface="Calibri" panose="020F0502020204030204" pitchFamily="34" charset="0"/>
                <a:cs typeface="Calibri" panose="020F0502020204030204" pitchFamily="34" charset="0"/>
              </a:rPr>
              <a:t>Try not to make assumptions.</a:t>
            </a:r>
          </a:p>
          <a:p>
            <a:pPr>
              <a:buFont typeface="Arial" panose="020B0604020202020204" pitchFamily="34" charset="0"/>
              <a:buChar char="•"/>
            </a:pPr>
            <a:r>
              <a:rPr lang="en-CA" sz="3200" dirty="0">
                <a:solidFill>
                  <a:schemeClr val="tx1">
                    <a:lumMod val="50000"/>
                  </a:schemeClr>
                </a:solidFill>
                <a:latin typeface="Calibri" panose="020F0502020204030204" pitchFamily="34" charset="0"/>
                <a:cs typeface="Calibri" panose="020F0502020204030204" pitchFamily="34" charset="0"/>
              </a:rPr>
              <a:t>The language you use matters!</a:t>
            </a:r>
          </a:p>
          <a:p>
            <a:pPr>
              <a:buFont typeface="Arial" panose="020B0604020202020204" pitchFamily="34" charset="0"/>
              <a:buChar char="•"/>
            </a:pPr>
            <a:endParaRPr lang="en-US" sz="2400" dirty="0">
              <a:solidFill>
                <a:schemeClr val="tx1">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480205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975BA-BC98-11ED-B3C4-C31DAF3E39A3}"/>
              </a:ext>
            </a:extLst>
          </p:cNvPr>
          <p:cNvSpPr>
            <a:spLocks noGrp="1"/>
          </p:cNvSpPr>
          <p:nvPr>
            <p:ph type="title"/>
          </p:nvPr>
        </p:nvSpPr>
        <p:spPr/>
        <p:txBody>
          <a:bodyPr>
            <a:normAutofit/>
          </a:bodyPr>
          <a:lstStyle/>
          <a:p>
            <a:r>
              <a:rPr lang="en-CA" sz="6000" dirty="0">
                <a:latin typeface="Calibri" panose="020F0502020204030204" pitchFamily="34" charset="0"/>
                <a:cs typeface="Calibri" panose="020F0502020204030204" pitchFamily="34" charset="0"/>
              </a:rPr>
              <a:t>Post Session Survey</a:t>
            </a:r>
            <a:endParaRPr lang="en-US" sz="6000" dirty="0">
              <a:latin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D14F8B26-824C-6B9D-75B8-854681BF257A}"/>
              </a:ext>
            </a:extLst>
          </p:cNvPr>
          <p:cNvSpPr>
            <a:spLocks noGrp="1"/>
          </p:cNvSpPr>
          <p:nvPr>
            <p:ph type="body" idx="1"/>
          </p:nvPr>
        </p:nvSpPr>
        <p:spPr/>
        <p:txBody>
          <a:bodyPr>
            <a:normAutofit/>
          </a:bodyPr>
          <a:lstStyle/>
          <a:p>
            <a:r>
              <a:rPr lang="en-CA" sz="3200" dirty="0">
                <a:solidFill>
                  <a:srgbClr val="000000"/>
                </a:solidFill>
                <a:latin typeface="Calibri" panose="020F0502020204030204" pitchFamily="34" charset="0"/>
                <a:cs typeface="Calibri" panose="020F0502020204030204" pitchFamily="34" charset="0"/>
              </a:rPr>
              <a:t>Thank you!</a:t>
            </a:r>
            <a:endParaRPr lang="en-US" sz="3200"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395211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1F3ED-7C66-7F4F-F3BC-989A72F1C655}"/>
              </a:ext>
            </a:extLst>
          </p:cNvPr>
          <p:cNvSpPr>
            <a:spLocks noGrp="1"/>
          </p:cNvSpPr>
          <p:nvPr>
            <p:ph type="title"/>
          </p:nvPr>
        </p:nvSpPr>
        <p:spPr>
          <a:xfrm>
            <a:off x="677334" y="2151145"/>
            <a:ext cx="8596668" cy="1320800"/>
          </a:xfrm>
        </p:spPr>
        <p:txBody>
          <a:bodyPr>
            <a:normAutofit/>
          </a:bodyPr>
          <a:lstStyle/>
          <a:p>
            <a:r>
              <a:rPr lang="en-CA" sz="6000" b="1" dirty="0">
                <a:latin typeface="Calibri" panose="020F0502020204030204" pitchFamily="34" charset="0"/>
                <a:cs typeface="Calibri" panose="020F0502020204030204" pitchFamily="34" charset="0"/>
              </a:rPr>
              <a:t>Thank you!</a:t>
            </a:r>
            <a:endParaRPr lang="en-US" sz="6000" b="1"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B646F939-E918-21BD-09A4-311EACE3952C}"/>
              </a:ext>
            </a:extLst>
          </p:cNvPr>
          <p:cNvSpPr>
            <a:spLocks noGrp="1"/>
          </p:cNvSpPr>
          <p:nvPr>
            <p:ph idx="1"/>
          </p:nvPr>
        </p:nvSpPr>
        <p:spPr>
          <a:xfrm>
            <a:off x="677334" y="3429000"/>
            <a:ext cx="8596668" cy="1320801"/>
          </a:xfrm>
        </p:spPr>
        <p:txBody>
          <a:bodyPr>
            <a:normAutofit/>
          </a:bodyPr>
          <a:lstStyle/>
          <a:p>
            <a:pPr marL="0" indent="0">
              <a:buNone/>
            </a:pPr>
            <a:r>
              <a:rPr lang="en-CA" sz="2800" dirty="0">
                <a:solidFill>
                  <a:schemeClr val="tx1">
                    <a:lumMod val="50000"/>
                  </a:schemeClr>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adhdeproject@uwindsor.ca</a:t>
            </a:r>
            <a:endParaRPr lang="en-US" sz="2800" dirty="0">
              <a:solidFill>
                <a:schemeClr val="tx1">
                  <a:lumMod val="50000"/>
                </a:schemeClr>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endParaRPr>
          </a:p>
          <a:p>
            <a:pPr marL="0" indent="0">
              <a:buNone/>
            </a:pPr>
            <a:r>
              <a:rPr lang="en-US" sz="2800" dirty="0">
                <a:solidFill>
                  <a:schemeClr val="tx1">
                    <a:lumMod val="50000"/>
                  </a:schemeClr>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https://www.uwindsor.ca/ohrea/212/adhde-project</a:t>
            </a:r>
            <a:endParaRPr lang="en-CA" sz="2800" dirty="0">
              <a:solidFill>
                <a:schemeClr val="tx1">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23598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1007C-935C-84E2-D802-7F569917166E}"/>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Who We Are</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BB9C139-1B31-CAF5-A762-40C05FC9627F}"/>
              </a:ext>
            </a:extLst>
          </p:cNvPr>
          <p:cNvSpPr>
            <a:spLocks noGrp="1"/>
          </p:cNvSpPr>
          <p:nvPr>
            <p:ph idx="1"/>
          </p:nvPr>
        </p:nvSpPr>
        <p:spPr>
          <a:xfrm>
            <a:off x="677334" y="1488613"/>
            <a:ext cx="8596668" cy="4454987"/>
          </a:xfrm>
        </p:spPr>
        <p:txBody>
          <a:bodyPr>
            <a:normAutofit/>
          </a:bodyPr>
          <a:lstStyle/>
          <a:p>
            <a:pPr marL="0" indent="0">
              <a:buNone/>
            </a:pPr>
            <a:r>
              <a:rPr lang="en-US" sz="2800" dirty="0">
                <a:solidFill>
                  <a:schemeClr val="tx1">
                    <a:lumMod val="50000"/>
                  </a:schemeClr>
                </a:solidFill>
                <a:latin typeface="Calibri" panose="020F0502020204030204" pitchFamily="34" charset="0"/>
                <a:cs typeface="Calibri" panose="020F0502020204030204" pitchFamily="34" charset="0"/>
              </a:rPr>
              <a:t>The ADHDe Project is a student-led initiative that promotes inclusion and respect for students who have been diagnosed with ADHD or identify as neurodiverse. </a:t>
            </a:r>
          </a:p>
          <a:p>
            <a:pPr marL="0" indent="0">
              <a:buNone/>
            </a:pPr>
            <a:r>
              <a:rPr lang="en-US" sz="2800" dirty="0">
                <a:solidFill>
                  <a:schemeClr val="tx1">
                    <a:lumMod val="50000"/>
                  </a:schemeClr>
                </a:solidFill>
                <a:latin typeface="Calibri" panose="020F0502020204030204" pitchFamily="34" charset="0"/>
                <a:cs typeface="Calibri" panose="020F0502020204030204" pitchFamily="34" charset="0"/>
              </a:rPr>
              <a:t>This project was created to:</a:t>
            </a:r>
          </a:p>
          <a:p>
            <a:pPr>
              <a:buFont typeface="Arial" panose="020B0604020202020204" pitchFamily="34" charset="0"/>
              <a:buChar char="•"/>
            </a:pPr>
            <a:r>
              <a:rPr lang="en-US" sz="2800" dirty="0">
                <a:solidFill>
                  <a:schemeClr val="tx1">
                    <a:lumMod val="50000"/>
                  </a:schemeClr>
                </a:solidFill>
                <a:latin typeface="Calibri" panose="020F0502020204030204" pitchFamily="34" charset="0"/>
                <a:cs typeface="Calibri" panose="020F0502020204030204" pitchFamily="34" charset="0"/>
              </a:rPr>
              <a:t>Destigmatize ADHD and neurodiversity on campus</a:t>
            </a:r>
          </a:p>
          <a:p>
            <a:pPr>
              <a:buFont typeface="Arial" panose="020B0604020202020204" pitchFamily="34" charset="0"/>
              <a:buChar char="•"/>
            </a:pPr>
            <a:r>
              <a:rPr lang="en-US" sz="2800" dirty="0">
                <a:solidFill>
                  <a:schemeClr val="tx1">
                    <a:lumMod val="50000"/>
                  </a:schemeClr>
                </a:solidFill>
                <a:latin typeface="Calibri" panose="020F0502020204030204" pitchFamily="34" charset="0"/>
                <a:cs typeface="Calibri" panose="020F0502020204030204" pitchFamily="34" charset="0"/>
              </a:rPr>
              <a:t>Provide students with resources and support, </a:t>
            </a:r>
          </a:p>
          <a:p>
            <a:pPr>
              <a:buFont typeface="Arial" panose="020B0604020202020204" pitchFamily="34" charset="0"/>
              <a:buChar char="•"/>
            </a:pPr>
            <a:r>
              <a:rPr lang="en-US" sz="2800" dirty="0">
                <a:solidFill>
                  <a:schemeClr val="tx1">
                    <a:lumMod val="50000"/>
                  </a:schemeClr>
                </a:solidFill>
                <a:latin typeface="Calibri" panose="020F0502020204030204" pitchFamily="34" charset="0"/>
                <a:cs typeface="Calibri" panose="020F0502020204030204" pitchFamily="34" charset="0"/>
              </a:rPr>
              <a:t>Promote a welcoming environment at the University of Windsor.</a:t>
            </a:r>
          </a:p>
        </p:txBody>
      </p:sp>
    </p:spTree>
    <p:extLst>
      <p:ext uri="{BB962C8B-B14F-4D97-AF65-F5344CB8AC3E}">
        <p14:creationId xmlns:p14="http://schemas.microsoft.com/office/powerpoint/2010/main" val="3199150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F54F4-4D0C-BE07-6BE2-EF84E8193DED}"/>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What’s with the “e”?</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1F05DBD1-25BA-3D14-8DA2-ECBE74630458}"/>
              </a:ext>
            </a:extLst>
          </p:cNvPr>
          <p:cNvSpPr>
            <a:spLocks noGrp="1"/>
          </p:cNvSpPr>
          <p:nvPr>
            <p:ph idx="1"/>
          </p:nvPr>
        </p:nvSpPr>
        <p:spPr/>
        <p:txBody>
          <a:bodyPr>
            <a:normAutofit/>
          </a:bodyPr>
          <a:lstStyle/>
          <a:p>
            <a:pPr>
              <a:buFont typeface="Arial" panose="020B0604020202020204" pitchFamily="34" charset="0"/>
              <a:buChar char="•"/>
            </a:pPr>
            <a:r>
              <a:rPr lang="en-CA" sz="3600" dirty="0">
                <a:solidFill>
                  <a:srgbClr val="000000"/>
                </a:solidFill>
                <a:latin typeface="Calibri" panose="020F0502020204030204" pitchFamily="34" charset="0"/>
                <a:cs typeface="Calibri" panose="020F0502020204030204" pitchFamily="34" charset="0"/>
              </a:rPr>
              <a:t>Education</a:t>
            </a:r>
          </a:p>
          <a:p>
            <a:pPr>
              <a:buFont typeface="Arial" panose="020B0604020202020204" pitchFamily="34" charset="0"/>
              <a:buChar char="•"/>
            </a:pPr>
            <a:endParaRPr lang="en-CA" sz="3600" dirty="0">
              <a:solidFill>
                <a:srgbClr val="000000"/>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en-CA" sz="3600" dirty="0">
                <a:solidFill>
                  <a:srgbClr val="000000"/>
                </a:solidFill>
                <a:latin typeface="Calibri" panose="020F0502020204030204" pitchFamily="34" charset="0"/>
                <a:cs typeface="Calibri" panose="020F0502020204030204" pitchFamily="34" charset="0"/>
              </a:rPr>
              <a:t>Equity</a:t>
            </a:r>
          </a:p>
          <a:p>
            <a:pPr>
              <a:buFont typeface="Arial" panose="020B0604020202020204" pitchFamily="34" charset="0"/>
              <a:buChar char="•"/>
            </a:pPr>
            <a:endParaRPr lang="en-CA" sz="3600" dirty="0">
              <a:solidFill>
                <a:srgbClr val="000000"/>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en-CA" sz="3600" dirty="0">
                <a:solidFill>
                  <a:srgbClr val="000000"/>
                </a:solidFill>
                <a:latin typeface="Calibri" panose="020F0502020204030204" pitchFamily="34" charset="0"/>
                <a:cs typeface="Calibri" panose="020F0502020204030204" pitchFamily="34" charset="0"/>
              </a:rPr>
              <a:t>Empowerment</a:t>
            </a:r>
            <a:endParaRPr lang="en-US" sz="3600"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80424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DE5A4-3EA6-6A61-FAF6-3D260310760C}"/>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The EnAbling Change Program</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5027DE87-BFAD-931C-E402-A2358F470389}"/>
              </a:ext>
            </a:extLst>
          </p:cNvPr>
          <p:cNvSpPr>
            <a:spLocks noGrp="1"/>
          </p:cNvSpPr>
          <p:nvPr>
            <p:ph idx="1"/>
          </p:nvPr>
        </p:nvSpPr>
        <p:spPr/>
        <p:txBody>
          <a:bodyPr>
            <a:normAutofit/>
          </a:bodyPr>
          <a:lstStyle/>
          <a:p>
            <a:pPr>
              <a:buClrTx/>
              <a:buFont typeface="Arial" panose="020B0604020202020204" pitchFamily="34" charset="0"/>
              <a:buChar char="•"/>
            </a:pPr>
            <a:r>
              <a:rPr lang="en-US" sz="2800" dirty="0">
                <a:solidFill>
                  <a:schemeClr val="tx1">
                    <a:lumMod val="50000"/>
                  </a:schemeClr>
                </a:solidFill>
                <a:latin typeface="Calibri" panose="020F0502020204030204" pitchFamily="34" charset="0"/>
                <a:cs typeface="Calibri" panose="020F0502020204030204" pitchFamily="34" charset="0"/>
              </a:rPr>
              <a:t>It is a grant program run by the Ministry for Seniors and Accessibility.</a:t>
            </a:r>
          </a:p>
          <a:p>
            <a:pPr>
              <a:buClrTx/>
              <a:buFont typeface="Arial" panose="020B0604020202020204" pitchFamily="34" charset="0"/>
              <a:buChar char="•"/>
            </a:pPr>
            <a:r>
              <a:rPr lang="en-US" sz="2800" dirty="0">
                <a:solidFill>
                  <a:schemeClr val="tx1">
                    <a:lumMod val="50000"/>
                  </a:schemeClr>
                </a:solidFill>
                <a:latin typeface="Calibri" panose="020F0502020204030204" pitchFamily="34" charset="0"/>
                <a:cs typeface="Calibri" panose="020F0502020204030204" pitchFamily="34" charset="0"/>
              </a:rPr>
              <a:t>Encourage education about accessibility and encourage awareness about its benefits.</a:t>
            </a:r>
          </a:p>
          <a:p>
            <a:pPr>
              <a:buClrTx/>
              <a:buFont typeface="Arial" panose="020B0604020202020204" pitchFamily="34" charset="0"/>
              <a:buChar char="•"/>
            </a:pPr>
            <a:r>
              <a:rPr lang="en-US" sz="2800" dirty="0">
                <a:solidFill>
                  <a:schemeClr val="tx1">
                    <a:lumMod val="50000"/>
                  </a:schemeClr>
                </a:solidFill>
                <a:latin typeface="Calibri" panose="020F0502020204030204" pitchFamily="34" charset="0"/>
                <a:cs typeface="Calibri" panose="020F0502020204030204" pitchFamily="34" charset="0"/>
              </a:rPr>
              <a:t>Thanks to the support from the </a:t>
            </a:r>
            <a:r>
              <a:rPr lang="en-US" sz="2800" dirty="0" err="1">
                <a:solidFill>
                  <a:schemeClr val="tx1">
                    <a:lumMod val="50000"/>
                  </a:schemeClr>
                </a:solidFill>
                <a:latin typeface="Calibri" panose="020F0502020204030204" pitchFamily="34" charset="0"/>
                <a:cs typeface="Calibri" panose="020F0502020204030204" pitchFamily="34" charset="0"/>
              </a:rPr>
              <a:t>EnAbling</a:t>
            </a:r>
            <a:r>
              <a:rPr lang="en-US" sz="2800" dirty="0">
                <a:solidFill>
                  <a:schemeClr val="tx1">
                    <a:lumMod val="50000"/>
                  </a:schemeClr>
                </a:solidFill>
                <a:latin typeface="Calibri" panose="020F0502020204030204" pitchFamily="34" charset="0"/>
                <a:cs typeface="Calibri" panose="020F0502020204030204" pitchFamily="34" charset="0"/>
              </a:rPr>
              <a:t> Change Program, The ADHDe Project was able to become a University wide accessibility initiative.</a:t>
            </a:r>
          </a:p>
        </p:txBody>
      </p:sp>
    </p:spTree>
    <p:extLst>
      <p:ext uri="{BB962C8B-B14F-4D97-AF65-F5344CB8AC3E}">
        <p14:creationId xmlns:p14="http://schemas.microsoft.com/office/powerpoint/2010/main" val="4234831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DB5F4-DBED-BED8-CA0C-98F76FD68F50}"/>
              </a:ext>
            </a:extLst>
          </p:cNvPr>
          <p:cNvSpPr>
            <a:spLocks noGrp="1"/>
          </p:cNvSpPr>
          <p:nvPr>
            <p:ph type="title"/>
          </p:nvPr>
        </p:nvSpPr>
        <p:spPr/>
        <p:txBody>
          <a:bodyPr>
            <a:normAutofit/>
          </a:bodyPr>
          <a:lstStyle/>
          <a:p>
            <a:r>
              <a:rPr lang="en-CA" sz="6600" dirty="0">
                <a:latin typeface="Calibri" panose="020F0502020204030204" pitchFamily="34" charset="0"/>
                <a:cs typeface="Calibri" panose="020F0502020204030204" pitchFamily="34" charset="0"/>
              </a:rPr>
              <a:t>Accessibility Regulations</a:t>
            </a:r>
            <a:endParaRPr lang="en-US" sz="6600" dirty="0">
              <a:latin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5A45AA64-5196-9039-C4A4-C624ED86BD9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646812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76AC7-6209-5541-8EBF-A951584B81DD}"/>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Accessibility Regulations</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5200F1B1-7067-B3C6-6ADA-9B3FA4D77172}"/>
              </a:ext>
            </a:extLst>
          </p:cNvPr>
          <p:cNvSpPr>
            <a:spLocks noGrp="1"/>
          </p:cNvSpPr>
          <p:nvPr>
            <p:ph idx="1"/>
          </p:nvPr>
        </p:nvSpPr>
        <p:spPr>
          <a:xfrm>
            <a:off x="677333" y="1704109"/>
            <a:ext cx="8596669" cy="4544291"/>
          </a:xfrm>
        </p:spPr>
        <p:txBody>
          <a:bodyPr>
            <a:normAutofit fontScale="77500" lnSpcReduction="20000"/>
          </a:bodyPr>
          <a:lstStyle/>
          <a:p>
            <a:pPr marL="0" indent="0">
              <a:buNone/>
            </a:pPr>
            <a:r>
              <a:rPr lang="en-CA" sz="2800" dirty="0">
                <a:solidFill>
                  <a:schemeClr val="tx1">
                    <a:lumMod val="50000"/>
                  </a:schemeClr>
                </a:solidFill>
                <a:latin typeface="Calibri" panose="020F0502020204030204" pitchFamily="34" charset="0"/>
                <a:cs typeface="Calibri" panose="020F0502020204030204" pitchFamily="34" charset="0"/>
              </a:rPr>
              <a:t>Educational institutions in Ontario have an obligation to adhere to two sets of regulations</a:t>
            </a:r>
          </a:p>
          <a:p>
            <a:pPr marL="0" indent="0">
              <a:buNone/>
            </a:pPr>
            <a:r>
              <a:rPr lang="en-CA" sz="2800" dirty="0">
                <a:solidFill>
                  <a:schemeClr val="tx1">
                    <a:lumMod val="50000"/>
                  </a:schemeClr>
                </a:solidFill>
                <a:latin typeface="Calibri" panose="020F0502020204030204" pitchFamily="34" charset="0"/>
                <a:cs typeface="Calibri" panose="020F0502020204030204" pitchFamily="34" charset="0"/>
              </a:rPr>
              <a:t>The Ontario Human Rights Code:</a:t>
            </a:r>
          </a:p>
          <a:p>
            <a:pPr>
              <a:buFont typeface="Arial" panose="020B0604020202020204" pitchFamily="34" charset="0"/>
              <a:buChar char="•"/>
            </a:pPr>
            <a:r>
              <a:rPr lang="en-US" sz="2800" dirty="0">
                <a:solidFill>
                  <a:schemeClr val="tx1">
                    <a:lumMod val="50000"/>
                  </a:schemeClr>
                </a:solidFill>
                <a:latin typeface="Calibri" panose="020F0502020204030204" pitchFamily="34" charset="0"/>
                <a:cs typeface="Calibri" panose="020F0502020204030204" pitchFamily="34" charset="0"/>
              </a:rPr>
              <a:t>M</a:t>
            </a:r>
            <a:r>
              <a:rPr lang="en-US" sz="2800" b="0" i="0" dirty="0">
                <a:solidFill>
                  <a:schemeClr val="tx1">
                    <a:lumMod val="50000"/>
                  </a:schemeClr>
                </a:solidFill>
                <a:effectLst/>
                <a:latin typeface="Calibri" panose="020F0502020204030204" pitchFamily="34" charset="0"/>
                <a:cs typeface="Calibri" panose="020F0502020204030204" pitchFamily="34" charset="0"/>
              </a:rPr>
              <a:t>aintaining accessible, inclusive, discrimination and harassment-free education environments that respect human rights.</a:t>
            </a:r>
          </a:p>
          <a:p>
            <a:pPr marL="0" indent="0">
              <a:buNone/>
            </a:pPr>
            <a:r>
              <a:rPr lang="en-CA" sz="2800" dirty="0">
                <a:solidFill>
                  <a:schemeClr val="tx1">
                    <a:lumMod val="50000"/>
                  </a:schemeClr>
                </a:solidFill>
                <a:latin typeface="Calibri" panose="020F0502020204030204" pitchFamily="34" charset="0"/>
                <a:cs typeface="Calibri" panose="020F0502020204030204" pitchFamily="34" charset="0"/>
              </a:rPr>
              <a:t>The Accessibility for Ontarians with Disabilities Act:</a:t>
            </a:r>
          </a:p>
          <a:p>
            <a:pPr>
              <a:buFont typeface="Arial" panose="020B0604020202020204" pitchFamily="34" charset="0"/>
              <a:buChar char="•"/>
            </a:pPr>
            <a:r>
              <a:rPr lang="en-US" sz="2800" b="0" i="0" dirty="0">
                <a:solidFill>
                  <a:schemeClr val="tx1">
                    <a:lumMod val="50000"/>
                  </a:schemeClr>
                </a:solidFill>
                <a:effectLst/>
                <a:latin typeface="Calibri" panose="020F0502020204030204" pitchFamily="34" charset="0"/>
                <a:cs typeface="Calibri" panose="020F0502020204030204" pitchFamily="34" charset="0"/>
              </a:rPr>
              <a:t>The AODA established the Integrated Accessibility Standard Regulations (IASR), a grouping of legal requirements that institutions must follow to help identify, remove, and prevent barriers faced by persons with disabilities. These requirements are divided in two categories: General Requirements and Accessibility Standards.</a:t>
            </a:r>
          </a:p>
          <a:p>
            <a:pPr marL="0" indent="0">
              <a:buNone/>
            </a:pPr>
            <a:r>
              <a:rPr lang="en-US" sz="1600" dirty="0">
                <a:solidFill>
                  <a:schemeClr val="tx1">
                    <a:lumMod val="50000"/>
                  </a:schemeClr>
                </a:solidFill>
                <a:latin typeface="Calibri" panose="020F0502020204030204" pitchFamily="34" charset="0"/>
                <a:cs typeface="Calibri" panose="020F0502020204030204" pitchFamily="34" charset="0"/>
              </a:rPr>
              <a:t>Sourced From: </a:t>
            </a:r>
            <a:r>
              <a:rPr lang="en-US" sz="1600" b="0" i="0" u="sng" dirty="0">
                <a:solidFill>
                  <a:schemeClr val="tx1">
                    <a:lumMod val="50000"/>
                  </a:schemeClr>
                </a:solidFill>
                <a:effectLst/>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Universal Design for Learning (UDL) for Inclusion, Diversity, Equity, and Accessibility (IDEA)</a:t>
            </a:r>
            <a:r>
              <a:rPr lang="en-US" sz="1600" b="0" i="0" dirty="0">
                <a:solidFill>
                  <a:schemeClr val="tx1">
                    <a:lumMod val="50000"/>
                  </a:schemeClr>
                </a:solidFill>
                <a:effectLst/>
                <a:latin typeface="Calibri" panose="020F0502020204030204" pitchFamily="34" charset="0"/>
                <a:cs typeface="Calibri" panose="020F0502020204030204" pitchFamily="34" charset="0"/>
              </a:rPr>
              <a:t> by Darla Benton Kearney</a:t>
            </a:r>
            <a:endParaRPr lang="en-US" sz="2800" dirty="0">
              <a:solidFill>
                <a:schemeClr val="tx1"/>
              </a:solidFill>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2959751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D9AB7-D01A-7A89-8E95-4204C7BD2B2C}"/>
              </a:ext>
            </a:extLst>
          </p:cNvPr>
          <p:cNvSpPr>
            <a:spLocks noGrp="1"/>
          </p:cNvSpPr>
          <p:nvPr>
            <p:ph type="title"/>
          </p:nvPr>
        </p:nvSpPr>
        <p:spPr/>
        <p:txBody>
          <a:bodyPr>
            <a:normAutofit/>
          </a:bodyPr>
          <a:lstStyle/>
          <a:p>
            <a:r>
              <a:rPr lang="en-CA" sz="6600" dirty="0">
                <a:latin typeface="Calibri" panose="020F0502020204030204" pitchFamily="34" charset="0"/>
                <a:cs typeface="Calibri" panose="020F0502020204030204" pitchFamily="34" charset="0"/>
              </a:rPr>
              <a:t>Understanding ADHD</a:t>
            </a:r>
            <a:endParaRPr lang="en-US" sz="6600" dirty="0">
              <a:latin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3EC316B1-4428-4577-A7AE-606D0BABF989}"/>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982184057"/>
      </p:ext>
    </p:extLst>
  </p:cSld>
  <p:clrMapOvr>
    <a:masterClrMapping/>
  </p:clrMapOvr>
</p:sld>
</file>

<file path=ppt/theme/theme1.xml><?xml version="1.0" encoding="utf-8"?>
<a:theme xmlns:a="http://schemas.openxmlformats.org/drawingml/2006/main" name="Facet">
  <a:themeElements>
    <a:clrScheme name="Custom 1">
      <a:dk1>
        <a:srgbClr val="3F3F3F"/>
      </a:dk1>
      <a:lt1>
        <a:srgbClr val="FFFFFF"/>
      </a:lt1>
      <a:dk2>
        <a:srgbClr val="F2F2F2"/>
      </a:dk2>
      <a:lt2>
        <a:srgbClr val="FFFFFF"/>
      </a:lt2>
      <a:accent1>
        <a:srgbClr val="81377C"/>
      </a:accent1>
      <a:accent2>
        <a:srgbClr val="E68010"/>
      </a:accent2>
      <a:accent3>
        <a:srgbClr val="FFFFFF"/>
      </a:accent3>
      <a:accent4>
        <a:srgbClr val="954F72"/>
      </a:accent4>
      <a:accent5>
        <a:srgbClr val="4D173E"/>
      </a:accent5>
      <a:accent6>
        <a:srgbClr val="C46FDB"/>
      </a:accent6>
      <a:hlink>
        <a:srgbClr val="00194C"/>
      </a:hlink>
      <a:folHlink>
        <a:srgbClr val="954F7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F3CD65D-61A5-43C9-A837-6EC73C7DA8AB}">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31F006B4-A9E1-4F39-85C8-FB836F919348}">
  <ds:schemaRefs>
    <ds:schemaRef ds:uri="http://schemas.microsoft.com/sharepoint/v3/contenttype/forms"/>
  </ds:schemaRefs>
</ds:datastoreItem>
</file>

<file path=customXml/itemProps3.xml><?xml version="1.0" encoding="utf-8"?>
<ds:datastoreItem xmlns:ds="http://schemas.openxmlformats.org/officeDocument/2006/customXml" ds:itemID="{16377351-63A1-4C2E-8C9A-66CDD70F16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870</TotalTime>
  <Words>4253</Words>
  <Application>Microsoft Office PowerPoint</Application>
  <PresentationFormat>Widescreen</PresentationFormat>
  <Paragraphs>293</Paragraphs>
  <Slides>32</Slides>
  <Notes>32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Trebuchet MS</vt:lpstr>
      <vt:lpstr>Wingdings 3</vt:lpstr>
      <vt:lpstr>Facet</vt:lpstr>
      <vt:lpstr>The ADHDe Project</vt:lpstr>
      <vt:lpstr>Rules of engagement</vt:lpstr>
      <vt:lpstr>What We Will Cover Today</vt:lpstr>
      <vt:lpstr>Who We Are</vt:lpstr>
      <vt:lpstr>What’s with the “e”?</vt:lpstr>
      <vt:lpstr>The EnAbling Change Program</vt:lpstr>
      <vt:lpstr>Accessibility Regulations</vt:lpstr>
      <vt:lpstr>Accessibility Regulations</vt:lpstr>
      <vt:lpstr>Understanding ADHD</vt:lpstr>
      <vt:lpstr>Key Concepts and Terms</vt:lpstr>
      <vt:lpstr>Key Concepts and Terms</vt:lpstr>
      <vt:lpstr>What is ADHD?</vt:lpstr>
      <vt:lpstr>Hyperactive, Inattentive, Combined</vt:lpstr>
      <vt:lpstr>Common Symptoms</vt:lpstr>
      <vt:lpstr>Intersectionality</vt:lpstr>
      <vt:lpstr>Intersectionality</vt:lpstr>
      <vt:lpstr>Intersectionality</vt:lpstr>
      <vt:lpstr>Diagnosis</vt:lpstr>
      <vt:lpstr>Why is a diagnosis important?</vt:lpstr>
      <vt:lpstr>What are the potential barriers to a diagnosis?</vt:lpstr>
      <vt:lpstr>Barriers</vt:lpstr>
      <vt:lpstr>Stigma and Barriers</vt:lpstr>
      <vt:lpstr>Stigma and Barriers</vt:lpstr>
      <vt:lpstr>Being Supportive</vt:lpstr>
      <vt:lpstr>The importance of inclusivity &amp; accessibility</vt:lpstr>
      <vt:lpstr>Accessibility</vt:lpstr>
      <vt:lpstr>Inclusivity</vt:lpstr>
      <vt:lpstr>Looking Back &amp;  Going Forward</vt:lpstr>
      <vt:lpstr>What we covered today</vt:lpstr>
      <vt:lpstr>Going Forward</vt:lpstr>
      <vt:lpstr>Post Session Survey</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Lorem Ipsum</dc:title>
  <dc:creator>Nadia Gill</dc:creator>
  <cp:lastModifiedBy>Nadia Gill</cp:lastModifiedBy>
  <cp:revision>80</cp:revision>
  <dcterms:created xsi:type="dcterms:W3CDTF">2022-07-05T15:53:07Z</dcterms:created>
  <dcterms:modified xsi:type="dcterms:W3CDTF">2022-10-28T19:43:51Z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