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4"/>
  </p:sldMasterIdLst>
  <p:notesMasterIdLst>
    <p:notesMasterId r:id="rId18"/>
  </p:notesMasterIdLst>
  <p:sldIdLst>
    <p:sldId id="266" r:id="rId5"/>
    <p:sldId id="311" r:id="rId6"/>
    <p:sldId id="335" r:id="rId7"/>
    <p:sldId id="352" r:id="rId8"/>
    <p:sldId id="283" r:id="rId9"/>
    <p:sldId id="285" r:id="rId10"/>
    <p:sldId id="314" r:id="rId11"/>
    <p:sldId id="317" r:id="rId12"/>
    <p:sldId id="318" r:id="rId13"/>
    <p:sldId id="319" r:id="rId14"/>
    <p:sldId id="321" r:id="rId15"/>
    <p:sldId id="348" r:id="rId16"/>
    <p:sldId id="33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65092" autoAdjust="0"/>
  </p:normalViewPr>
  <p:slideViewPr>
    <p:cSldViewPr snapToGrid="0">
      <p:cViewPr varScale="1">
        <p:scale>
          <a:sx n="42" d="100"/>
          <a:sy n="42" d="100"/>
        </p:scale>
        <p:origin x="177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546528-5289-4C1C-A47D-9C2B53839952}" type="datetimeFigureOut">
              <a:rPr lang="en-US" smtClean="0"/>
              <a:t>10/17/2022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9B181E-6AE8-42F7-ADED-4F8938E8CF39}" type="slidenum">
              <a:rPr lang="en-US" smtClean="0"/>
              <a:t>‹#›</a:t>
            </a:fld>
            <a:endParaRPr lang="en-US"/>
          </a:p>
        </p:txBody>
      </p:sp>
    </p:spTree>
    <p:extLst>
      <p:ext uri="{BB962C8B-B14F-4D97-AF65-F5344CB8AC3E}">
        <p14:creationId xmlns:p14="http://schemas.microsoft.com/office/powerpoint/2010/main" val="1504264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uwindsor.ca1.qualtrics.com/jfe/form/SV_5AA2xXv03g0zcX4"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uwindsor.ca/ohrea/212/adhde-project"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Hello everyone! Thank you for sharing your time with us today. My name is (insert presenter name) and this is (insert second presenter name), and we are here to talk about The ADHDe Project. </a:t>
            </a:r>
            <a:endParaRPr lang="en-US" dirty="0"/>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a:t>
            </a:fld>
            <a:endParaRPr lang="en-US"/>
          </a:p>
        </p:txBody>
      </p:sp>
    </p:spTree>
    <p:extLst>
      <p:ext uri="{BB962C8B-B14F-4D97-AF65-F5344CB8AC3E}">
        <p14:creationId xmlns:p14="http://schemas.microsoft.com/office/powerpoint/2010/main" val="2388372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When possible, provide meeting notes, lecture notes, or other content ahead of time.</a:t>
            </a:r>
          </a:p>
          <a:p>
            <a:pPr marL="171450" indent="-171450">
              <a:buFont typeface="Arial" panose="020B0604020202020204" pitchFamily="34" charset="0"/>
              <a:buChar char="•"/>
            </a:pPr>
            <a:r>
              <a:rPr lang="en-US" dirty="0"/>
              <a:t>Encourage alternative working or learning styles.</a:t>
            </a:r>
          </a:p>
          <a:p>
            <a:pPr marL="171450" indent="-171450">
              <a:buFont typeface="Arial" panose="020B0604020202020204" pitchFamily="34" charset="0"/>
              <a:buChar char="•"/>
            </a:pPr>
            <a:r>
              <a:rPr lang="en-US" dirty="0"/>
              <a:t>Use inclusive and respectful language.</a:t>
            </a:r>
          </a:p>
          <a:p>
            <a:pPr marL="171450" indent="-171450">
              <a:buFont typeface="Arial" panose="020B0604020202020204" pitchFamily="34" charset="0"/>
              <a:buChar char="•"/>
            </a:pPr>
            <a:r>
              <a:rPr lang="en-US" dirty="0"/>
              <a:t>When in doubt, ask! Always refer to the person with ADHD when implementing accommodations or supports. </a:t>
            </a:r>
          </a:p>
        </p:txBody>
      </p:sp>
      <p:sp>
        <p:nvSpPr>
          <p:cNvPr id="4" name="Slide Number Placeholder 3"/>
          <p:cNvSpPr>
            <a:spLocks noGrp="1"/>
          </p:cNvSpPr>
          <p:nvPr>
            <p:ph type="sldNum" sz="quarter" idx="5"/>
          </p:nvPr>
        </p:nvSpPr>
        <p:spPr/>
        <p:txBody>
          <a:bodyPr/>
          <a:lstStyle/>
          <a:p>
            <a:fld id="{019B181E-6AE8-42F7-ADED-4F8938E8CF39}" type="slidenum">
              <a:rPr lang="en-US" smtClean="0"/>
              <a:t>10</a:t>
            </a:fld>
            <a:endParaRPr lang="en-US"/>
          </a:p>
        </p:txBody>
      </p:sp>
    </p:spTree>
    <p:extLst>
      <p:ext uri="{BB962C8B-B14F-4D97-AF65-F5344CB8AC3E}">
        <p14:creationId xmlns:p14="http://schemas.microsoft.com/office/powerpoint/2010/main" val="794373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If you are a student at the University of Windsor who has been diagnosed with ADHD, you are entitled to certain accessibility accommodations. You don’t have to do this alone! University can be really challenging, and you deserve the proper supports and resources that will help you to do your best. You can connect with Student Accessibility Services to learn more about the supports that are available, we will have their contact information posted on the last slide.</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11</a:t>
            </a:fld>
            <a:endParaRPr lang="en-US"/>
          </a:p>
        </p:txBody>
      </p:sp>
    </p:spTree>
    <p:extLst>
      <p:ext uri="{BB962C8B-B14F-4D97-AF65-F5344CB8AC3E}">
        <p14:creationId xmlns:p14="http://schemas.microsoft.com/office/powerpoint/2010/main" val="2322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If you are interested in learning more about ADHD, we recommend checking out the Center for ADHD Awareness, Canada and the Canadian ADHD Resource Alliance. They both have some wonderful resources that can help further your understanding of ADHD and neurodiversity. If you’re interested in learning more about The ADHDe Project, please visit our website or feel free to send us an email at adhdeproject@uwindsor.ca.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Before we finish up, I’d like to invite everyone to participate in a brief survey about this mini presentation. Your feedback will allow myself and my team the opportunity to improve the presentation for future attendees. It shouldn’t take too long to complete! I’ll post the link to the survey in the chat, along with our website and contact information.</a:t>
            </a:r>
            <a:endParaRPr lang="en-US" dirty="0"/>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12</a:t>
            </a:fld>
            <a:endParaRPr lang="en-US"/>
          </a:p>
        </p:txBody>
      </p:sp>
    </p:spTree>
    <p:extLst>
      <p:ext uri="{BB962C8B-B14F-4D97-AF65-F5344CB8AC3E}">
        <p14:creationId xmlns:p14="http://schemas.microsoft.com/office/powerpoint/2010/main" val="772820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We appreciate your time, and we hope that everyone has a lovely day!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Links to share in the chat:</a:t>
            </a:r>
          </a:p>
          <a:p>
            <a:pPr algn="l" fontAlgn="base"/>
            <a:r>
              <a:rPr lang="fr-FR" b="0" i="0" dirty="0">
                <a:solidFill>
                  <a:srgbClr val="000000"/>
                </a:solidFill>
                <a:effectLst/>
                <a:latin typeface="Calibri" panose="020F0502020204030204" pitchFamily="34" charset="0"/>
              </a:rPr>
              <a:t>Survey: </a:t>
            </a:r>
            <a:r>
              <a:rPr lang="fr-FR" b="0" i="0" dirty="0" err="1">
                <a:solidFill>
                  <a:srgbClr val="000000"/>
                </a:solidFill>
                <a:effectLst/>
                <a:latin typeface="Calibri" panose="020F0502020204030204" pitchFamily="34" charset="0"/>
                <a:hlinkClick r:id="rId3"/>
              </a:rPr>
              <a:t>Qualtrics</a:t>
            </a:r>
            <a:r>
              <a:rPr lang="fr-FR" b="0" i="0" dirty="0">
                <a:solidFill>
                  <a:srgbClr val="000000"/>
                </a:solidFill>
                <a:effectLst/>
                <a:latin typeface="Calibri" panose="020F0502020204030204" pitchFamily="34" charset="0"/>
                <a:hlinkClick r:id="rId3"/>
              </a:rPr>
              <a:t> Survey | </a:t>
            </a:r>
            <a:r>
              <a:rPr lang="fr-FR" b="0" i="0" dirty="0" err="1">
                <a:solidFill>
                  <a:srgbClr val="000000"/>
                </a:solidFill>
                <a:effectLst/>
                <a:latin typeface="Calibri" panose="020F0502020204030204" pitchFamily="34" charset="0"/>
                <a:hlinkClick r:id="rId3"/>
              </a:rPr>
              <a:t>Qualtrics</a:t>
            </a:r>
            <a:r>
              <a:rPr lang="fr-FR" b="0" i="0" dirty="0">
                <a:solidFill>
                  <a:srgbClr val="000000"/>
                </a:solidFill>
                <a:effectLst/>
                <a:latin typeface="Calibri" panose="020F0502020204030204" pitchFamily="34" charset="0"/>
                <a:hlinkClick r:id="rId3"/>
              </a:rPr>
              <a:t> </a:t>
            </a:r>
            <a:r>
              <a:rPr lang="fr-FR" b="0" i="0" dirty="0" err="1">
                <a:solidFill>
                  <a:srgbClr val="000000"/>
                </a:solidFill>
                <a:effectLst/>
                <a:latin typeface="Calibri" panose="020F0502020204030204" pitchFamily="34" charset="0"/>
                <a:hlinkClick r:id="rId3"/>
              </a:rPr>
              <a:t>Experience</a:t>
            </a:r>
            <a:r>
              <a:rPr lang="fr-FR" b="0" i="0" dirty="0">
                <a:solidFill>
                  <a:srgbClr val="000000"/>
                </a:solidFill>
                <a:effectLst/>
                <a:latin typeface="Calibri" panose="020F0502020204030204" pitchFamily="34" charset="0"/>
                <a:hlinkClick r:id="rId3"/>
              </a:rPr>
              <a:t> Management</a:t>
            </a:r>
            <a:endParaRPr lang="fr-FR" b="0" i="0" dirty="0">
              <a:solidFill>
                <a:srgbClr val="000000"/>
              </a:solidFill>
              <a:effectLst/>
              <a:latin typeface="Calibri" panose="020F0502020204030204" pitchFamily="34" charset="0"/>
            </a:endParaRPr>
          </a:p>
          <a:p>
            <a:pPr algn="l" fontAlgn="base"/>
            <a:r>
              <a:rPr lang="fr-FR" b="0" i="0" dirty="0" err="1">
                <a:solidFill>
                  <a:srgbClr val="000000"/>
                </a:solidFill>
                <a:effectLst/>
                <a:latin typeface="Calibri" panose="020F0502020204030204" pitchFamily="34" charset="0"/>
              </a:rPr>
              <a:t>Website</a:t>
            </a:r>
            <a:r>
              <a:rPr lang="fr-FR" b="0" i="0" dirty="0">
                <a:solidFill>
                  <a:srgbClr val="000000"/>
                </a:solidFill>
                <a:effectLst/>
                <a:latin typeface="Calibri" panose="020F0502020204030204" pitchFamily="34" charset="0"/>
              </a:rPr>
              <a:t>: </a:t>
            </a:r>
            <a:r>
              <a:rPr lang="fr-FR" b="0" i="0" dirty="0">
                <a:solidFill>
                  <a:srgbClr val="000000"/>
                </a:solidFill>
                <a:effectLst/>
                <a:latin typeface="Calibri" panose="020F0502020204030204" pitchFamily="34" charset="0"/>
                <a:hlinkClick r:id="rId4"/>
              </a:rPr>
              <a:t>https://www.uwindsor.ca/ohrea/212/adhde-project</a:t>
            </a:r>
            <a:endParaRPr lang="fr-FR" b="0" i="0" dirty="0">
              <a:solidFill>
                <a:srgbClr val="000000"/>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Email: adhdeproject@uwindsor.ca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13</a:t>
            </a:fld>
            <a:endParaRPr lang="en-US"/>
          </a:p>
        </p:txBody>
      </p:sp>
    </p:spTree>
    <p:extLst>
      <p:ext uri="{BB962C8B-B14F-4D97-AF65-F5344CB8AC3E}">
        <p14:creationId xmlns:p14="http://schemas.microsoft.com/office/powerpoint/2010/main" val="1405629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ADHDe Project is a student-led initiative that promotes inclusion and respect for students (especially those at the post-secondary level) who have been diagnosed with ADHD or identify as neurodiverse. This project was created to destigmatize ADHD and neurodiversity on campus, provide students with resources and support, and promote a welcoming environment at the University of Windsor. We recognize how difficult navigating university life can be for anyone, and sometimes more so for students who identify as neurodiverse or have ADHD. The ADHDe Project was produced by The University of Windsor and The Learning Disabilities Association of Windsor Essex with support from the Government of Ontario.</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a:t>
            </a:fld>
            <a:endParaRPr lang="en-US"/>
          </a:p>
        </p:txBody>
      </p:sp>
    </p:spTree>
    <p:extLst>
      <p:ext uri="{BB962C8B-B14F-4D97-AF65-F5344CB8AC3E}">
        <p14:creationId xmlns:p14="http://schemas.microsoft.com/office/powerpoint/2010/main" val="2311728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Calibri" panose="020F0502020204030204" pitchFamily="34" charset="0"/>
                <a:cs typeface="Calibri" panose="020F0502020204030204" pitchFamily="34" charset="0"/>
              </a:rPr>
              <a:t>The ADHDe Project was made possible by a grant from The </a:t>
            </a:r>
            <a:r>
              <a:rPr lang="en-US" dirty="0" err="1">
                <a:latin typeface="Calibri" panose="020F0502020204030204" pitchFamily="34" charset="0"/>
                <a:cs typeface="Calibri" panose="020F0502020204030204" pitchFamily="34" charset="0"/>
              </a:rPr>
              <a:t>EnAbling</a:t>
            </a:r>
            <a:r>
              <a:rPr lang="en-US" dirty="0">
                <a:latin typeface="Calibri" panose="020F0502020204030204" pitchFamily="34" charset="0"/>
                <a:cs typeface="Calibri" panose="020F0502020204030204" pitchFamily="34" charset="0"/>
              </a:rPr>
              <a:t> Change Program. </a:t>
            </a:r>
            <a:r>
              <a:rPr lang="en-US" sz="1200" dirty="0">
                <a:solidFill>
                  <a:schemeClr val="tx1">
                    <a:lumMod val="50000"/>
                  </a:schemeClr>
                </a:solidFill>
                <a:latin typeface="Calibri" panose="020F0502020204030204" pitchFamily="34" charset="0"/>
                <a:cs typeface="Calibri" panose="020F0502020204030204" pitchFamily="34" charset="0"/>
              </a:rPr>
              <a:t>The goals of the </a:t>
            </a:r>
            <a:r>
              <a:rPr lang="en-US" sz="1200" dirty="0" err="1">
                <a:solidFill>
                  <a:schemeClr val="tx1">
                    <a:lumMod val="50000"/>
                  </a:schemeClr>
                </a:solidFill>
                <a:latin typeface="Calibri" panose="020F0502020204030204" pitchFamily="34" charset="0"/>
                <a:cs typeface="Calibri" panose="020F0502020204030204" pitchFamily="34" charset="0"/>
              </a:rPr>
              <a:t>EnAbling</a:t>
            </a:r>
            <a:r>
              <a:rPr lang="en-US" sz="1200" dirty="0">
                <a:solidFill>
                  <a:schemeClr val="tx1">
                    <a:lumMod val="50000"/>
                  </a:schemeClr>
                </a:solidFill>
                <a:latin typeface="Calibri" panose="020F0502020204030204" pitchFamily="34" charset="0"/>
                <a:cs typeface="Calibri" panose="020F0502020204030204" pitchFamily="34" charset="0"/>
              </a:rPr>
              <a:t> Change Program are to encourage education about accessibility and encourage awareness about its benefits.</a:t>
            </a:r>
            <a:endParaRPr lang="en-US" dirty="0">
              <a:latin typeface="Calibri" panose="020F0502020204030204" pitchFamily="34" charset="0"/>
              <a:cs typeface="Calibri" panose="020F0502020204030204" pitchFamily="34" charset="0"/>
            </a:endParaRPr>
          </a:p>
          <a:p>
            <a:pPr>
              <a:buClrTx/>
              <a:buFont typeface="Arial" panose="020B0604020202020204" pitchFamily="34" charset="0"/>
              <a:buChar char="•"/>
            </a:pPr>
            <a:r>
              <a:rPr lang="en-US" dirty="0">
                <a:latin typeface="Calibri" panose="020F0502020204030204" pitchFamily="34" charset="0"/>
                <a:cs typeface="Calibri" panose="020F0502020204030204" pitchFamily="34" charset="0"/>
              </a:rPr>
              <a:t>The </a:t>
            </a:r>
            <a:r>
              <a:rPr lang="en-US" dirty="0" err="1">
                <a:latin typeface="Calibri" panose="020F0502020204030204" pitchFamily="34" charset="0"/>
                <a:cs typeface="Calibri" panose="020F0502020204030204" pitchFamily="34" charset="0"/>
              </a:rPr>
              <a:t>EnAbling</a:t>
            </a:r>
            <a:r>
              <a:rPr lang="en-US" dirty="0">
                <a:latin typeface="Calibri" panose="020F0502020204030204" pitchFamily="34" charset="0"/>
                <a:cs typeface="Calibri" panose="020F0502020204030204" pitchFamily="34" charset="0"/>
              </a:rPr>
              <a:t> Change Program is a grant program run by the Ministry for Seniors and Accessibility. Thanks to the support from the </a:t>
            </a:r>
            <a:r>
              <a:rPr lang="en-US" dirty="0" err="1">
                <a:latin typeface="Calibri" panose="020F0502020204030204" pitchFamily="34" charset="0"/>
                <a:cs typeface="Calibri" panose="020F0502020204030204" pitchFamily="34" charset="0"/>
              </a:rPr>
              <a:t>EnAbling</a:t>
            </a:r>
            <a:r>
              <a:rPr lang="en-US" dirty="0">
                <a:latin typeface="Calibri" panose="020F0502020204030204" pitchFamily="34" charset="0"/>
                <a:cs typeface="Calibri" panose="020F0502020204030204" pitchFamily="34" charset="0"/>
              </a:rPr>
              <a:t> Change Program, The ADHDe Project was able to become a University wide accessibility initiative.</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3</a:t>
            </a:fld>
            <a:endParaRPr lang="en-US"/>
          </a:p>
        </p:txBody>
      </p:sp>
    </p:spTree>
    <p:extLst>
      <p:ext uri="{BB962C8B-B14F-4D97-AF65-F5344CB8AC3E}">
        <p14:creationId xmlns:p14="http://schemas.microsoft.com/office/powerpoint/2010/main" val="85847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200" dirty="0">
                <a:solidFill>
                  <a:schemeClr val="tx1"/>
                </a:solidFill>
                <a:latin typeface="Calibri" panose="020F0502020204030204" pitchFamily="34" charset="0"/>
                <a:cs typeface="Calibri" panose="020F0502020204030204" pitchFamily="34" charset="0"/>
              </a:rPr>
              <a:t>When discussing accessibility and inclusion in Ontario, it is important to discuss the OHRC and the AODA. </a:t>
            </a:r>
            <a:r>
              <a:rPr lang="en-CA" sz="1200" dirty="0">
                <a:solidFill>
                  <a:schemeClr val="tx1">
                    <a:lumMod val="50000"/>
                  </a:schemeClr>
                </a:solidFill>
                <a:latin typeface="Calibri" panose="020F0502020204030204" pitchFamily="34" charset="0"/>
                <a:cs typeface="Calibri" panose="020F0502020204030204" pitchFamily="34" charset="0"/>
              </a:rPr>
              <a:t>Educational institutions in Ontario have an obligation to adhere to two sets of regulations, the Ontario Human Rights code (OHR) and the Accessibility for Ontarians with Disabilities Act (AODA). </a:t>
            </a:r>
          </a:p>
          <a:p>
            <a:pPr marL="0" indent="0">
              <a:buNone/>
            </a:pPr>
            <a:r>
              <a:rPr lang="en-CA" sz="1200" dirty="0">
                <a:solidFill>
                  <a:schemeClr val="tx1">
                    <a:lumMod val="50000"/>
                  </a:schemeClr>
                </a:solidFill>
                <a:latin typeface="Calibri" panose="020F0502020204030204" pitchFamily="34" charset="0"/>
                <a:cs typeface="Calibri" panose="020F0502020204030204" pitchFamily="34" charset="0"/>
              </a:rPr>
              <a:t>The OHRC: </a:t>
            </a:r>
            <a:r>
              <a:rPr lang="en-US" sz="1200" b="0" i="0" dirty="0">
                <a:solidFill>
                  <a:schemeClr val="tx1">
                    <a:lumMod val="50000"/>
                  </a:schemeClr>
                </a:solidFill>
                <a:effectLst/>
                <a:latin typeface="Calibri" panose="020F0502020204030204" pitchFamily="34" charset="0"/>
                <a:cs typeface="Calibri" panose="020F0502020204030204" pitchFamily="34" charset="0"/>
              </a:rPr>
              <a:t>Maintaining accessible, inclusive, discrimination and harassment-free education environments that respect human rights.</a:t>
            </a:r>
          </a:p>
          <a:p>
            <a:pPr marL="0" indent="0">
              <a:buNone/>
            </a:pPr>
            <a:r>
              <a:rPr lang="en-CA" sz="1200" dirty="0">
                <a:solidFill>
                  <a:schemeClr val="tx1">
                    <a:lumMod val="50000"/>
                  </a:schemeClr>
                </a:solidFill>
                <a:latin typeface="Calibri" panose="020F0502020204030204" pitchFamily="34" charset="0"/>
                <a:cs typeface="Calibri" panose="020F0502020204030204" pitchFamily="34" charset="0"/>
              </a:rPr>
              <a:t>The AODA: </a:t>
            </a:r>
            <a:r>
              <a:rPr lang="en-US" sz="1200" b="0" i="0" dirty="0">
                <a:solidFill>
                  <a:schemeClr val="tx1">
                    <a:lumMod val="50000"/>
                  </a:schemeClr>
                </a:solidFill>
                <a:effectLst/>
                <a:latin typeface="Calibri" panose="020F0502020204030204" pitchFamily="34" charset="0"/>
                <a:cs typeface="Calibri" panose="020F0502020204030204" pitchFamily="34" charset="0"/>
              </a:rPr>
              <a:t>The AODA established the Integrated Accessibility Standard Regulations (IASR), a grouping of legal requirements that institutions must follow to help identify, remove, and prevent barriers faced by persons with disabilities. These requirements are divided in two categories: General Requirements and Accessibility Standards.</a:t>
            </a:r>
            <a:r>
              <a:rPr lang="en-CA" sz="1200" b="0" i="0" dirty="0">
                <a:solidFill>
                  <a:schemeClr val="tx1">
                    <a:lumMod val="50000"/>
                  </a:schemeClr>
                </a:solidFill>
                <a:effectLst/>
                <a:latin typeface="Calibri" panose="020F0502020204030204" pitchFamily="34" charset="0"/>
                <a:cs typeface="Calibri" panose="020F0502020204030204" pitchFamily="34" charset="0"/>
              </a:rPr>
              <a:t> </a:t>
            </a:r>
            <a:r>
              <a:rPr lang="en-CA" sz="1200" dirty="0">
                <a:solidFill>
                  <a:schemeClr val="tx1"/>
                </a:solidFill>
                <a:latin typeface="Calibri" panose="020F0502020204030204" pitchFamily="34" charset="0"/>
                <a:cs typeface="Calibri" panose="020F0502020204030204" pitchFamily="34" charset="0"/>
              </a:rPr>
              <a:t>The Act was put into place in 2005, with the intention of creating a fully accessible Ontario by 2025.</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4</a:t>
            </a:fld>
            <a:endParaRPr lang="en-US"/>
          </a:p>
        </p:txBody>
      </p:sp>
    </p:spTree>
    <p:extLst>
      <p:ext uri="{BB962C8B-B14F-4D97-AF65-F5344CB8AC3E}">
        <p14:creationId xmlns:p14="http://schemas.microsoft.com/office/powerpoint/2010/main" val="407002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what exactly is ADHD?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Calibri" panose="020F0502020204030204" pitchFamily="34" charset="0"/>
                <a:cs typeface="Calibri" panose="020F0502020204030204" pitchFamily="34" charset="0"/>
              </a:rPr>
              <a:t>Attention Deficit/ Hyperactivity Disorder (ADHD) is often defined as a neurodevelopmental disorder. </a:t>
            </a:r>
          </a:p>
          <a:p>
            <a:pPr marL="171450" indent="-171450">
              <a:buFont typeface="Arial" panose="020B0604020202020204" pitchFamily="34" charset="0"/>
              <a:buChar char="•"/>
            </a:pPr>
            <a:r>
              <a:rPr lang="en-US" dirty="0">
                <a:latin typeface="Calibri" panose="020F0502020204030204" pitchFamily="34" charset="0"/>
                <a:cs typeface="Calibri" panose="020F0502020204030204" pitchFamily="34" charset="0"/>
              </a:rPr>
              <a:t>Common symptoms include hyperactivity</a:t>
            </a:r>
            <a:r>
              <a:rPr lang="en-US">
                <a:latin typeface="Calibri" panose="020F0502020204030204" pitchFamily="34" charset="0"/>
                <a:cs typeface="Calibri" panose="020F0502020204030204" pitchFamily="34" charset="0"/>
              </a:rPr>
              <a:t>, inattentiveness, </a:t>
            </a:r>
            <a:r>
              <a:rPr lang="en-US" dirty="0">
                <a:latin typeface="Calibri" panose="020F0502020204030204" pitchFamily="34" charset="0"/>
                <a:cs typeface="Calibri" panose="020F0502020204030204" pitchFamily="34" charset="0"/>
              </a:rPr>
              <a:t>and impulsivity.  </a:t>
            </a:r>
          </a:p>
          <a:p>
            <a:pPr marL="171450" indent="-171450">
              <a:buFont typeface="Arial" panose="020B0604020202020204" pitchFamily="34" charset="0"/>
              <a:buChar char="•"/>
            </a:pPr>
            <a:r>
              <a:rPr lang="en-US" dirty="0">
                <a:latin typeface="Calibri" panose="020F0502020204030204" pitchFamily="34" charset="0"/>
                <a:cs typeface="Calibri" panose="020F0502020204030204" pitchFamily="34" charset="0"/>
              </a:rPr>
              <a:t>Many people with ADHD excel at creative problem solving, are exceptionally empathetic, and often have a strong sense of fairness. </a:t>
            </a:r>
          </a:p>
          <a:p>
            <a:pPr marL="171450" indent="-171450">
              <a:buFont typeface="Arial" panose="020B0604020202020204" pitchFamily="34" charset="0"/>
              <a:buChar char="•"/>
            </a:pPr>
            <a:r>
              <a:rPr lang="en-US" dirty="0">
                <a:latin typeface="Calibri" panose="020F0502020204030204" pitchFamily="34" charset="0"/>
                <a:cs typeface="Calibri" panose="020F0502020204030204" pitchFamily="34" charset="0"/>
              </a:rPr>
              <a:t>There are three ways ADHD can present. Inattentive type (formerly referred to as “ADD”), hyperactive type, and combined type. </a:t>
            </a: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5</a:t>
            </a:fld>
            <a:endParaRPr lang="en-US" noProof="0" dirty="0"/>
          </a:p>
        </p:txBody>
      </p:sp>
    </p:spTree>
    <p:extLst>
      <p:ext uri="{BB962C8B-B14F-4D97-AF65-F5344CB8AC3E}">
        <p14:creationId xmlns:p14="http://schemas.microsoft.com/office/powerpoint/2010/main" val="1976329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fontAlgn="t" latinLnBrk="0" hangingPunct="1">
              <a:spcBef>
                <a:spcPts val="0"/>
              </a:spcBef>
              <a:spcAft>
                <a:spcPts val="0"/>
              </a:spcAft>
            </a:pPr>
            <a:r>
              <a:rPr lang="en-CA" dirty="0"/>
              <a:t>Here are some examples of the most common Inattentive Type and Hyperactive Type symptoms. </a:t>
            </a:r>
          </a:p>
          <a:p>
            <a:pPr marL="0" algn="l" rtl="0" eaLnBrk="1" fontAlgn="t" latinLnBrk="0" hangingPunct="1">
              <a:spcBef>
                <a:spcPts val="0"/>
              </a:spcBef>
              <a:spcAft>
                <a:spcPts val="0"/>
              </a:spcAft>
            </a:pPr>
            <a:r>
              <a:rPr lang="en-CA" sz="1200" b="1" i="0" u="none" strike="noStrike" kern="1200" dirty="0">
                <a:solidFill>
                  <a:srgbClr val="FFFFFF"/>
                </a:solidFill>
                <a:effectLst/>
                <a:latin typeface="Calibri" panose="020F0502020204030204" pitchFamily="34" charset="0"/>
              </a:rPr>
              <a:t>Common Inattentive Type Symptoms:</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Day dreaming</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Hyper focusing</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Easily distracted by small stimuli</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S</a:t>
            </a:r>
            <a:r>
              <a:rPr lang="en-US" sz="1200" b="0" i="0" u="none" strike="noStrike" kern="1200" dirty="0">
                <a:solidFill>
                  <a:srgbClr val="3F3F3F"/>
                </a:solidFill>
                <a:effectLst/>
                <a:latin typeface="Calibri" panose="020F0502020204030204" pitchFamily="34" charset="0"/>
              </a:rPr>
              <a:t>truggles with paying attention</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Struggles with organization and time management</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Excels at creative problem solving</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Emotionally sensitive and struggles with rejection</a:t>
            </a: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CA" sz="1200" b="1" i="0" u="none" strike="noStrike" kern="1200" dirty="0">
                <a:solidFill>
                  <a:srgbClr val="FFFFFF"/>
                </a:solidFill>
                <a:effectLst/>
                <a:latin typeface="Calibri" panose="020F0502020204030204" pitchFamily="34" charset="0"/>
              </a:rPr>
              <a:t>Common Hyperactive Type Symptoms:</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Fidgeting, constant movement</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Impatient</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Struggles to control their volume</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Very creative</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Lots of physical and mental energy</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Experiences intense crashes after exerting energy</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May interrupt others</a:t>
            </a:r>
            <a:endParaRPr lang="en-US" sz="1200" b="0" i="0" u="none" strike="noStrike"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6</a:t>
            </a:fld>
            <a:endParaRPr lang="en-US" noProof="0" dirty="0"/>
          </a:p>
        </p:txBody>
      </p:sp>
    </p:spTree>
    <p:extLst>
      <p:ext uri="{BB962C8B-B14F-4D97-AF65-F5344CB8AC3E}">
        <p14:creationId xmlns:p14="http://schemas.microsoft.com/office/powerpoint/2010/main" val="358006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As with many people with disabilities, people with ADHD may experience an increase of barriers in their day-to-day life.</a:t>
            </a:r>
            <a:endParaRPr lang="en-US" dirty="0"/>
          </a:p>
          <a:p>
            <a:r>
              <a:rPr lang="en-CA" dirty="0"/>
              <a:t>Here are some examples of these barriers:</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May experience discrimination due to stereotypes about people ADHD (that they are lazy, unruly, or incompetent).</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May struggle to receive accommodations because of their “invisible disability”.</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May experience difficulty attaining a diagnosis due to social, financial, racial, or gender-based factors.</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7</a:t>
            </a:fld>
            <a:endParaRPr lang="en-US"/>
          </a:p>
        </p:txBody>
      </p:sp>
    </p:spTree>
    <p:extLst>
      <p:ext uri="{BB962C8B-B14F-4D97-AF65-F5344CB8AC3E}">
        <p14:creationId xmlns:p14="http://schemas.microsoft.com/office/powerpoint/2010/main" val="3812445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You may be thinking to yourself, why does this matter? This doesn’t affect me or any of my friends or family, so what’s the big deal? </a:t>
            </a:r>
          </a:p>
          <a:p>
            <a:pPr>
              <a:buFont typeface="Arial" panose="020B0604020202020204" pitchFamily="34" charset="0"/>
              <a:buChar char="•"/>
            </a:pPr>
            <a:r>
              <a:rPr lang="en-CA" dirty="0">
                <a:latin typeface="Calibri" panose="020F0502020204030204" pitchFamily="34" charset="0"/>
                <a:cs typeface="Calibri" panose="020F0502020204030204" pitchFamily="34" charset="0"/>
              </a:rPr>
              <a:t>ADHD may be more relevant to your life then you think. According to the Center for ADHD Awareness, Canada, at least 5% of people worldwide have ADHD. Likely, that number is much higher.</a:t>
            </a:r>
          </a:p>
          <a:p>
            <a:pPr>
              <a:buFont typeface="Arial" panose="020B0604020202020204" pitchFamily="34" charset="0"/>
              <a:buChar char="•"/>
            </a:pPr>
            <a:r>
              <a:rPr lang="en-CA" dirty="0">
                <a:latin typeface="Calibri" panose="020F0502020204030204" pitchFamily="34" charset="0"/>
                <a:cs typeface="Calibri" panose="020F0502020204030204" pitchFamily="34" charset="0"/>
              </a:rPr>
              <a:t>Even if it may not affect you personally, we hope that everyone at the University believes that people with ADHD deserve to have the opportunity to experience an accessible and respectful campus.</a:t>
            </a:r>
          </a:p>
          <a:p>
            <a:pPr>
              <a:buFont typeface="Arial" panose="020B0604020202020204" pitchFamily="34" charset="0"/>
              <a:buChar char="•"/>
            </a:pPr>
            <a:r>
              <a:rPr lang="en-CA" dirty="0">
                <a:latin typeface="Calibri" panose="020F0502020204030204" pitchFamily="34" charset="0"/>
                <a:cs typeface="Calibri" panose="020F0502020204030204" pitchFamily="34" charset="0"/>
              </a:rPr>
              <a:t>And although you may not see it right away, accessible spaces and practices benefit everyone! Wouldn’t it be nice to have access to meeting notes or lecture slides ahead of time so that you could easily prepare for your session? Or how about having the opportunity to learn in a non-traditional style without being judged?</a:t>
            </a:r>
            <a:endParaRPr lang="en-US"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8</a:t>
            </a:fld>
            <a:endParaRPr lang="en-US"/>
          </a:p>
        </p:txBody>
      </p:sp>
    </p:spTree>
    <p:extLst>
      <p:ext uri="{BB962C8B-B14F-4D97-AF65-F5344CB8AC3E}">
        <p14:creationId xmlns:p14="http://schemas.microsoft.com/office/powerpoint/2010/main" val="2931129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Accessibility is a word that gets used a lot these days. But what does it actually mean? And how do we use accessible practices in our day-to-day lives? Creating accessible spaces for people with ADHD can be challenging because ADHD is what we commonly refer to as an “invisible disability”. </a:t>
            </a:r>
            <a:r>
              <a:rPr lang="en-US" dirty="0">
                <a:latin typeface="Calibri" panose="020F0502020204030204" pitchFamily="34" charset="0"/>
                <a:cs typeface="Calibri" panose="020F0502020204030204" pitchFamily="34" charset="0"/>
              </a:rPr>
              <a:t>This means that when you first meet someone you may not be able to tell that they have ADHD. Because of that, people with ADHD may have a difficult time working, learning, and socializing in places designed for people without ADHD. Here are some suggestions to help create a more accessible and respectful place for all people.</a:t>
            </a:r>
            <a:endParaRPr lang="en-US" dirty="0"/>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9</a:t>
            </a:fld>
            <a:endParaRPr lang="en-US"/>
          </a:p>
        </p:txBody>
      </p:sp>
    </p:spTree>
    <p:extLst>
      <p:ext uri="{BB962C8B-B14F-4D97-AF65-F5344CB8AC3E}">
        <p14:creationId xmlns:p14="http://schemas.microsoft.com/office/powerpoint/2010/main" val="1995861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88108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0954715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3502526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9963867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522003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3672327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8531101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5316335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91953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2135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522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10/17/2022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00213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10/17/2022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8978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10/17/2022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97638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6627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10/17/2022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69535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10/17/2022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28359933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uwindsor.ca/studentaccessibility/"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sas@uwindsor.c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adhdeproject@uwindsor.c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uwindsor.ca/ohrea/212/adhde-projec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campusontario.pressbooks.pub/universaldesig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EA78-AEB3-469B-9025-3B17201A457B}"/>
              </a:ext>
            </a:extLst>
          </p:cNvPr>
          <p:cNvSpPr>
            <a:spLocks noGrp="1"/>
          </p:cNvSpPr>
          <p:nvPr>
            <p:ph type="ctrTitle"/>
          </p:nvPr>
        </p:nvSpPr>
        <p:spPr>
          <a:xfrm>
            <a:off x="3030474" y="3267526"/>
            <a:ext cx="4608576" cy="997062"/>
          </a:xfrm>
        </p:spPr>
        <p:txBody>
          <a:bodyPr>
            <a:normAutofit/>
          </a:bodyPr>
          <a:lstStyle/>
          <a:p>
            <a:pPr algn="l"/>
            <a:r>
              <a:rPr lang="en-US" sz="4400" dirty="0">
                <a:latin typeface="Calibri" panose="020F0502020204030204" pitchFamily="34" charset="0"/>
                <a:cs typeface="Calibri" panose="020F0502020204030204" pitchFamily="34" charset="0"/>
              </a:rPr>
              <a:t>The ADHDe Project</a:t>
            </a:r>
          </a:p>
        </p:txBody>
      </p:sp>
      <p:sp>
        <p:nvSpPr>
          <p:cNvPr id="3" name="Subtitle 2">
            <a:extLst>
              <a:ext uri="{FF2B5EF4-FFF2-40B4-BE49-F238E27FC236}">
                <a16:creationId xmlns:a16="http://schemas.microsoft.com/office/drawing/2014/main" id="{255E1F2F-E259-4EA8-9FFD-3A10AF541859}"/>
              </a:ext>
            </a:extLst>
          </p:cNvPr>
          <p:cNvSpPr>
            <a:spLocks noGrp="1"/>
          </p:cNvSpPr>
          <p:nvPr>
            <p:ph type="subTitle" idx="1"/>
          </p:nvPr>
        </p:nvSpPr>
        <p:spPr>
          <a:xfrm>
            <a:off x="3030474" y="4248121"/>
            <a:ext cx="5682218" cy="1238616"/>
          </a:xfrm>
        </p:spPr>
        <p:txBody>
          <a:bodyPr>
            <a:normAutofit/>
          </a:bodyPr>
          <a:lstStyle/>
          <a:p>
            <a:pPr algn="l"/>
            <a:r>
              <a:rPr lang="en-US" sz="2400" dirty="0">
                <a:solidFill>
                  <a:schemeClr val="tx1">
                    <a:lumMod val="50000"/>
                  </a:schemeClr>
                </a:solidFill>
                <a:latin typeface="Calibri" panose="020F0502020204030204" pitchFamily="34" charset="0"/>
                <a:cs typeface="Calibri" panose="020F0502020204030204" pitchFamily="34" charset="0"/>
              </a:rPr>
              <a:t>Mini Presentation</a:t>
            </a:r>
          </a:p>
        </p:txBody>
      </p:sp>
      <p:pic>
        <p:nvPicPr>
          <p:cNvPr id="5" name="Picture 4" descr="The ADHDe Project Logo">
            <a:extLst>
              <a:ext uri="{FF2B5EF4-FFF2-40B4-BE49-F238E27FC236}">
                <a16:creationId xmlns:a16="http://schemas.microsoft.com/office/drawing/2014/main" id="{62098189-1186-0584-5F17-13263D4EF76C}"/>
              </a:ext>
            </a:extLst>
          </p:cNvPr>
          <p:cNvPicPr>
            <a:picLocks noChangeAspect="1"/>
          </p:cNvPicPr>
          <p:nvPr/>
        </p:nvPicPr>
        <p:blipFill>
          <a:blip r:embed="rId3"/>
          <a:stretch>
            <a:fillRect/>
          </a:stretch>
        </p:blipFill>
        <p:spPr>
          <a:xfrm>
            <a:off x="812161" y="3097760"/>
            <a:ext cx="1998396" cy="1998396"/>
          </a:xfrm>
          <a:prstGeom prst="rect">
            <a:avLst/>
          </a:prstGeom>
        </p:spPr>
      </p:pic>
    </p:spTree>
    <p:extLst>
      <p:ext uri="{BB962C8B-B14F-4D97-AF65-F5344CB8AC3E}">
        <p14:creationId xmlns:p14="http://schemas.microsoft.com/office/powerpoint/2010/main" val="895915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C3C2F-7734-2453-4660-E50C5510C973}"/>
              </a:ext>
            </a:extLst>
          </p:cNvPr>
          <p:cNvSpPr>
            <a:spLocks noGrp="1"/>
          </p:cNvSpPr>
          <p:nvPr>
            <p:ph type="title"/>
          </p:nvPr>
        </p:nvSpPr>
        <p:spPr>
          <a:xfrm>
            <a:off x="677334" y="609600"/>
            <a:ext cx="8596668" cy="1320800"/>
          </a:xfrm>
        </p:spPr>
        <p:txBody>
          <a:bodyPr/>
          <a:lstStyle/>
          <a:p>
            <a:r>
              <a:rPr lang="en-CA" dirty="0">
                <a:latin typeface="Calibri" panose="020F0502020204030204" pitchFamily="34" charset="0"/>
                <a:cs typeface="Calibri" panose="020F0502020204030204" pitchFamily="34" charset="0"/>
              </a:rPr>
              <a:t>Accessibility</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4BD0AFC-ED88-09C1-08F6-B5EE0F759874}"/>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sz="3500" dirty="0">
                <a:solidFill>
                  <a:schemeClr val="tx1">
                    <a:lumMod val="50000"/>
                  </a:schemeClr>
                </a:solidFill>
                <a:latin typeface="Calibri" panose="020F0502020204030204" pitchFamily="34" charset="0"/>
                <a:cs typeface="Calibri" panose="020F0502020204030204" pitchFamily="34" charset="0"/>
              </a:rPr>
              <a:t>When possible, provide meeting notes, lecture notes, or other content ahead of time.</a:t>
            </a:r>
          </a:p>
          <a:p>
            <a:pPr>
              <a:buFont typeface="Arial" panose="020B0604020202020204" pitchFamily="34" charset="0"/>
              <a:buChar char="•"/>
            </a:pPr>
            <a:r>
              <a:rPr lang="en-US" sz="3500" dirty="0">
                <a:solidFill>
                  <a:schemeClr val="tx1">
                    <a:lumMod val="50000"/>
                  </a:schemeClr>
                </a:solidFill>
                <a:latin typeface="Calibri" panose="020F0502020204030204" pitchFamily="34" charset="0"/>
                <a:cs typeface="Calibri" panose="020F0502020204030204" pitchFamily="34" charset="0"/>
              </a:rPr>
              <a:t>Encourage alternative working or learning styles.</a:t>
            </a:r>
          </a:p>
          <a:p>
            <a:pPr>
              <a:buFont typeface="Arial" panose="020B0604020202020204" pitchFamily="34" charset="0"/>
              <a:buChar char="•"/>
            </a:pPr>
            <a:r>
              <a:rPr lang="en-US" sz="3500" dirty="0">
                <a:solidFill>
                  <a:schemeClr val="tx1">
                    <a:lumMod val="50000"/>
                  </a:schemeClr>
                </a:solidFill>
                <a:latin typeface="Calibri" panose="020F0502020204030204" pitchFamily="34" charset="0"/>
                <a:cs typeface="Calibri" panose="020F0502020204030204" pitchFamily="34" charset="0"/>
              </a:rPr>
              <a:t>Use inclusive and respectful language.</a:t>
            </a:r>
          </a:p>
          <a:p>
            <a:pPr>
              <a:buFont typeface="Arial" panose="020B0604020202020204" pitchFamily="34" charset="0"/>
              <a:buChar char="•"/>
            </a:pPr>
            <a:r>
              <a:rPr lang="en-US" sz="3500" dirty="0">
                <a:solidFill>
                  <a:schemeClr val="tx1">
                    <a:lumMod val="50000"/>
                  </a:schemeClr>
                </a:solidFill>
                <a:latin typeface="Calibri" panose="020F0502020204030204" pitchFamily="34" charset="0"/>
                <a:cs typeface="Calibri" panose="020F0502020204030204" pitchFamily="34" charset="0"/>
              </a:rPr>
              <a:t>When in doubt, ask! Always refer to the person with ADHD when implementing accommodations or supports. </a:t>
            </a:r>
          </a:p>
          <a:p>
            <a:endParaRPr lang="en-US" dirty="0"/>
          </a:p>
        </p:txBody>
      </p:sp>
    </p:spTree>
    <p:extLst>
      <p:ext uri="{BB962C8B-B14F-4D97-AF65-F5344CB8AC3E}">
        <p14:creationId xmlns:p14="http://schemas.microsoft.com/office/powerpoint/2010/main" val="2745258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30B5D-CFBD-CE96-66C6-81D5F3ADB35A}"/>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You Aren’t Alone!</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030CD7A-B7EB-47A5-E460-418652856CCD}"/>
              </a:ext>
            </a:extLst>
          </p:cNvPr>
          <p:cNvSpPr>
            <a:spLocks noGrp="1"/>
          </p:cNvSpPr>
          <p:nvPr>
            <p:ph idx="1"/>
          </p:nvPr>
        </p:nvSpPr>
        <p:spPr>
          <a:xfrm>
            <a:off x="677334" y="1798536"/>
            <a:ext cx="8596668" cy="3880773"/>
          </a:xfrm>
        </p:spPr>
        <p:txBody>
          <a:bodyPr>
            <a:noAutofit/>
          </a:bodyPr>
          <a:lstStyle/>
          <a:p>
            <a:pPr>
              <a:buFont typeface="Arial" panose="020B0604020202020204" pitchFamily="34" charset="0"/>
              <a:buChar char="•"/>
            </a:pPr>
            <a:r>
              <a:rPr lang="en-CA" sz="3200" dirty="0">
                <a:solidFill>
                  <a:schemeClr val="tx1">
                    <a:lumMod val="50000"/>
                  </a:schemeClr>
                </a:solidFill>
                <a:latin typeface="Calibri" panose="020F0502020204030204" pitchFamily="34" charset="0"/>
                <a:cs typeface="Calibri" panose="020F0502020204030204" pitchFamily="34" charset="0"/>
              </a:rPr>
              <a:t>If you have been diagnosed with ADHD or identify as neurodiverse, there are University services that can help you through your degree.</a:t>
            </a:r>
          </a:p>
          <a:p>
            <a:pPr>
              <a:buFont typeface="Arial" panose="020B0604020202020204" pitchFamily="34" charset="0"/>
              <a:buChar char="•"/>
            </a:pPr>
            <a:r>
              <a:rPr lang="en-CA" sz="3200" dirty="0">
                <a:solidFill>
                  <a:schemeClr val="tx1">
                    <a:lumMod val="50000"/>
                  </a:schemeClr>
                </a:solidFill>
                <a:latin typeface="Calibri" panose="020F0502020204030204" pitchFamily="34" charset="0"/>
                <a:cs typeface="Calibri" panose="020F0502020204030204" pitchFamily="34" charset="0"/>
              </a:rPr>
              <a:t>Connect with Student Accessibility Services to learn more about the supports that are available.</a:t>
            </a:r>
            <a:endParaRPr lang="en-US" sz="3200" dirty="0">
              <a:solidFill>
                <a:schemeClr val="tx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1139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FDABF-6385-65EE-A854-5B706590AC08}"/>
              </a:ext>
            </a:extLst>
          </p:cNvPr>
          <p:cNvSpPr>
            <a:spLocks noGrp="1"/>
          </p:cNvSpPr>
          <p:nvPr>
            <p:ph type="title"/>
          </p:nvPr>
        </p:nvSpPr>
        <p:spPr/>
        <p:txBody>
          <a:bodyPr/>
          <a:lstStyle/>
          <a:p>
            <a:r>
              <a:rPr lang="en-CA" dirty="0"/>
              <a:t>Resources</a:t>
            </a:r>
            <a:endParaRPr lang="en-US" dirty="0"/>
          </a:p>
        </p:txBody>
      </p:sp>
      <p:sp>
        <p:nvSpPr>
          <p:cNvPr id="3" name="Content Placeholder 2">
            <a:extLst>
              <a:ext uri="{FF2B5EF4-FFF2-40B4-BE49-F238E27FC236}">
                <a16:creationId xmlns:a16="http://schemas.microsoft.com/office/drawing/2014/main" id="{C5B3A91D-92C8-8686-A665-8F674D7A132F}"/>
              </a:ext>
            </a:extLst>
          </p:cNvPr>
          <p:cNvSpPr>
            <a:spLocks noGrp="1"/>
          </p:cNvSpPr>
          <p:nvPr>
            <p:ph idx="1"/>
          </p:nvPr>
        </p:nvSpPr>
        <p:spPr>
          <a:xfrm>
            <a:off x="677334" y="1657669"/>
            <a:ext cx="8596668" cy="4590731"/>
          </a:xfrm>
        </p:spPr>
        <p:txBody>
          <a:bodyPr>
            <a:normAutofit/>
          </a:bodyPr>
          <a:lstStyle/>
          <a:p>
            <a:pPr>
              <a:buFont typeface="Arial" panose="020B0604020202020204" pitchFamily="34" charset="0"/>
              <a:buChar char="•"/>
            </a:pPr>
            <a:r>
              <a:rPr lang="en-US" sz="3200" dirty="0">
                <a:solidFill>
                  <a:schemeClr val="tx1">
                    <a:lumMod val="50000"/>
                  </a:schemeClr>
                </a:solidFill>
                <a:latin typeface="Calibri" panose="020F0502020204030204" pitchFamily="34" charset="0"/>
                <a:cs typeface="Calibri" panose="020F0502020204030204" pitchFamily="34" charset="0"/>
              </a:rPr>
              <a:t>The ADHDe Project webpage</a:t>
            </a:r>
          </a:p>
          <a:p>
            <a:pPr>
              <a:buFont typeface="Arial" panose="020B0604020202020204" pitchFamily="34" charset="0"/>
              <a:buChar char="•"/>
            </a:pPr>
            <a:r>
              <a:rPr lang="en-US" sz="3200" dirty="0">
                <a:solidFill>
                  <a:schemeClr val="tx1">
                    <a:lumMod val="50000"/>
                  </a:schemeClr>
                </a:solidFill>
                <a:latin typeface="Calibri" panose="020F0502020204030204" pitchFamily="34" charset="0"/>
                <a:cs typeface="Calibri" panose="020F0502020204030204" pitchFamily="34" charset="0"/>
              </a:rPr>
              <a:t>Center for ADHD Awareness, Canada (CADDAC)</a:t>
            </a:r>
          </a:p>
          <a:p>
            <a:pPr>
              <a:buFont typeface="Arial" panose="020B0604020202020204" pitchFamily="34" charset="0"/>
              <a:buChar char="•"/>
            </a:pPr>
            <a:r>
              <a:rPr lang="en-US" sz="3200" dirty="0">
                <a:solidFill>
                  <a:schemeClr val="tx1">
                    <a:lumMod val="50000"/>
                  </a:schemeClr>
                </a:solidFill>
                <a:latin typeface="Calibri" panose="020F0502020204030204" pitchFamily="34" charset="0"/>
                <a:cs typeface="Calibri" panose="020F0502020204030204" pitchFamily="34" charset="0"/>
              </a:rPr>
              <a:t>Canadian ADHD Resource Alliance (CADDRA)</a:t>
            </a:r>
          </a:p>
          <a:p>
            <a:endParaRPr lang="en-US" sz="3200" dirty="0">
              <a:solidFill>
                <a:schemeClr val="tx1">
                  <a:lumMod val="50000"/>
                </a:schemeClr>
              </a:solidFill>
              <a:latin typeface="Calibri" panose="020F0502020204030204" pitchFamily="34" charset="0"/>
              <a:cs typeface="Calibri" panose="020F0502020204030204" pitchFamily="34" charset="0"/>
            </a:endParaRPr>
          </a:p>
          <a:p>
            <a:pPr marL="0" indent="0">
              <a:buNone/>
            </a:pPr>
            <a:r>
              <a:rPr lang="en-US" sz="3200" dirty="0">
                <a:solidFill>
                  <a:schemeClr val="tx1">
                    <a:lumMod val="50000"/>
                  </a:schemeClr>
                </a:solidFill>
                <a:latin typeface="Calibri" panose="020F0502020204030204" pitchFamily="34" charset="0"/>
                <a:cs typeface="Calibri" panose="020F0502020204030204" pitchFamily="34" charset="0"/>
              </a:rPr>
              <a:t>UWindsor student accessibility services: </a:t>
            </a:r>
          </a:p>
          <a:p>
            <a:pPr marL="0" indent="0">
              <a:buNone/>
            </a:pPr>
            <a:r>
              <a:rPr lang="en-US" sz="2400" b="1" dirty="0">
                <a:solidFill>
                  <a:schemeClr val="tx1">
                    <a:lumMod val="50000"/>
                  </a:schemeClr>
                </a:solidFill>
                <a:latin typeface="Calibri" panose="020F0502020204030204" pitchFamily="34" charset="0"/>
                <a:cs typeface="Calibri" panose="020F0502020204030204" pitchFamily="34" charset="0"/>
              </a:rPr>
              <a:t>Website: </a:t>
            </a:r>
            <a:r>
              <a:rPr lang="en-US" sz="2400" dirty="0">
                <a:solidFill>
                  <a:schemeClr val="tx1">
                    <a:lumMod val="50000"/>
                  </a:schemeClr>
                </a:solidFill>
                <a:latin typeface="Calibri" panose="020F0502020204030204" pitchFamily="34" charset="0"/>
                <a:cs typeface="Calibri" panose="020F0502020204030204" pitchFamily="34" charset="0"/>
                <a:hlinkClick r:id="rId3"/>
              </a:rPr>
              <a:t>https://www.uwindsor.ca/studentaccessibility/</a:t>
            </a:r>
            <a:endParaRPr lang="en-US" sz="2400" dirty="0">
              <a:solidFill>
                <a:schemeClr val="tx1">
                  <a:lumMod val="50000"/>
                </a:schemeClr>
              </a:solidFill>
              <a:latin typeface="Calibri" panose="020F0502020204030204" pitchFamily="34" charset="0"/>
              <a:cs typeface="Calibri" panose="020F0502020204030204" pitchFamily="34" charset="0"/>
            </a:endParaRPr>
          </a:p>
          <a:p>
            <a:pPr marL="0" indent="0">
              <a:buNone/>
            </a:pPr>
            <a:r>
              <a:rPr lang="en-US" sz="2400" b="1" dirty="0">
                <a:solidFill>
                  <a:schemeClr val="tx1">
                    <a:lumMod val="50000"/>
                  </a:schemeClr>
                </a:solidFill>
                <a:latin typeface="Calibri" panose="020F0502020204030204" pitchFamily="34" charset="0"/>
                <a:cs typeface="Calibri" panose="020F0502020204030204" pitchFamily="34" charset="0"/>
              </a:rPr>
              <a:t>Email: </a:t>
            </a:r>
            <a:r>
              <a:rPr lang="en-US" sz="2400" dirty="0">
                <a:solidFill>
                  <a:schemeClr val="tx1">
                    <a:lumMod val="50000"/>
                  </a:schemeClr>
                </a:solidFill>
                <a:latin typeface="Calibri" panose="020F0502020204030204" pitchFamily="34" charset="0"/>
                <a:cs typeface="Calibri" panose="020F0502020204030204" pitchFamily="34" charset="0"/>
                <a:hlinkClick r:id="rId4"/>
              </a:rPr>
              <a:t>sas@uwindsor.ca</a:t>
            </a:r>
            <a:endParaRPr lang="en-US" sz="2400" dirty="0">
              <a:solidFill>
                <a:schemeClr val="tx1">
                  <a:lumMod val="50000"/>
                </a:schemeClr>
              </a:solidFill>
              <a:latin typeface="Calibri" panose="020F0502020204030204" pitchFamily="34" charset="0"/>
              <a:cs typeface="Calibri" panose="020F0502020204030204" pitchFamily="34" charset="0"/>
            </a:endParaRPr>
          </a:p>
          <a:p>
            <a:pPr marL="0" indent="0">
              <a:buNone/>
            </a:pPr>
            <a:endParaRPr lang="en-US" sz="2400" b="1" dirty="0"/>
          </a:p>
        </p:txBody>
      </p:sp>
    </p:spTree>
    <p:extLst>
      <p:ext uri="{BB962C8B-B14F-4D97-AF65-F5344CB8AC3E}">
        <p14:creationId xmlns:p14="http://schemas.microsoft.com/office/powerpoint/2010/main" val="2109974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1F3ED-7C66-7F4F-F3BC-989A72F1C655}"/>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Thank you</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646F939-E918-21BD-09A4-311EACE3952C}"/>
              </a:ext>
            </a:extLst>
          </p:cNvPr>
          <p:cNvSpPr>
            <a:spLocks noGrp="1"/>
          </p:cNvSpPr>
          <p:nvPr>
            <p:ph idx="1"/>
          </p:nvPr>
        </p:nvSpPr>
        <p:spPr>
          <a:xfrm>
            <a:off x="1591107" y="2095274"/>
            <a:ext cx="7682895" cy="3880773"/>
          </a:xfrm>
        </p:spPr>
        <p:txBody>
          <a:bodyPr>
            <a:normAutofit/>
          </a:bodyPr>
          <a:lstStyle/>
          <a:p>
            <a:pPr marL="0" indent="0">
              <a:buNone/>
            </a:pPr>
            <a:r>
              <a:rPr lang="en-CA" sz="2800" dirty="0">
                <a:solidFill>
                  <a:schemeClr val="tx1">
                    <a:lumMod val="50000"/>
                  </a:schemeClr>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adhdeproject@uwindsor.ca</a:t>
            </a:r>
            <a:endParaRPr lang="en-CA" sz="2800" dirty="0">
              <a:solidFill>
                <a:schemeClr val="tx1">
                  <a:lumMod val="50000"/>
                </a:schemeClr>
              </a:solidFill>
              <a:latin typeface="Calibri" panose="020F0502020204030204" pitchFamily="34" charset="0"/>
              <a:cs typeface="Calibri" panose="020F0502020204030204" pitchFamily="34" charset="0"/>
            </a:endParaRPr>
          </a:p>
          <a:p>
            <a:pPr marL="0" indent="0">
              <a:buNone/>
            </a:pPr>
            <a:endParaRPr lang="en-CA" sz="2800" dirty="0">
              <a:solidFill>
                <a:schemeClr val="tx1">
                  <a:lumMod val="50000"/>
                </a:schemeClr>
              </a:solidFill>
              <a:latin typeface="Calibri" panose="020F0502020204030204" pitchFamily="34" charset="0"/>
              <a:cs typeface="Calibri" panose="020F0502020204030204" pitchFamily="34" charset="0"/>
            </a:endParaRPr>
          </a:p>
          <a:p>
            <a:pPr marL="0" indent="0">
              <a:buNone/>
            </a:pPr>
            <a:r>
              <a:rPr lang="en-US" sz="2800" dirty="0">
                <a:solidFill>
                  <a:schemeClr val="tx1">
                    <a:lumMod val="50000"/>
                  </a:schemeClr>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https://www.uwindsor.ca/ohrea/212/adhde-project</a:t>
            </a:r>
            <a:endParaRPr lang="en-CA" sz="2800" dirty="0">
              <a:solidFill>
                <a:schemeClr val="tx1">
                  <a:lumMod val="50000"/>
                </a:schemeClr>
              </a:solidFill>
              <a:latin typeface="Calibri" panose="020F0502020204030204" pitchFamily="34" charset="0"/>
              <a:cs typeface="Calibri" panose="020F0502020204030204" pitchFamily="34" charset="0"/>
            </a:endParaRPr>
          </a:p>
        </p:txBody>
      </p:sp>
      <p:pic>
        <p:nvPicPr>
          <p:cNvPr id="5" name="Picture 4" descr="Icon&#10;&#10;Description automatically generated">
            <a:extLst>
              <a:ext uri="{FF2B5EF4-FFF2-40B4-BE49-F238E27FC236}">
                <a16:creationId xmlns:a16="http://schemas.microsoft.com/office/drawing/2014/main" id="{8F5100C3-A343-BEDD-FF75-FD382FF0E4CC}"/>
              </a:ext>
            </a:extLst>
          </p:cNvPr>
          <p:cNvPicPr>
            <a:picLocks noChangeAspect="1"/>
          </p:cNvPicPr>
          <p:nvPr/>
        </p:nvPicPr>
        <p:blipFill>
          <a:blip r:embed="rId5"/>
          <a:stretch>
            <a:fillRect/>
          </a:stretch>
        </p:blipFill>
        <p:spPr>
          <a:xfrm>
            <a:off x="578152" y="1870303"/>
            <a:ext cx="1019554" cy="1019554"/>
          </a:xfrm>
          <a:prstGeom prst="rect">
            <a:avLst/>
          </a:prstGeom>
        </p:spPr>
      </p:pic>
      <p:pic>
        <p:nvPicPr>
          <p:cNvPr id="7" name="Picture 6" descr="A picture containing window&#10;&#10;Description automatically generated">
            <a:extLst>
              <a:ext uri="{FF2B5EF4-FFF2-40B4-BE49-F238E27FC236}">
                <a16:creationId xmlns:a16="http://schemas.microsoft.com/office/drawing/2014/main" id="{CF0E5C45-D6E4-01B8-2A78-66F568B79893}"/>
              </a:ext>
            </a:extLst>
          </p:cNvPr>
          <p:cNvPicPr>
            <a:picLocks noChangeAspect="1"/>
          </p:cNvPicPr>
          <p:nvPr/>
        </p:nvPicPr>
        <p:blipFill>
          <a:blip r:embed="rId6"/>
          <a:stretch>
            <a:fillRect/>
          </a:stretch>
        </p:blipFill>
        <p:spPr>
          <a:xfrm>
            <a:off x="677333" y="3018404"/>
            <a:ext cx="821192" cy="821192"/>
          </a:xfrm>
          <a:prstGeom prst="rect">
            <a:avLst/>
          </a:prstGeom>
        </p:spPr>
      </p:pic>
    </p:spTree>
    <p:extLst>
      <p:ext uri="{BB962C8B-B14F-4D97-AF65-F5344CB8AC3E}">
        <p14:creationId xmlns:p14="http://schemas.microsoft.com/office/powerpoint/2010/main" val="2623598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1007C-935C-84E2-D802-7F569917166E}"/>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Who We Are</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BB9C139-1B31-CAF5-A762-40C05FC9627F}"/>
              </a:ext>
            </a:extLst>
          </p:cNvPr>
          <p:cNvSpPr>
            <a:spLocks noGrp="1"/>
          </p:cNvSpPr>
          <p:nvPr>
            <p:ph idx="1"/>
          </p:nvPr>
        </p:nvSpPr>
        <p:spPr>
          <a:xfrm>
            <a:off x="677334" y="1488613"/>
            <a:ext cx="8596668" cy="4454987"/>
          </a:xfrm>
        </p:spPr>
        <p:txBody>
          <a:bodyPr>
            <a:normAutofit/>
          </a:bodyPr>
          <a:lstStyle/>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The ADHDe Project is a student-led initiative that promotes inclusion and respect for students who have been diagnosed with ADHD or identify as neurodiverse. </a:t>
            </a:r>
          </a:p>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This project was created to:</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Destigmatize ADHD and neurodiversity on campus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Provide students with resources and support, </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Promote a welcoming environment at the University of Windsor.</a:t>
            </a:r>
          </a:p>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The ADHDe Project was produced by The University of Windsor and The Learning Disabilities Association of Windsor Essex with support from the Government of Ontario.</a:t>
            </a:r>
          </a:p>
          <a:p>
            <a:endParaRPr lang="en-US" dirty="0"/>
          </a:p>
        </p:txBody>
      </p:sp>
    </p:spTree>
    <p:extLst>
      <p:ext uri="{BB962C8B-B14F-4D97-AF65-F5344CB8AC3E}">
        <p14:creationId xmlns:p14="http://schemas.microsoft.com/office/powerpoint/2010/main" val="3199150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E5A4-3EA6-6A61-FAF6-3D260310760C}"/>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The EnAbling Change Program</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027DE87-BFAD-931C-E402-A2358F470389}"/>
              </a:ext>
            </a:extLst>
          </p:cNvPr>
          <p:cNvSpPr>
            <a:spLocks noGrp="1"/>
          </p:cNvSpPr>
          <p:nvPr>
            <p:ph idx="1"/>
          </p:nvPr>
        </p:nvSpPr>
        <p:spPr/>
        <p:txBody>
          <a:bodyPr>
            <a:normAutofit/>
          </a:bodyPr>
          <a:lstStyle/>
          <a:p>
            <a:pPr>
              <a:buClrTx/>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The goals of the </a:t>
            </a:r>
            <a:r>
              <a:rPr lang="en-US" sz="2800" dirty="0" err="1">
                <a:solidFill>
                  <a:schemeClr val="tx1">
                    <a:lumMod val="50000"/>
                  </a:schemeClr>
                </a:solidFill>
                <a:latin typeface="Calibri" panose="020F0502020204030204" pitchFamily="34" charset="0"/>
                <a:cs typeface="Calibri" panose="020F0502020204030204" pitchFamily="34" charset="0"/>
              </a:rPr>
              <a:t>EnAbling</a:t>
            </a:r>
            <a:r>
              <a:rPr lang="en-US" sz="2800" dirty="0">
                <a:solidFill>
                  <a:schemeClr val="tx1">
                    <a:lumMod val="50000"/>
                  </a:schemeClr>
                </a:solidFill>
                <a:latin typeface="Calibri" panose="020F0502020204030204" pitchFamily="34" charset="0"/>
                <a:cs typeface="Calibri" panose="020F0502020204030204" pitchFamily="34" charset="0"/>
              </a:rPr>
              <a:t> Change Program are to encourage education about accessibility and encourage awareness about its benefits.</a:t>
            </a:r>
          </a:p>
          <a:p>
            <a:pPr>
              <a:buClrTx/>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The EnAbling Change Program is a grant program run by the Ministry for Seniors and Accessibility.</a:t>
            </a:r>
          </a:p>
        </p:txBody>
      </p:sp>
    </p:spTree>
    <p:extLst>
      <p:ext uri="{BB962C8B-B14F-4D97-AF65-F5344CB8AC3E}">
        <p14:creationId xmlns:p14="http://schemas.microsoft.com/office/powerpoint/2010/main" val="4234831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1E0AD-CFEB-EF48-1A7B-326E2AC43979}"/>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Accessibility Regulations</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F009E60-389B-E456-021D-0D3975829DA7}"/>
              </a:ext>
            </a:extLst>
          </p:cNvPr>
          <p:cNvSpPr>
            <a:spLocks noGrp="1"/>
          </p:cNvSpPr>
          <p:nvPr>
            <p:ph idx="1"/>
          </p:nvPr>
        </p:nvSpPr>
        <p:spPr>
          <a:xfrm>
            <a:off x="677334" y="1513490"/>
            <a:ext cx="8596668" cy="4734909"/>
          </a:xfrm>
        </p:spPr>
        <p:txBody>
          <a:bodyPr>
            <a:normAutofit/>
          </a:bodyPr>
          <a:lstStyle/>
          <a:p>
            <a:pPr marL="0" indent="0">
              <a:buNone/>
            </a:pPr>
            <a:r>
              <a:rPr lang="en-CA" sz="2000" dirty="0">
                <a:solidFill>
                  <a:schemeClr val="tx1">
                    <a:lumMod val="50000"/>
                  </a:schemeClr>
                </a:solidFill>
                <a:latin typeface="Calibri" panose="020F0502020204030204" pitchFamily="34" charset="0"/>
                <a:cs typeface="Calibri" panose="020F0502020204030204" pitchFamily="34" charset="0"/>
              </a:rPr>
              <a:t>Educational institutions in Ontario have an obligation to adhere to two sets of regulations, the Ontario Human Rights code (OHRC) and the Accessibility for Ontarians with Disabilities Act (AODA).</a:t>
            </a:r>
          </a:p>
          <a:p>
            <a:pPr marL="0" indent="0">
              <a:buNone/>
            </a:pPr>
            <a:r>
              <a:rPr lang="en-CA" sz="2000">
                <a:solidFill>
                  <a:schemeClr val="tx1">
                    <a:lumMod val="50000"/>
                  </a:schemeClr>
                </a:solidFill>
                <a:latin typeface="Calibri" panose="020F0502020204030204" pitchFamily="34" charset="0"/>
                <a:cs typeface="Calibri" panose="020F0502020204030204" pitchFamily="34" charset="0"/>
              </a:rPr>
              <a:t>The OHRC:</a:t>
            </a:r>
            <a:endParaRPr lang="en-CA" sz="2000" dirty="0">
              <a:solidFill>
                <a:schemeClr val="tx1">
                  <a:lumMod val="50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000" dirty="0">
                <a:solidFill>
                  <a:schemeClr val="tx1">
                    <a:lumMod val="50000"/>
                  </a:schemeClr>
                </a:solidFill>
                <a:latin typeface="Calibri" panose="020F0502020204030204" pitchFamily="34" charset="0"/>
                <a:cs typeface="Calibri" panose="020F0502020204030204" pitchFamily="34" charset="0"/>
              </a:rPr>
              <a:t>M</a:t>
            </a:r>
            <a:r>
              <a:rPr lang="en-US" sz="2000" b="0" i="0" dirty="0">
                <a:solidFill>
                  <a:schemeClr val="tx1">
                    <a:lumMod val="50000"/>
                  </a:schemeClr>
                </a:solidFill>
                <a:effectLst/>
                <a:latin typeface="Calibri" panose="020F0502020204030204" pitchFamily="34" charset="0"/>
                <a:cs typeface="Calibri" panose="020F0502020204030204" pitchFamily="34" charset="0"/>
              </a:rPr>
              <a:t>aintaining accessible, inclusive, discrimination and harassment-free education environments that respect human rights.</a:t>
            </a:r>
          </a:p>
          <a:p>
            <a:pPr marL="0" indent="0">
              <a:buNone/>
            </a:pPr>
            <a:r>
              <a:rPr lang="en-CA" sz="2000" dirty="0">
                <a:solidFill>
                  <a:schemeClr val="tx1">
                    <a:lumMod val="50000"/>
                  </a:schemeClr>
                </a:solidFill>
                <a:latin typeface="Calibri" panose="020F0502020204030204" pitchFamily="34" charset="0"/>
                <a:cs typeface="Calibri" panose="020F0502020204030204" pitchFamily="34" charset="0"/>
              </a:rPr>
              <a:t>The AODA:</a:t>
            </a:r>
          </a:p>
          <a:p>
            <a:pPr>
              <a:buFont typeface="Arial" panose="020B0604020202020204" pitchFamily="34" charset="0"/>
              <a:buChar char="•"/>
            </a:pPr>
            <a:r>
              <a:rPr lang="en-US" sz="2000" b="0" i="0" dirty="0">
                <a:solidFill>
                  <a:schemeClr val="tx1">
                    <a:lumMod val="50000"/>
                  </a:schemeClr>
                </a:solidFill>
                <a:effectLst/>
                <a:latin typeface="Calibri" panose="020F0502020204030204" pitchFamily="34" charset="0"/>
                <a:cs typeface="Calibri" panose="020F0502020204030204" pitchFamily="34" charset="0"/>
              </a:rPr>
              <a:t>The AODA established the Integrated Accessibility Standard Regulations (IASR), a grouping of legal requirements that institutions must follow to help identify, remove, and prevent barriers faced by persons with disabilities. These requirements are divided in two categories: General Requirements and Accessibility Standards.</a:t>
            </a:r>
          </a:p>
          <a:p>
            <a:pPr marL="0" indent="0">
              <a:buNone/>
            </a:pPr>
            <a:r>
              <a:rPr lang="en-US" sz="1200" dirty="0">
                <a:solidFill>
                  <a:schemeClr val="tx1">
                    <a:lumMod val="50000"/>
                  </a:schemeClr>
                </a:solidFill>
                <a:latin typeface="Calibri" panose="020F0502020204030204" pitchFamily="34" charset="0"/>
                <a:cs typeface="Calibri" panose="020F0502020204030204" pitchFamily="34" charset="0"/>
              </a:rPr>
              <a:t>Sourced From: </a:t>
            </a:r>
            <a:r>
              <a:rPr lang="en-US" sz="1200" b="0" i="0" u="sng" dirty="0">
                <a:solidFill>
                  <a:schemeClr val="tx1">
                    <a:lumMod val="50000"/>
                  </a:schemeClr>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Universal Design for Learning (UDL) for Inclusion, Diversity, Equity, and Accessibility (IDEA)</a:t>
            </a:r>
            <a:r>
              <a:rPr lang="en-US" sz="1200" b="0" i="0" dirty="0">
                <a:solidFill>
                  <a:schemeClr val="tx1">
                    <a:lumMod val="50000"/>
                  </a:schemeClr>
                </a:solidFill>
                <a:effectLst/>
                <a:latin typeface="Calibri" panose="020F0502020204030204" pitchFamily="34" charset="0"/>
                <a:cs typeface="Calibri" panose="020F0502020204030204" pitchFamily="34" charset="0"/>
              </a:rPr>
              <a:t> by Darla Benton Kearney</a:t>
            </a:r>
            <a:endParaRPr lang="en-CA" sz="1200" dirty="0">
              <a:solidFill>
                <a:schemeClr val="tx1">
                  <a:lumMod val="50000"/>
                </a:schemeClr>
              </a:solidFill>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4667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877CA8-40D6-C77D-E16A-E770275AC061}"/>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What is ADHD?</a:t>
            </a:r>
            <a:endParaRPr lang="en-US"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4A876ADA-7063-1E16-5367-F01530861449}"/>
              </a:ext>
            </a:extLst>
          </p:cNvPr>
          <p:cNvSpPr>
            <a:spLocks noGrp="1"/>
          </p:cNvSpPr>
          <p:nvPr>
            <p:ph idx="1"/>
          </p:nvPr>
        </p:nvSpPr>
        <p:spPr>
          <a:xfrm>
            <a:off x="677334" y="1536192"/>
            <a:ext cx="8596668" cy="4505170"/>
          </a:xfrm>
        </p:spPr>
        <p:txBody>
          <a:bodyPr>
            <a:noAutofit/>
          </a:bodyPr>
          <a:lstStyle/>
          <a:p>
            <a:pPr marL="0" indent="0">
              <a:buNone/>
            </a:pPr>
            <a:r>
              <a:rPr lang="en-US" sz="2000" dirty="0">
                <a:solidFill>
                  <a:schemeClr val="tx1">
                    <a:lumMod val="50000"/>
                  </a:schemeClr>
                </a:solidFill>
                <a:latin typeface="Calibri" panose="020F0502020204030204" pitchFamily="34" charset="0"/>
                <a:cs typeface="Calibri" panose="020F0502020204030204" pitchFamily="34" charset="0"/>
              </a:rPr>
              <a:t>Attention Deficit/ Hyperactivity Disorder (ADHD) is often defined as a neurodevelopmental disorder. </a:t>
            </a:r>
            <a:r>
              <a:rPr lang="en-CA" sz="2000" dirty="0">
                <a:solidFill>
                  <a:schemeClr val="tx1">
                    <a:lumMod val="50000"/>
                  </a:schemeClr>
                </a:solidFill>
                <a:effectLst/>
                <a:latin typeface="Calibri" panose="020F0502020204030204" pitchFamily="34" charset="0"/>
                <a:ea typeface="Calibri" panose="020F0502020204030204" pitchFamily="34" charset="0"/>
                <a:cs typeface="Calibri" panose="020F0502020204030204" pitchFamily="34" charset="0"/>
              </a:rPr>
              <a:t>Common symptoms include: </a:t>
            </a:r>
          </a:p>
          <a:p>
            <a:pPr>
              <a:buFont typeface="Arial" panose="020B0604020202020204" pitchFamily="34" charset="0"/>
              <a:buChar char="•"/>
            </a:pPr>
            <a:r>
              <a:rPr lang="en-CA" sz="2000" dirty="0">
                <a:solidFill>
                  <a:schemeClr val="tx1">
                    <a:lumMod val="50000"/>
                  </a:schemeClr>
                </a:solidFill>
                <a:latin typeface="Calibri" panose="020F0502020204030204" pitchFamily="34" charset="0"/>
                <a:ea typeface="Calibri" panose="020F0502020204030204" pitchFamily="34" charset="0"/>
                <a:cs typeface="Calibri" panose="020F0502020204030204" pitchFamily="34" charset="0"/>
              </a:rPr>
              <a:t>H</a:t>
            </a:r>
            <a:r>
              <a:rPr lang="en-CA" sz="2000" dirty="0">
                <a:solidFill>
                  <a:schemeClr val="tx1">
                    <a:lumMod val="50000"/>
                  </a:schemeClr>
                </a:solidFill>
                <a:effectLst/>
                <a:latin typeface="Calibri" panose="020F0502020204030204" pitchFamily="34" charset="0"/>
                <a:ea typeface="Calibri" panose="020F0502020204030204" pitchFamily="34" charset="0"/>
                <a:cs typeface="Calibri" panose="020F0502020204030204" pitchFamily="34" charset="0"/>
              </a:rPr>
              <a:t>yperactivity</a:t>
            </a:r>
          </a:p>
          <a:p>
            <a:pPr>
              <a:buFont typeface="Arial" panose="020B0604020202020204" pitchFamily="34" charset="0"/>
              <a:buChar char="•"/>
            </a:pPr>
            <a:r>
              <a:rPr lang="en-CA" sz="2000" dirty="0">
                <a:solidFill>
                  <a:schemeClr val="tx1">
                    <a:lumMod val="50000"/>
                  </a:schemeClr>
                </a:solidFill>
                <a:latin typeface="Calibri" panose="020F0502020204030204" pitchFamily="34" charset="0"/>
                <a:ea typeface="Calibri" panose="020F0502020204030204" pitchFamily="34" charset="0"/>
                <a:cs typeface="Calibri" panose="020F0502020204030204" pitchFamily="34" charset="0"/>
              </a:rPr>
              <a:t>I</a:t>
            </a:r>
            <a:r>
              <a:rPr lang="en-CA" sz="2000" dirty="0">
                <a:solidFill>
                  <a:schemeClr val="tx1">
                    <a:lumMod val="50000"/>
                  </a:schemeClr>
                </a:solidFill>
                <a:effectLst/>
                <a:latin typeface="Calibri" panose="020F0502020204030204" pitchFamily="34" charset="0"/>
                <a:ea typeface="Calibri" panose="020F0502020204030204" pitchFamily="34" charset="0"/>
                <a:cs typeface="Calibri" panose="020F0502020204030204" pitchFamily="34" charset="0"/>
              </a:rPr>
              <a:t>nattentiveness</a:t>
            </a:r>
          </a:p>
          <a:p>
            <a:pPr>
              <a:buFont typeface="Arial" panose="020B0604020202020204" pitchFamily="34" charset="0"/>
              <a:buChar char="•"/>
            </a:pPr>
            <a:r>
              <a:rPr lang="en-CA" sz="2000" dirty="0">
                <a:solidFill>
                  <a:schemeClr val="tx1">
                    <a:lumMod val="50000"/>
                  </a:schemeClr>
                </a:solidFill>
                <a:latin typeface="Calibri" panose="020F0502020204030204" pitchFamily="34" charset="0"/>
                <a:ea typeface="Calibri" panose="020F0502020204030204" pitchFamily="34" charset="0"/>
                <a:cs typeface="Calibri" panose="020F0502020204030204" pitchFamily="34" charset="0"/>
              </a:rPr>
              <a:t>I</a:t>
            </a:r>
            <a:r>
              <a:rPr lang="en-CA" sz="2000" dirty="0">
                <a:solidFill>
                  <a:schemeClr val="tx1">
                    <a:lumMod val="50000"/>
                  </a:schemeClr>
                </a:solidFill>
                <a:effectLst/>
                <a:latin typeface="Calibri" panose="020F0502020204030204" pitchFamily="34" charset="0"/>
                <a:ea typeface="Calibri" panose="020F0502020204030204" pitchFamily="34" charset="0"/>
                <a:cs typeface="Calibri" panose="020F0502020204030204" pitchFamily="34" charset="0"/>
              </a:rPr>
              <a:t>mpulsivity.  </a:t>
            </a:r>
            <a:endParaRPr lang="en-US" sz="2000" dirty="0">
              <a:solidFill>
                <a:schemeClr val="tx1">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0" lvl="0" indent="0">
              <a:lnSpc>
                <a:spcPct val="107000"/>
              </a:lnSpc>
              <a:buNone/>
            </a:pPr>
            <a:r>
              <a:rPr lang="en-CA" sz="2000" dirty="0">
                <a:solidFill>
                  <a:schemeClr val="tx1">
                    <a:lumMod val="50000"/>
                  </a:schemeClr>
                </a:solidFill>
                <a:effectLst/>
                <a:latin typeface="Calibri" panose="020F0502020204030204" pitchFamily="34" charset="0"/>
                <a:ea typeface="Calibri" panose="020F0502020204030204" pitchFamily="34" charset="0"/>
                <a:cs typeface="Calibri" panose="020F0502020204030204" pitchFamily="34" charset="0"/>
              </a:rPr>
              <a:t>Many people with ADHD excel at creative problem solving, are exceptionally empathetic, and often have a strong sense of fairness. There are three ways ADHD can present. </a:t>
            </a:r>
          </a:p>
          <a:p>
            <a:pPr lvl="0">
              <a:lnSpc>
                <a:spcPct val="107000"/>
              </a:lnSpc>
              <a:buFont typeface="Arial" panose="020B0604020202020204" pitchFamily="34" charset="0"/>
              <a:buChar char="•"/>
            </a:pPr>
            <a:r>
              <a:rPr lang="en-CA" sz="2000" dirty="0">
                <a:solidFill>
                  <a:schemeClr val="tx1">
                    <a:lumMod val="50000"/>
                  </a:schemeClr>
                </a:solidFill>
                <a:effectLst/>
                <a:latin typeface="Calibri" panose="020F0502020204030204" pitchFamily="34" charset="0"/>
                <a:ea typeface="Calibri" panose="020F0502020204030204" pitchFamily="34" charset="0"/>
                <a:cs typeface="Calibri" panose="020F0502020204030204" pitchFamily="34" charset="0"/>
              </a:rPr>
              <a:t>Inattentive type (formerly referred to as “ADD”)</a:t>
            </a:r>
          </a:p>
          <a:p>
            <a:pPr lvl="0">
              <a:lnSpc>
                <a:spcPct val="107000"/>
              </a:lnSpc>
              <a:buFont typeface="Arial" panose="020B0604020202020204" pitchFamily="34" charset="0"/>
              <a:buChar char="•"/>
            </a:pPr>
            <a:r>
              <a:rPr lang="en-CA" sz="2000" dirty="0">
                <a:solidFill>
                  <a:schemeClr val="tx1">
                    <a:lumMod val="50000"/>
                  </a:schemeClr>
                </a:solidFill>
                <a:latin typeface="Calibri" panose="020F0502020204030204" pitchFamily="34" charset="0"/>
                <a:ea typeface="Calibri" panose="020F0502020204030204" pitchFamily="34" charset="0"/>
                <a:cs typeface="Calibri" panose="020F0502020204030204" pitchFamily="34" charset="0"/>
              </a:rPr>
              <a:t>H</a:t>
            </a:r>
            <a:r>
              <a:rPr lang="en-CA" sz="2000" dirty="0">
                <a:solidFill>
                  <a:schemeClr val="tx1">
                    <a:lumMod val="50000"/>
                  </a:schemeClr>
                </a:solidFill>
                <a:effectLst/>
                <a:latin typeface="Calibri" panose="020F0502020204030204" pitchFamily="34" charset="0"/>
                <a:ea typeface="Calibri" panose="020F0502020204030204" pitchFamily="34" charset="0"/>
                <a:cs typeface="Calibri" panose="020F0502020204030204" pitchFamily="34" charset="0"/>
              </a:rPr>
              <a:t>yperactive type</a:t>
            </a:r>
          </a:p>
          <a:p>
            <a:pPr lvl="0">
              <a:lnSpc>
                <a:spcPct val="107000"/>
              </a:lnSpc>
              <a:buFont typeface="Arial" panose="020B0604020202020204" pitchFamily="34" charset="0"/>
              <a:buChar char="•"/>
            </a:pPr>
            <a:r>
              <a:rPr lang="en-CA" sz="2000" dirty="0">
                <a:solidFill>
                  <a:schemeClr val="tx1">
                    <a:lumMod val="50000"/>
                  </a:schemeClr>
                </a:solidFill>
                <a:latin typeface="Calibri" panose="020F0502020204030204" pitchFamily="34" charset="0"/>
                <a:ea typeface="Calibri" panose="020F0502020204030204" pitchFamily="34" charset="0"/>
                <a:cs typeface="Calibri" panose="020F0502020204030204" pitchFamily="34" charset="0"/>
              </a:rPr>
              <a:t>Combined </a:t>
            </a:r>
            <a:r>
              <a:rPr lang="en-CA" sz="2000" dirty="0">
                <a:solidFill>
                  <a:schemeClr val="tx1">
                    <a:lumMod val="50000"/>
                  </a:schemeClr>
                </a:solidFill>
                <a:effectLst/>
                <a:latin typeface="Calibri" panose="020F0502020204030204" pitchFamily="34" charset="0"/>
                <a:ea typeface="Calibri" panose="020F0502020204030204" pitchFamily="34" charset="0"/>
                <a:cs typeface="Calibri" panose="020F0502020204030204" pitchFamily="34" charset="0"/>
              </a:rPr>
              <a:t>type. </a:t>
            </a:r>
            <a:endParaRPr lang="en-US" sz="2000" dirty="0">
              <a:solidFill>
                <a:schemeClr val="tx1">
                  <a:lumMod val="50000"/>
                </a:schemeClr>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F0BDAA09-35C2-5D6B-5B8E-1E062E1D3C06}"/>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99F50C-BE38-4BD0-BA84-9B090E1F2B9B}" type="slidenum">
              <a:rPr lang="en-US" smtClean="0"/>
              <a:pPr/>
              <a:t>5</a:t>
            </a:fld>
            <a:endParaRPr lang="en-US" noProof="0" dirty="0"/>
          </a:p>
        </p:txBody>
      </p:sp>
    </p:spTree>
    <p:extLst>
      <p:ext uri="{BB962C8B-B14F-4D97-AF65-F5344CB8AC3E}">
        <p14:creationId xmlns:p14="http://schemas.microsoft.com/office/powerpoint/2010/main" val="1258692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9DEDE8-438D-875A-7155-9C792B112557}"/>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Common Symptoms</a:t>
            </a:r>
            <a:endParaRPr lang="en-US" dirty="0">
              <a:latin typeface="Calibri" panose="020F0502020204030204" pitchFamily="34" charset="0"/>
              <a:cs typeface="Calibri" panose="020F0502020204030204" pitchFamily="34" charset="0"/>
            </a:endParaRPr>
          </a:p>
        </p:txBody>
      </p:sp>
      <p:graphicFrame>
        <p:nvGraphicFramePr>
          <p:cNvPr id="9" name="Table 9">
            <a:extLst>
              <a:ext uri="{FF2B5EF4-FFF2-40B4-BE49-F238E27FC236}">
                <a16:creationId xmlns:a16="http://schemas.microsoft.com/office/drawing/2014/main" id="{80000FDC-C4F9-3B1F-EAC7-4065D7F69B5A}"/>
              </a:ext>
            </a:extLst>
          </p:cNvPr>
          <p:cNvGraphicFramePr>
            <a:graphicFrameLocks noGrp="1"/>
          </p:cNvGraphicFramePr>
          <p:nvPr>
            <p:ph idx="1"/>
            <p:extLst>
              <p:ext uri="{D42A27DB-BD31-4B8C-83A1-F6EECF244321}">
                <p14:modId xmlns:p14="http://schemas.microsoft.com/office/powerpoint/2010/main" val="987315538"/>
              </p:ext>
            </p:extLst>
          </p:nvPr>
        </p:nvGraphicFramePr>
        <p:xfrm>
          <a:off x="1097280" y="2168012"/>
          <a:ext cx="4559240" cy="3996066"/>
        </p:xfrm>
        <a:graphic>
          <a:graphicData uri="http://schemas.openxmlformats.org/drawingml/2006/table">
            <a:tbl>
              <a:tblPr firstRow="1" bandRow="1">
                <a:tableStyleId>{93296810-A885-4BE3-A3E7-6D5BEEA58F35}</a:tableStyleId>
              </a:tblPr>
              <a:tblGrid>
                <a:gridCol w="4559240">
                  <a:extLst>
                    <a:ext uri="{9D8B030D-6E8A-4147-A177-3AD203B41FA5}">
                      <a16:colId xmlns:a16="http://schemas.microsoft.com/office/drawing/2014/main" val="203242834"/>
                    </a:ext>
                  </a:extLst>
                </a:gridCol>
              </a:tblGrid>
              <a:tr h="452651">
                <a:tc>
                  <a:txBody>
                    <a:bodyPr/>
                    <a:lstStyle/>
                    <a:p>
                      <a:r>
                        <a:rPr lang="en-CA" dirty="0">
                          <a:latin typeface="Calibri" panose="020F0502020204030204" pitchFamily="34" charset="0"/>
                          <a:cs typeface="Calibri" panose="020F0502020204030204" pitchFamily="34" charset="0"/>
                        </a:rPr>
                        <a:t>Common Inattentive Type Symptoms</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55446000"/>
                  </a:ext>
                </a:extLst>
              </a:tr>
              <a:tr h="452651">
                <a:tc>
                  <a:txBody>
                    <a:bodyPr/>
                    <a:lstStyle/>
                    <a:p>
                      <a:r>
                        <a:rPr lang="en-CA" dirty="0">
                          <a:latin typeface="Calibri" panose="020F0502020204030204" pitchFamily="34" charset="0"/>
                          <a:cs typeface="Calibri" panose="020F0502020204030204" pitchFamily="34" charset="0"/>
                        </a:rPr>
                        <a:t>Day dreaming</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51712606"/>
                  </a:ext>
                </a:extLst>
              </a:tr>
              <a:tr h="452651">
                <a:tc>
                  <a:txBody>
                    <a:bodyPr/>
                    <a:lstStyle/>
                    <a:p>
                      <a:r>
                        <a:rPr lang="en-CA" dirty="0">
                          <a:latin typeface="Calibri" panose="020F0502020204030204" pitchFamily="34" charset="0"/>
                          <a:cs typeface="Calibri" panose="020F0502020204030204" pitchFamily="34" charset="0"/>
                        </a:rPr>
                        <a:t>Hyper focusing</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48390112"/>
                  </a:ext>
                </a:extLst>
              </a:tr>
              <a:tr h="452651">
                <a:tc>
                  <a:txBody>
                    <a:bodyPr/>
                    <a:lstStyle/>
                    <a:p>
                      <a:r>
                        <a:rPr lang="en-CA" dirty="0">
                          <a:latin typeface="Calibri" panose="020F0502020204030204" pitchFamily="34" charset="0"/>
                          <a:cs typeface="Calibri" panose="020F0502020204030204" pitchFamily="34" charset="0"/>
                        </a:rPr>
                        <a:t>Easily distracted by small stimuli</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88148819"/>
                  </a:ext>
                </a:extLst>
              </a:tr>
              <a:tr h="452651">
                <a:tc>
                  <a:txBody>
                    <a:bodyPr/>
                    <a:lstStyle/>
                    <a:p>
                      <a:r>
                        <a:rPr lang="en-CA" dirty="0">
                          <a:latin typeface="Calibri" panose="020F0502020204030204" pitchFamily="34" charset="0"/>
                          <a:cs typeface="Calibri" panose="020F0502020204030204" pitchFamily="34" charset="0"/>
                        </a:rPr>
                        <a:t>S</a:t>
                      </a:r>
                      <a:r>
                        <a:rPr lang="en-US" dirty="0">
                          <a:latin typeface="Calibri" panose="020F0502020204030204" pitchFamily="34" charset="0"/>
                          <a:cs typeface="Calibri" panose="020F0502020204030204" pitchFamily="34" charset="0"/>
                        </a:rPr>
                        <a:t>truggles with paying attention</a:t>
                      </a:r>
                      <a:endParaRPr lang="en-CA"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59517109"/>
                  </a:ext>
                </a:extLst>
              </a:tr>
              <a:tr h="613908">
                <a:tc>
                  <a:txBody>
                    <a:bodyPr/>
                    <a:lstStyle/>
                    <a:p>
                      <a:r>
                        <a:rPr lang="en-CA" dirty="0">
                          <a:latin typeface="Calibri" panose="020F0502020204030204" pitchFamily="34" charset="0"/>
                          <a:cs typeface="Calibri" panose="020F0502020204030204" pitchFamily="34" charset="0"/>
                        </a:rPr>
                        <a:t>Struggles with organization and time management</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41810640"/>
                  </a:ext>
                </a:extLst>
              </a:tr>
              <a:tr h="452651">
                <a:tc>
                  <a:txBody>
                    <a:bodyPr/>
                    <a:lstStyle/>
                    <a:p>
                      <a:r>
                        <a:rPr lang="en-CA" dirty="0">
                          <a:latin typeface="Calibri" panose="020F0502020204030204" pitchFamily="34" charset="0"/>
                          <a:cs typeface="Calibri" panose="020F0502020204030204" pitchFamily="34" charset="0"/>
                        </a:rPr>
                        <a:t>Excels at creative problem solving</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537012799"/>
                  </a:ext>
                </a:extLst>
              </a:tr>
              <a:tr h="613908">
                <a:tc>
                  <a:txBody>
                    <a:bodyPr/>
                    <a:lstStyle/>
                    <a:p>
                      <a:r>
                        <a:rPr lang="en-CA" dirty="0">
                          <a:latin typeface="Calibri" panose="020F0502020204030204" pitchFamily="34" charset="0"/>
                          <a:cs typeface="Calibri" panose="020F0502020204030204" pitchFamily="34" charset="0"/>
                        </a:rPr>
                        <a:t>Emotionally sensitive and struggles with rejection</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7496125"/>
                  </a:ext>
                </a:extLst>
              </a:tr>
            </a:tbl>
          </a:graphicData>
        </a:graphic>
      </p:graphicFrame>
      <p:sp>
        <p:nvSpPr>
          <p:cNvPr id="2" name="Footer Placeholder 1">
            <a:extLst>
              <a:ext uri="{FF2B5EF4-FFF2-40B4-BE49-F238E27FC236}">
                <a16:creationId xmlns:a16="http://schemas.microsoft.com/office/drawing/2014/main" id="{C2704FE7-AF83-B60E-A59F-162FD0D6F266}"/>
              </a:ext>
            </a:extLst>
          </p:cNvPr>
          <p:cNvSpPr>
            <a:spLocks noGrp="1"/>
          </p:cNvSpPr>
          <p:nvPr>
            <p:ph type="ftr" sz="quarter" idx="11"/>
          </p:nvPr>
        </p:nvSpPr>
        <p:spPr>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Add a footer</a:t>
            </a:r>
            <a:endParaRPr lang="en-US" noProof="0" dirty="0"/>
          </a:p>
        </p:txBody>
      </p:sp>
      <p:sp>
        <p:nvSpPr>
          <p:cNvPr id="3" name="Slide Number Placeholder 2">
            <a:extLst>
              <a:ext uri="{FF2B5EF4-FFF2-40B4-BE49-F238E27FC236}">
                <a16:creationId xmlns:a16="http://schemas.microsoft.com/office/drawing/2014/main" id="{FBAEF125-F31D-82BB-E0E5-9C34B4E38635}"/>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99F50C-BE38-4BD0-BA84-9B090E1F2B9B}" type="slidenum">
              <a:rPr lang="en-US" smtClean="0"/>
              <a:pPr/>
              <a:t>6</a:t>
            </a:fld>
            <a:endParaRPr lang="en-US" noProof="0" dirty="0"/>
          </a:p>
        </p:txBody>
      </p:sp>
      <p:graphicFrame>
        <p:nvGraphicFramePr>
          <p:cNvPr id="10" name="Table 9">
            <a:extLst>
              <a:ext uri="{FF2B5EF4-FFF2-40B4-BE49-F238E27FC236}">
                <a16:creationId xmlns:a16="http://schemas.microsoft.com/office/drawing/2014/main" id="{864A54C3-9089-3B8C-F28D-7B9D8D8F1639}"/>
              </a:ext>
            </a:extLst>
          </p:cNvPr>
          <p:cNvGraphicFramePr>
            <a:graphicFrameLocks/>
          </p:cNvGraphicFramePr>
          <p:nvPr>
            <p:extLst>
              <p:ext uri="{D42A27DB-BD31-4B8C-83A1-F6EECF244321}">
                <p14:modId xmlns:p14="http://schemas.microsoft.com/office/powerpoint/2010/main" val="2175502038"/>
              </p:ext>
            </p:extLst>
          </p:nvPr>
        </p:nvGraphicFramePr>
        <p:xfrm>
          <a:off x="6535481" y="2168012"/>
          <a:ext cx="4611490" cy="3996066"/>
        </p:xfrm>
        <a:graphic>
          <a:graphicData uri="http://schemas.openxmlformats.org/drawingml/2006/table">
            <a:tbl>
              <a:tblPr firstRow="1" bandRow="1">
                <a:tableStyleId>{93296810-A885-4BE3-A3E7-6D5BEEA58F35}</a:tableStyleId>
              </a:tblPr>
              <a:tblGrid>
                <a:gridCol w="4611490">
                  <a:extLst>
                    <a:ext uri="{9D8B030D-6E8A-4147-A177-3AD203B41FA5}">
                      <a16:colId xmlns:a16="http://schemas.microsoft.com/office/drawing/2014/main" val="203242834"/>
                    </a:ext>
                  </a:extLst>
                </a:gridCol>
              </a:tblGrid>
              <a:tr h="478213">
                <a:tc>
                  <a:txBody>
                    <a:bodyPr/>
                    <a:lstStyle/>
                    <a:p>
                      <a:r>
                        <a:rPr lang="en-CA" dirty="0">
                          <a:latin typeface="Calibri" panose="020F0502020204030204" pitchFamily="34" charset="0"/>
                          <a:cs typeface="Calibri" panose="020F0502020204030204" pitchFamily="34" charset="0"/>
                        </a:rPr>
                        <a:t>Common Hyperactive Type Symptoms</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55446000"/>
                  </a:ext>
                </a:extLst>
              </a:tr>
              <a:tr h="478213">
                <a:tc>
                  <a:txBody>
                    <a:bodyPr/>
                    <a:lstStyle/>
                    <a:p>
                      <a:r>
                        <a:rPr lang="en-CA" dirty="0">
                          <a:latin typeface="Calibri" panose="020F0502020204030204" pitchFamily="34" charset="0"/>
                          <a:cs typeface="Calibri" panose="020F0502020204030204" pitchFamily="34" charset="0"/>
                        </a:rPr>
                        <a:t>Fidgeting, constant movement</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51712606"/>
                  </a:ext>
                </a:extLst>
              </a:tr>
              <a:tr h="478213">
                <a:tc>
                  <a:txBody>
                    <a:bodyPr/>
                    <a:lstStyle/>
                    <a:p>
                      <a:r>
                        <a:rPr lang="en-CA" dirty="0">
                          <a:latin typeface="Calibri" panose="020F0502020204030204" pitchFamily="34" charset="0"/>
                          <a:cs typeface="Calibri" panose="020F0502020204030204" pitchFamily="34" charset="0"/>
                        </a:rPr>
                        <a:t>Impatient</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48390112"/>
                  </a:ext>
                </a:extLst>
              </a:tr>
              <a:tr h="478213">
                <a:tc>
                  <a:txBody>
                    <a:bodyPr/>
                    <a:lstStyle/>
                    <a:p>
                      <a:r>
                        <a:rPr lang="en-CA" dirty="0">
                          <a:latin typeface="Calibri" panose="020F0502020204030204" pitchFamily="34" charset="0"/>
                          <a:cs typeface="Calibri" panose="020F0502020204030204" pitchFamily="34" charset="0"/>
                        </a:rPr>
                        <a:t>Struggles to control their volume</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88148819"/>
                  </a:ext>
                </a:extLst>
              </a:tr>
              <a:tr h="478213">
                <a:tc>
                  <a:txBody>
                    <a:bodyPr/>
                    <a:lstStyle/>
                    <a:p>
                      <a:r>
                        <a:rPr lang="en-CA" dirty="0">
                          <a:latin typeface="Calibri" panose="020F0502020204030204" pitchFamily="34" charset="0"/>
                          <a:cs typeface="Calibri" panose="020F0502020204030204" pitchFamily="34" charset="0"/>
                        </a:rPr>
                        <a:t>Very creative</a:t>
                      </a:r>
                    </a:p>
                  </a:txBody>
                  <a:tcPr/>
                </a:tc>
                <a:extLst>
                  <a:ext uri="{0D108BD9-81ED-4DB2-BD59-A6C34878D82A}">
                    <a16:rowId xmlns:a16="http://schemas.microsoft.com/office/drawing/2014/main" val="2259517109"/>
                  </a:ext>
                </a:extLst>
              </a:tr>
              <a:tr h="478213">
                <a:tc>
                  <a:txBody>
                    <a:bodyPr/>
                    <a:lstStyle/>
                    <a:p>
                      <a:r>
                        <a:rPr lang="en-CA" dirty="0">
                          <a:latin typeface="Calibri" panose="020F0502020204030204" pitchFamily="34" charset="0"/>
                          <a:cs typeface="Calibri" panose="020F0502020204030204" pitchFamily="34" charset="0"/>
                        </a:rPr>
                        <a:t>Lots of physical and mental energy</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41810640"/>
                  </a:ext>
                </a:extLst>
              </a:tr>
              <a:tr h="648575">
                <a:tc>
                  <a:txBody>
                    <a:bodyPr/>
                    <a:lstStyle/>
                    <a:p>
                      <a:r>
                        <a:rPr lang="en-CA" dirty="0">
                          <a:latin typeface="Calibri" panose="020F0502020204030204" pitchFamily="34" charset="0"/>
                          <a:cs typeface="Calibri" panose="020F0502020204030204" pitchFamily="34" charset="0"/>
                        </a:rPr>
                        <a:t>Experiences intense crashes after exerting energy</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537012799"/>
                  </a:ext>
                </a:extLst>
              </a:tr>
              <a:tr h="478213">
                <a:tc>
                  <a:txBody>
                    <a:bodyPr/>
                    <a:lstStyle/>
                    <a:p>
                      <a:r>
                        <a:rPr lang="en-CA" dirty="0">
                          <a:latin typeface="Calibri" panose="020F0502020204030204" pitchFamily="34" charset="0"/>
                          <a:cs typeface="Calibri" panose="020F0502020204030204" pitchFamily="34" charset="0"/>
                        </a:rPr>
                        <a:t>May interrupt others</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7496125"/>
                  </a:ext>
                </a:extLst>
              </a:tr>
            </a:tbl>
          </a:graphicData>
        </a:graphic>
      </p:graphicFrame>
    </p:spTree>
    <p:extLst>
      <p:ext uri="{BB962C8B-B14F-4D97-AF65-F5344CB8AC3E}">
        <p14:creationId xmlns:p14="http://schemas.microsoft.com/office/powerpoint/2010/main" val="2869219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2E078-52EA-CFB3-F16A-17CF7E70F85E}"/>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Barriers</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BA82ECD-898B-54FC-B87B-97BBB52EF7CD}"/>
              </a:ext>
            </a:extLst>
          </p:cNvPr>
          <p:cNvSpPr>
            <a:spLocks noGrp="1"/>
          </p:cNvSpPr>
          <p:nvPr>
            <p:ph idx="1"/>
          </p:nvPr>
        </p:nvSpPr>
        <p:spPr>
          <a:xfrm>
            <a:off x="677334" y="1790938"/>
            <a:ext cx="8596668" cy="4457462"/>
          </a:xfrm>
        </p:spPr>
        <p:txBody>
          <a:bodyPr>
            <a:normAutofit/>
          </a:bodyPr>
          <a:lstStyle/>
          <a:p>
            <a:pPr marL="0" indent="0">
              <a:buNone/>
            </a:pPr>
            <a:r>
              <a:rPr lang="en-CA" sz="2800" dirty="0">
                <a:solidFill>
                  <a:schemeClr val="tx1">
                    <a:lumMod val="50000"/>
                  </a:schemeClr>
                </a:solidFill>
                <a:latin typeface="Calibri" panose="020F0502020204030204" pitchFamily="34" charset="0"/>
                <a:cs typeface="Calibri" panose="020F0502020204030204" pitchFamily="34" charset="0"/>
              </a:rPr>
              <a:t>What accessibility barriers do people with ADHD experience in our community?</a:t>
            </a:r>
          </a:p>
          <a:p>
            <a:pPr>
              <a:buFont typeface="Arial" panose="020B0604020202020204" pitchFamily="34" charset="0"/>
              <a:buChar char="•"/>
            </a:pPr>
            <a:r>
              <a:rPr lang="en-CA" sz="2800" dirty="0">
                <a:solidFill>
                  <a:schemeClr val="tx1">
                    <a:lumMod val="50000"/>
                  </a:schemeClr>
                </a:solidFill>
                <a:latin typeface="Calibri" panose="020F0502020204030204" pitchFamily="34" charset="0"/>
                <a:cs typeface="Calibri" panose="020F0502020204030204" pitchFamily="34" charset="0"/>
              </a:rPr>
              <a:t>May experience discrimination due to stereotypes about people ADHD (that they are lazy, unruly, or incompetent).</a:t>
            </a:r>
          </a:p>
          <a:p>
            <a:pPr>
              <a:buFont typeface="Arial" panose="020B0604020202020204" pitchFamily="34" charset="0"/>
              <a:buChar char="•"/>
            </a:pPr>
            <a:r>
              <a:rPr lang="en-CA" sz="2800" dirty="0">
                <a:solidFill>
                  <a:schemeClr val="tx1">
                    <a:lumMod val="50000"/>
                  </a:schemeClr>
                </a:solidFill>
                <a:latin typeface="Calibri" panose="020F0502020204030204" pitchFamily="34" charset="0"/>
                <a:cs typeface="Calibri" panose="020F0502020204030204" pitchFamily="34" charset="0"/>
              </a:rPr>
              <a:t>May struggle to receive accommodations because of their “invisible disability”.</a:t>
            </a:r>
          </a:p>
          <a:p>
            <a:pPr>
              <a:buFont typeface="Arial" panose="020B0604020202020204" pitchFamily="34" charset="0"/>
              <a:buChar char="•"/>
            </a:pPr>
            <a:r>
              <a:rPr lang="en-CA" sz="2800" dirty="0">
                <a:solidFill>
                  <a:schemeClr val="tx1">
                    <a:lumMod val="50000"/>
                  </a:schemeClr>
                </a:solidFill>
                <a:latin typeface="Calibri" panose="020F0502020204030204" pitchFamily="34" charset="0"/>
                <a:cs typeface="Calibri" panose="020F0502020204030204" pitchFamily="34" charset="0"/>
              </a:rPr>
              <a:t>May experience difficulty attaining a diagnosis due to social, financial, racial, or gender-based factors.</a:t>
            </a:r>
          </a:p>
        </p:txBody>
      </p:sp>
    </p:spTree>
    <p:extLst>
      <p:ext uri="{BB962C8B-B14F-4D97-AF65-F5344CB8AC3E}">
        <p14:creationId xmlns:p14="http://schemas.microsoft.com/office/powerpoint/2010/main" val="1296720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004C4-4DD8-9EBC-FA39-E4301E59C2A4}"/>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Does this matter?</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05185AC-5148-6E87-161A-2038ADA83545}"/>
              </a:ext>
            </a:extLst>
          </p:cNvPr>
          <p:cNvSpPr>
            <a:spLocks noGrp="1"/>
          </p:cNvSpPr>
          <p:nvPr>
            <p:ph idx="1"/>
          </p:nvPr>
        </p:nvSpPr>
        <p:spPr/>
        <p:txBody>
          <a:bodyPr>
            <a:normAutofit/>
          </a:bodyPr>
          <a:lstStyle/>
          <a:p>
            <a:pPr>
              <a:buFont typeface="Arial" panose="020B0604020202020204" pitchFamily="34" charset="0"/>
              <a:buChar char="•"/>
            </a:pPr>
            <a:r>
              <a:rPr lang="en-CA" sz="3200" dirty="0">
                <a:solidFill>
                  <a:schemeClr val="tx1">
                    <a:lumMod val="50000"/>
                  </a:schemeClr>
                </a:solidFill>
                <a:latin typeface="Calibri" panose="020F0502020204030204" pitchFamily="34" charset="0"/>
                <a:cs typeface="Calibri" panose="020F0502020204030204" pitchFamily="34" charset="0"/>
              </a:rPr>
              <a:t>ADHD may be more relevant to your life then you think. </a:t>
            </a:r>
          </a:p>
          <a:p>
            <a:pPr>
              <a:buFont typeface="Arial" panose="020B0604020202020204" pitchFamily="34" charset="0"/>
              <a:buChar char="•"/>
            </a:pPr>
            <a:r>
              <a:rPr lang="en-CA" sz="3200" dirty="0">
                <a:solidFill>
                  <a:schemeClr val="tx1">
                    <a:lumMod val="50000"/>
                  </a:schemeClr>
                </a:solidFill>
                <a:latin typeface="Calibri" panose="020F0502020204030204" pitchFamily="34" charset="0"/>
                <a:cs typeface="Calibri" panose="020F0502020204030204" pitchFamily="34" charset="0"/>
              </a:rPr>
              <a:t>People with ADHD deserve to have the opportunity to experience an accessible and respectful campus.</a:t>
            </a:r>
          </a:p>
          <a:p>
            <a:pPr>
              <a:buFont typeface="Arial" panose="020B0604020202020204" pitchFamily="34" charset="0"/>
              <a:buChar char="•"/>
            </a:pPr>
            <a:r>
              <a:rPr lang="en-CA" sz="3200" dirty="0">
                <a:solidFill>
                  <a:schemeClr val="tx1">
                    <a:lumMod val="50000"/>
                  </a:schemeClr>
                </a:solidFill>
                <a:latin typeface="Calibri" panose="020F0502020204030204" pitchFamily="34" charset="0"/>
                <a:cs typeface="Calibri" panose="020F0502020204030204" pitchFamily="34" charset="0"/>
              </a:rPr>
              <a:t>Accessible spaces and practices benefit everyone!</a:t>
            </a:r>
            <a:endParaRPr lang="en-US" sz="3200" dirty="0">
              <a:solidFill>
                <a:schemeClr val="tx1">
                  <a:lumMod val="50000"/>
                </a:schemeClr>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171275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F344B-7C0D-3794-78DB-06808EF87787}"/>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Accessibility</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42D989B-ECA1-EE3A-6788-A8DAB59A5387}"/>
              </a:ext>
            </a:extLst>
          </p:cNvPr>
          <p:cNvSpPr>
            <a:spLocks noGrp="1"/>
          </p:cNvSpPr>
          <p:nvPr>
            <p:ph idx="1"/>
          </p:nvPr>
        </p:nvSpPr>
        <p:spPr>
          <a:xfrm>
            <a:off x="677334" y="1930400"/>
            <a:ext cx="8596668" cy="3880773"/>
          </a:xfrm>
        </p:spPr>
        <p:txBody>
          <a:bodyPr>
            <a:normAutofit lnSpcReduction="10000"/>
          </a:bodyPr>
          <a:lstStyle/>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ADHD is commonly referred to as an “invisible disability”. This means that when you first meet someone you may not be able to tell that they have ADHD.</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 Because of that, people with ADHD may have a difficult time working, learning, and socializing in places designed for people without ADHD. </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Here are some suggestions to help create a more accessible and respectful place for all people.</a:t>
            </a:r>
          </a:p>
          <a:p>
            <a:endParaRPr lang="en-US" dirty="0"/>
          </a:p>
        </p:txBody>
      </p:sp>
    </p:spTree>
    <p:extLst>
      <p:ext uri="{BB962C8B-B14F-4D97-AF65-F5344CB8AC3E}">
        <p14:creationId xmlns:p14="http://schemas.microsoft.com/office/powerpoint/2010/main" val="446465901"/>
      </p:ext>
    </p:extLst>
  </p:cSld>
  <p:clrMapOvr>
    <a:masterClrMapping/>
  </p:clrMapOvr>
</p:sld>
</file>

<file path=ppt/theme/theme1.xml><?xml version="1.0" encoding="utf-8"?>
<a:theme xmlns:a="http://schemas.openxmlformats.org/drawingml/2006/main" name="Facet">
  <a:themeElements>
    <a:clrScheme name="Custom 1">
      <a:dk1>
        <a:srgbClr val="3F3F3F"/>
      </a:dk1>
      <a:lt1>
        <a:srgbClr val="FFFFFF"/>
      </a:lt1>
      <a:dk2>
        <a:srgbClr val="F2F2F2"/>
      </a:dk2>
      <a:lt2>
        <a:srgbClr val="FFFFFF"/>
      </a:lt2>
      <a:accent1>
        <a:srgbClr val="81377C"/>
      </a:accent1>
      <a:accent2>
        <a:srgbClr val="E68010"/>
      </a:accent2>
      <a:accent3>
        <a:srgbClr val="FFFFFF"/>
      </a:accent3>
      <a:accent4>
        <a:srgbClr val="954F72"/>
      </a:accent4>
      <a:accent5>
        <a:srgbClr val="4D173E"/>
      </a:accent5>
      <a:accent6>
        <a:srgbClr val="C46FDB"/>
      </a:accent6>
      <a:hlink>
        <a:srgbClr val="00194C"/>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3CD65D-61A5-43C9-A837-6EC73C7DA8AB}">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31F006B4-A9E1-4F39-85C8-FB836F919348}">
  <ds:schemaRefs>
    <ds:schemaRef ds:uri="http://schemas.microsoft.com/sharepoint/v3/contenttype/forms"/>
  </ds:schemaRefs>
</ds:datastoreItem>
</file>

<file path=customXml/itemProps3.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2189</TotalTime>
  <Words>1983</Words>
  <Application>Microsoft Office PowerPoint</Application>
  <PresentationFormat>Widescreen</PresentationFormat>
  <Paragraphs>147</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The ADHDe Project</vt:lpstr>
      <vt:lpstr>Who We Are</vt:lpstr>
      <vt:lpstr>The EnAbling Change Program</vt:lpstr>
      <vt:lpstr>Accessibility Regulations</vt:lpstr>
      <vt:lpstr>What is ADHD?</vt:lpstr>
      <vt:lpstr>Common Symptoms</vt:lpstr>
      <vt:lpstr>Barriers</vt:lpstr>
      <vt:lpstr>Does this matter?</vt:lpstr>
      <vt:lpstr>Accessibility</vt:lpstr>
      <vt:lpstr>Accessibility</vt:lpstr>
      <vt:lpstr>You Aren’t Alone!</vt:lpstr>
      <vt:lpstr>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Nadia Gill</dc:creator>
  <cp:lastModifiedBy>Nadia Gill</cp:lastModifiedBy>
  <cp:revision>77</cp:revision>
  <dcterms:created xsi:type="dcterms:W3CDTF">2022-07-05T15:53:07Z</dcterms:created>
  <dcterms:modified xsi:type="dcterms:W3CDTF">2022-10-17T15:22:39Z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