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32"/>
  </p:notesMasterIdLst>
  <p:sldIdLst>
    <p:sldId id="266" r:id="rId5"/>
    <p:sldId id="348" r:id="rId6"/>
    <p:sldId id="345" r:id="rId7"/>
    <p:sldId id="311" r:id="rId8"/>
    <p:sldId id="347" r:id="rId9"/>
    <p:sldId id="335" r:id="rId10"/>
    <p:sldId id="332" r:id="rId11"/>
    <p:sldId id="333" r:id="rId12"/>
    <p:sldId id="282" r:id="rId13"/>
    <p:sldId id="349" r:id="rId14"/>
    <p:sldId id="284" r:id="rId15"/>
    <p:sldId id="354" r:id="rId16"/>
    <p:sldId id="355" r:id="rId17"/>
    <p:sldId id="356" r:id="rId18"/>
    <p:sldId id="350" r:id="rId19"/>
    <p:sldId id="360" r:id="rId20"/>
    <p:sldId id="351" r:id="rId21"/>
    <p:sldId id="358" r:id="rId22"/>
    <p:sldId id="352" r:id="rId23"/>
    <p:sldId id="359" r:id="rId24"/>
    <p:sldId id="327" r:id="rId25"/>
    <p:sldId id="357" r:id="rId26"/>
    <p:sldId id="353" r:id="rId27"/>
    <p:sldId id="328" r:id="rId28"/>
    <p:sldId id="342" r:id="rId29"/>
    <p:sldId id="344" r:id="rId30"/>
    <p:sldId id="36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71458" autoAdjust="0"/>
  </p:normalViewPr>
  <p:slideViewPr>
    <p:cSldViewPr snapToGrid="0">
      <p:cViewPr varScale="1">
        <p:scale>
          <a:sx n="46" d="100"/>
          <a:sy n="46" d="100"/>
        </p:scale>
        <p:origin x="154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46528-5289-4C1C-A47D-9C2B53839952}"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B181E-6AE8-42F7-ADED-4F8938E8CF39}" type="slidenum">
              <a:rPr lang="en-US" smtClean="0"/>
              <a:t>‹#›</a:t>
            </a:fld>
            <a:endParaRPr lang="en-US"/>
          </a:p>
        </p:txBody>
      </p:sp>
    </p:spTree>
    <p:extLst>
      <p:ext uri="{BB962C8B-B14F-4D97-AF65-F5344CB8AC3E}">
        <p14:creationId xmlns:p14="http://schemas.microsoft.com/office/powerpoint/2010/main" val="150426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a:t>
            </a:fld>
            <a:endParaRPr lang="en-US"/>
          </a:p>
        </p:txBody>
      </p:sp>
    </p:spTree>
    <p:extLst>
      <p:ext uri="{BB962C8B-B14F-4D97-AF65-F5344CB8AC3E}">
        <p14:creationId xmlns:p14="http://schemas.microsoft.com/office/powerpoint/2010/main" val="2388372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11</a:t>
            </a:fld>
            <a:endParaRPr lang="en-US" noProof="0" dirty="0"/>
          </a:p>
        </p:txBody>
      </p:sp>
    </p:spTree>
    <p:extLst>
      <p:ext uri="{BB962C8B-B14F-4D97-AF65-F5344CB8AC3E}">
        <p14:creationId xmlns:p14="http://schemas.microsoft.com/office/powerpoint/2010/main" val="4046853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12</a:t>
            </a:fld>
            <a:endParaRPr lang="en-US"/>
          </a:p>
        </p:txBody>
      </p:sp>
    </p:spTree>
    <p:extLst>
      <p:ext uri="{BB962C8B-B14F-4D97-AF65-F5344CB8AC3E}">
        <p14:creationId xmlns:p14="http://schemas.microsoft.com/office/powerpoint/2010/main" val="295022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13</a:t>
            </a:fld>
            <a:endParaRPr lang="en-US"/>
          </a:p>
        </p:txBody>
      </p:sp>
    </p:spTree>
    <p:extLst>
      <p:ext uri="{BB962C8B-B14F-4D97-AF65-F5344CB8AC3E}">
        <p14:creationId xmlns:p14="http://schemas.microsoft.com/office/powerpoint/2010/main" val="40972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14</a:t>
            </a:fld>
            <a:endParaRPr lang="en-US"/>
          </a:p>
        </p:txBody>
      </p:sp>
    </p:spTree>
    <p:extLst>
      <p:ext uri="{BB962C8B-B14F-4D97-AF65-F5344CB8AC3E}">
        <p14:creationId xmlns:p14="http://schemas.microsoft.com/office/powerpoint/2010/main" val="3571106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Anthony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15</a:t>
            </a:fld>
            <a:endParaRPr lang="en-US"/>
          </a:p>
        </p:txBody>
      </p:sp>
    </p:spTree>
    <p:extLst>
      <p:ext uri="{BB962C8B-B14F-4D97-AF65-F5344CB8AC3E}">
        <p14:creationId xmlns:p14="http://schemas.microsoft.com/office/powerpoint/2010/main" val="976732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Rame</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16</a:t>
            </a:fld>
            <a:endParaRPr lang="en-US"/>
          </a:p>
        </p:txBody>
      </p:sp>
    </p:spTree>
    <p:extLst>
      <p:ext uri="{BB962C8B-B14F-4D97-AF65-F5344CB8AC3E}">
        <p14:creationId xmlns:p14="http://schemas.microsoft.com/office/powerpoint/2010/main" val="1660314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Rame</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17</a:t>
            </a:fld>
            <a:endParaRPr lang="en-US"/>
          </a:p>
        </p:txBody>
      </p:sp>
    </p:spTree>
    <p:extLst>
      <p:ext uri="{BB962C8B-B14F-4D97-AF65-F5344CB8AC3E}">
        <p14:creationId xmlns:p14="http://schemas.microsoft.com/office/powerpoint/2010/main" val="4156407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Rame</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18</a:t>
            </a:fld>
            <a:endParaRPr lang="en-US"/>
          </a:p>
        </p:txBody>
      </p:sp>
    </p:spTree>
    <p:extLst>
      <p:ext uri="{BB962C8B-B14F-4D97-AF65-F5344CB8AC3E}">
        <p14:creationId xmlns:p14="http://schemas.microsoft.com/office/powerpoint/2010/main" val="1219451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Rame</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19</a:t>
            </a:fld>
            <a:endParaRPr lang="en-US"/>
          </a:p>
        </p:txBody>
      </p:sp>
    </p:spTree>
    <p:extLst>
      <p:ext uri="{BB962C8B-B14F-4D97-AF65-F5344CB8AC3E}">
        <p14:creationId xmlns:p14="http://schemas.microsoft.com/office/powerpoint/2010/main" val="3963606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Rame</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20</a:t>
            </a:fld>
            <a:endParaRPr lang="en-US"/>
          </a:p>
        </p:txBody>
      </p:sp>
    </p:spTree>
    <p:extLst>
      <p:ext uri="{BB962C8B-B14F-4D97-AF65-F5344CB8AC3E}">
        <p14:creationId xmlns:p14="http://schemas.microsoft.com/office/powerpoint/2010/main" val="2304904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Before we get started with our session, we would like to take a brief moment to introduce ourselves. My name is </a:t>
            </a:r>
            <a:r>
              <a:rPr lang="en-CA" dirty="0" err="1"/>
              <a:t>Rame</a:t>
            </a:r>
            <a:r>
              <a:rPr lang="en-CA" dirty="0"/>
              <a:t> Marie, I am a University of Windsor student in_____ and a project coordinator for The ADHDe Project. I will also be moderating our event this evening. Next up we have the Nadia Gill, a University of Windsor student from the faculty of Dramatic Arts who is our other project coordinator for this initiative. We are also joined today by Anthony Gomez, a Disability Advisor and Assistive Technologist from the University of Windsor department of Student Accessibility Services. Finally, we have Erin Plumb who is our project liaison from The Learning Disabilities Association of Windsor Essex.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a:t>
            </a:fld>
            <a:endParaRPr lang="en-US"/>
          </a:p>
        </p:txBody>
      </p:sp>
    </p:spTree>
    <p:extLst>
      <p:ext uri="{BB962C8B-B14F-4D97-AF65-F5344CB8AC3E}">
        <p14:creationId xmlns:p14="http://schemas.microsoft.com/office/powerpoint/2010/main" val="40317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Open the floor for questions. Specifically for Keira, </a:t>
            </a:r>
            <a:r>
              <a:rPr lang="en-CA" dirty="0" err="1"/>
              <a:t>Rame</a:t>
            </a:r>
            <a:r>
              <a:rPr lang="en-CA" dirty="0"/>
              <a:t>, and Anthony.</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21</a:t>
            </a:fld>
            <a:endParaRPr lang="en-US"/>
          </a:p>
        </p:txBody>
      </p:sp>
    </p:spTree>
    <p:extLst>
      <p:ext uri="{BB962C8B-B14F-4D97-AF65-F5344CB8AC3E}">
        <p14:creationId xmlns:p14="http://schemas.microsoft.com/office/powerpoint/2010/main" val="118406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 you all for your questions! We will now be hearing from one of our project coordinators and current UWindsor student, Nadia Gill.</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22</a:t>
            </a:fld>
            <a:endParaRPr lang="en-US"/>
          </a:p>
        </p:txBody>
      </p:sp>
    </p:spTree>
    <p:extLst>
      <p:ext uri="{BB962C8B-B14F-4D97-AF65-F5344CB8AC3E}">
        <p14:creationId xmlns:p14="http://schemas.microsoft.com/office/powerpoint/2010/main" val="1375169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Erin</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23</a:t>
            </a:fld>
            <a:endParaRPr lang="en-US"/>
          </a:p>
        </p:txBody>
      </p:sp>
    </p:spTree>
    <p:extLst>
      <p:ext uri="{BB962C8B-B14F-4D97-AF65-F5344CB8AC3E}">
        <p14:creationId xmlns:p14="http://schemas.microsoft.com/office/powerpoint/2010/main" val="673358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Erin</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24</a:t>
            </a:fld>
            <a:endParaRPr lang="en-US"/>
          </a:p>
        </p:txBody>
      </p:sp>
    </p:spTree>
    <p:extLst>
      <p:ext uri="{BB962C8B-B14F-4D97-AF65-F5344CB8AC3E}">
        <p14:creationId xmlns:p14="http://schemas.microsoft.com/office/powerpoint/2010/main" val="37396479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 you again for joining us this evening! Before we conclude our workshop for this evening, we would like to take a moment to share our post session survey. (Paste the link in the chat). All of the feedback collected from this short survey will help us to continuously improve our workshops and services. We thank you in advance for your feedback and support!</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25</a:t>
            </a:fld>
            <a:endParaRPr lang="en-US"/>
          </a:p>
        </p:txBody>
      </p:sp>
    </p:spTree>
    <p:extLst>
      <p:ext uri="{BB962C8B-B14F-4D97-AF65-F5344CB8AC3E}">
        <p14:creationId xmlns:p14="http://schemas.microsoft.com/office/powerpoint/2010/main" val="294704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26</a:t>
            </a:fld>
            <a:endParaRPr lang="en-US"/>
          </a:p>
        </p:txBody>
      </p:sp>
    </p:spTree>
    <p:extLst>
      <p:ext uri="{BB962C8B-B14F-4D97-AF65-F5344CB8AC3E}">
        <p14:creationId xmlns:p14="http://schemas.microsoft.com/office/powerpoint/2010/main" val="1682977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ADHDe Project is a student-led initiative that promotes inclusion and respect for students (especially those at the post-secondary level) who have been diagnosed with ADHD or identify as neurodiverse. This project was created to destigmatize ADHD and neurodiversity on campus, provide students with resources and support, and promote a welcoming environment at the University of Windsor. We recognize how difficult navigating university life can be for anyone, and sometimes more so for students who identify as neurodiverse or have ADHD. The ADHDe Project was produced by The University of Windsor and The Learning Disabilities Association of Windsor Essex with support from the Government of Ontario.</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4</a:t>
            </a:fld>
            <a:endParaRPr lang="en-US"/>
          </a:p>
        </p:txBody>
      </p:sp>
    </p:spTree>
    <p:extLst>
      <p:ext uri="{BB962C8B-B14F-4D97-AF65-F5344CB8AC3E}">
        <p14:creationId xmlns:p14="http://schemas.microsoft.com/office/powerpoint/2010/main" val="2311728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name The ADHDe Project represents the three “e’s” of our mission; education, equity and empowerment. We believe that by amplifying the voices of people with ADHD we will be able to create a more inclusive and accessible campus. </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5</a:t>
            </a:fld>
            <a:endParaRPr lang="en-US"/>
          </a:p>
        </p:txBody>
      </p:sp>
    </p:spTree>
    <p:extLst>
      <p:ext uri="{BB962C8B-B14F-4D97-AF65-F5344CB8AC3E}">
        <p14:creationId xmlns:p14="http://schemas.microsoft.com/office/powerpoint/2010/main" val="212358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buFont typeface="Arial" panose="020B0604020202020204" pitchFamily="34" charset="0"/>
              <a:buChar char="•"/>
            </a:pPr>
            <a:r>
              <a:rPr lang="en-US" dirty="0">
                <a:latin typeface="Calibri" panose="020F0502020204030204" pitchFamily="34" charset="0"/>
                <a:cs typeface="Calibri" panose="020F0502020204030204" pitchFamily="34" charset="0"/>
              </a:rPr>
              <a:t>The ADHDe Project was made possible by a grant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50000"/>
                  </a:schemeClr>
                </a:solidFill>
                <a:latin typeface="Calibri" panose="020F0502020204030204" pitchFamily="34" charset="0"/>
                <a:cs typeface="Calibri" panose="020F0502020204030204" pitchFamily="34" charset="0"/>
              </a:rPr>
              <a:t>The goals of the </a:t>
            </a:r>
            <a:r>
              <a:rPr lang="en-US" sz="1200" dirty="0" err="1">
                <a:solidFill>
                  <a:schemeClr val="tx1">
                    <a:lumMod val="50000"/>
                  </a:schemeClr>
                </a:solidFill>
                <a:latin typeface="Calibri" panose="020F0502020204030204" pitchFamily="34" charset="0"/>
                <a:cs typeface="Calibri" panose="020F0502020204030204" pitchFamily="34" charset="0"/>
              </a:rPr>
              <a:t>EnAbling</a:t>
            </a:r>
            <a:r>
              <a:rPr lang="en-US" sz="1200" dirty="0">
                <a:solidFill>
                  <a:schemeClr val="tx1">
                    <a:lumMod val="50000"/>
                  </a:schemeClr>
                </a:solidFill>
                <a:latin typeface="Calibri" panose="020F0502020204030204" pitchFamily="34" charset="0"/>
                <a:cs typeface="Calibri" panose="020F0502020204030204" pitchFamily="34" charset="0"/>
              </a:rPr>
              <a:t> Change Program are to encourage education about accessibility and encourage awareness about its benefits.</a:t>
            </a:r>
            <a:endParaRPr lang="en-US" dirty="0">
              <a:latin typeface="Calibri" panose="020F0502020204030204" pitchFamily="34" charset="0"/>
              <a:cs typeface="Calibri" panose="020F0502020204030204" pitchFamily="34" charset="0"/>
            </a:endParaRPr>
          </a:p>
          <a:p>
            <a:pPr>
              <a:buClrTx/>
              <a:buFont typeface="Arial" panose="020B0604020202020204" pitchFamily="34" charset="0"/>
              <a:buChar char="•"/>
            </a:pPr>
            <a:r>
              <a:rPr lang="en-US" dirty="0">
                <a:latin typeface="Calibri" panose="020F0502020204030204" pitchFamily="34" charset="0"/>
                <a:cs typeface="Calibri" panose="020F0502020204030204" pitchFamily="34" charset="0"/>
              </a:rPr>
              <a:t>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is a grant program run by the Ministry for Seniors and Accessibility.</a:t>
            </a:r>
          </a:p>
          <a:p>
            <a:pPr>
              <a:buClrTx/>
              <a:buFont typeface="Arial" panose="020B0604020202020204" pitchFamily="34" charset="0"/>
              <a:buChar char="•"/>
            </a:pPr>
            <a:r>
              <a:rPr lang="en-US" dirty="0">
                <a:latin typeface="Calibri" panose="020F0502020204030204" pitchFamily="34" charset="0"/>
                <a:cs typeface="Calibri" panose="020F0502020204030204" pitchFamily="34" charset="0"/>
              </a:rPr>
              <a:t>Thanks to the support from the </a:t>
            </a:r>
            <a:r>
              <a:rPr lang="en-US" dirty="0" err="1">
                <a:latin typeface="Calibri" panose="020F0502020204030204" pitchFamily="34" charset="0"/>
                <a:cs typeface="Calibri" panose="020F0502020204030204" pitchFamily="34" charset="0"/>
              </a:rPr>
              <a:t>EnAbling</a:t>
            </a:r>
            <a:r>
              <a:rPr lang="en-US" dirty="0">
                <a:latin typeface="Calibri" panose="020F0502020204030204" pitchFamily="34" charset="0"/>
                <a:cs typeface="Calibri" panose="020F0502020204030204" pitchFamily="34" charset="0"/>
              </a:rPr>
              <a:t> Change Program, The ADHDe Project was able to become a University wide accessibility initiative.</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6</a:t>
            </a:fld>
            <a:endParaRPr lang="en-US"/>
          </a:p>
        </p:txBody>
      </p:sp>
    </p:spTree>
    <p:extLst>
      <p:ext uri="{BB962C8B-B14F-4D97-AF65-F5344CB8AC3E}">
        <p14:creationId xmlns:p14="http://schemas.microsoft.com/office/powerpoint/2010/main" val="85847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Every post secondary institution in Ontario is required to adhere to certain accessibility standards. Knowing that these regulations exist is important because it will help you to understand the rights you have as students. There are two different accessibility regulations that we’ll be covering today, the OHRC and the AODA.</a:t>
            </a:r>
          </a:p>
        </p:txBody>
      </p:sp>
      <p:sp>
        <p:nvSpPr>
          <p:cNvPr id="4" name="Slide Number Placeholder 3"/>
          <p:cNvSpPr>
            <a:spLocks noGrp="1"/>
          </p:cNvSpPr>
          <p:nvPr>
            <p:ph type="sldNum" sz="quarter" idx="5"/>
          </p:nvPr>
        </p:nvSpPr>
        <p:spPr/>
        <p:txBody>
          <a:bodyPr/>
          <a:lstStyle/>
          <a:p>
            <a:fld id="{019B181E-6AE8-42F7-ADED-4F8938E8CF39}" type="slidenum">
              <a:rPr lang="en-US" smtClean="0"/>
              <a:t>7</a:t>
            </a:fld>
            <a:endParaRPr lang="en-US"/>
          </a:p>
        </p:txBody>
      </p:sp>
    </p:spTree>
    <p:extLst>
      <p:ext uri="{BB962C8B-B14F-4D97-AF65-F5344CB8AC3E}">
        <p14:creationId xmlns:p14="http://schemas.microsoft.com/office/powerpoint/2010/main" val="3416901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 the Ontario Human Rights code (OHR) and the Accessibility for Ontarians with Disabilities Act (AODA). </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goals of the OHRC is to help </a:t>
            </a:r>
            <a:r>
              <a:rPr lang="en-US" sz="1200" b="0" i="0" dirty="0">
                <a:solidFill>
                  <a:schemeClr val="tx1">
                    <a:lumMod val="50000"/>
                  </a:schemeClr>
                </a:solidFill>
                <a:effectLst/>
                <a:latin typeface="Calibri" panose="020F0502020204030204" pitchFamily="34" charset="0"/>
                <a:cs typeface="Calibri" panose="020F0502020204030204" pitchFamily="34" charset="0"/>
              </a:rPr>
              <a:t>maintain accessible, inclusive, discrimination and harassment-free education environments that respect human rights.</a:t>
            </a:r>
          </a:p>
          <a:p>
            <a:pPr marL="0" indent="0">
              <a:buNone/>
            </a:pPr>
            <a:r>
              <a:rPr lang="en-CA" sz="1200" dirty="0">
                <a:solidFill>
                  <a:schemeClr val="tx1">
                    <a:lumMod val="50000"/>
                  </a:schemeClr>
                </a:solidFill>
                <a:latin typeface="Calibri" panose="020F0502020204030204" pitchFamily="34" charset="0"/>
                <a:cs typeface="Calibri" panose="020F0502020204030204" pitchFamily="34" charset="0"/>
              </a:rPr>
              <a:t>The AODA: </a:t>
            </a:r>
            <a:r>
              <a:rPr lang="en-US" sz="12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r>
              <a:rPr lang="en-CA" sz="1200" b="0" i="0" dirty="0">
                <a:solidFill>
                  <a:schemeClr val="tx1">
                    <a:lumMod val="50000"/>
                  </a:schemeClr>
                </a:solidFill>
                <a:effectLst/>
                <a:latin typeface="Calibri" panose="020F0502020204030204" pitchFamily="34" charset="0"/>
                <a:cs typeface="Calibri" panose="020F0502020204030204" pitchFamily="34" charset="0"/>
              </a:rPr>
              <a:t> </a:t>
            </a:r>
            <a:r>
              <a:rPr lang="en-CA" sz="1200" dirty="0">
                <a:solidFill>
                  <a:schemeClr val="tx1"/>
                </a:solidFill>
                <a:latin typeface="Calibri" panose="020F0502020204030204" pitchFamily="34" charset="0"/>
                <a:cs typeface="Calibri" panose="020F0502020204030204" pitchFamily="34" charset="0"/>
              </a:rPr>
              <a:t>The Act was put into place in 2005, with the intention of creating a fully accessible Ontario by 2025.</a:t>
            </a:r>
            <a:endParaRPr lang="en-US" sz="1200" dirty="0">
              <a:solidFill>
                <a:schemeClr val="tx1"/>
              </a:solidFill>
              <a:latin typeface="Calibri" panose="020F0502020204030204" pitchFamily="34" charset="0"/>
              <a:cs typeface="Calibri" panose="020F0502020204030204" pitchFamily="34" charset="0"/>
            </a:endParaRPr>
          </a:p>
          <a:p>
            <a:pPr>
              <a:buFont typeface="Arial" panose="020B0604020202020204" pitchFamily="34" charset="0"/>
              <a:buNone/>
            </a:pPr>
            <a:r>
              <a:rPr lang="en-US" sz="1200" dirty="0">
                <a:solidFill>
                  <a:schemeClr val="tx1"/>
                </a:solidFill>
                <a:latin typeface="Calibri" panose="020F0502020204030204" pitchFamily="34" charset="0"/>
                <a:cs typeface="Calibri" panose="020F0502020204030204" pitchFamily="34" charset="0"/>
              </a:rPr>
              <a:t>The goal of the AODA is to help organizations provide an accessible experience for all Ontarians. Please note that there are two additional standards in the progress of development; the Health Care Standards and the Educational Standards.</a:t>
            </a:r>
          </a:p>
          <a:p>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8</a:t>
            </a:fld>
            <a:endParaRPr lang="en-US"/>
          </a:p>
        </p:txBody>
      </p:sp>
    </p:spTree>
    <p:extLst>
      <p:ext uri="{BB962C8B-B14F-4D97-AF65-F5344CB8AC3E}">
        <p14:creationId xmlns:p14="http://schemas.microsoft.com/office/powerpoint/2010/main" val="1543970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dirty="0"/>
              <a:t>We would now like to introduce Keira Amato, who is one of the student advisors for The ADHDe Project. Keira will be speaking about her own experience with ADHD, as well as how she’s navigated her post secondary education.</a:t>
            </a:r>
            <a:endParaRPr lang="en-US" dirty="0"/>
          </a:p>
        </p:txBody>
      </p:sp>
      <p:sp>
        <p:nvSpPr>
          <p:cNvPr id="4" name="Slide Number Placeholder 3"/>
          <p:cNvSpPr>
            <a:spLocks noGrp="1"/>
          </p:cNvSpPr>
          <p:nvPr>
            <p:ph type="sldNum" sz="quarter" idx="5"/>
          </p:nvPr>
        </p:nvSpPr>
        <p:spPr/>
        <p:txBody>
          <a:bodyPr/>
          <a:lstStyle/>
          <a:p>
            <a:fld id="{79230CFA-805A-4FD3-B3A0-DAAA5993DA17}" type="slidenum">
              <a:rPr lang="en-US" noProof="0" smtClean="0"/>
              <a:t>9</a:t>
            </a:fld>
            <a:endParaRPr lang="en-US" noProof="0" dirty="0"/>
          </a:p>
        </p:txBody>
      </p:sp>
    </p:spTree>
    <p:extLst>
      <p:ext uri="{BB962C8B-B14F-4D97-AF65-F5344CB8AC3E}">
        <p14:creationId xmlns:p14="http://schemas.microsoft.com/office/powerpoint/2010/main" val="1762435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 you so much Keira for sharing your experience as a student with ADHD! We will now be hearing from Anthony Gomez from the University of Windsor Student Accessibility Services department.</a:t>
            </a:r>
            <a:endParaRPr lang="en-US" dirty="0"/>
          </a:p>
        </p:txBody>
      </p:sp>
      <p:sp>
        <p:nvSpPr>
          <p:cNvPr id="4" name="Slide Number Placeholder 3"/>
          <p:cNvSpPr>
            <a:spLocks noGrp="1"/>
          </p:cNvSpPr>
          <p:nvPr>
            <p:ph type="sldNum" sz="quarter" idx="5"/>
          </p:nvPr>
        </p:nvSpPr>
        <p:spPr/>
        <p:txBody>
          <a:bodyPr/>
          <a:lstStyle/>
          <a:p>
            <a:fld id="{019B181E-6AE8-42F7-ADED-4F8938E8CF39}" type="slidenum">
              <a:rPr lang="en-US" smtClean="0"/>
              <a:t>10</a:t>
            </a:fld>
            <a:endParaRPr lang="en-US"/>
          </a:p>
        </p:txBody>
      </p:sp>
    </p:spTree>
    <p:extLst>
      <p:ext uri="{BB962C8B-B14F-4D97-AF65-F5344CB8AC3E}">
        <p14:creationId xmlns:p14="http://schemas.microsoft.com/office/powerpoint/2010/main" val="260552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810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95471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50252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9963867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52200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67232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53110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31633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195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13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22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021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97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763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6627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1/17/2023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95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1/17/2023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28359933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uwindsor.ca/wellness/304/counsellin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scc@uwindsor.c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yssp.app/ca/hom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wsa.ca/services/ps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windsor.ca/wellness/328/book-appointmen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universaldesig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3030474" y="3267526"/>
            <a:ext cx="4608576" cy="997062"/>
          </a:xfrm>
        </p:spPr>
        <p:txBody>
          <a:bodyPr>
            <a:normAutofit/>
          </a:bodyPr>
          <a:lstStyle/>
          <a:p>
            <a:pPr algn="l"/>
            <a:r>
              <a:rPr lang="en-US" sz="4400" dirty="0">
                <a:latin typeface="Calibri" panose="020F0502020204030204" pitchFamily="34" charset="0"/>
                <a:cs typeface="Calibri" panose="020F0502020204030204" pitchFamily="34" charset="0"/>
              </a:rPr>
              <a:t>The ADHDe Project</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3030474" y="4248121"/>
            <a:ext cx="5682218" cy="1238616"/>
          </a:xfrm>
        </p:spPr>
        <p:txBody>
          <a:bodyPr>
            <a:normAutofit/>
          </a:bodyPr>
          <a:lstStyle/>
          <a:p>
            <a:pPr algn="l"/>
            <a:r>
              <a:rPr lang="en-US" sz="2400" dirty="0">
                <a:solidFill>
                  <a:schemeClr val="tx1">
                    <a:lumMod val="50000"/>
                  </a:schemeClr>
                </a:solidFill>
                <a:latin typeface="Calibri" panose="020F0502020204030204" pitchFamily="34" charset="0"/>
                <a:cs typeface="Calibri" panose="020F0502020204030204" pitchFamily="34" charset="0"/>
              </a:rPr>
              <a:t>High School Panel Presentation</a:t>
            </a:r>
          </a:p>
        </p:txBody>
      </p:sp>
      <p:pic>
        <p:nvPicPr>
          <p:cNvPr id="5" name="Picture 4" descr="The ADHDe Project Logo">
            <a:extLst>
              <a:ext uri="{FF2B5EF4-FFF2-40B4-BE49-F238E27FC236}">
                <a16:creationId xmlns:a16="http://schemas.microsoft.com/office/drawing/2014/main" id="{62098189-1186-0584-5F17-13263D4EF76C}"/>
              </a:ext>
            </a:extLst>
          </p:cNvPr>
          <p:cNvPicPr>
            <a:picLocks noChangeAspect="1"/>
          </p:cNvPicPr>
          <p:nvPr/>
        </p:nvPicPr>
        <p:blipFill>
          <a:blip r:embed="rId3"/>
          <a:stretch>
            <a:fillRect/>
          </a:stretch>
        </p:blipFill>
        <p:spPr>
          <a:xfrm>
            <a:off x="812161" y="3097760"/>
            <a:ext cx="1998396" cy="1998396"/>
          </a:xfrm>
          <a:prstGeom prst="rect">
            <a:avLst/>
          </a:prstGeom>
        </p:spPr>
      </p:pic>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CC33-9C63-009A-EDA3-ED17850CA348}"/>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Support</a:t>
            </a:r>
            <a:endParaRPr lang="en-US" sz="6000" b="1"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096266A-B414-49AE-6303-73238F880F5F}"/>
              </a:ext>
            </a:extLst>
          </p:cNvPr>
          <p:cNvSpPr>
            <a:spLocks noGrp="1"/>
          </p:cNvSpPr>
          <p:nvPr>
            <p:ph type="body" idx="1"/>
          </p:nvPr>
        </p:nvSpPr>
        <p:spPr/>
        <p:txBody>
          <a:bodyPr/>
          <a:lstStyle/>
          <a:p>
            <a:r>
              <a:rPr lang="en-CA" dirty="0">
                <a:solidFill>
                  <a:schemeClr val="tx1">
                    <a:lumMod val="50000"/>
                  </a:schemeClr>
                </a:solidFill>
                <a:latin typeface="Calibri" panose="020F0502020204030204" pitchFamily="34" charset="0"/>
                <a:cs typeface="Calibri" panose="020F0502020204030204" pitchFamily="34" charset="0"/>
              </a:rPr>
              <a:t>Support Services for Students at The University of Windsor</a:t>
            </a:r>
            <a:endParaRPr lang="en-US"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8044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39137B-7218-8A02-B5D0-C873672C96CA}"/>
              </a:ext>
            </a:extLst>
          </p:cNvPr>
          <p:cNvSpPr>
            <a:spLocks noGrp="1"/>
          </p:cNvSpPr>
          <p:nvPr>
            <p:ph type="title"/>
          </p:nvPr>
        </p:nvSpPr>
        <p:spPr/>
        <p:txBody>
          <a:bodyPr>
            <a:normAutofit/>
          </a:bodyPr>
          <a:lstStyle/>
          <a:p>
            <a:r>
              <a:rPr lang="en-CA" dirty="0">
                <a:latin typeface="Calibri" panose="020F0502020204030204" pitchFamily="34" charset="0"/>
                <a:cs typeface="Calibri" panose="020F0502020204030204" pitchFamily="34" charset="0"/>
              </a:rPr>
              <a:t>Student Accessibility Services</a:t>
            </a:r>
            <a:endParaRPr 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82B55D02-3A65-1FD5-7303-6D59FC933938}"/>
              </a:ext>
            </a:extLst>
          </p:cNvPr>
          <p:cNvSpPr>
            <a:spLocks noGrp="1"/>
          </p:cNvSpPr>
          <p:nvPr>
            <p:ph idx="1"/>
          </p:nvPr>
        </p:nvSpPr>
        <p:spPr>
          <a:xfrm>
            <a:off x="677334" y="1930400"/>
            <a:ext cx="8596668" cy="3880773"/>
          </a:xfrm>
        </p:spPr>
        <p:txBody>
          <a:bodyPr>
            <a:normAutofit/>
          </a:bodyPr>
          <a:lstStyle/>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Making the Transition to University</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Accommodation Supports</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ADHD Documentation </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Funding Supports</a:t>
            </a:r>
          </a:p>
          <a:p>
            <a:endParaRPr lang="en-US" dirty="0"/>
          </a:p>
        </p:txBody>
      </p:sp>
      <p:sp>
        <p:nvSpPr>
          <p:cNvPr id="2" name="Footer Placeholder 1">
            <a:extLst>
              <a:ext uri="{FF2B5EF4-FFF2-40B4-BE49-F238E27FC236}">
                <a16:creationId xmlns:a16="http://schemas.microsoft.com/office/drawing/2014/main" id="{3F43D798-A526-E2D4-98D6-4A86E802372D}"/>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19F87B7A-9DA6-A614-C329-501DB818BB4D}"/>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11</a:t>
            </a:fld>
            <a:endParaRPr lang="en-US" noProof="0" dirty="0"/>
          </a:p>
        </p:txBody>
      </p:sp>
    </p:spTree>
    <p:extLst>
      <p:ext uri="{BB962C8B-B14F-4D97-AF65-F5344CB8AC3E}">
        <p14:creationId xmlns:p14="http://schemas.microsoft.com/office/powerpoint/2010/main" val="372626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67F8-D69B-E2DE-9AB9-D6560D86C1D2}"/>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Making the transition to university</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C04E832-5C10-41CF-AE56-DA8701A17F7F}"/>
              </a:ext>
            </a:extLst>
          </p:cNvPr>
          <p:cNvSpPr>
            <a:spLocks noGrp="1"/>
          </p:cNvSpPr>
          <p:nvPr>
            <p:ph idx="1"/>
          </p:nvPr>
        </p:nvSpPr>
        <p:spPr/>
        <p:txBody>
          <a:bodyPr>
            <a:normAutofit lnSpcReduction="10000"/>
          </a:bodyPr>
          <a:lstStyle/>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IEP and accommodation details do NOT automatically cross over</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What do I need / When should I start? / Whom should I contact?</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Structural differences – High School vs. University</a:t>
            </a:r>
          </a:p>
          <a:p>
            <a:pPr>
              <a:buFont typeface="Arial" panose="020B0604020202020204" pitchFamily="34" charset="0"/>
              <a:buChar char="•"/>
            </a:pPr>
            <a:r>
              <a:rPr lang="en-CA" sz="3200" dirty="0">
                <a:solidFill>
                  <a:schemeClr val="tx1">
                    <a:lumMod val="50000"/>
                  </a:schemeClr>
                </a:solidFill>
                <a:latin typeface="Calibri" panose="020F0502020204030204" pitchFamily="34" charset="0"/>
                <a:cs typeface="Calibri" panose="020F0502020204030204" pitchFamily="34" charset="0"/>
              </a:rPr>
              <a:t>Steps to Self-Advocacy</a:t>
            </a:r>
          </a:p>
          <a:p>
            <a:endParaRPr lang="en-US" dirty="0"/>
          </a:p>
        </p:txBody>
      </p:sp>
    </p:spTree>
    <p:extLst>
      <p:ext uri="{BB962C8B-B14F-4D97-AF65-F5344CB8AC3E}">
        <p14:creationId xmlns:p14="http://schemas.microsoft.com/office/powerpoint/2010/main" val="25766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B8710-DBDB-83B6-FABA-7AECCC878660}"/>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Accommodation supports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0C096E9-C7DC-35E8-1EA0-843CC6955F53}"/>
              </a:ext>
            </a:extLst>
          </p:cNvPr>
          <p:cNvSpPr>
            <a:spLocks noGrp="1"/>
          </p:cNvSpPr>
          <p:nvPr>
            <p:ph idx="1"/>
          </p:nvPr>
        </p:nvSpPr>
        <p:spPr/>
        <p:txBody>
          <a:bodyPr/>
          <a:lstStyle/>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Accommodation vs. Modification</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Exam, Lecture, and Other Accommodations</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A Work in Progress </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Consider Course and Program Format</a:t>
            </a:r>
          </a:p>
          <a:p>
            <a:endParaRPr lang="en-US" dirty="0"/>
          </a:p>
        </p:txBody>
      </p:sp>
    </p:spTree>
    <p:extLst>
      <p:ext uri="{BB962C8B-B14F-4D97-AF65-F5344CB8AC3E}">
        <p14:creationId xmlns:p14="http://schemas.microsoft.com/office/powerpoint/2010/main" val="237154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3A4B-35D5-86BE-6D14-AEAC222C8174}"/>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ADHD Documentation</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A10A1B0-D65F-633B-28D2-FC41177B5899}"/>
              </a:ext>
            </a:extLst>
          </p:cNvPr>
          <p:cNvSpPr>
            <a:spLocks noGrp="1"/>
          </p:cNvSpPr>
          <p:nvPr>
            <p:ph idx="1"/>
          </p:nvPr>
        </p:nvSpPr>
        <p:spPr/>
        <p:txBody>
          <a:bodyPr/>
          <a:lstStyle/>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Content and Currency</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What Should I Share?</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Confidentiality </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Changes over Time / Updates?</a:t>
            </a:r>
          </a:p>
          <a:p>
            <a:endParaRPr lang="en-US" dirty="0"/>
          </a:p>
        </p:txBody>
      </p:sp>
    </p:spTree>
    <p:extLst>
      <p:ext uri="{BB962C8B-B14F-4D97-AF65-F5344CB8AC3E}">
        <p14:creationId xmlns:p14="http://schemas.microsoft.com/office/powerpoint/2010/main" val="4227441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A5F22-8635-7CA4-9EBB-29CABDA28E3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Funding Support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1604409-44E7-953D-0ABE-81EC98D8BD51}"/>
              </a:ext>
            </a:extLst>
          </p:cNvPr>
          <p:cNvSpPr>
            <a:spLocks noGrp="1"/>
          </p:cNvSpPr>
          <p:nvPr>
            <p:ph idx="1"/>
          </p:nvPr>
        </p:nvSpPr>
        <p:spPr/>
        <p:txBody>
          <a:bodyPr/>
          <a:lstStyle/>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Ontario Student Assistance Program (OSAP)</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General vs. Specific Funding </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Canada Student Grant for Students with Disabilities</a:t>
            </a:r>
          </a:p>
          <a:p>
            <a:pPr>
              <a:buFont typeface="Arial" panose="020B0604020202020204" pitchFamily="34" charset="0"/>
              <a:buChar char="•"/>
            </a:pPr>
            <a:r>
              <a:rPr lang="en-US" sz="3200" dirty="0">
                <a:solidFill>
                  <a:schemeClr val="tx1">
                    <a:lumMod val="50000"/>
                  </a:schemeClr>
                </a:solidFill>
                <a:latin typeface="Calibri" panose="020F0502020204030204" pitchFamily="34" charset="0"/>
                <a:cs typeface="Calibri" panose="020F0502020204030204" pitchFamily="34" charset="0"/>
              </a:rPr>
              <a:t>Bursary for Students with Disabilities (BSWD)</a:t>
            </a:r>
          </a:p>
          <a:p>
            <a:pPr marL="0" indent="0">
              <a:buNone/>
            </a:pPr>
            <a:endParaRPr lang="en-US"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48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132DD-840B-B349-74CC-403B946E88BC}"/>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Student Health</a:t>
            </a:r>
            <a:endParaRPr lang="en-US" sz="6000" b="1"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7498A702-268D-BB55-72CF-14B6EC9AC2C7}"/>
              </a:ext>
            </a:extLst>
          </p:cNvPr>
          <p:cNvSpPr>
            <a:spLocks noGrp="1"/>
          </p:cNvSpPr>
          <p:nvPr>
            <p:ph type="body" idx="1"/>
          </p:nvPr>
        </p:nvSpPr>
        <p:spPr/>
        <p:txBody>
          <a:bodyPr/>
          <a:lstStyle/>
          <a:p>
            <a:r>
              <a:rPr lang="en-CA" dirty="0">
                <a:solidFill>
                  <a:schemeClr val="tx1"/>
                </a:solidFill>
                <a:latin typeface="Calibri" panose="020F0502020204030204" pitchFamily="34" charset="0"/>
                <a:cs typeface="Calibri" panose="020F0502020204030204" pitchFamily="34" charset="0"/>
              </a:rPr>
              <a:t>Student Health Services at the University of Windsor</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50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CC31-1F02-CDD0-B9CA-B8AD6A78F143}"/>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Student Counselling Center</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578FC77-5F37-3BCB-F3A4-891F832DC02B}"/>
              </a:ext>
            </a:extLst>
          </p:cNvPr>
          <p:cNvSpPr>
            <a:spLocks noGrp="1"/>
          </p:cNvSpPr>
          <p:nvPr>
            <p:ph idx="1"/>
          </p:nvPr>
        </p:nvSpPr>
        <p:spPr/>
        <p:txBody>
          <a:bodyPr>
            <a:normAutofit lnSpcReduction="10000"/>
          </a:bodyPr>
          <a:lstStyle/>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 University of Windsor provides free </a:t>
            </a:r>
            <a:r>
              <a:rPr lang="en-US" sz="2400" b="0" i="0" u="sng" strike="noStrike" dirty="0">
                <a:solidFill>
                  <a:srgbClr val="0563C1"/>
                </a:solidFill>
                <a:effectLst/>
                <a:latin typeface="Calibri" panose="020F0502020204030204" pitchFamily="34" charset="0"/>
                <a:cs typeface="Calibri" panose="020F0502020204030204" pitchFamily="34" charset="0"/>
                <a:hlinkClick r:id="rId3"/>
              </a:rPr>
              <a:t>counselling services</a:t>
            </a:r>
            <a:r>
              <a:rPr lang="en-US" sz="2400" b="0" i="0" u="none" strike="noStrike" dirty="0">
                <a:solidFill>
                  <a:srgbClr val="000000"/>
                </a:solidFill>
                <a:effectLst/>
                <a:latin typeface="Calibri" panose="020F0502020204030204" pitchFamily="34" charset="0"/>
                <a:cs typeface="Calibri" panose="020F0502020204030204" pitchFamily="34" charset="0"/>
              </a:rPr>
              <a:t> with licensed therapists (psychologists, social workers, psychology graduate students). </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There is an option to attend group or individual counselling in-person or online. </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Booking an appointment can be done easily via email: </a:t>
            </a:r>
            <a:r>
              <a:rPr lang="en-US" sz="2400" b="0" i="0" u="sng" strike="noStrike" dirty="0">
                <a:solidFill>
                  <a:srgbClr val="0563C1"/>
                </a:solidFill>
                <a:effectLst/>
                <a:latin typeface="Calibri" panose="020F0502020204030204" pitchFamily="34" charset="0"/>
                <a:cs typeface="Calibri" panose="020F0502020204030204" pitchFamily="34" charset="0"/>
                <a:hlinkClick r:id="rId4"/>
              </a:rPr>
              <a:t>scc@uwindsor.ca</a:t>
            </a:r>
            <a:r>
              <a:rPr lang="en-US" sz="2400" b="0" i="0" u="none" strike="noStrike" dirty="0">
                <a:solidFill>
                  <a:srgbClr val="000000"/>
                </a:solidFill>
                <a:effectLst/>
                <a:latin typeface="Calibri" panose="020F0502020204030204" pitchFamily="34" charset="0"/>
                <a:cs typeface="Calibri" panose="020F0502020204030204" pitchFamily="34" charset="0"/>
              </a:rPr>
              <a:t> or by phone 519-253-3000 (ext. 4616). </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 process begins by completing an intake session with one of the therapists, where you discuss your goals, needs, and any concerns you may have. </a:t>
            </a:r>
            <a:endParaRPr lang="en-US" sz="2400" b="0" i="0" dirty="0">
              <a:solidFill>
                <a:srgbClr val="000000"/>
              </a:solidFill>
              <a:effectLst/>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737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B5AD3-D607-B03D-D5B1-B50B581C5785}"/>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My Student Support App</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C5CD1F5-946A-DE0B-DEA8-67496EF1D072}"/>
              </a:ext>
            </a:extLst>
          </p:cNvPr>
          <p:cNvSpPr>
            <a:spLocks noGrp="1"/>
          </p:cNvSpPr>
          <p:nvPr>
            <p:ph idx="1"/>
          </p:nvPr>
        </p:nvSpPr>
        <p:spPr>
          <a:xfrm>
            <a:off x="677334" y="1766455"/>
            <a:ext cx="8596668" cy="4274907"/>
          </a:xfrm>
        </p:spPr>
        <p:txBody>
          <a:bodyPr>
            <a:normAutofit/>
          </a:bodyPr>
          <a:lstStyle/>
          <a:p>
            <a:pPr algn="l" rtl="0" fontAlgn="base">
              <a:buFont typeface="Arial" panose="020B0604020202020204" pitchFamily="34" charset="0"/>
              <a:buChar char="•"/>
            </a:pPr>
            <a:r>
              <a:rPr lang="en-US" sz="2000" b="0" i="0" u="none" strike="noStrike" dirty="0">
                <a:solidFill>
                  <a:srgbClr val="000000"/>
                </a:solidFill>
                <a:effectLst/>
                <a:latin typeface="Calibri" panose="020F0502020204030204" pitchFamily="34" charset="0"/>
                <a:cs typeface="Calibri" panose="020F0502020204030204" pitchFamily="34" charset="0"/>
              </a:rPr>
              <a:t>In addition to the SCC, the University also offers students free confidential </a:t>
            </a:r>
            <a:r>
              <a:rPr lang="en-US" sz="2000" b="0" i="0" u="none" strike="noStrike" dirty="0" err="1">
                <a:solidFill>
                  <a:srgbClr val="000000"/>
                </a:solidFill>
                <a:effectLst/>
                <a:latin typeface="Calibri" panose="020F0502020204030204" pitchFamily="34" charset="0"/>
                <a:cs typeface="Calibri" panose="020F0502020204030204" pitchFamily="34" charset="0"/>
              </a:rPr>
              <a:t>telecounselling</a:t>
            </a:r>
            <a:r>
              <a:rPr lang="en-US" sz="2000" b="0" i="0" u="none" strike="noStrike" dirty="0">
                <a:solidFill>
                  <a:srgbClr val="000000"/>
                </a:solidFill>
                <a:effectLst/>
                <a:latin typeface="Calibri" panose="020F0502020204030204" pitchFamily="34" charset="0"/>
                <a:cs typeface="Calibri" panose="020F0502020204030204" pitchFamily="34" charset="0"/>
              </a:rPr>
              <a:t> with licensed therapists. Services are accessible 24/7 via phone (1-844-451-9700), mobile app, or </a:t>
            </a:r>
            <a:r>
              <a:rPr lang="en-US" sz="2000" b="0" i="0" u="sng" strike="noStrike" dirty="0">
                <a:solidFill>
                  <a:srgbClr val="0563C1"/>
                </a:solidFill>
                <a:effectLst/>
                <a:latin typeface="Calibri" panose="020F0502020204030204" pitchFamily="34" charset="0"/>
                <a:cs typeface="Calibri" panose="020F0502020204030204" pitchFamily="34" charset="0"/>
                <a:hlinkClick r:id="rId3"/>
              </a:rPr>
              <a:t>web browser</a:t>
            </a:r>
            <a:r>
              <a:rPr lang="en-US" sz="2000" b="0" i="0" u="none" strike="noStrike" dirty="0">
                <a:solidFill>
                  <a:srgbClr val="000000"/>
                </a:solidFill>
                <a:effectLst/>
                <a:latin typeface="Calibri" panose="020F0502020204030204" pitchFamily="34" charset="0"/>
                <a:cs typeface="Calibri" panose="020F0502020204030204" pitchFamily="34" charset="0"/>
              </a:rPr>
              <a:t>. </a:t>
            </a:r>
            <a:r>
              <a:rPr lang="en-US" sz="20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000" b="0" i="0" u="none" strike="noStrike" dirty="0">
                <a:solidFill>
                  <a:srgbClr val="000000"/>
                </a:solidFill>
                <a:effectLst/>
                <a:latin typeface="Calibri" panose="020F0502020204030204" pitchFamily="34" charset="0"/>
                <a:cs typeface="Calibri" panose="020F0502020204030204" pitchFamily="34" charset="0"/>
              </a:rPr>
              <a:t>iPhone and Android users can download the free </a:t>
            </a:r>
            <a:r>
              <a:rPr lang="en-US" sz="2000" b="0" i="0" u="none" strike="noStrike" dirty="0" err="1">
                <a:solidFill>
                  <a:srgbClr val="000000"/>
                </a:solidFill>
                <a:effectLst/>
                <a:latin typeface="Calibri" panose="020F0502020204030204" pitchFamily="34" charset="0"/>
                <a:cs typeface="Calibri" panose="020F0502020204030204" pitchFamily="34" charset="0"/>
              </a:rPr>
              <a:t>MySSP</a:t>
            </a:r>
            <a:r>
              <a:rPr lang="en-US" sz="2000" b="0" i="0" u="none" strike="noStrike" dirty="0">
                <a:solidFill>
                  <a:srgbClr val="000000"/>
                </a:solidFill>
                <a:effectLst/>
                <a:latin typeface="Calibri" panose="020F0502020204030204" pitchFamily="34" charset="0"/>
                <a:cs typeface="Calibri" panose="020F0502020204030204" pitchFamily="34" charset="0"/>
              </a:rPr>
              <a:t> app to access this service. </a:t>
            </a:r>
            <a:r>
              <a:rPr lang="en-US" sz="20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000" b="0" i="0" u="none" strike="noStrike" dirty="0" err="1">
                <a:solidFill>
                  <a:srgbClr val="000000"/>
                </a:solidFill>
                <a:effectLst/>
                <a:latin typeface="Calibri" panose="020F0502020204030204" pitchFamily="34" charset="0"/>
                <a:cs typeface="Calibri" panose="020F0502020204030204" pitchFamily="34" charset="0"/>
              </a:rPr>
              <a:t>MySSP</a:t>
            </a:r>
            <a:r>
              <a:rPr lang="en-US" sz="2000" b="0" i="0" u="none" strike="noStrike" dirty="0">
                <a:solidFill>
                  <a:srgbClr val="000000"/>
                </a:solidFill>
                <a:effectLst/>
                <a:latin typeface="Calibri" panose="020F0502020204030204" pitchFamily="34" charset="0"/>
                <a:cs typeface="Calibri" panose="020F0502020204030204" pitchFamily="34" charset="0"/>
              </a:rPr>
              <a:t> can help with a variety of concerns; anxiety, loneliness, relationships, procrastination, trouble studying, and concerns with exams and schoolwork.</a:t>
            </a:r>
            <a:r>
              <a:rPr lang="en-US" sz="20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000" b="0" i="0" u="none" strike="noStrike" dirty="0">
                <a:solidFill>
                  <a:srgbClr val="000000"/>
                </a:solidFill>
                <a:effectLst/>
                <a:latin typeface="Calibri" panose="020F0502020204030204" pitchFamily="34" charset="0"/>
                <a:cs typeface="Calibri" panose="020F0502020204030204" pitchFamily="34" charset="0"/>
              </a:rPr>
              <a:t>Services are offered in 140+ languages to accommodate the multicultural community at </a:t>
            </a:r>
            <a:r>
              <a:rPr lang="en-US" sz="2000" dirty="0">
                <a:solidFill>
                  <a:srgbClr val="000000"/>
                </a:solidFill>
                <a:latin typeface="Calibri" panose="020F0502020204030204" pitchFamily="34" charset="0"/>
                <a:cs typeface="Calibri" panose="020F0502020204030204" pitchFamily="34" charset="0"/>
              </a:rPr>
              <a:t>U</a:t>
            </a:r>
            <a:r>
              <a:rPr lang="en-US" sz="2000" b="0" i="0" u="none" strike="noStrike" dirty="0">
                <a:solidFill>
                  <a:srgbClr val="000000"/>
                </a:solidFill>
                <a:effectLst/>
                <a:latin typeface="Calibri" panose="020F0502020204030204" pitchFamily="34" charset="0"/>
                <a:cs typeface="Calibri" panose="020F0502020204030204" pitchFamily="34" charset="0"/>
              </a:rPr>
              <a:t>Windsor. </a:t>
            </a:r>
            <a:r>
              <a:rPr lang="en-US" sz="20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000" b="0" i="0" u="none" strike="noStrike" dirty="0">
                <a:solidFill>
                  <a:srgbClr val="000000"/>
                </a:solidFill>
                <a:effectLst/>
                <a:latin typeface="Calibri" panose="020F0502020204030204" pitchFamily="34" charset="0"/>
                <a:cs typeface="Calibri" panose="020F0502020204030204" pitchFamily="34" charset="0"/>
              </a:rPr>
              <a:t> </a:t>
            </a:r>
            <a:r>
              <a:rPr lang="en-US" sz="2000" b="0" i="0" u="none" strike="noStrike" dirty="0" err="1">
                <a:solidFill>
                  <a:srgbClr val="000000"/>
                </a:solidFill>
                <a:effectLst/>
                <a:latin typeface="Calibri" panose="020F0502020204030204" pitchFamily="34" charset="0"/>
                <a:cs typeface="Calibri" panose="020F0502020204030204" pitchFamily="34" charset="0"/>
              </a:rPr>
              <a:t>MySSP</a:t>
            </a:r>
            <a:r>
              <a:rPr lang="en-US" sz="2000" b="0" i="0" u="none" strike="noStrike" dirty="0">
                <a:solidFill>
                  <a:srgbClr val="000000"/>
                </a:solidFill>
                <a:effectLst/>
                <a:latin typeface="Calibri" panose="020F0502020204030204" pitchFamily="34" charset="0"/>
                <a:cs typeface="Calibri" panose="020F0502020204030204" pitchFamily="34" charset="0"/>
              </a:rPr>
              <a:t> is also offered to </a:t>
            </a:r>
            <a:r>
              <a:rPr lang="en-US" sz="2000" dirty="0">
                <a:solidFill>
                  <a:srgbClr val="000000"/>
                </a:solidFill>
                <a:latin typeface="Calibri" panose="020F0502020204030204" pitchFamily="34" charset="0"/>
                <a:cs typeface="Calibri" panose="020F0502020204030204" pitchFamily="34" charset="0"/>
              </a:rPr>
              <a:t>U</a:t>
            </a:r>
            <a:r>
              <a:rPr lang="en-US" sz="2000" b="0" i="0" u="none" strike="noStrike" dirty="0">
                <a:solidFill>
                  <a:srgbClr val="000000"/>
                </a:solidFill>
                <a:effectLst/>
                <a:latin typeface="Calibri" panose="020F0502020204030204" pitchFamily="34" charset="0"/>
                <a:cs typeface="Calibri" panose="020F0502020204030204" pitchFamily="34" charset="0"/>
              </a:rPr>
              <a:t>Windsor alumni for up to 5 years after graduating. </a:t>
            </a:r>
            <a:endParaRPr lang="en-US" sz="20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7164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FB9B-54AC-1AD3-0081-6146F2F9C7F3}"/>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Peer Support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235A086-3A04-BE12-A09E-C05293DAEE27}"/>
              </a:ext>
            </a:extLst>
          </p:cNvPr>
          <p:cNvSpPr>
            <a:spLocks noGrp="1"/>
          </p:cNvSpPr>
          <p:nvPr>
            <p:ph idx="1"/>
          </p:nvPr>
        </p:nvSpPr>
        <p:spPr>
          <a:xfrm>
            <a:off x="677334" y="1766455"/>
            <a:ext cx="8596668" cy="4274908"/>
          </a:xfrm>
        </p:spPr>
        <p:txBody>
          <a:bodyPr>
            <a:normAutofit lnSpcReduction="10000"/>
          </a:bodyPr>
          <a:lstStyle/>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 University of Windsor's UWSA runs a peer support program that offers all </a:t>
            </a:r>
            <a:r>
              <a:rPr lang="en-US" sz="2400" dirty="0">
                <a:solidFill>
                  <a:srgbClr val="000000"/>
                </a:solidFill>
                <a:latin typeface="Calibri" panose="020F0502020204030204" pitchFamily="34" charset="0"/>
                <a:cs typeface="Calibri" panose="020F0502020204030204" pitchFamily="34" charset="0"/>
              </a:rPr>
              <a:t>U</a:t>
            </a:r>
            <a:r>
              <a:rPr lang="en-US" sz="2400" b="0" i="0" u="none" strike="noStrike" dirty="0">
                <a:solidFill>
                  <a:srgbClr val="000000"/>
                </a:solidFill>
                <a:effectLst/>
                <a:latin typeface="Calibri" panose="020F0502020204030204" pitchFamily="34" charset="0"/>
                <a:cs typeface="Calibri" panose="020F0502020204030204" pitchFamily="34" charset="0"/>
              </a:rPr>
              <a:t>Windsor students the opportunity to attend a "drop-in" </a:t>
            </a:r>
            <a:r>
              <a:rPr lang="en-US" sz="2400" b="0" i="0" u="sng" strike="noStrike" dirty="0">
                <a:solidFill>
                  <a:srgbClr val="0563C1"/>
                </a:solidFill>
                <a:effectLst/>
                <a:latin typeface="Calibri" panose="020F0502020204030204" pitchFamily="34" charset="0"/>
                <a:cs typeface="Calibri" panose="020F0502020204030204" pitchFamily="34" charset="0"/>
                <a:hlinkClick r:id="rId3"/>
              </a:rPr>
              <a:t>peer support session</a:t>
            </a:r>
            <a:r>
              <a:rPr lang="en-US" sz="2400" b="0" i="0" u="none" strike="noStrike" dirty="0">
                <a:solidFill>
                  <a:srgbClr val="000000"/>
                </a:solidFill>
                <a:effectLst/>
                <a:latin typeface="Calibri" panose="020F0502020204030204" pitchFamily="34" charset="0"/>
                <a:cs typeface="Calibri" panose="020F0502020204030204" pitchFamily="34" charset="0"/>
              </a:rPr>
              <a:t>. </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 </a:t>
            </a:r>
            <a:r>
              <a:rPr lang="en-US" sz="2400" b="0" i="0" u="none" strike="noStrike" dirty="0" err="1">
                <a:solidFill>
                  <a:srgbClr val="000000"/>
                </a:solidFill>
                <a:effectLst/>
                <a:latin typeface="Calibri" panose="020F0502020204030204" pitchFamily="34" charset="0"/>
                <a:cs typeface="Calibri" panose="020F0502020204030204" pitchFamily="34" charset="0"/>
              </a:rPr>
              <a:t>centre</a:t>
            </a:r>
            <a:r>
              <a:rPr lang="en-US" sz="2400" b="0" i="0" u="none" strike="noStrike" dirty="0">
                <a:solidFill>
                  <a:srgbClr val="000000"/>
                </a:solidFill>
                <a:effectLst/>
                <a:latin typeface="Calibri" panose="020F0502020204030204" pitchFamily="34" charset="0"/>
                <a:cs typeface="Calibri" panose="020F0502020204030204" pitchFamily="34" charset="0"/>
              </a:rPr>
              <a:t> provides you with the option of talking to a vetted peer support volunteer in a safe and confidential environment. </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Sessions are open between the hours of 8:00AM-8:00PM on Monday-Friday with no appointment necessary.</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Student-volunteers can help students navigate any difficulties they may be facing; refer to other on-campus support programs, grant the opportunity to connect with other students through their self-care-oriented student events</a:t>
            </a:r>
            <a:r>
              <a:rPr lang="en-US" sz="2000" b="0" i="0" u="none" strike="noStrike" dirty="0">
                <a:solidFill>
                  <a:srgbClr val="000000"/>
                </a:solidFill>
                <a:effectLst/>
                <a:latin typeface="Calibri" panose="020F0502020204030204" pitchFamily="34" charset="0"/>
                <a:cs typeface="Calibri" panose="020F0502020204030204" pitchFamily="34" charset="0"/>
              </a:rPr>
              <a:t>. </a:t>
            </a:r>
            <a:endParaRPr lang="en-US" sz="20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489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2EAF7-75D1-9A29-1697-F50583826254}"/>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Introducing the Panel</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7A68675-8197-43B5-D17F-1AEC07F0C777}"/>
              </a:ext>
            </a:extLst>
          </p:cNvPr>
          <p:cNvSpPr>
            <a:spLocks noGrp="1"/>
          </p:cNvSpPr>
          <p:nvPr>
            <p:ph idx="1"/>
          </p:nvPr>
        </p:nvSpPr>
        <p:spPr/>
        <p:txBody>
          <a:bodyPr>
            <a:normAutofit/>
          </a:bodyPr>
          <a:lstStyle/>
          <a:p>
            <a:pPr>
              <a:buFont typeface="Arial" panose="020B0604020202020204" pitchFamily="34" charset="0"/>
              <a:buChar char="•"/>
            </a:pPr>
            <a:r>
              <a:rPr lang="en-CA" sz="2800" dirty="0" err="1">
                <a:solidFill>
                  <a:schemeClr val="tx1">
                    <a:lumMod val="50000"/>
                  </a:schemeClr>
                </a:solidFill>
                <a:latin typeface="Calibri" panose="020F0502020204030204" pitchFamily="34" charset="0"/>
                <a:cs typeface="Calibri" panose="020F0502020204030204" pitchFamily="34" charset="0"/>
              </a:rPr>
              <a:t>Rame</a:t>
            </a:r>
            <a:r>
              <a:rPr lang="en-CA" sz="2800" dirty="0">
                <a:solidFill>
                  <a:schemeClr val="tx1">
                    <a:lumMod val="50000"/>
                  </a:schemeClr>
                </a:solidFill>
                <a:latin typeface="Calibri" panose="020F0502020204030204" pitchFamily="34" charset="0"/>
                <a:cs typeface="Calibri" panose="020F0502020204030204" pitchFamily="34" charset="0"/>
              </a:rPr>
              <a:t> Marie, ADHDe Project Coordinator and Event Moderator</a:t>
            </a:r>
          </a:p>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rPr>
              <a:t>Nadia Gill, ADHDe Project Coordinator</a:t>
            </a:r>
          </a:p>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rPr>
              <a:t>Anthony Gomez, Student Accessibility Services</a:t>
            </a:r>
          </a:p>
          <a:p>
            <a:pPr>
              <a:buFont typeface="Arial" panose="020B0604020202020204" pitchFamily="34" charset="0"/>
              <a:buChar char="•"/>
            </a:pPr>
            <a:r>
              <a:rPr lang="en-CA" sz="2800" dirty="0">
                <a:solidFill>
                  <a:schemeClr val="tx1">
                    <a:lumMod val="50000"/>
                  </a:schemeClr>
                </a:solidFill>
                <a:latin typeface="Calibri" panose="020F0502020204030204" pitchFamily="34" charset="0"/>
                <a:cs typeface="Calibri" panose="020F0502020204030204" pitchFamily="34" charset="0"/>
              </a:rPr>
              <a:t>Erin Plumb, Learning Disabilities Association of Windsor Essex</a:t>
            </a:r>
          </a:p>
        </p:txBody>
      </p:sp>
    </p:spTree>
    <p:extLst>
      <p:ext uri="{BB962C8B-B14F-4D97-AF65-F5344CB8AC3E}">
        <p14:creationId xmlns:p14="http://schemas.microsoft.com/office/powerpoint/2010/main" val="1351165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8B9B-2337-344C-FF82-23ABB3D9900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Student Health Services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28A5243-59DC-BCC4-8D1D-2CC363AC426B}"/>
              </a:ext>
            </a:extLst>
          </p:cNvPr>
          <p:cNvSpPr>
            <a:spLocks noGrp="1"/>
          </p:cNvSpPr>
          <p:nvPr>
            <p:ph idx="1"/>
          </p:nvPr>
        </p:nvSpPr>
        <p:spPr/>
        <p:txBody>
          <a:bodyPr>
            <a:normAutofit/>
          </a:bodyPr>
          <a:lstStyle/>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 University also offers health services and benefits for all students. </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There is a medical team of nurses and doctors that provide a wide range of services to support emotional, physical, and personal well-being.</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The clinic operates Monday-Friday between 8:30-4:30 and is in the CAW building.</a:t>
            </a:r>
            <a:r>
              <a:rPr lang="en-US" sz="24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r>
              <a:rPr lang="en-US" sz="2400" b="0" i="0" u="none" strike="noStrike" dirty="0">
                <a:solidFill>
                  <a:srgbClr val="000000"/>
                </a:solidFill>
                <a:effectLst/>
                <a:latin typeface="Calibri" panose="020F0502020204030204" pitchFamily="34" charset="0"/>
                <a:cs typeface="Calibri" panose="020F0502020204030204" pitchFamily="34" charset="0"/>
              </a:rPr>
              <a:t>Booking an appointment can be done </a:t>
            </a:r>
            <a:r>
              <a:rPr lang="en-US" sz="2400" b="0" i="0" u="sng" strike="noStrike" dirty="0">
                <a:solidFill>
                  <a:srgbClr val="0563C1"/>
                </a:solidFill>
                <a:effectLst/>
                <a:latin typeface="Calibri" panose="020F0502020204030204" pitchFamily="34" charset="0"/>
                <a:cs typeface="Calibri" panose="020F0502020204030204" pitchFamily="34" charset="0"/>
                <a:hlinkClick r:id="rId3"/>
              </a:rPr>
              <a:t>online. </a:t>
            </a:r>
            <a:endParaRPr lang="en-US" sz="24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4677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19E8-88FA-2CF8-5D23-995AC6DF7529}"/>
              </a:ext>
            </a:extLst>
          </p:cNvPr>
          <p:cNvSpPr>
            <a:spLocks noGrp="1"/>
          </p:cNvSpPr>
          <p:nvPr>
            <p:ph type="title"/>
          </p:nvPr>
        </p:nvSpPr>
        <p:spPr/>
        <p:txBody>
          <a:bodyPr>
            <a:normAutofit/>
          </a:bodyPr>
          <a:lstStyle/>
          <a:p>
            <a:r>
              <a:rPr lang="en-CA" sz="6600" dirty="0">
                <a:latin typeface="Calibri" panose="020F0502020204030204" pitchFamily="34" charset="0"/>
                <a:cs typeface="Calibri" panose="020F0502020204030204" pitchFamily="34" charset="0"/>
              </a:rPr>
              <a:t>Question Period</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E7FF5F00-568E-293E-A199-0473E54E93F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86347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E596-3CE6-B3DF-4BA1-CC05A78B3AF0}"/>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Nadia Gill</a:t>
            </a:r>
            <a:endParaRPr lang="en-US" sz="6000" b="1"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3B290E3F-FC3C-3C59-C844-768F8EDBEAD4}"/>
              </a:ext>
            </a:extLst>
          </p:cNvPr>
          <p:cNvSpPr>
            <a:spLocks noGrp="1"/>
          </p:cNvSpPr>
          <p:nvPr>
            <p:ph type="body" idx="1"/>
          </p:nvPr>
        </p:nvSpPr>
        <p:spPr/>
        <p:txBody>
          <a:bodyPr>
            <a:normAutofit/>
          </a:bodyPr>
          <a:lstStyle/>
          <a:p>
            <a:r>
              <a:rPr lang="en-CA" sz="3200" dirty="0">
                <a:solidFill>
                  <a:schemeClr val="tx1">
                    <a:lumMod val="50000"/>
                  </a:schemeClr>
                </a:solidFill>
                <a:latin typeface="Calibri" panose="020F0502020204030204" pitchFamily="34" charset="0"/>
                <a:cs typeface="Calibri" panose="020F0502020204030204" pitchFamily="34" charset="0"/>
              </a:rPr>
              <a:t>The ADHDe Project Coordinator</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8655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05C8-B1C6-9F92-931E-628DB2A3A054}"/>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Your Rights</a:t>
            </a:r>
            <a:endParaRPr lang="en-US" sz="6000" b="1"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209845A2-5EF4-771E-B2EA-3291464B700C}"/>
              </a:ext>
            </a:extLst>
          </p:cNvPr>
          <p:cNvSpPr>
            <a:spLocks noGrp="1"/>
          </p:cNvSpPr>
          <p:nvPr>
            <p:ph type="body" idx="1"/>
          </p:nvPr>
        </p:nvSpPr>
        <p:spPr/>
        <p:txBody>
          <a:bodyPr/>
          <a:lstStyle/>
          <a:p>
            <a:r>
              <a:rPr lang="en-CA" sz="2800" dirty="0">
                <a:solidFill>
                  <a:schemeClr val="tx1">
                    <a:lumMod val="50000"/>
                  </a:schemeClr>
                </a:solidFill>
                <a:latin typeface="Calibri" panose="020F0502020204030204" pitchFamily="34" charset="0"/>
                <a:cs typeface="Calibri" panose="020F0502020204030204" pitchFamily="34" charset="0"/>
              </a:rPr>
              <a:t>What you have the right to as a student at UWindsor</a:t>
            </a:r>
            <a:endParaRPr lang="en-US" sz="2800" dirty="0">
              <a:solidFill>
                <a:schemeClr val="tx1">
                  <a:lumMod val="50000"/>
                </a:schemeClr>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510484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60DA-04C4-96E4-7D81-34625B6F7C49}"/>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Your Rights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6C60045-EC15-8DE1-16AD-FCBB4796716A}"/>
              </a:ext>
            </a:extLst>
          </p:cNvPr>
          <p:cNvSpPr>
            <a:spLocks noGrp="1"/>
          </p:cNvSpPr>
          <p:nvPr>
            <p:ph idx="1"/>
          </p:nvPr>
        </p:nvSpPr>
        <p:spPr/>
        <p:txBody>
          <a:bodyPr>
            <a:normAutofit/>
          </a:bodyPr>
          <a:lstStyle/>
          <a:p>
            <a:pPr>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Your rights to accommodation are defined in the Canadian Charter of Freedoms and Rights and the OHRC. </a:t>
            </a:r>
          </a:p>
          <a:p>
            <a:pPr>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Principals of accommodation and accessibility include dignity, individualization, integration and participation</a:t>
            </a:r>
          </a:p>
          <a:p>
            <a:pPr>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Role of the course syllabus and communication in accommodation Post Secondary</a:t>
            </a:r>
          </a:p>
          <a:p>
            <a:pPr>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Recruiting your Professor and TA as allies in your accommodation</a:t>
            </a:r>
          </a:p>
          <a:p>
            <a:pPr>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Where to go for help securing your rights as a student</a:t>
            </a:r>
          </a:p>
        </p:txBody>
      </p:sp>
    </p:spTree>
    <p:extLst>
      <p:ext uri="{BB962C8B-B14F-4D97-AF65-F5344CB8AC3E}">
        <p14:creationId xmlns:p14="http://schemas.microsoft.com/office/powerpoint/2010/main" val="2153694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A484-44B9-4A84-9754-3A845040E48E}"/>
              </a:ext>
            </a:extLst>
          </p:cNvPr>
          <p:cNvSpPr>
            <a:spLocks noGrp="1"/>
          </p:cNvSpPr>
          <p:nvPr>
            <p:ph type="title"/>
          </p:nvPr>
        </p:nvSpPr>
        <p:spPr/>
        <p:txBody>
          <a:bodyPr>
            <a:noAutofit/>
          </a:bodyPr>
          <a:lstStyle/>
          <a:p>
            <a:r>
              <a:rPr lang="en-CA" sz="6600" dirty="0">
                <a:latin typeface="Calibri" panose="020F0502020204030204" pitchFamily="34" charset="0"/>
                <a:cs typeface="Calibri" panose="020F0502020204030204" pitchFamily="34" charset="0"/>
              </a:rPr>
              <a:t>Going Forward</a:t>
            </a:r>
            <a:endParaRPr lang="en-US" sz="6600"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D4598A2-65A8-0102-1FB0-7AD2CAE9C967}"/>
              </a:ext>
            </a:extLst>
          </p:cNvPr>
          <p:cNvSpPr>
            <a:spLocks noGrp="1"/>
          </p:cNvSpPr>
          <p:nvPr>
            <p:ph type="body" idx="1"/>
          </p:nvPr>
        </p:nvSpPr>
        <p:spPr/>
        <p:txBody>
          <a:bodyPr>
            <a:normAutofit/>
          </a:bodyPr>
          <a:lstStyle/>
          <a:p>
            <a:r>
              <a:rPr lang="en-CA" sz="3200" dirty="0">
                <a:solidFill>
                  <a:schemeClr val="tx1">
                    <a:lumMod val="50000"/>
                  </a:schemeClr>
                </a:solidFill>
                <a:latin typeface="Calibri" panose="020F0502020204030204" pitchFamily="34" charset="0"/>
                <a:cs typeface="Calibri" panose="020F0502020204030204" pitchFamily="34" charset="0"/>
              </a:rPr>
              <a:t>Post Session Survey</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1335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01E7-35F7-FFB1-9498-C493C27285F6}"/>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Resources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4650D51-3553-0FA2-87BE-CD1FE458891A}"/>
              </a:ext>
            </a:extLst>
          </p:cNvPr>
          <p:cNvSpPr>
            <a:spLocks noGrp="1"/>
          </p:cNvSpPr>
          <p:nvPr>
            <p:ph idx="1"/>
          </p:nvPr>
        </p:nvSpPr>
        <p:spPr/>
        <p:txBody>
          <a:bodyPr>
            <a:normAutofit fontScale="92500"/>
          </a:bodyPr>
          <a:lstStyle/>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The ADHDe Project webpage</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Center for ADHD Awareness, Canada (CADDAC)</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Canadian ADHD Resource Alliance (CADDRA)</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The Student Accessibility Service Department</a:t>
            </a:r>
          </a:p>
          <a:p>
            <a:pPr>
              <a:buFont typeface="Arial" panose="020B0604020202020204" pitchFamily="34" charset="0"/>
              <a:buChar char="•"/>
            </a:pPr>
            <a:r>
              <a:rPr lang="en-US" sz="3600" dirty="0">
                <a:solidFill>
                  <a:schemeClr val="tx1">
                    <a:lumMod val="50000"/>
                  </a:schemeClr>
                </a:solidFill>
                <a:latin typeface="Calibri" panose="020F0502020204030204" pitchFamily="34" charset="0"/>
                <a:cs typeface="Calibri" panose="020F0502020204030204" pitchFamily="34" charset="0"/>
              </a:rPr>
              <a:t>Learning Disabilities Association of Windsor Essex</a:t>
            </a:r>
          </a:p>
          <a:p>
            <a:pPr>
              <a:buFont typeface="Arial" panose="020B0604020202020204" pitchFamily="34" charset="0"/>
              <a:buChar char="•"/>
            </a:pPr>
            <a:endParaRPr lang="en-US" sz="24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8020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FCD9B-1C9C-B8F5-DDC3-FFA6EA14496E}"/>
              </a:ext>
            </a:extLst>
          </p:cNvPr>
          <p:cNvSpPr>
            <a:spLocks noGrp="1"/>
          </p:cNvSpPr>
          <p:nvPr>
            <p:ph type="ctrTitle"/>
          </p:nvPr>
        </p:nvSpPr>
        <p:spPr>
          <a:xfrm>
            <a:off x="1088647" y="1083677"/>
            <a:ext cx="7766936" cy="1646302"/>
          </a:xfrm>
        </p:spPr>
        <p:txBody>
          <a:bodyPr/>
          <a:lstStyle/>
          <a:p>
            <a:pPr algn="l"/>
            <a:r>
              <a:rPr lang="en-CA" sz="4000" b="1" dirty="0">
                <a:latin typeface="Calibri" panose="020F0502020204030204" pitchFamily="34" charset="0"/>
                <a:cs typeface="Calibri" panose="020F0502020204030204" pitchFamily="34" charset="0"/>
              </a:rPr>
              <a:t>Thank you to our project partners</a:t>
            </a:r>
            <a:endParaRPr lang="en-US" sz="4000" b="1"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411EC820-B71A-F209-FEBC-6B3E8C585A3C}"/>
              </a:ext>
            </a:extLst>
          </p:cNvPr>
          <p:cNvSpPr>
            <a:spLocks noGrp="1"/>
          </p:cNvSpPr>
          <p:nvPr>
            <p:ph type="subTitle" idx="1"/>
          </p:nvPr>
        </p:nvSpPr>
        <p:spPr>
          <a:xfrm>
            <a:off x="1088647" y="3065127"/>
            <a:ext cx="8655242" cy="1096899"/>
          </a:xfrm>
        </p:spPr>
        <p:txBody>
          <a:bodyPr>
            <a:normAutofit fontScale="85000" lnSpcReduction="20000"/>
          </a:bodyPr>
          <a:lstStyle/>
          <a:p>
            <a:pPr algn="l"/>
            <a:r>
              <a:rPr lang="en-US" sz="2400" b="1" dirty="0">
                <a:solidFill>
                  <a:schemeClr val="tx1"/>
                </a:solidFill>
                <a:latin typeface="Calibri" panose="020F0502020204030204" pitchFamily="34" charset="0"/>
                <a:cs typeface="Calibri" panose="020F0502020204030204" pitchFamily="34" charset="0"/>
              </a:rPr>
              <a:t>The University of Windsor Office of Human Rights, Equity, and Accessibility</a:t>
            </a:r>
          </a:p>
          <a:p>
            <a:pPr algn="l"/>
            <a:r>
              <a:rPr lang="en-US" sz="2400" b="1" dirty="0">
                <a:solidFill>
                  <a:schemeClr val="tx1"/>
                </a:solidFill>
                <a:latin typeface="Calibri" panose="020F0502020204030204" pitchFamily="34" charset="0"/>
                <a:cs typeface="Calibri" panose="020F0502020204030204" pitchFamily="34" charset="0"/>
              </a:rPr>
              <a:t>The Learning Disabilities Association of Windsor Essex </a:t>
            </a:r>
          </a:p>
          <a:p>
            <a:pPr algn="l"/>
            <a:r>
              <a:rPr lang="en-US" sz="2400" b="1" dirty="0">
                <a:solidFill>
                  <a:schemeClr val="tx1"/>
                </a:solidFill>
                <a:latin typeface="Calibri" panose="020F0502020204030204" pitchFamily="34" charset="0"/>
                <a:cs typeface="Calibri" panose="020F0502020204030204" pitchFamily="34" charset="0"/>
              </a:rPr>
              <a:t>With support provided by the Government of Ontario</a:t>
            </a:r>
          </a:p>
        </p:txBody>
      </p:sp>
      <p:pic>
        <p:nvPicPr>
          <p:cNvPr id="5" name="Picture 4" descr="The University of Windsor Logo">
            <a:extLst>
              <a:ext uri="{FF2B5EF4-FFF2-40B4-BE49-F238E27FC236}">
                <a16:creationId xmlns:a16="http://schemas.microsoft.com/office/drawing/2014/main" id="{61E66105-4399-9056-112F-95681F3B89D2}"/>
              </a:ext>
            </a:extLst>
          </p:cNvPr>
          <p:cNvPicPr>
            <a:picLocks noChangeAspect="1"/>
          </p:cNvPicPr>
          <p:nvPr/>
        </p:nvPicPr>
        <p:blipFill rotWithShape="1">
          <a:blip r:embed="rId2"/>
          <a:srcRect l="34032" t="16666" r="34162" b="19697"/>
          <a:stretch/>
        </p:blipFill>
        <p:spPr>
          <a:xfrm>
            <a:off x="2281098" y="5006633"/>
            <a:ext cx="856626" cy="1096899"/>
          </a:xfrm>
          <a:prstGeom prst="rect">
            <a:avLst/>
          </a:prstGeom>
        </p:spPr>
      </p:pic>
      <p:pic>
        <p:nvPicPr>
          <p:cNvPr id="7" name="Picture 6" descr="The Learning Disabilities Association of Windsor Essex County Logo">
            <a:extLst>
              <a:ext uri="{FF2B5EF4-FFF2-40B4-BE49-F238E27FC236}">
                <a16:creationId xmlns:a16="http://schemas.microsoft.com/office/drawing/2014/main" id="{36CDEAD5-964B-ECFE-41CF-C380F7C3397C}"/>
              </a:ext>
            </a:extLst>
          </p:cNvPr>
          <p:cNvPicPr>
            <a:picLocks noChangeAspect="1"/>
          </p:cNvPicPr>
          <p:nvPr/>
        </p:nvPicPr>
        <p:blipFill>
          <a:blip r:embed="rId3"/>
          <a:stretch>
            <a:fillRect/>
          </a:stretch>
        </p:blipFill>
        <p:spPr>
          <a:xfrm>
            <a:off x="3808371" y="5412227"/>
            <a:ext cx="2843784" cy="569914"/>
          </a:xfrm>
          <a:prstGeom prst="rect">
            <a:avLst/>
          </a:prstGeom>
        </p:spPr>
      </p:pic>
      <p:pic>
        <p:nvPicPr>
          <p:cNvPr id="9" name="Picture 8" descr="The Government of Ontario Logo">
            <a:extLst>
              <a:ext uri="{FF2B5EF4-FFF2-40B4-BE49-F238E27FC236}">
                <a16:creationId xmlns:a16="http://schemas.microsoft.com/office/drawing/2014/main" id="{D4E0CF76-5FD8-A454-0BCB-D9138CFC3398}"/>
              </a:ext>
            </a:extLst>
          </p:cNvPr>
          <p:cNvPicPr>
            <a:picLocks noChangeAspect="1"/>
          </p:cNvPicPr>
          <p:nvPr/>
        </p:nvPicPr>
        <p:blipFill rotWithShape="1">
          <a:blip r:embed="rId4"/>
          <a:srcRect l="77145" t="71590"/>
          <a:stretch/>
        </p:blipFill>
        <p:spPr>
          <a:xfrm>
            <a:off x="7024083" y="5412227"/>
            <a:ext cx="1525824" cy="719891"/>
          </a:xfrm>
          <a:prstGeom prst="rect">
            <a:avLst/>
          </a:prstGeom>
        </p:spPr>
      </p:pic>
      <p:pic>
        <p:nvPicPr>
          <p:cNvPr id="11" name="Picture 10" descr="The ADHDe Project Logo">
            <a:extLst>
              <a:ext uri="{FF2B5EF4-FFF2-40B4-BE49-F238E27FC236}">
                <a16:creationId xmlns:a16="http://schemas.microsoft.com/office/drawing/2014/main" id="{A729B155-226D-C2E9-8EA8-9309EEB1569C}"/>
              </a:ext>
            </a:extLst>
          </p:cNvPr>
          <p:cNvPicPr>
            <a:picLocks noChangeAspect="1"/>
          </p:cNvPicPr>
          <p:nvPr/>
        </p:nvPicPr>
        <p:blipFill>
          <a:blip r:embed="rId5"/>
          <a:stretch>
            <a:fillRect/>
          </a:stretch>
        </p:blipFill>
        <p:spPr>
          <a:xfrm>
            <a:off x="528062" y="5010947"/>
            <a:ext cx="1121171" cy="1121171"/>
          </a:xfrm>
          <a:prstGeom prst="rect">
            <a:avLst/>
          </a:prstGeom>
        </p:spPr>
      </p:pic>
    </p:spTree>
    <p:extLst>
      <p:ext uri="{BB962C8B-B14F-4D97-AF65-F5344CB8AC3E}">
        <p14:creationId xmlns:p14="http://schemas.microsoft.com/office/powerpoint/2010/main" val="97439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A45C-00B6-6EEF-995E-9F3ED4FC06E9}"/>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The ADHDe Project</a:t>
            </a:r>
            <a:endParaRPr lang="en-US" sz="6000" b="1"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D19E3C72-F91C-F7ED-B55F-68275F2336E8}"/>
              </a:ext>
            </a:extLst>
          </p:cNvPr>
          <p:cNvSpPr>
            <a:spLocks noGrp="1"/>
          </p:cNvSpPr>
          <p:nvPr>
            <p:ph type="body" idx="1"/>
          </p:nvPr>
        </p:nvSpPr>
        <p:spPr/>
        <p:txBody>
          <a:bodyPr>
            <a:normAutofit/>
          </a:bodyPr>
          <a:lstStyle/>
          <a:p>
            <a:r>
              <a:rPr lang="en-CA" sz="4000" dirty="0">
                <a:solidFill>
                  <a:schemeClr val="tx1">
                    <a:lumMod val="50000"/>
                  </a:schemeClr>
                </a:solidFill>
                <a:latin typeface="Calibri" panose="020F0502020204030204" pitchFamily="34" charset="0"/>
                <a:cs typeface="Calibri" panose="020F0502020204030204" pitchFamily="34" charset="0"/>
              </a:rPr>
              <a:t>Education, Equity, Empowerment</a:t>
            </a:r>
            <a:endParaRPr lang="en-US" sz="40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197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007C-935C-84E2-D802-7F569917166E}"/>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Who We Are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BB9C139-1B31-CAF5-A762-40C05FC9627F}"/>
              </a:ext>
            </a:extLst>
          </p:cNvPr>
          <p:cNvSpPr>
            <a:spLocks noGrp="1"/>
          </p:cNvSpPr>
          <p:nvPr>
            <p:ph idx="1"/>
          </p:nvPr>
        </p:nvSpPr>
        <p:spPr>
          <a:xfrm>
            <a:off x="677334" y="1488613"/>
            <a:ext cx="8596668" cy="4454987"/>
          </a:xfrm>
        </p:spPr>
        <p:txBody>
          <a:bodyPr>
            <a:normAutofit/>
          </a:bodyPr>
          <a:lstStyle/>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 ADHDe Project is a student-led initiative that promotes inclusion and respect for students who have been diagnosed with ADHD or identify as neurodiverse. </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This project was created to:</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Destigmatize ADHD and neurodiversity on campus</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Provide students with resources and support, </a:t>
            </a:r>
          </a:p>
          <a:p>
            <a:pPr>
              <a:buFont typeface="Arial" panose="020B0604020202020204" pitchFamily="34" charset="0"/>
              <a:buChar char="•"/>
            </a:pPr>
            <a:r>
              <a:rPr lang="en-US" sz="2400" dirty="0">
                <a:solidFill>
                  <a:schemeClr val="tx1">
                    <a:lumMod val="50000"/>
                  </a:schemeClr>
                </a:solidFill>
                <a:latin typeface="Calibri" panose="020F0502020204030204" pitchFamily="34" charset="0"/>
                <a:cs typeface="Calibri" panose="020F0502020204030204" pitchFamily="34" charset="0"/>
              </a:rPr>
              <a:t>Promote a welcoming environment at the University of Windsor.</a:t>
            </a:r>
          </a:p>
          <a:p>
            <a:pPr marL="0" indent="0">
              <a:buNone/>
            </a:pPr>
            <a:r>
              <a:rPr lang="en-US" sz="2400" dirty="0">
                <a:solidFill>
                  <a:schemeClr val="tx1">
                    <a:lumMod val="50000"/>
                  </a:schemeClr>
                </a:solidFill>
                <a:latin typeface="Calibri" panose="020F0502020204030204" pitchFamily="34" charset="0"/>
                <a:cs typeface="Calibri" panose="020F0502020204030204" pitchFamily="34" charset="0"/>
              </a:rPr>
              <a:t>The ADHDe Project was produced by The University of Windsor and The Learning Disabilities Association of Windsor Essex with support from the Government of Ontario.</a:t>
            </a:r>
          </a:p>
          <a:p>
            <a:endParaRPr lang="en-US" dirty="0"/>
          </a:p>
        </p:txBody>
      </p:sp>
    </p:spTree>
    <p:extLst>
      <p:ext uri="{BB962C8B-B14F-4D97-AF65-F5344CB8AC3E}">
        <p14:creationId xmlns:p14="http://schemas.microsoft.com/office/powerpoint/2010/main" val="319915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54F4-4D0C-BE07-6BE2-EF84E8193DE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What’s with the “e”?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F05DBD1-25BA-3D14-8DA2-ECBE74630458}"/>
              </a:ext>
            </a:extLst>
          </p:cNvPr>
          <p:cNvSpPr>
            <a:spLocks noGrp="1"/>
          </p:cNvSpPr>
          <p:nvPr>
            <p:ph idx="1"/>
          </p:nvPr>
        </p:nvSpPr>
        <p:spPr/>
        <p:txBody>
          <a:bodyPr>
            <a:normAutofit/>
          </a:bodyPr>
          <a:lstStyle/>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Education</a:t>
            </a:r>
          </a:p>
          <a:p>
            <a:pPr>
              <a:buFont typeface="Arial" panose="020B0604020202020204" pitchFamily="34" charset="0"/>
              <a:buChar char="•"/>
            </a:pPr>
            <a:endParaRPr lang="en-CA" sz="36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Equity</a:t>
            </a:r>
          </a:p>
          <a:p>
            <a:pPr>
              <a:buFont typeface="Arial" panose="020B0604020202020204" pitchFamily="34" charset="0"/>
              <a:buChar char="•"/>
            </a:pPr>
            <a:endParaRPr lang="en-CA" sz="36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CA" sz="3600" dirty="0">
                <a:solidFill>
                  <a:schemeClr val="tx1">
                    <a:lumMod val="50000"/>
                  </a:schemeClr>
                </a:solidFill>
                <a:latin typeface="Calibri" panose="020F0502020204030204" pitchFamily="34" charset="0"/>
                <a:cs typeface="Calibri" panose="020F0502020204030204" pitchFamily="34" charset="0"/>
              </a:rPr>
              <a:t>Empowerment</a:t>
            </a:r>
            <a:endParaRPr lang="en-US" sz="3600" dirty="0">
              <a:solidFill>
                <a:schemeClr val="tx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042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E5A4-3EA6-6A61-FAF6-3D260310760C}"/>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The EnAbling Change Program</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027DE87-BFAD-931C-E402-A2358F470389}"/>
              </a:ext>
            </a:extLst>
          </p:cNvPr>
          <p:cNvSpPr>
            <a:spLocks noGrp="1"/>
          </p:cNvSpPr>
          <p:nvPr>
            <p:ph idx="1"/>
          </p:nvPr>
        </p:nvSpPr>
        <p:spPr/>
        <p:txBody>
          <a:bodyPr>
            <a:normAutofit/>
          </a:bodyPr>
          <a:lstStyle/>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The goals of the </a:t>
            </a:r>
            <a:r>
              <a:rPr lang="en-US" sz="2800" dirty="0" err="1">
                <a:solidFill>
                  <a:schemeClr val="tx1">
                    <a:lumMod val="50000"/>
                  </a:schemeClr>
                </a:solidFill>
                <a:latin typeface="Calibri" panose="020F0502020204030204" pitchFamily="34" charset="0"/>
                <a:cs typeface="Calibri" panose="020F0502020204030204" pitchFamily="34" charset="0"/>
              </a:rPr>
              <a:t>EnAbling</a:t>
            </a:r>
            <a:r>
              <a:rPr lang="en-US" sz="2800" dirty="0">
                <a:solidFill>
                  <a:schemeClr val="tx1">
                    <a:lumMod val="50000"/>
                  </a:schemeClr>
                </a:solidFill>
                <a:latin typeface="Calibri" panose="020F0502020204030204" pitchFamily="34" charset="0"/>
                <a:cs typeface="Calibri" panose="020F0502020204030204" pitchFamily="34" charset="0"/>
              </a:rPr>
              <a:t> Change Program are to encourage education about accessibility and encourage awareness about its benefits.</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The EnAbling Change Program is a grant program run by the Ministry for Seniors and Accessibility.</a:t>
            </a:r>
          </a:p>
          <a:p>
            <a:pPr>
              <a:buClrTx/>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Thanks to the support from the </a:t>
            </a:r>
            <a:r>
              <a:rPr lang="en-US" sz="2800" dirty="0" err="1">
                <a:solidFill>
                  <a:schemeClr val="tx1">
                    <a:lumMod val="50000"/>
                  </a:schemeClr>
                </a:solidFill>
                <a:latin typeface="Calibri" panose="020F0502020204030204" pitchFamily="34" charset="0"/>
                <a:cs typeface="Calibri" panose="020F0502020204030204" pitchFamily="34" charset="0"/>
              </a:rPr>
              <a:t>EnAbling</a:t>
            </a:r>
            <a:r>
              <a:rPr lang="en-US" sz="2800" dirty="0">
                <a:solidFill>
                  <a:schemeClr val="tx1">
                    <a:lumMod val="50000"/>
                  </a:schemeClr>
                </a:solidFill>
                <a:latin typeface="Calibri" panose="020F0502020204030204" pitchFamily="34" charset="0"/>
                <a:cs typeface="Calibri" panose="020F0502020204030204" pitchFamily="34" charset="0"/>
              </a:rPr>
              <a:t> Change Program, The ADHDe Project was able to become a University wide accessibility initiative.</a:t>
            </a:r>
          </a:p>
          <a:p>
            <a:endParaRPr lang="en-US" dirty="0"/>
          </a:p>
        </p:txBody>
      </p:sp>
    </p:spTree>
    <p:extLst>
      <p:ext uri="{BB962C8B-B14F-4D97-AF65-F5344CB8AC3E}">
        <p14:creationId xmlns:p14="http://schemas.microsoft.com/office/powerpoint/2010/main" val="4234831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B5F4-DBED-BED8-CA0C-98F76FD68F50}"/>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Accessibility Regulations</a:t>
            </a:r>
            <a:endParaRPr lang="en-US" sz="6000" b="1"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5A45AA64-5196-9039-C4A4-C624ED86BD9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4681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76AC7-6209-5541-8EBF-A951584B81D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Accessibility Regulations</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200F1B1-7067-B3C6-6ADA-9B3FA4D77172}"/>
              </a:ext>
            </a:extLst>
          </p:cNvPr>
          <p:cNvSpPr>
            <a:spLocks noGrp="1"/>
          </p:cNvSpPr>
          <p:nvPr>
            <p:ph idx="1"/>
          </p:nvPr>
        </p:nvSpPr>
        <p:spPr>
          <a:xfrm>
            <a:off x="677334" y="1704109"/>
            <a:ext cx="8596668" cy="4544291"/>
          </a:xfrm>
        </p:spPr>
        <p:txBody>
          <a:bodyPr>
            <a:normAutofit fontScale="77500" lnSpcReduction="20000"/>
          </a:bodyPr>
          <a:lstStyle/>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Educational institutions in Ontario have an obligation to adhere to two sets of regulations</a:t>
            </a:r>
          </a:p>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The Ontario Human Rights Code:</a:t>
            </a:r>
          </a:p>
          <a:p>
            <a:pPr>
              <a:buFont typeface="Arial" panose="020B0604020202020204" pitchFamily="34" charset="0"/>
              <a:buChar char="•"/>
            </a:pPr>
            <a:r>
              <a:rPr lang="en-US" sz="2800" dirty="0">
                <a:solidFill>
                  <a:schemeClr val="tx1">
                    <a:lumMod val="50000"/>
                  </a:schemeClr>
                </a:solidFill>
                <a:latin typeface="Calibri" panose="020F0502020204030204" pitchFamily="34" charset="0"/>
                <a:cs typeface="Calibri" panose="020F0502020204030204" pitchFamily="34" charset="0"/>
              </a:rPr>
              <a:t>M</a:t>
            </a:r>
            <a:r>
              <a:rPr lang="en-US" sz="2800" b="0" i="0" dirty="0">
                <a:solidFill>
                  <a:schemeClr val="tx1">
                    <a:lumMod val="50000"/>
                  </a:schemeClr>
                </a:solidFill>
                <a:effectLst/>
                <a:latin typeface="Calibri" panose="020F0502020204030204" pitchFamily="34" charset="0"/>
                <a:cs typeface="Calibri" panose="020F0502020204030204" pitchFamily="34" charset="0"/>
              </a:rPr>
              <a:t>aintaining accessible, inclusive, discrimination and harassment-free education environments that respect human rights.</a:t>
            </a:r>
          </a:p>
          <a:p>
            <a:pPr marL="0" indent="0">
              <a:buNone/>
            </a:pPr>
            <a:r>
              <a:rPr lang="en-CA" sz="2800" dirty="0">
                <a:solidFill>
                  <a:schemeClr val="tx1">
                    <a:lumMod val="50000"/>
                  </a:schemeClr>
                </a:solidFill>
                <a:latin typeface="Calibri" panose="020F0502020204030204" pitchFamily="34" charset="0"/>
                <a:cs typeface="Calibri" panose="020F0502020204030204" pitchFamily="34" charset="0"/>
              </a:rPr>
              <a:t>The Accessibility for Ontarians with Disabilities Act:</a:t>
            </a:r>
          </a:p>
          <a:p>
            <a:pPr>
              <a:buFont typeface="Arial" panose="020B0604020202020204" pitchFamily="34" charset="0"/>
              <a:buChar char="•"/>
            </a:pPr>
            <a:r>
              <a:rPr lang="en-US" sz="2800" b="0" i="0" dirty="0">
                <a:solidFill>
                  <a:schemeClr val="tx1">
                    <a:lumMod val="50000"/>
                  </a:schemeClr>
                </a:solidFill>
                <a:effectLst/>
                <a:latin typeface="Calibri" panose="020F0502020204030204" pitchFamily="34" charset="0"/>
                <a:cs typeface="Calibri" panose="020F0502020204030204" pitchFamily="34" charset="0"/>
              </a:rPr>
              <a:t>The AODA established the Integrated Accessibility Standard Regulations (IASR), a grouping of legal requirements that institutions must follow to help identify, remove, and prevent barriers faced by persons with disabilities. These requirements are divided in two categories: General Requirements and Accessibility Standards.</a:t>
            </a:r>
          </a:p>
          <a:p>
            <a:pPr marL="0" indent="0">
              <a:buNone/>
            </a:pPr>
            <a:r>
              <a:rPr lang="en-US" sz="1600" dirty="0">
                <a:solidFill>
                  <a:schemeClr val="tx1">
                    <a:lumMod val="50000"/>
                  </a:schemeClr>
                </a:solidFill>
                <a:latin typeface="Calibri" panose="020F0502020204030204" pitchFamily="34" charset="0"/>
                <a:cs typeface="Calibri" panose="020F0502020204030204" pitchFamily="34" charset="0"/>
              </a:rPr>
              <a:t>Sourced From: </a:t>
            </a:r>
            <a:r>
              <a:rPr lang="en-US" sz="1600" b="0" i="0" u="sng" dirty="0">
                <a:solidFill>
                  <a:schemeClr val="tx1">
                    <a:lumMod val="50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Universal Design for Learning (UDL) for Inclusion, Diversity, Equity, and Accessibility (IDEA)</a:t>
            </a:r>
            <a:r>
              <a:rPr lang="en-US" sz="1600" b="0" i="0" dirty="0">
                <a:solidFill>
                  <a:schemeClr val="tx1">
                    <a:lumMod val="50000"/>
                  </a:schemeClr>
                </a:solidFill>
                <a:effectLst/>
                <a:latin typeface="Calibri" panose="020F0502020204030204" pitchFamily="34" charset="0"/>
                <a:cs typeface="Calibri" panose="020F0502020204030204" pitchFamily="34" charset="0"/>
              </a:rPr>
              <a:t> by Darla Benton Kearney</a:t>
            </a:r>
            <a:endParaRPr lang="en-US" sz="28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95975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4197F9-F128-9B0F-6D3B-F97EB00ECDDB}"/>
              </a:ext>
            </a:extLst>
          </p:cNvPr>
          <p:cNvSpPr>
            <a:spLocks noGrp="1"/>
          </p:cNvSpPr>
          <p:nvPr>
            <p:ph type="title"/>
          </p:nvPr>
        </p:nvSpPr>
        <p:spPr/>
        <p:txBody>
          <a:bodyPr>
            <a:normAutofit/>
          </a:bodyPr>
          <a:lstStyle/>
          <a:p>
            <a:r>
              <a:rPr lang="en-CA" sz="6000" b="1" dirty="0">
                <a:latin typeface="Calibri" panose="020F0502020204030204" pitchFamily="34" charset="0"/>
                <a:cs typeface="Calibri" panose="020F0502020204030204" pitchFamily="34" charset="0"/>
              </a:rPr>
              <a:t>Keira Amato</a:t>
            </a:r>
            <a:endParaRPr lang="en-US" sz="6000"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D53C160-7316-E7C1-5595-6345F51DC76B}"/>
              </a:ext>
            </a:extLst>
          </p:cNvPr>
          <p:cNvSpPr>
            <a:spLocks noGrp="1"/>
          </p:cNvSpPr>
          <p:nvPr>
            <p:ph type="body" idx="1"/>
          </p:nvPr>
        </p:nvSpPr>
        <p:spPr/>
        <p:txBody>
          <a:bodyPr>
            <a:normAutofit/>
          </a:bodyPr>
          <a:lstStyle/>
          <a:p>
            <a:pPr>
              <a:buClr>
                <a:schemeClr val="bg1"/>
              </a:buClr>
            </a:pPr>
            <a:r>
              <a:rPr lang="en-CA" sz="3200" dirty="0">
                <a:solidFill>
                  <a:schemeClr val="tx1">
                    <a:lumMod val="50000"/>
                  </a:schemeClr>
                </a:solidFill>
                <a:latin typeface="Calibri" panose="020F0502020204030204" pitchFamily="34" charset="0"/>
                <a:cs typeface="Calibri" panose="020F0502020204030204" pitchFamily="34" charset="0"/>
              </a:rPr>
              <a:t>My life as a student with ADHD</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
        <p:nvSpPr>
          <p:cNvPr id="2" name="Footer Placeholder 1">
            <a:extLst>
              <a:ext uri="{FF2B5EF4-FFF2-40B4-BE49-F238E27FC236}">
                <a16:creationId xmlns:a16="http://schemas.microsoft.com/office/drawing/2014/main" id="{C0250AD0-FF8C-61C5-52F6-1FCA87EFA5C2}"/>
              </a:ext>
            </a:extLst>
          </p:cNvPr>
          <p:cNvSpPr>
            <a:spLocks noGrp="1"/>
          </p:cNvSpPr>
          <p:nvPr>
            <p:ph type="ftr" sz="quarter" idx="11"/>
          </p:nvPr>
        </p:nvSpPr>
        <p:spPr>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Add a footer</a:t>
            </a:r>
            <a:endParaRPr lang="en-US" noProof="0" dirty="0"/>
          </a:p>
        </p:txBody>
      </p:sp>
      <p:sp>
        <p:nvSpPr>
          <p:cNvPr id="3" name="Slide Number Placeholder 2">
            <a:extLst>
              <a:ext uri="{FF2B5EF4-FFF2-40B4-BE49-F238E27FC236}">
                <a16:creationId xmlns:a16="http://schemas.microsoft.com/office/drawing/2014/main" id="{AD9AF958-6708-584A-9441-1760F59FE390}"/>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99F50C-BE38-4BD0-BA84-9B090E1F2B9B}" type="slidenum">
              <a:rPr lang="en-US" smtClean="0"/>
              <a:pPr/>
              <a:t>9</a:t>
            </a:fld>
            <a:endParaRPr lang="en-US" noProof="0" dirty="0"/>
          </a:p>
        </p:txBody>
      </p:sp>
    </p:spTree>
    <p:extLst>
      <p:ext uri="{BB962C8B-B14F-4D97-AF65-F5344CB8AC3E}">
        <p14:creationId xmlns:p14="http://schemas.microsoft.com/office/powerpoint/2010/main" val="142026619"/>
      </p:ext>
    </p:extLst>
  </p:cSld>
  <p:clrMapOvr>
    <a:masterClrMapping/>
  </p:clrMapOvr>
</p:sld>
</file>

<file path=ppt/theme/theme1.xml><?xml version="1.0" encoding="utf-8"?>
<a:theme xmlns:a="http://schemas.openxmlformats.org/drawingml/2006/main" name="Facet">
  <a:themeElements>
    <a:clrScheme name="Custom 1">
      <a:dk1>
        <a:srgbClr val="3F3F3F"/>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814</TotalTime>
  <Words>1832</Words>
  <Application>Microsoft Office PowerPoint</Application>
  <PresentationFormat>Widescreen</PresentationFormat>
  <Paragraphs>167</Paragraphs>
  <Slides>27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Trebuchet MS</vt:lpstr>
      <vt:lpstr>Wingdings 3</vt:lpstr>
      <vt:lpstr>Facet</vt:lpstr>
      <vt:lpstr>The ADHDe Project</vt:lpstr>
      <vt:lpstr>Introducing the Panel</vt:lpstr>
      <vt:lpstr>The ADHDe Project</vt:lpstr>
      <vt:lpstr>Who We Are</vt:lpstr>
      <vt:lpstr>What’s with the “e”?</vt:lpstr>
      <vt:lpstr>The EnAbling Change Program</vt:lpstr>
      <vt:lpstr>Accessibility Regulations</vt:lpstr>
      <vt:lpstr>Accessibility Regulations</vt:lpstr>
      <vt:lpstr>Keira Amato</vt:lpstr>
      <vt:lpstr>Support</vt:lpstr>
      <vt:lpstr>Student Accessibility Services</vt:lpstr>
      <vt:lpstr>Making the transition to university</vt:lpstr>
      <vt:lpstr>Accommodation supports</vt:lpstr>
      <vt:lpstr>ADHD Documentation</vt:lpstr>
      <vt:lpstr>Funding Support</vt:lpstr>
      <vt:lpstr>Student Health</vt:lpstr>
      <vt:lpstr>Student Counselling Center</vt:lpstr>
      <vt:lpstr>My Student Support App</vt:lpstr>
      <vt:lpstr>Peer Support</vt:lpstr>
      <vt:lpstr>Student Health Services</vt:lpstr>
      <vt:lpstr>Question Period</vt:lpstr>
      <vt:lpstr>Nadia Gill</vt:lpstr>
      <vt:lpstr>Your Rights</vt:lpstr>
      <vt:lpstr>Your Rights</vt:lpstr>
      <vt:lpstr>Going Forward</vt:lpstr>
      <vt:lpstr>Resources</vt:lpstr>
      <vt:lpstr>Thank you to our project partners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Nadia Gill</dc:creator>
  <cp:lastModifiedBy>Nadia Gill</cp:lastModifiedBy>
  <cp:revision>73</cp:revision>
  <dcterms:created xsi:type="dcterms:W3CDTF">2022-07-05T15:53:07Z</dcterms:created>
  <dcterms:modified xsi:type="dcterms:W3CDTF">2023-01-17T23:07:44Z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