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A_35669743.xml" ContentType="application/vnd.ms-powerpoint.comments+xml"/>
  <Override PartName="/ppt/notesSlides/notesSlide2.xml" ContentType="application/vnd.openxmlformats-officedocument.presentationml.notesSlide+xml"/>
  <Override PartName="/ppt/comments/modernComment_15A_4952E963.xml" ContentType="application/vnd.ms-powerpoint.comments+xml"/>
  <Override PartName="/ppt/notesSlides/notesSlide3.xml" ContentType="application/vnd.openxmlformats-officedocument.presentationml.notesSlide+xml"/>
  <Override PartName="/ppt/comments/modernComment_153_9C4210EB.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15B_2E8456F6.xml" ContentType="application/vnd.ms-powerpoint.comments+xml"/>
  <Override PartName="/ppt/notesSlides/notesSlide8.xml" ContentType="application/vnd.openxmlformats-officedocument.presentationml.notesSlide+xml"/>
  <Override PartName="/ppt/comments/modernComment_14F_FC6A6818.xml" ContentType="application/vnd.ms-powerpoint.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modernComment_11A_877277B.xml" ContentType="application/vnd.ms-powerpoint.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modernComment_154_59DCD875.xml" ContentType="application/vnd.ms-powerpoint.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modernComment_11D_AB04CEBB.xml" ContentType="application/vnd.ms-powerpoint.comments+xml"/>
  <Override PartName="/ppt/notesSlides/notesSlide19.xml" ContentType="application/vnd.openxmlformats-officedocument.presentationml.notesSlide+xml"/>
  <Override PartName="/ppt/comments/modernComment_147_28E8D639.xml" ContentType="application/vnd.ms-powerpoint.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modernComment_138_10211108.xml" ContentType="application/vnd.ms-powerpoint.comments+xml"/>
  <Override PartName="/ppt/notesSlides/notesSlide24.xml" ContentType="application/vnd.openxmlformats-officedocument.presentationml.notesSlide+xml"/>
  <Override PartName="/ppt/comments/modernComment_139_18E4E481.xml" ContentType="application/vnd.ms-powerpoint.comments+xml"/>
  <Override PartName="/ppt/notesSlides/notesSlide25.xml" ContentType="application/vnd.openxmlformats-officedocument.presentationml.notesSlide+xml"/>
  <Override PartName="/ppt/comments/modernComment_13C_6EEDFBCD.xml" ContentType="application/vnd.ms-powerpoint.comment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modernComment_13E_1A9C876D.xml" ContentType="application/vnd.ms-powerpoint.comment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omments/modernComment_161_80BEB9DE.xml" ContentType="application/vnd.ms-powerpoint.comments+xml"/>
  <Override PartName="/ppt/notesSlides/notesSlide31.xml" ContentType="application/vnd.openxmlformats-officedocument.presentationml.notesSlide+xml"/>
  <Override PartName="/ppt/comments/modernComment_15D_F349DC77.xml" ContentType="application/vnd.ms-powerpoint.comment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omments/modernComment_141_B5441D0A.xml" ContentType="application/vnd.ms-powerpoint.comment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omments/modernComment_144_792DA612.xml" ContentType="application/vnd.ms-powerpoint.comments+xml"/>
  <Override PartName="/ppt/notesSlides/notesSlide37.xml" ContentType="application/vnd.openxmlformats-officedocument.presentationml.notesSlide+xml"/>
  <Override PartName="/ppt/comments/modernComment_143_B303F155.xml" ContentType="application/vnd.ms-powerpoint.comment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Lst>
  <p:notesMasterIdLst>
    <p:notesMasterId r:id="rId48"/>
  </p:notesMasterIdLst>
  <p:sldIdLst>
    <p:sldId id="266" r:id="rId5"/>
    <p:sldId id="346" r:id="rId6"/>
    <p:sldId id="339" r:id="rId7"/>
    <p:sldId id="326" r:id="rId8"/>
    <p:sldId id="350" r:id="rId9"/>
    <p:sldId id="311" r:id="rId10"/>
    <p:sldId id="347" r:id="rId11"/>
    <p:sldId id="335" r:id="rId12"/>
    <p:sldId id="332" r:id="rId13"/>
    <p:sldId id="333" r:id="rId14"/>
    <p:sldId id="356" r:id="rId15"/>
    <p:sldId id="331" r:id="rId16"/>
    <p:sldId id="282" r:id="rId17"/>
    <p:sldId id="357" r:id="rId18"/>
    <p:sldId id="340" r:id="rId19"/>
    <p:sldId id="283" r:id="rId20"/>
    <p:sldId id="284" r:id="rId21"/>
    <p:sldId id="285" r:id="rId22"/>
    <p:sldId id="327" r:id="rId23"/>
    <p:sldId id="328" r:id="rId24"/>
    <p:sldId id="352" r:id="rId25"/>
    <p:sldId id="315" r:id="rId26"/>
    <p:sldId id="312" r:id="rId27"/>
    <p:sldId id="313" r:id="rId28"/>
    <p:sldId id="316" r:id="rId29"/>
    <p:sldId id="314" r:id="rId30"/>
    <p:sldId id="317" r:id="rId31"/>
    <p:sldId id="318" r:id="rId32"/>
    <p:sldId id="348" r:id="rId33"/>
    <p:sldId id="320" r:id="rId34"/>
    <p:sldId id="353" r:id="rId35"/>
    <p:sldId id="349" r:id="rId36"/>
    <p:sldId id="319" r:id="rId37"/>
    <p:sldId id="341" r:id="rId38"/>
    <p:sldId id="321" r:id="rId39"/>
    <p:sldId id="322" r:id="rId40"/>
    <p:sldId id="324" r:id="rId41"/>
    <p:sldId id="323" r:id="rId42"/>
    <p:sldId id="342" r:id="rId43"/>
    <p:sldId id="343" r:id="rId44"/>
    <p:sldId id="344" r:id="rId45"/>
    <p:sldId id="354" r:id="rId46"/>
    <p:sldId id="334"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07876C-F567-4298-8CED-CF9E0E36917B}" name="Laura Chittle" initials="LC" userId="S::lchittle@uwindsor.ca::0f9abcf7-cfa5-4908-a75f-087f8b90694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81520" autoAdjust="0"/>
  </p:normalViewPr>
  <p:slideViewPr>
    <p:cSldViewPr snapToGrid="0">
      <p:cViewPr varScale="1">
        <p:scale>
          <a:sx n="53" d="100"/>
          <a:sy n="53" d="100"/>
        </p:scale>
        <p:origin x="5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s>
</file>

<file path=ppt/comments/modernComment_10A_35669743.xml><?xml version="1.0" encoding="utf-8"?>
<p188:cmLst xmlns:a="http://schemas.openxmlformats.org/drawingml/2006/main" xmlns:r="http://schemas.openxmlformats.org/officeDocument/2006/relationships" xmlns:p188="http://schemas.microsoft.com/office/powerpoint/2018/8/main">
  <p188:cm id="{68B026B7-B4E1-B647-9BBC-58A2690168C0}" authorId="{6807876C-F567-4298-8CED-CF9E0E36917B}" status="resolved" created="2022-09-07T17:22:12.153" complete="100000">
    <pc:sldMkLst xmlns:pc="http://schemas.microsoft.com/office/powerpoint/2013/main/command">
      <pc:docMk/>
      <pc:sldMk cId="895915843" sldId="266"/>
    </pc:sldMkLst>
    <p188:txBody>
      <a:bodyPr/>
      <a:lstStyle/>
      <a:p>
        <a:r>
          <a:rPr lang="en-US"/>
          <a:t>Key suggestions: A few more activities, find ways to reduce text on slide and speak to the ideas you have, use pictures to balance text?</a:t>
        </a:r>
      </a:p>
    </p188:txBody>
  </p188:cm>
</p188:cmLst>
</file>

<file path=ppt/comments/modernComment_11A_877277B.xml><?xml version="1.0" encoding="utf-8"?>
<p188:cmLst xmlns:a="http://schemas.openxmlformats.org/drawingml/2006/main" xmlns:r="http://schemas.openxmlformats.org/officeDocument/2006/relationships" xmlns:p188="http://schemas.microsoft.com/office/powerpoint/2018/8/main">
  <p188:cm id="{CE1799DE-C4AC-6C43-84FC-4D86F469E7AA}" authorId="{6807876C-F567-4298-8CED-CF9E0E36917B}" status="resolved" created="2022-09-07T17:02:28.396" complete="100000">
    <pc:sldMkLst xmlns:pc="http://schemas.microsoft.com/office/powerpoint/2013/main/command">
      <pc:docMk/>
      <pc:sldMk cId="142026619" sldId="282"/>
    </pc:sldMkLst>
    <p188:txBody>
      <a:bodyPr/>
      <a:lstStyle/>
      <a:p>
        <a:r>
          <a:rPr lang="en-US"/>
          <a:t>Could this information be displayed visually in some way or is there a way that the text can be reduced and you can speak to these terms?
</a:t>
        </a:r>
      </a:p>
    </p188:txBody>
  </p188:cm>
</p188:cmLst>
</file>

<file path=ppt/comments/modernComment_11D_AB04CEBB.xml><?xml version="1.0" encoding="utf-8"?>
<p188:cmLst xmlns:a="http://schemas.openxmlformats.org/drawingml/2006/main" xmlns:r="http://schemas.openxmlformats.org/officeDocument/2006/relationships" xmlns:p188="http://schemas.microsoft.com/office/powerpoint/2018/8/main">
  <p188:cm id="{2FC37349-BB96-5546-8133-D5FFBBEC5A94}" authorId="{6807876C-F567-4298-8CED-CF9E0E36917B}" status="resolved" created="2022-09-07T17:04:47.213" complete="100000">
    <pc:sldMkLst xmlns:pc="http://schemas.microsoft.com/office/powerpoint/2013/main/command">
      <pc:docMk/>
      <pc:sldMk cId="2869219003" sldId="285"/>
    </pc:sldMkLst>
    <p188:txBody>
      <a:bodyPr/>
      <a:lstStyle/>
      <a:p>
        <a:r>
          <a:rPr lang="en-US"/>
          <a:t>I wonder if a simpler ppt template would help these tables stand out a bit more?</a:t>
        </a:r>
      </a:p>
    </p188:txBody>
  </p188:cm>
</p188:cmLst>
</file>

<file path=ppt/comments/modernComment_138_10211108.xml><?xml version="1.0" encoding="utf-8"?>
<p188:cmLst xmlns:a="http://schemas.openxmlformats.org/drawingml/2006/main" xmlns:r="http://schemas.openxmlformats.org/officeDocument/2006/relationships" xmlns:p188="http://schemas.microsoft.com/office/powerpoint/2018/8/main">
  <p188:cm id="{2DF03B4A-1F72-4B4F-A6D1-3AF4C681985F}" authorId="{6807876C-F567-4298-8CED-CF9E0E36917B}" status="resolved" created="2022-09-07T17:09:31.246" complete="100000">
    <ac:deMkLst xmlns:ac="http://schemas.microsoft.com/office/drawing/2013/main/command">
      <pc:docMk xmlns:pc="http://schemas.microsoft.com/office/powerpoint/2013/main/command"/>
      <pc:sldMk xmlns:pc="http://schemas.microsoft.com/office/powerpoint/2013/main/command" cId="270602504" sldId="312"/>
      <ac:spMk id="3" creationId="{597AAF61-E2FE-F084-19FA-97478496F85C}"/>
    </ac:deMkLst>
    <p188:txBody>
      <a:bodyPr/>
      <a:lstStyle/>
      <a:p>
        <a:r>
          <a:rPr lang="en-US"/>
          <a:t>Reduce text?</a:t>
        </a:r>
      </a:p>
    </p188:txBody>
  </p188:cm>
</p188:cmLst>
</file>

<file path=ppt/comments/modernComment_139_18E4E481.xml><?xml version="1.0" encoding="utf-8"?>
<p188:cmLst xmlns:a="http://schemas.openxmlformats.org/drawingml/2006/main" xmlns:r="http://schemas.openxmlformats.org/officeDocument/2006/relationships" xmlns:p188="http://schemas.microsoft.com/office/powerpoint/2018/8/main">
  <p188:cm id="{9ECCF6BF-6C9B-1646-BCDC-89D212403B5C}" authorId="{6807876C-F567-4298-8CED-CF9E0E36917B}" status="resolved" created="2022-09-07T17:09:16.605" complete="100000">
    <pc:sldMkLst xmlns:pc="http://schemas.microsoft.com/office/powerpoint/2013/main/command">
      <pc:docMk/>
      <pc:sldMk cId="417653889" sldId="313"/>
    </pc:sldMkLst>
    <p188:txBody>
      <a:bodyPr/>
      <a:lstStyle/>
      <a:p>
        <a:r>
          <a:rPr lang="en-US"/>
          <a:t>Change in title font colour here</a:t>
        </a:r>
      </a:p>
    </p188:txBody>
  </p188:cm>
</p188:cmLst>
</file>

<file path=ppt/comments/modernComment_13C_6EEDFBCD.xml><?xml version="1.0" encoding="utf-8"?>
<p188:cmLst xmlns:a="http://schemas.openxmlformats.org/drawingml/2006/main" xmlns:r="http://schemas.openxmlformats.org/officeDocument/2006/relationships" xmlns:p188="http://schemas.microsoft.com/office/powerpoint/2018/8/main">
  <p188:cm id="{0C578D82-5F29-1A4F-AEED-F15C76F8CC60}" authorId="{6807876C-F567-4298-8CED-CF9E0E36917B}" status="resolved" created="2022-09-07T17:12:27.721" complete="100000">
    <pc:sldMkLst xmlns:pc="http://schemas.microsoft.com/office/powerpoint/2013/main/command">
      <pc:docMk/>
      <pc:sldMk cId="1861090253" sldId="316"/>
    </pc:sldMkLst>
    <p188:replyLst>
      <p188:reply id="{CA5CFFA0-E2C9-3F42-891D-7E6A4D2DD1FA}" authorId="{6807876C-F567-4298-8CED-CF9E0E36917B}" created="2022-09-07T17:13:17.855">
        <p188:txBody>
          <a:bodyPr/>
          <a:lstStyle/>
          <a:p>
            <a:r>
              <a:rPr lang="en-US"/>
              <a:t>Once you’ve gather participants responses, you could highlight the next few slides.</a:t>
            </a:r>
          </a:p>
        </p188:txBody>
      </p188:reply>
    </p188:replyLst>
    <p188:txBody>
      <a:bodyPr/>
      <a:lstStyle/>
      <a:p>
        <a:r>
          <a:rPr lang="en-US"/>
          <a:t>Could you ask the audience, “given what you’ve just learned about ADHD”, what are some social and academic barriers students may face”. You could also break the audience into groups and some groups brainstorm social barriers another group brainstorms academic barriers and then take up the responses on flip chart. You could also consider asking this question and having the audience respond with some form of multimedia like Jamboard. </a:t>
        </a:r>
      </a:p>
    </p188:txBody>
  </p188:cm>
</p188:cmLst>
</file>

<file path=ppt/comments/modernComment_13E_1A9C876D.xml><?xml version="1.0" encoding="utf-8"?>
<p188:cmLst xmlns:a="http://schemas.openxmlformats.org/drawingml/2006/main" xmlns:r="http://schemas.openxmlformats.org/officeDocument/2006/relationships" xmlns:p188="http://schemas.microsoft.com/office/powerpoint/2018/8/main">
  <p188:cm id="{0907CC60-80C6-404A-AF98-7FBFFA41868C}" authorId="{6807876C-F567-4298-8CED-CF9E0E36917B}" status="resolved" created="2022-09-07T17:14:27.510" complete="100000">
    <pc:sldMkLst xmlns:pc="http://schemas.microsoft.com/office/powerpoint/2013/main/command">
      <pc:docMk/>
      <pc:sldMk cId="446465901" sldId="318"/>
    </pc:sldMkLst>
    <p188:txBody>
      <a:bodyPr/>
      <a:lstStyle/>
      <a:p>
        <a:r>
          <a:rPr lang="en-US"/>
          <a:t>If you didn’t want to have an activity for the previous content on barriers, you might consider asking participants to discuss what types of challenges individuals with ADHD might have in the classroom and allow them to generate some ideas and then share this slide? </a:t>
        </a:r>
      </a:p>
    </p188:txBody>
  </p188:cm>
</p188:cmLst>
</file>

<file path=ppt/comments/modernComment_141_B5441D0A.xml><?xml version="1.0" encoding="utf-8"?>
<p188:cmLst xmlns:a="http://schemas.openxmlformats.org/drawingml/2006/main" xmlns:r="http://schemas.openxmlformats.org/officeDocument/2006/relationships" xmlns:p188="http://schemas.microsoft.com/office/powerpoint/2018/8/main">
  <p188:cm id="{BF6D333F-FB57-E443-A50A-EC138678DC8C}" authorId="{6807876C-F567-4298-8CED-CF9E0E36917B}" status="resolved" created="2022-09-07T17:20:02.456" complete="100000">
    <pc:sldMkLst xmlns:pc="http://schemas.microsoft.com/office/powerpoint/2013/main/command">
      <pc:docMk/>
      <pc:sldMk cId="3041139978" sldId="321"/>
    </pc:sldMkLst>
    <p188:txBody>
      <a:bodyPr/>
      <a:lstStyle/>
      <a:p>
        <a:r>
          <a:rPr lang="en-US"/>
          <a:t>Could there be an activity for the next three slides that allow presenters to think through what they might do to support accessibility, inclusivity in their classroom? This would encourage reflection and engagement with the audience. Afterwards, you could always highlight ideas that weren’t mentioned. </a:t>
        </a:r>
      </a:p>
    </p188:txBody>
  </p188:cm>
</p188:cmLst>
</file>

<file path=ppt/comments/modernComment_143_B303F155.xml><?xml version="1.0" encoding="utf-8"?>
<p188:cmLst xmlns:a="http://schemas.openxmlformats.org/drawingml/2006/main" xmlns:r="http://schemas.openxmlformats.org/officeDocument/2006/relationships" xmlns:p188="http://schemas.microsoft.com/office/powerpoint/2018/8/main">
  <p188:cm id="{876005FA-7F04-334E-A336-4B34CA56D5E9}" authorId="{6807876C-F567-4298-8CED-CF9E0E36917B}" status="resolved" created="2022-09-07T17:20:28.530" complete="100000">
    <pc:sldMkLst xmlns:pc="http://schemas.microsoft.com/office/powerpoint/2013/main/command">
      <pc:docMk/>
      <pc:sldMk cId="3003380053" sldId="323"/>
    </pc:sldMkLst>
    <p188:txBody>
      <a:bodyPr/>
      <a:lstStyle/>
      <a:p>
        <a:r>
          <a:rPr lang="en-US"/>
          <a:t>Condense text? </a:t>
        </a:r>
      </a:p>
    </p188:txBody>
  </p188:cm>
</p188:cmLst>
</file>

<file path=ppt/comments/modernComment_144_792DA612.xml><?xml version="1.0" encoding="utf-8"?>
<p188:cmLst xmlns:a="http://schemas.openxmlformats.org/drawingml/2006/main" xmlns:r="http://schemas.openxmlformats.org/officeDocument/2006/relationships" xmlns:p188="http://schemas.microsoft.com/office/powerpoint/2018/8/main">
  <p188:cm id="{BFFCE40F-4B10-A143-82F5-DA1DFF2B3A0C}" authorId="{6807876C-F567-4298-8CED-CF9E0E36917B}" status="resolved" created="2022-09-07T17:21:03.040" complete="100000">
    <pc:sldMkLst xmlns:pc="http://schemas.microsoft.com/office/powerpoint/2013/main/command">
      <pc:docMk/>
      <pc:sldMk cId="2033034770" sldId="324"/>
    </pc:sldMkLst>
    <p188:txBody>
      <a:bodyPr/>
      <a:lstStyle/>
      <a:p>
        <a:r>
          <a:rPr lang="en-US"/>
          <a:t>Maybe have this slide before 38 since it includes specific examples while 38 is more overarching? </a:t>
        </a:r>
      </a:p>
    </p188:txBody>
  </p188:cm>
  <p188:cm id="{7D13B012-AF7B-8D40-85EF-855BCDAE8204}" authorId="{6807876C-F567-4298-8CED-CF9E0E36917B}" status="resolved" created="2022-09-07T17:21:08.203" complete="100000">
    <ac:deMkLst xmlns:ac="http://schemas.microsoft.com/office/drawing/2013/main/command">
      <pc:docMk xmlns:pc="http://schemas.microsoft.com/office/powerpoint/2013/main/command"/>
      <pc:sldMk xmlns:pc="http://schemas.microsoft.com/office/powerpoint/2013/main/command" cId="2033034770" sldId="324"/>
      <ac:spMk id="3" creationId="{F94E3D7C-5D7B-0354-61C0-3ABA0B0EE69A}"/>
    </ac:deMkLst>
    <p188:txBody>
      <a:bodyPr/>
      <a:lstStyle/>
      <a:p>
        <a:r>
          <a:rPr lang="en-US"/>
          <a:t>Condense text?</a:t>
        </a:r>
      </a:p>
    </p188:txBody>
  </p188:cm>
</p188:cmLst>
</file>

<file path=ppt/comments/modernComment_147_28E8D639.xml><?xml version="1.0" encoding="utf-8"?>
<p188:cmLst xmlns:a="http://schemas.openxmlformats.org/drawingml/2006/main" xmlns:r="http://schemas.openxmlformats.org/officeDocument/2006/relationships" xmlns:p188="http://schemas.microsoft.com/office/powerpoint/2018/8/main">
  <p188:cm id="{8C5504BA-AC37-8D40-929C-3827B34133AA}" authorId="{6807876C-F567-4298-8CED-CF9E0E36917B}" status="resolved" created="2022-09-07T17:08:39.568" complete="100000">
    <pc:sldMkLst xmlns:pc="http://schemas.microsoft.com/office/powerpoint/2013/main/command">
      <pc:docMk/>
      <pc:sldMk cId="686347833" sldId="327"/>
    </pc:sldMkLst>
    <p188:txBody>
      <a:bodyPr/>
      <a:lstStyle/>
      <a:p>
        <a:r>
          <a:rPr lang="en-US"/>
          <a:t>Sometimes it can be helpful to break up sessions with activities and questions to help reengage the audience. I try and do this every 10-15 minutes. Might there be a way to pose a question related to this content that could help reengage the audience. If not in this section, could you in the previous section? Could you ask “what do you think you know about ADHD?” or ‘What are some misconceptions”. These might not be the right questions but considering ways to foster discussion would be helpful. </a:t>
        </a:r>
      </a:p>
    </p188:txBody>
  </p188:cm>
</p188:cmLst>
</file>

<file path=ppt/comments/modernComment_14F_FC6A6818.xml><?xml version="1.0" encoding="utf-8"?>
<p188:cmLst xmlns:a="http://schemas.openxmlformats.org/drawingml/2006/main" xmlns:r="http://schemas.openxmlformats.org/officeDocument/2006/relationships" xmlns:p188="http://schemas.microsoft.com/office/powerpoint/2018/8/main">
  <p188:cm id="{7581CCF7-862A-E646-83E6-BD5442B77785}" authorId="{6807876C-F567-4298-8CED-CF9E0E36917B}" status="resolved" created="2022-09-07T17:00:53.506" complete="100000">
    <pc:sldMkLst xmlns:pc="http://schemas.microsoft.com/office/powerpoint/2013/main/command">
      <pc:docMk/>
      <pc:sldMk cId="4234831896" sldId="335"/>
    </pc:sldMkLst>
    <p188:txBody>
      <a:bodyPr/>
      <a:lstStyle/>
      <a:p>
        <a:r>
          <a:rPr lang="en-US"/>
          <a:t>Could you find ways to condense the text on the slide and speak to the full content within the bullet points. </a:t>
        </a:r>
      </a:p>
    </p188:txBody>
  </p188:cm>
</p188:cmLst>
</file>

<file path=ppt/comments/modernComment_153_9C4210EB.xml><?xml version="1.0" encoding="utf-8"?>
<p188:cmLst xmlns:a="http://schemas.openxmlformats.org/drawingml/2006/main" xmlns:r="http://schemas.openxmlformats.org/officeDocument/2006/relationships" xmlns:p188="http://schemas.microsoft.com/office/powerpoint/2018/8/main">
  <p188:cm id="{A6EAECD6-37A7-7145-ACA1-7E5E869977FC}" authorId="{6807876C-F567-4298-8CED-CF9E0E36917B}" status="resolved" created="2022-09-07T16:54:49.051" complete="100000">
    <pc:sldMkLst xmlns:pc="http://schemas.microsoft.com/office/powerpoint/2013/main/command">
      <pc:docMk/>
      <pc:sldMk cId="2621575403" sldId="339"/>
    </pc:sldMkLst>
    <p188:txBody>
      <a:bodyPr/>
      <a:lstStyle/>
      <a:p>
        <a:r>
          <a:rPr lang="en-US"/>
          <a:t>Rather than label this slide with a title and description, could you just embed the video and play it?</a:t>
        </a:r>
      </a:p>
    </p188:txBody>
  </p188:cm>
</p188:cmLst>
</file>

<file path=ppt/comments/modernComment_154_59DCD875.xml><?xml version="1.0" encoding="utf-8"?>
<p188:cmLst xmlns:a="http://schemas.openxmlformats.org/drawingml/2006/main" xmlns:r="http://schemas.openxmlformats.org/officeDocument/2006/relationships" xmlns:p188="http://schemas.microsoft.com/office/powerpoint/2018/8/main">
  <p188:cm id="{D725ABAC-59DB-BC4C-B9B3-65F531E94D09}" authorId="{6807876C-F567-4298-8CED-CF9E0E36917B}" status="resolved" created="2022-09-07T17:03:32.506" complete="100000">
    <pc:sldMkLst xmlns:pc="http://schemas.microsoft.com/office/powerpoint/2013/main/command">
      <pc:docMk/>
      <pc:sldMk cId="1507645557" sldId="340"/>
    </pc:sldMkLst>
    <p188:txBody>
      <a:bodyPr/>
      <a:lstStyle/>
      <a:p>
        <a:r>
          <a:rPr lang="en-US"/>
          <a:t>Condense text and speak to this information?</a:t>
        </a:r>
      </a:p>
    </p188:txBody>
  </p188:cm>
</p188:cmLst>
</file>

<file path=ppt/comments/modernComment_15A_4952E963.xml><?xml version="1.0" encoding="utf-8"?>
<p188:cmLst xmlns:a="http://schemas.openxmlformats.org/drawingml/2006/main" xmlns:r="http://schemas.openxmlformats.org/officeDocument/2006/relationships" xmlns:p188="http://schemas.microsoft.com/office/powerpoint/2018/8/main">
  <p188:cm id="{4DA9609A-57B2-2743-850C-8FCED7466D44}" authorId="{6807876C-F567-4298-8CED-CF9E0E36917B}" status="resolved" created="2022-09-07T16:49:06.233" complete="100000">
    <ac:txMkLst xmlns:ac="http://schemas.microsoft.com/office/drawing/2013/main/command">
      <pc:docMk xmlns:pc="http://schemas.microsoft.com/office/powerpoint/2013/main/command"/>
      <pc:sldMk xmlns:pc="http://schemas.microsoft.com/office/powerpoint/2013/main/command" cId="1230170467" sldId="346"/>
      <ac:spMk id="3" creationId="{AF40EC0C-2D6A-B852-078C-6B827A42AB78}"/>
      <ac:txMk cp="292">
        <ac:context len="326" hash="4044510353"/>
      </ac:txMk>
    </ac:txMkLst>
    <p188:pos x="6734119" y="2920579"/>
    <p188:replyLst>
      <p188:reply id="{5BF44631-E508-644B-9FBA-D27A84F35F48}" authorId="{6807876C-F567-4298-8CED-CF9E0E36917B}" created="2022-09-07T16:57:50.104">
        <p188:txBody>
          <a:bodyPr/>
          <a:lstStyle/>
          <a:p>
            <a:r>
              <a:rPr lang="en-US"/>
              <a:t>There is also something could ppt design ideas and this can be a helpful tool to design slides!
</a:t>
            </a:r>
          </a:p>
        </p188:txBody>
      </p188:reply>
    </p188:replyLst>
    <p188:txBody>
      <a:bodyPr/>
      <a:lstStyle/>
      <a:p>
        <a:r>
          <a:rPr lang="en-US"/>
          <a:t>Perhaps condense the text on this slide? Sample on the slide. Also, could these be verbally stated with no slide? Or text replaced by an image and these ideas spoken about? Just some ideas :)
</a:t>
        </a:r>
      </a:p>
    </p188:txBody>
  </p188:cm>
</p188:cmLst>
</file>

<file path=ppt/comments/modernComment_15B_2E8456F6.xml><?xml version="1.0" encoding="utf-8"?>
<p188:cmLst xmlns:a="http://schemas.openxmlformats.org/drawingml/2006/main" xmlns:r="http://schemas.openxmlformats.org/officeDocument/2006/relationships" xmlns:p188="http://schemas.microsoft.com/office/powerpoint/2018/8/main">
  <p188:cm id="{4F449AE3-CD9A-F745-A47C-5403C4F10677}" authorId="{6807876C-F567-4298-8CED-CF9E0E36917B}" status="resolved" created="2022-09-07T16:59:43.307" complete="100000">
    <ac:deMkLst xmlns:ac="http://schemas.microsoft.com/office/drawing/2013/main/command">
      <pc:docMk xmlns:pc="http://schemas.microsoft.com/office/powerpoint/2013/main/command"/>
      <pc:sldMk xmlns:pc="http://schemas.microsoft.com/office/powerpoint/2013/main/command" cId="780424950" sldId="347"/>
      <ac:spMk id="3" creationId="{1F05DBD1-25BA-3D14-8DA2-ECBE74630458}"/>
    </ac:deMkLst>
    <p188:txBody>
      <a:bodyPr/>
      <a:lstStyle/>
      <a:p>
        <a:r>
          <a:rPr lang="en-US"/>
          <a:t>Different font colour</a:t>
        </a:r>
      </a:p>
    </p188:txBody>
  </p188:cm>
</p188:cmLst>
</file>

<file path=ppt/comments/modernComment_15D_F349DC77.xml><?xml version="1.0" encoding="utf-8"?>
<p188:cmLst xmlns:a="http://schemas.openxmlformats.org/drawingml/2006/main" xmlns:r="http://schemas.openxmlformats.org/officeDocument/2006/relationships" xmlns:p188="http://schemas.microsoft.com/office/powerpoint/2018/8/main">
  <p188:cm id="{E9D727A9-01F0-7C42-A631-65B247403E60}" authorId="{6807876C-F567-4298-8CED-CF9E0E36917B}" status="resolved" created="2022-09-07T17:17:30.841" complete="100000">
    <pc:sldMkLst xmlns:pc="http://schemas.microsoft.com/office/powerpoint/2013/main/command">
      <pc:docMk/>
      <pc:sldMk cId="4081704055" sldId="349"/>
    </pc:sldMkLst>
    <p188:txBody>
      <a:bodyPr/>
      <a:lstStyle/>
      <a:p>
        <a:r>
          <a:rPr lang="en-US"/>
          <a:t>In might be good to provide a practical example of what each of these might look like? Or how an instructor might ensure these principles in their practice. </a:t>
        </a:r>
      </a:p>
    </p188:txBody>
  </p188:cm>
</p188:cmLst>
</file>

<file path=ppt/comments/modernComment_161_80BEB9DE.xml><?xml version="1.0" encoding="utf-8"?>
<p188:cmLst xmlns:a="http://schemas.openxmlformats.org/drawingml/2006/main" xmlns:r="http://schemas.openxmlformats.org/officeDocument/2006/relationships" xmlns:p188="http://schemas.microsoft.com/office/powerpoint/2018/8/main">
  <p188:cm id="{6DF85B95-F3F4-2449-A8E2-3A464ED98591}" authorId="{6807876C-F567-4298-8CED-CF9E0E36917B}" status="resolved" created="2022-09-07T17:15:38.742" complete="100000">
    <pc:sldMkLst xmlns:pc="http://schemas.microsoft.com/office/powerpoint/2013/main/command">
      <pc:docMk/>
      <pc:sldMk cId="2159983070" sldId="353"/>
    </pc:sldMkLst>
    <p188:txBody>
      <a:bodyPr/>
      <a:lstStyle/>
      <a:p>
        <a:r>
          <a:rPr lang="en-US"/>
          <a:t>This is great! I love that you’re giving participants an opportunity to reflect on the classroom. </a:t>
        </a:r>
      </a:p>
    </p188:txBody>
  </p188:cm>
  <p188:cm id="{43761AB2-960C-2E48-99F4-93C3D367E196}" authorId="{6807876C-F567-4298-8CED-CF9E0E36917B}" status="resolved" created="2022-09-07T17:16:28.061" complete="100000">
    <ac:deMkLst xmlns:ac="http://schemas.microsoft.com/office/drawing/2013/main/command">
      <pc:docMk xmlns:pc="http://schemas.microsoft.com/office/powerpoint/2013/main/command"/>
      <pc:sldMk xmlns:pc="http://schemas.microsoft.com/office/powerpoint/2013/main/command" cId="2159983070" sldId="353"/>
      <ac:spMk id="3" creationId="{1CA88028-E602-9261-648F-5F464A573ACA}"/>
    </ac:deMkLst>
    <p188:replyLst>
      <p188:reply id="{72F29E87-8C9B-B94A-8064-DCD9CD36A7CF}" authorId="{6807876C-F567-4298-8CED-CF9E0E36917B}" created="2022-09-07T17:18:40.905">
        <p188:txBody>
          <a:bodyPr/>
          <a:lstStyle/>
          <a:p>
            <a:r>
              <a:rPr lang="en-US"/>
              <a:t>Also when you say accessibility do you mean only physical space? Are these the types of responses that you’re interested in gathering?</a:t>
            </a:r>
          </a:p>
        </p188:txBody>
      </p188:reply>
    </p188:replyLst>
    <p188:txBody>
      <a:bodyPr/>
      <a:lstStyle/>
      <a:p>
        <a:r>
          <a:rPr lang="en-US"/>
          <a:t>I wonder if it might be worth reversing these questions as i think what is inaccessible might inform the recommendations? </a:t>
        </a:r>
      </a:p>
    </p188:txBody>
  </p188:cm>
  <p188:cm id="{624F9014-7272-424E-B4E6-C51C5D696831}" authorId="{6807876C-F567-4298-8CED-CF9E0E36917B}" status="resolved" created="2022-09-07T17:31:25.371" complete="100000">
    <ac:deMkLst xmlns:ac="http://schemas.microsoft.com/office/drawing/2013/main/command">
      <pc:docMk xmlns:pc="http://schemas.microsoft.com/office/powerpoint/2013/main/command"/>
      <pc:sldMk xmlns:pc="http://schemas.microsoft.com/office/powerpoint/2013/main/command" cId="2159983070" sldId="353"/>
      <ac:spMk id="3" creationId="{1CA88028-E602-9261-648F-5F464A573ACA}"/>
    </ac:deMkLst>
    <p188:txBody>
      <a:bodyPr/>
      <a:lstStyle/>
      <a:p>
        <a:r>
          <a:rPr lang="en-US"/>
          <a:t>Alternate suggestion, could you show pictures of inaccessible classrooms and have participants identify the problem areas. Subsequently you could ask for general recommendations for accessibility</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46528-5289-4C1C-A47D-9C2B53839952}" type="datetimeFigureOut">
              <a:rPr lang="en-US" smtClean="0"/>
              <a:t>10/28/2022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9B181E-6AE8-42F7-ADED-4F8938E8CF39}" type="slidenum">
              <a:rPr lang="en-US" smtClean="0"/>
              <a:t>‹#›</a:t>
            </a:fld>
            <a:endParaRPr lang="en-US"/>
          </a:p>
        </p:txBody>
      </p:sp>
    </p:spTree>
    <p:extLst>
      <p:ext uri="{BB962C8B-B14F-4D97-AF65-F5344CB8AC3E}">
        <p14:creationId xmlns:p14="http://schemas.microsoft.com/office/powerpoint/2010/main" val="150426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a:t>
            </a:fld>
            <a:endParaRPr lang="en-US"/>
          </a:p>
        </p:txBody>
      </p:sp>
    </p:spTree>
    <p:extLst>
      <p:ext uri="{BB962C8B-B14F-4D97-AF65-F5344CB8AC3E}">
        <p14:creationId xmlns:p14="http://schemas.microsoft.com/office/powerpoint/2010/main" val="2388372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Educational institutions in Ontario have an obligation to adhere to two sets of regulations, the Ontario Human Rights code (OHR) and the Accessibility for Ontarians with Disabilities Act (AODA). </a:t>
            </a:r>
          </a:p>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The OHRC: </a:t>
            </a:r>
            <a:r>
              <a:rPr lang="en-US" sz="1200" b="0" i="0" dirty="0">
                <a:solidFill>
                  <a:schemeClr val="tx1">
                    <a:lumMod val="50000"/>
                  </a:schemeClr>
                </a:solidFill>
                <a:effectLst/>
                <a:latin typeface="Calibri" panose="020F0502020204030204" pitchFamily="34" charset="0"/>
                <a:cs typeface="Calibri" panose="020F0502020204030204" pitchFamily="34" charset="0"/>
              </a:rPr>
              <a:t>Maintaining accessible, inclusive, discrimination and harassment-free education environments that respect human rights.</a:t>
            </a:r>
          </a:p>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The AODA: </a:t>
            </a:r>
            <a:r>
              <a:rPr lang="en-US" sz="1200" b="0" i="0" dirty="0">
                <a:solidFill>
                  <a:schemeClr val="tx1">
                    <a:lumMod val="50000"/>
                  </a:schemeClr>
                </a:solidFill>
                <a:effectLst/>
                <a:latin typeface="Calibri" panose="020F0502020204030204" pitchFamily="34" charset="0"/>
                <a:cs typeface="Calibri" panose="020F0502020204030204" pitchFamily="34" charset="0"/>
              </a:rPr>
              <a:t>The AODA established the Integrated Accessibility Standard Regulations (IASR), a grouping of legal requirements that institutions must follow to help identify, remove, and prevent barriers faced by persons with disabilities. These requirements are divided in two categories: General Requirements and Accessibility Standards.</a:t>
            </a:r>
            <a:r>
              <a:rPr lang="en-CA" sz="1200" b="0" i="0" dirty="0">
                <a:solidFill>
                  <a:schemeClr val="tx1">
                    <a:lumMod val="50000"/>
                  </a:schemeClr>
                </a:solidFill>
                <a:effectLst/>
                <a:latin typeface="Calibri" panose="020F0502020204030204" pitchFamily="34" charset="0"/>
                <a:cs typeface="Calibri" panose="020F0502020204030204" pitchFamily="34" charset="0"/>
              </a:rPr>
              <a:t> </a:t>
            </a:r>
            <a:r>
              <a:rPr lang="en-CA" sz="1200" dirty="0">
                <a:solidFill>
                  <a:schemeClr val="tx1"/>
                </a:solidFill>
                <a:latin typeface="Calibri" panose="020F0502020204030204" pitchFamily="34" charset="0"/>
                <a:cs typeface="Calibri" panose="020F0502020204030204" pitchFamily="34" charset="0"/>
              </a:rPr>
              <a:t>The Act was put into place in 2005, with the intention of creating a fully accessible Ontario by 2025.</a:t>
            </a:r>
            <a:endParaRPr lang="en-US" dirty="0"/>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10</a:t>
            </a:fld>
            <a:endParaRPr lang="en-US"/>
          </a:p>
        </p:txBody>
      </p:sp>
    </p:spTree>
    <p:extLst>
      <p:ext uri="{BB962C8B-B14F-4D97-AF65-F5344CB8AC3E}">
        <p14:creationId xmlns:p14="http://schemas.microsoft.com/office/powerpoint/2010/main" val="1543970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Brainstorming activity: What are some key words that come to mind when you think about ADHD?</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11</a:t>
            </a:fld>
            <a:endParaRPr lang="en-US"/>
          </a:p>
        </p:txBody>
      </p:sp>
    </p:spTree>
    <p:extLst>
      <p:ext uri="{BB962C8B-B14F-4D97-AF65-F5344CB8AC3E}">
        <p14:creationId xmlns:p14="http://schemas.microsoft.com/office/powerpoint/2010/main" val="791752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To help everyone feel comfortable and informed about the topics we’ll be covering today we will start by discussing some of the concepts and terms that are key to this project. We hope that these carefully defined concepts and terms will give you a better understanding of the barriers, circumstances, and realities that students with ADHD experience.</a:t>
            </a:r>
          </a:p>
        </p:txBody>
      </p:sp>
      <p:sp>
        <p:nvSpPr>
          <p:cNvPr id="4" name="Slide Number Placeholder 3"/>
          <p:cNvSpPr>
            <a:spLocks noGrp="1"/>
          </p:cNvSpPr>
          <p:nvPr>
            <p:ph type="sldNum" sz="quarter" idx="5"/>
          </p:nvPr>
        </p:nvSpPr>
        <p:spPr/>
        <p:txBody>
          <a:bodyPr/>
          <a:lstStyle/>
          <a:p>
            <a:fld id="{019B181E-6AE8-42F7-ADED-4F8938E8CF39}" type="slidenum">
              <a:rPr lang="en-US" smtClean="0"/>
              <a:t>12</a:t>
            </a:fld>
            <a:endParaRPr lang="en-US"/>
          </a:p>
        </p:txBody>
      </p:sp>
    </p:spTree>
    <p:extLst>
      <p:ext uri="{BB962C8B-B14F-4D97-AF65-F5344CB8AC3E}">
        <p14:creationId xmlns:p14="http://schemas.microsoft.com/office/powerpoint/2010/main" val="3368045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ADHD: Stands for Attention Deficit/ Hyperactivity Disorder. ADHD as a neurodevelopmental disorder. The three core symptoms of ADHD are: inattention, impulsivity, and hyperactivity. There are three types of ADHD: inattentive type, hyperactive type, and combined type, which we will be covering later in the presentation.</a:t>
            </a:r>
          </a:p>
          <a:p>
            <a:pPr marL="171450" indent="-171450">
              <a:buFont typeface="Arial" panose="020B0604020202020204" pitchFamily="34" charset="0"/>
              <a:buChar char="•"/>
            </a:pPr>
            <a:r>
              <a:rPr lang="en-US" dirty="0"/>
              <a:t>Neurodiverse: Refers to a group of people who are neurologically diverse. This can include people with ADHD and people without ADHD. For example: “They are a neurodiverse family. There are two children and a parent who have ADHD, and one child and one parent who do not have ADHD”.</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13</a:t>
            </a:fld>
            <a:endParaRPr lang="en-US" noProof="0" dirty="0"/>
          </a:p>
        </p:txBody>
      </p:sp>
    </p:spTree>
    <p:extLst>
      <p:ext uri="{BB962C8B-B14F-4D97-AF65-F5344CB8AC3E}">
        <p14:creationId xmlns:p14="http://schemas.microsoft.com/office/powerpoint/2010/main" val="1762435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Disability: Personal experience of barriers to participation in all aspects of society.</a:t>
            </a:r>
          </a:p>
          <a:p>
            <a:pPr marL="171450" indent="-171450">
              <a:buFont typeface="Arial" panose="020B0604020202020204" pitchFamily="34" charset="0"/>
              <a:buChar char="•"/>
            </a:pPr>
            <a:r>
              <a:rPr lang="en-US" dirty="0"/>
              <a:t>Invisible Disability: A disability that you might not be able to perceive when you first meet someone.</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14</a:t>
            </a:fld>
            <a:endParaRPr lang="en-US" noProof="0" dirty="0"/>
          </a:p>
        </p:txBody>
      </p:sp>
    </p:spTree>
    <p:extLst>
      <p:ext uri="{BB962C8B-B14F-4D97-AF65-F5344CB8AC3E}">
        <p14:creationId xmlns:p14="http://schemas.microsoft.com/office/powerpoint/2010/main" val="3631298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Executive function: set of skills that we use to navigate everyday life. Includes time management, self-control, flexible thinking, emotional regulation, etc. </a:t>
            </a:r>
          </a:p>
          <a:p>
            <a:pPr marL="171450" indent="-171450">
              <a:buFont typeface="Arial" panose="020B0604020202020204" pitchFamily="34" charset="0"/>
              <a:buChar char="•"/>
            </a:pPr>
            <a:r>
              <a:rPr lang="en-US" dirty="0"/>
              <a:t>Overstimulation: feeling extremely overwhelmed by a surplus of stimulating sensations such as loud music, certain textures, certain tastes, bright lights, etc. This can cause an emotional response. </a:t>
            </a:r>
          </a:p>
          <a:p>
            <a:pPr marL="171450" indent="-171450">
              <a:buFont typeface="Arial" panose="020B0604020202020204" pitchFamily="34" charset="0"/>
              <a:buChar char="•"/>
            </a:pPr>
            <a:r>
              <a:rPr lang="en-US" dirty="0"/>
              <a:t>Accessibility Barrier: An accessibility barrier is an obstacle or hurdle that prevents a person with a disability from participating in all aspects of society. There are five types of accessibility barriers: physical/architectural, informational/communicational, technological, attitudinal, and organizational.</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15</a:t>
            </a:fld>
            <a:endParaRPr lang="en-US" noProof="0" dirty="0"/>
          </a:p>
        </p:txBody>
      </p:sp>
    </p:spTree>
    <p:extLst>
      <p:ext uri="{BB962C8B-B14F-4D97-AF65-F5344CB8AC3E}">
        <p14:creationId xmlns:p14="http://schemas.microsoft.com/office/powerpoint/2010/main" val="1289492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has been a shift in ADHD terminology and labelling. Sometimes controversial. As a team we worked together to present an equitable and inclusive understanding of ADHD. Attention Deficit/Hyperactivity Disorder, ADHD, is often defined as a neurodevelopmental disorder. Common symptoms include hyperactivity, inattentiveness, and impulsivity. Many people with ADHD excel at creative problem solving, are exceptionally empathetic and often have a strong sense of fairness. Many children and adults with ADHD have other co-associated conditions, like Learning Disabilities, ODD, Anxiety, or Depression. There are effective psychological, educational, and medical supports available for people with ADHD. Some of the supports available are therapies, medication, support groups, educational programs, accommodations. </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16</a:t>
            </a:fld>
            <a:endParaRPr lang="en-US" noProof="0" dirty="0"/>
          </a:p>
        </p:txBody>
      </p:sp>
    </p:spTree>
    <p:extLst>
      <p:ext uri="{BB962C8B-B14F-4D97-AF65-F5344CB8AC3E}">
        <p14:creationId xmlns:p14="http://schemas.microsoft.com/office/powerpoint/2010/main" val="1976329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ADHD presents in different ways, depending on the individual. There are three main classifications of how ADHD can present. Hyperactive type, inattentive type, and combined type. Inattentive type was traditionally referred to as ADD (attention deficit disorder). Cisgender men are more likely to be diagnosed with Hyperactive type ADHD when compared to cisgendered women. Cis women are less likely to receive a diagnosis as a child and are more likely to be diagnosed with Inattentive type ADHD. ADHD is NOT a gender-specific disorder. </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17</a:t>
            </a:fld>
            <a:endParaRPr lang="en-US" noProof="0" dirty="0"/>
          </a:p>
        </p:txBody>
      </p:sp>
    </p:spTree>
    <p:extLst>
      <p:ext uri="{BB962C8B-B14F-4D97-AF65-F5344CB8AC3E}">
        <p14:creationId xmlns:p14="http://schemas.microsoft.com/office/powerpoint/2010/main" val="4046853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spcBef>
                <a:spcPts val="0"/>
              </a:spcBef>
              <a:spcAft>
                <a:spcPts val="0"/>
              </a:spcAft>
            </a:pPr>
            <a:r>
              <a:rPr lang="en-CA" dirty="0"/>
              <a:t>Here are some examples of the most common Inattentive Type and Hyperactive Type symptoms. </a:t>
            </a:r>
          </a:p>
          <a:p>
            <a:pPr marL="0" algn="l" rtl="0" eaLnBrk="1" fontAlgn="t" latinLnBrk="0" hangingPunct="1">
              <a:spcBef>
                <a:spcPts val="0"/>
              </a:spcBef>
              <a:spcAft>
                <a:spcPts val="0"/>
              </a:spcAft>
            </a:pPr>
            <a:r>
              <a:rPr lang="en-CA" sz="1200" b="1" i="0" u="none" strike="noStrike" kern="1200" dirty="0">
                <a:solidFill>
                  <a:srgbClr val="FFFFFF"/>
                </a:solidFill>
                <a:effectLst/>
                <a:latin typeface="Calibri" panose="020F0502020204030204" pitchFamily="34" charset="0"/>
              </a:rPr>
              <a:t>Common Inattentive Type Symptoms:</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Day dreaming</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Hyper focusing</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Easily distracted by small stimuli</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S</a:t>
            </a:r>
            <a:r>
              <a:rPr lang="en-US" sz="1200" b="0" i="0" u="none" strike="noStrike" kern="1200" dirty="0">
                <a:solidFill>
                  <a:srgbClr val="3F3F3F"/>
                </a:solidFill>
                <a:effectLst/>
                <a:latin typeface="Calibri" panose="020F0502020204030204" pitchFamily="34" charset="0"/>
              </a:rPr>
              <a:t>truggles with paying attention</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Struggles with organization and time management</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Excels at creative problem solving</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Emotionally sensitive and struggles with rejection</a:t>
            </a: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200" b="1" i="0" u="none" strike="noStrike" kern="1200" dirty="0">
                <a:solidFill>
                  <a:srgbClr val="FFFFFF"/>
                </a:solidFill>
                <a:effectLst/>
                <a:latin typeface="Calibri" panose="020F0502020204030204" pitchFamily="34" charset="0"/>
              </a:rPr>
              <a:t>Common Hyperactive Type Symptoms:</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Fidgeting, constant movement</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Impatient</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Struggles to control their volume</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Very creative</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Lots of physical and mental energy</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Experiences intense crashes after exerting energy</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May interrupt others</a:t>
            </a:r>
            <a:endParaRPr lang="en-US" sz="1200" b="0" i="0" u="none" strike="noStrike"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18</a:t>
            </a:fld>
            <a:endParaRPr lang="en-US" noProof="0" dirty="0"/>
          </a:p>
        </p:txBody>
      </p:sp>
    </p:spTree>
    <p:extLst>
      <p:ext uri="{BB962C8B-B14F-4D97-AF65-F5344CB8AC3E}">
        <p14:creationId xmlns:p14="http://schemas.microsoft.com/office/powerpoint/2010/main" val="358006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When discussing ADHD, it is important that we think about intersectionality.</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19</a:t>
            </a:fld>
            <a:endParaRPr lang="en-US"/>
          </a:p>
        </p:txBody>
      </p:sp>
    </p:spTree>
    <p:extLst>
      <p:ext uri="{BB962C8B-B14F-4D97-AF65-F5344CB8AC3E}">
        <p14:creationId xmlns:p14="http://schemas.microsoft.com/office/powerpoint/2010/main" val="118406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Calibri" panose="020F0502020204030204" pitchFamily="34" charset="0"/>
                <a:ea typeface="Calibri" panose="020F0502020204030204" pitchFamily="34" charset="0"/>
                <a:cs typeface="Times New Roman" panose="02020603050405020304" pitchFamily="18" charset="0"/>
              </a:rPr>
              <a:t>Before we begin our workshop today, we would likely to briefly discuss the rules of engagement for this session.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Calibri" panose="020F0502020204030204" pitchFamily="34" charset="0"/>
                <a:ea typeface="Calibri" panose="020F0502020204030204" pitchFamily="34" charset="0"/>
                <a:cs typeface="Times New Roman" panose="02020603050405020304" pitchFamily="18" charset="0"/>
              </a:rPr>
              <a:t>We believe that fostering a supportive learning environment is a shared responsibility, and here are some ways we can all contribute to the creation of this space.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US" sz="1200" dirty="0">
                <a:cs typeface="Calibri"/>
              </a:rPr>
              <a:t>We acknowledge the subject may be difficult for participants to discuss</a:t>
            </a:r>
          </a:p>
          <a:p>
            <a:pPr marL="171450" indent="-171450">
              <a:buFont typeface="Arial" panose="020B0604020202020204" pitchFamily="34" charset="0"/>
              <a:buChar char="•"/>
            </a:pPr>
            <a:r>
              <a:rPr lang="en-US" sz="1200" dirty="0">
                <a:cs typeface="Calibri"/>
              </a:rPr>
              <a:t>Confidentiality; share learnings, not personal stories/identities/experiences of others.</a:t>
            </a:r>
          </a:p>
          <a:p>
            <a:pPr marL="171450" indent="-171450">
              <a:buFont typeface="Arial" panose="020B0604020202020204" pitchFamily="34" charset="0"/>
              <a:buChar char="•"/>
            </a:pPr>
            <a:r>
              <a:rPr lang="en-US" sz="1200" dirty="0">
                <a:cs typeface="Calibri"/>
              </a:rPr>
              <a:t>Centre the importance of lived experience</a:t>
            </a:r>
          </a:p>
          <a:p>
            <a:pPr marL="171450" indent="-171450">
              <a:buFont typeface="Arial" panose="020B0604020202020204" pitchFamily="34" charset="0"/>
              <a:buChar char="•"/>
            </a:pPr>
            <a:r>
              <a:rPr lang="en-US" sz="1200" dirty="0">
                <a:cs typeface="Calibri"/>
              </a:rPr>
              <a:t>Work together to create space for folks to engage authentically and honestly</a:t>
            </a:r>
          </a:p>
          <a:p>
            <a:pPr marL="171450" indent="-171450">
              <a:buFont typeface="Arial" panose="020B0604020202020204" pitchFamily="34" charset="0"/>
              <a:buChar char="•"/>
            </a:pPr>
            <a:r>
              <a:rPr lang="en-US" sz="1200" dirty="0">
                <a:cs typeface="Calibri"/>
              </a:rPr>
              <a:t>Share the air; be mindful of how you take up space today</a:t>
            </a:r>
          </a:p>
          <a:p>
            <a:pPr marL="171450" indent="-171450">
              <a:buFont typeface="Arial" panose="020B0604020202020204" pitchFamily="34" charset="0"/>
              <a:buChar char="•"/>
            </a:pPr>
            <a:r>
              <a:rPr lang="en-US" sz="1200" dirty="0">
                <a:cs typeface="Calibri"/>
              </a:rPr>
              <a:t>Guilt and shame: we know folks are in different places/spaces with learning and that some may be managing these emotions as they reflect, consider next steps, and move forward in concrete ways</a:t>
            </a:r>
          </a:p>
          <a:p>
            <a:pPr marL="171450" indent="-171450">
              <a:buFont typeface="Arial" panose="020B0604020202020204" pitchFamily="34" charset="0"/>
              <a:buChar char="•"/>
            </a:pPr>
            <a:r>
              <a:rPr lang="en-US" sz="1200" dirty="0">
                <a:cs typeface="Calibri"/>
              </a:rPr>
              <a:t>Discriminatory comments will not be tolerated</a:t>
            </a:r>
          </a:p>
        </p:txBody>
      </p:sp>
      <p:sp>
        <p:nvSpPr>
          <p:cNvPr id="4" name="Slide Number Placeholder 3"/>
          <p:cNvSpPr>
            <a:spLocks noGrp="1"/>
          </p:cNvSpPr>
          <p:nvPr>
            <p:ph type="sldNum" sz="quarter" idx="5"/>
          </p:nvPr>
        </p:nvSpPr>
        <p:spPr/>
        <p:txBody>
          <a:bodyPr/>
          <a:lstStyle/>
          <a:p>
            <a:fld id="{019B181E-6AE8-42F7-ADED-4F8938E8CF39}" type="slidenum">
              <a:rPr lang="en-US" smtClean="0"/>
              <a:t>2</a:t>
            </a:fld>
            <a:endParaRPr lang="en-US"/>
          </a:p>
        </p:txBody>
      </p:sp>
    </p:spTree>
    <p:extLst>
      <p:ext uri="{BB962C8B-B14F-4D97-AF65-F5344CB8AC3E}">
        <p14:creationId xmlns:p14="http://schemas.microsoft.com/office/powerpoint/2010/main" val="25794549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panose="020F0502020204030204" pitchFamily="34" charset="0"/>
                <a:cs typeface="Calibri" panose="020F0502020204030204" pitchFamily="34" charset="0"/>
              </a:rPr>
              <a:t>Intersectionality is a concept made known by </a:t>
            </a:r>
            <a:r>
              <a:rPr lang="en-US" dirty="0" err="1">
                <a:latin typeface="Calibri" panose="020F0502020204030204" pitchFamily="34" charset="0"/>
                <a:cs typeface="Calibri" panose="020F0502020204030204" pitchFamily="34" charset="0"/>
              </a:rPr>
              <a:t>Kimberlé</a:t>
            </a:r>
            <a:r>
              <a:rPr lang="en-US" dirty="0">
                <a:latin typeface="Calibri" panose="020F0502020204030204" pitchFamily="34" charset="0"/>
                <a:cs typeface="Calibri" panose="020F0502020204030204" pitchFamily="34" charset="0"/>
              </a:rPr>
              <a:t> Crenshaw. It acknowledges that everyone has their own unique experiences, and their identities play a role in how they experience the world. Because of that, it’s important to take into consideration how a person’s identities intersect with one another.</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20</a:t>
            </a:fld>
            <a:endParaRPr lang="en-US"/>
          </a:p>
        </p:txBody>
      </p:sp>
    </p:spTree>
    <p:extLst>
      <p:ext uri="{BB962C8B-B14F-4D97-AF65-F5344CB8AC3E}">
        <p14:creationId xmlns:p14="http://schemas.microsoft.com/office/powerpoint/2010/main" val="3739647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Some examples of intersecting identities may include:</a:t>
            </a:r>
          </a:p>
          <a:p>
            <a:pPr>
              <a:buFont typeface="Arial" panose="020B0604020202020204" pitchFamily="34" charset="0"/>
              <a:buChar char="•"/>
            </a:pPr>
            <a:r>
              <a:rPr lang="en-CA" sz="1200" dirty="0">
                <a:solidFill>
                  <a:schemeClr val="tx1">
                    <a:lumMod val="50000"/>
                  </a:schemeClr>
                </a:solidFill>
                <a:latin typeface="Calibri" panose="020F0502020204030204" pitchFamily="34" charset="0"/>
                <a:cs typeface="Calibri" panose="020F0502020204030204" pitchFamily="34" charset="0"/>
              </a:rPr>
              <a:t>Race</a:t>
            </a:r>
          </a:p>
          <a:p>
            <a:pPr>
              <a:buFont typeface="Arial" panose="020B0604020202020204" pitchFamily="34" charset="0"/>
              <a:buChar char="•"/>
            </a:pPr>
            <a:r>
              <a:rPr lang="en-CA" sz="1200" dirty="0">
                <a:solidFill>
                  <a:schemeClr val="tx1">
                    <a:lumMod val="50000"/>
                  </a:schemeClr>
                </a:solidFill>
                <a:latin typeface="Calibri" panose="020F0502020204030204" pitchFamily="34" charset="0"/>
                <a:cs typeface="Calibri" panose="020F0502020204030204" pitchFamily="34" charset="0"/>
              </a:rPr>
              <a:t>Gender</a:t>
            </a:r>
          </a:p>
          <a:p>
            <a:pPr>
              <a:buFont typeface="Arial" panose="020B0604020202020204" pitchFamily="34" charset="0"/>
              <a:buChar char="•"/>
            </a:pPr>
            <a:r>
              <a:rPr lang="en-CA" sz="1200" dirty="0">
                <a:solidFill>
                  <a:schemeClr val="tx1">
                    <a:lumMod val="50000"/>
                  </a:schemeClr>
                </a:solidFill>
                <a:latin typeface="Calibri" panose="020F0502020204030204" pitchFamily="34" charset="0"/>
                <a:cs typeface="Calibri" panose="020F0502020204030204" pitchFamily="34" charset="0"/>
              </a:rPr>
              <a:t>Sexuality</a:t>
            </a:r>
          </a:p>
          <a:p>
            <a:pPr>
              <a:buFont typeface="Arial" panose="020B0604020202020204" pitchFamily="34" charset="0"/>
              <a:buChar char="•"/>
            </a:pPr>
            <a:r>
              <a:rPr lang="en-CA" sz="1200" dirty="0">
                <a:solidFill>
                  <a:schemeClr val="tx1">
                    <a:lumMod val="50000"/>
                  </a:schemeClr>
                </a:solidFill>
                <a:latin typeface="Calibri" panose="020F0502020204030204" pitchFamily="34" charset="0"/>
                <a:cs typeface="Calibri" panose="020F0502020204030204" pitchFamily="34" charset="0"/>
              </a:rPr>
              <a:t>Ability</a:t>
            </a:r>
          </a:p>
          <a:p>
            <a:r>
              <a:rPr lang="en-US" dirty="0"/>
              <a:t>For example, women with ADHD are less likely to be diagnosed with ADHD than their male peers. Women are often diagnosed later in life and often struggle to receive accessibility accommodations and support.</a:t>
            </a:r>
          </a:p>
        </p:txBody>
      </p:sp>
      <p:sp>
        <p:nvSpPr>
          <p:cNvPr id="4" name="Slide Number Placeholder 3"/>
          <p:cNvSpPr>
            <a:spLocks noGrp="1"/>
          </p:cNvSpPr>
          <p:nvPr>
            <p:ph type="sldNum" sz="quarter" idx="5"/>
          </p:nvPr>
        </p:nvSpPr>
        <p:spPr/>
        <p:txBody>
          <a:bodyPr/>
          <a:lstStyle/>
          <a:p>
            <a:fld id="{019B181E-6AE8-42F7-ADED-4F8938E8CF39}" type="slidenum">
              <a:rPr lang="en-US" smtClean="0"/>
              <a:t>21</a:t>
            </a:fld>
            <a:endParaRPr lang="en-US"/>
          </a:p>
        </p:txBody>
      </p:sp>
    </p:spTree>
    <p:extLst>
      <p:ext uri="{BB962C8B-B14F-4D97-AF65-F5344CB8AC3E}">
        <p14:creationId xmlns:p14="http://schemas.microsoft.com/office/powerpoint/2010/main" val="2155403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Before we look at the benefits and challenges of an ADHD diagnosis, are there any questions?</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22</a:t>
            </a:fld>
            <a:endParaRPr lang="en-US"/>
          </a:p>
        </p:txBody>
      </p:sp>
    </p:spTree>
    <p:extLst>
      <p:ext uri="{BB962C8B-B14F-4D97-AF65-F5344CB8AC3E}">
        <p14:creationId xmlns:p14="http://schemas.microsoft.com/office/powerpoint/2010/main" val="14902791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 big part of understanding ADHD and how to support people with ADHD is learning about the diagnosis process. </a:t>
            </a:r>
            <a:r>
              <a:rPr lang="en-US" dirty="0"/>
              <a:t>Obtaining a diagnosis can help individuals with ADHD better understand their circumstances. The absence of diagnosis may leave people wondering why they:</a:t>
            </a:r>
          </a:p>
          <a:p>
            <a:pPr marL="171450" indent="-171450">
              <a:buFont typeface="Arial" panose="020B0604020202020204" pitchFamily="34" charset="0"/>
              <a:buChar char="•"/>
            </a:pPr>
            <a:r>
              <a:rPr lang="en-US" dirty="0"/>
              <a:t>Have difficulty creating and maintaining healthy relationships.</a:t>
            </a:r>
          </a:p>
          <a:p>
            <a:pPr marL="171450" indent="-171450">
              <a:buFont typeface="Arial" panose="020B0604020202020204" pitchFamily="34" charset="0"/>
              <a:buChar char="•"/>
            </a:pPr>
            <a:r>
              <a:rPr lang="en-US" dirty="0"/>
              <a:t>Struggles with addiction and substance abuse. </a:t>
            </a:r>
          </a:p>
          <a:p>
            <a:pPr marL="171450" indent="-171450">
              <a:buFont typeface="Arial" panose="020B0604020202020204" pitchFamily="34" charset="0"/>
              <a:buChar char="•"/>
            </a:pPr>
            <a:r>
              <a:rPr lang="en-US" dirty="0"/>
              <a:t>Difficulty with executive functioning leading to issues at home, work, social life, and wealth management. </a:t>
            </a:r>
          </a:p>
          <a:p>
            <a:pPr marL="171450" indent="-171450">
              <a:buFont typeface="Arial" panose="020B0604020202020204" pitchFamily="34" charset="0"/>
              <a:buChar char="•"/>
            </a:pPr>
            <a:r>
              <a:rPr lang="en-US" dirty="0"/>
              <a:t>An increase in stress and anxiety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dirty="0"/>
              <a:t>After receiving a diagnosis, the individual is then able to reap the benefits. </a:t>
            </a:r>
            <a:r>
              <a:rPr lang="en-US" dirty="0"/>
              <a:t>Diagnosis also helps to obtain qualification for resources and supports. This includes access to supports such as mental health supports, academic accommodations, medications, and familial support.</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23</a:t>
            </a:fld>
            <a:endParaRPr lang="en-US"/>
          </a:p>
        </p:txBody>
      </p:sp>
    </p:spTree>
    <p:extLst>
      <p:ext uri="{BB962C8B-B14F-4D97-AF65-F5344CB8AC3E}">
        <p14:creationId xmlns:p14="http://schemas.microsoft.com/office/powerpoint/2010/main" val="1514409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dirty="0"/>
              <a:t>It is important to understand that there are many potential barriers to getting an ADHD diagnosis. </a:t>
            </a:r>
            <a:r>
              <a:rPr lang="en-US" dirty="0">
                <a:latin typeface="Calibri" panose="020F0502020204030204" pitchFamily="34" charset="0"/>
                <a:cs typeface="Calibri" panose="020F0502020204030204" pitchFamily="34" charset="0"/>
              </a:rPr>
              <a:t>These are barriers in place that make it difficult to receive a diagnosis and may discourage people from pursuing support.</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A lack of funding for diagnostic tools (testing may be up to $2500)</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Due to the stigma surrounding ADHD, many professionals also don’t truly understand ADHD or the affect it has on day-to-day life. As a result, ADHD is often undiagnosed or misdiagnosed.</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ADHD can be difficult to diagnose because it is considered an “invisible disability”. Because it can’t be seen at first glance it is more challenging to diagnose then an obvious physical issue, such as broken arm.</a:t>
            </a:r>
          </a:p>
        </p:txBody>
      </p:sp>
      <p:sp>
        <p:nvSpPr>
          <p:cNvPr id="4" name="Slide Number Placeholder 3"/>
          <p:cNvSpPr>
            <a:spLocks noGrp="1"/>
          </p:cNvSpPr>
          <p:nvPr>
            <p:ph type="sldNum" sz="quarter" idx="5"/>
          </p:nvPr>
        </p:nvSpPr>
        <p:spPr/>
        <p:txBody>
          <a:bodyPr/>
          <a:lstStyle/>
          <a:p>
            <a:fld id="{019B181E-6AE8-42F7-ADED-4F8938E8CF39}" type="slidenum">
              <a:rPr lang="en-US" smtClean="0"/>
              <a:t>24</a:t>
            </a:fld>
            <a:endParaRPr lang="en-US"/>
          </a:p>
        </p:txBody>
      </p:sp>
    </p:spTree>
    <p:extLst>
      <p:ext uri="{BB962C8B-B14F-4D97-AF65-F5344CB8AC3E}">
        <p14:creationId xmlns:p14="http://schemas.microsoft.com/office/powerpoint/2010/main" val="3669965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Unfortunately, the barriers experienced during the diagnosis process is only the tip of the iceberg. After being diagnosed with ADHD there are many potential challenges that a person may face as a result of their diagnosis.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25</a:t>
            </a:fld>
            <a:endParaRPr lang="en-US"/>
          </a:p>
        </p:txBody>
      </p:sp>
    </p:spTree>
    <p:extLst>
      <p:ext uri="{BB962C8B-B14F-4D97-AF65-F5344CB8AC3E}">
        <p14:creationId xmlns:p14="http://schemas.microsoft.com/office/powerpoint/2010/main" val="33590161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these barriers is stigma, which is a negative stereotype about a person or group of people. The stigmatization of ADHD is relevant in every aspect of society. ADHD stigma can create challenges in education, work, and social settings. It’s also important to note that social stigma can lead to self-stigma which can be limiting as it promotes negative self-views and associations with their diagnosis. The severity of stigma can be placed on a continuum depending on the individual’s intersecting identifying factors (gender, race, ethnicity, religion, age, etc.).</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26</a:t>
            </a:fld>
            <a:endParaRPr lang="en-US"/>
          </a:p>
        </p:txBody>
      </p:sp>
    </p:spTree>
    <p:extLst>
      <p:ext uri="{BB962C8B-B14F-4D97-AF65-F5344CB8AC3E}">
        <p14:creationId xmlns:p14="http://schemas.microsoft.com/office/powerpoint/2010/main" val="3812445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Once potential employers, colleagues or friends discover you have ADHD they may make assumptions based on what they’ve seen in the media. They may assume you are going to be unreliable, lazy, less intelligent, a distraction or uncommitted. </a:t>
            </a:r>
          </a:p>
          <a:p>
            <a:pPr marL="171450" indent="-171450">
              <a:buFont typeface="Arial" panose="020B0604020202020204" pitchFamily="34" charset="0"/>
              <a:buChar char="•"/>
            </a:pPr>
            <a:r>
              <a:rPr lang="en-US" dirty="0"/>
              <a:t>Lack of Support and Misunderstanding of ADHD and Neurodiversity: a lack of understanding lends itself to a lack of support for people who have ADHD and/or identify as neurodiverse. </a:t>
            </a:r>
          </a:p>
          <a:p>
            <a:pPr marL="171450" indent="-171450">
              <a:buFont typeface="Arial" panose="020B0604020202020204" pitchFamily="34" charset="0"/>
              <a:buChar char="•"/>
            </a:pPr>
            <a:r>
              <a:rPr lang="en-US" dirty="0"/>
              <a:t>These misunderstandings and lack of support creates additional barriers to achieving academic, professional, and social goals. </a:t>
            </a:r>
          </a:p>
          <a:p>
            <a:pPr marL="171450" indent="-171450">
              <a:buFont typeface="Arial" panose="020B0604020202020204" pitchFamily="34" charset="0"/>
              <a:buChar char="•"/>
            </a:pPr>
            <a:r>
              <a:rPr lang="en-US" dirty="0"/>
              <a:t>Medication, therapy and receiving a diagnosis can all be expensive and difficult to access.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50000"/>
                  </a:schemeClr>
                </a:solidFill>
                <a:latin typeface="Calibri" panose="020F0502020204030204" pitchFamily="34" charset="0"/>
                <a:cs typeface="Calibri" panose="020F0502020204030204" pitchFamily="34" charset="0"/>
              </a:rPr>
              <a:t>Considering some of the academic and societal barriers that we know people with ADHD may experience, does anyone have any ideas about these barriers may present in the classroom?</a:t>
            </a:r>
          </a:p>
        </p:txBody>
      </p:sp>
      <p:sp>
        <p:nvSpPr>
          <p:cNvPr id="4" name="Slide Number Placeholder 3"/>
          <p:cNvSpPr>
            <a:spLocks noGrp="1"/>
          </p:cNvSpPr>
          <p:nvPr>
            <p:ph type="sldNum" sz="quarter" idx="5"/>
          </p:nvPr>
        </p:nvSpPr>
        <p:spPr/>
        <p:txBody>
          <a:bodyPr/>
          <a:lstStyle/>
          <a:p>
            <a:fld id="{019B181E-6AE8-42F7-ADED-4F8938E8CF39}" type="slidenum">
              <a:rPr lang="en-US" smtClean="0"/>
              <a:t>27</a:t>
            </a:fld>
            <a:endParaRPr lang="en-US"/>
          </a:p>
        </p:txBody>
      </p:sp>
    </p:spTree>
    <p:extLst>
      <p:ext uri="{BB962C8B-B14F-4D97-AF65-F5344CB8AC3E}">
        <p14:creationId xmlns:p14="http://schemas.microsoft.com/office/powerpoint/2010/main" val="29311291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Along with the social and academic barriers that people with ADHD may experience, </a:t>
            </a:r>
            <a:r>
              <a:rPr lang="en-CA" sz="1800" dirty="0">
                <a:effectLst/>
                <a:latin typeface="Calibri" panose="020F0502020204030204" pitchFamily="34" charset="0"/>
                <a:ea typeface="Calibri" panose="020F0502020204030204" pitchFamily="34" charset="0"/>
              </a:rPr>
              <a:t>they may also experience the following: </a:t>
            </a:r>
          </a:p>
          <a:p>
            <a:pPr marL="171450" indent="-171450">
              <a:buFont typeface="Arial" panose="020B0604020202020204" pitchFamily="34" charset="0"/>
              <a:buChar char="•"/>
            </a:pPr>
            <a:r>
              <a:rPr lang="en-US" dirty="0"/>
              <a:t>Remembering or following instructions with multiple steps</a:t>
            </a:r>
          </a:p>
          <a:p>
            <a:pPr marL="171450" indent="-171450">
              <a:buFont typeface="Arial" panose="020B0604020202020204" pitchFamily="34" charset="0"/>
              <a:buChar char="•"/>
            </a:pPr>
            <a:r>
              <a:rPr lang="en-US" dirty="0"/>
              <a:t>Social anxiety and social interactions</a:t>
            </a:r>
          </a:p>
          <a:p>
            <a:pPr marL="171450" indent="-171450">
              <a:buFont typeface="Arial" panose="020B0604020202020204" pitchFamily="34" charset="0"/>
              <a:buChar char="•"/>
            </a:pPr>
            <a:r>
              <a:rPr lang="en-US" dirty="0"/>
              <a:t>Personal time management </a:t>
            </a:r>
          </a:p>
          <a:p>
            <a:pPr marL="171450" indent="-171450">
              <a:buFont typeface="Arial" panose="020B0604020202020204" pitchFamily="34" charset="0"/>
              <a:buChar char="•"/>
            </a:pPr>
            <a:r>
              <a:rPr lang="en-US" dirty="0"/>
              <a:t>Asking for help or clarifying instructions</a:t>
            </a:r>
          </a:p>
          <a:p>
            <a:pPr marL="171450" indent="-171450">
              <a:buFont typeface="Arial" panose="020B0604020202020204" pitchFamily="34" charset="0"/>
              <a:buChar char="•"/>
            </a:pPr>
            <a:r>
              <a:rPr lang="en-US" dirty="0"/>
              <a:t>Organization and cleanliness</a:t>
            </a:r>
          </a:p>
          <a:p>
            <a:pPr marL="171450" indent="-171450">
              <a:buFont typeface="Arial" panose="020B0604020202020204" pitchFamily="34" charset="0"/>
              <a:buChar char="•"/>
            </a:pPr>
            <a:r>
              <a:rPr lang="en-US" dirty="0"/>
              <a:t>Stress management and mental health</a:t>
            </a:r>
          </a:p>
          <a:p>
            <a:pPr marL="171450" indent="-171450">
              <a:buFont typeface="Arial" panose="020B0604020202020204" pitchFamily="34" charset="0"/>
              <a:buChar char="•"/>
            </a:pPr>
            <a:r>
              <a:rPr lang="en-US" dirty="0"/>
              <a:t>Forming and maintaining healthy relationships</a:t>
            </a:r>
          </a:p>
          <a:p>
            <a:r>
              <a:rPr lang="en-US" dirty="0"/>
              <a:t>These struggles can make it very difficult for a person with ADHD to thrive (or even survive). Understanding how challenging the day-to-day life of someone with ADHD can be is hugely important to creating accessible and respectful environments.</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28</a:t>
            </a:fld>
            <a:endParaRPr lang="en-US"/>
          </a:p>
        </p:txBody>
      </p:sp>
    </p:spTree>
    <p:extLst>
      <p:ext uri="{BB962C8B-B14F-4D97-AF65-F5344CB8AC3E}">
        <p14:creationId xmlns:p14="http://schemas.microsoft.com/office/powerpoint/2010/main" val="1995861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 what comes next? Now that we know the struggles that students with ADHD may face, how do we support them?</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30</a:t>
            </a:fld>
            <a:endParaRPr lang="en-US"/>
          </a:p>
        </p:txBody>
      </p:sp>
    </p:spTree>
    <p:extLst>
      <p:ext uri="{BB962C8B-B14F-4D97-AF65-F5344CB8AC3E}">
        <p14:creationId xmlns:p14="http://schemas.microsoft.com/office/powerpoint/2010/main" val="94208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(Play video without any introduction).</a:t>
            </a:r>
          </a:p>
          <a:p>
            <a:r>
              <a:rPr lang="en-CA" dirty="0"/>
              <a:t>Show of hands, how many people understood what was happening in that video? (pause to view raised hands). Perfect, thank you. Raise your hand if you feel uncomfortable or awkward in this room? (pause to view raised hands?). Ok, thank you. Now, imagine this. Imagine you’ve been sitting in this room for three, four, five, plus hours. You’re feeling confused and embarrassed because you don’t understand what you’re looking at, you’re distracted by the relentless buzzing sounds, and you don’t know why everyone else seems to know what they’re doing. (pause). If you were in this environment, do you think you’d be able to achieve academic excellence?</a:t>
            </a:r>
          </a:p>
          <a:p>
            <a:endParaRPr lang="en-CA" dirty="0"/>
          </a:p>
          <a:p>
            <a:r>
              <a:rPr lang="en-CA" dirty="0"/>
              <a:t>For many students, this is what everyday classroom life may feel like. Except for students with ADHD, it isn’t a simulation. They don’t always have the luxury of turning off the distracting background noises or being able to attend a lecture that is presented in a way that makes sense to them. Now that we’ve set our selves in this mindset, lets see what we can do to make this workshop more accessible. We can start by turning off the background noise! (pause and turn off background noise). Next lets all adjust our physical space and turn our chairs forward. Finally, lets acknowledge the elephant in the room… unless anyone is fluent in minion speak, we need to change our way of communication to a more accessible format. </a:t>
            </a:r>
          </a:p>
          <a:p>
            <a:endParaRPr lang="en-CA" dirty="0"/>
          </a:p>
          <a:p>
            <a:r>
              <a:rPr lang="en-CA" dirty="0"/>
              <a:t>We started with this “ADHD simulation” activity to demonstrate the potential challenges that students may face and to help illustrate some of the accessibility accommodations that can make classroom learning more inclusive.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a:t>
            </a:fld>
            <a:endParaRPr lang="en-US"/>
          </a:p>
        </p:txBody>
      </p:sp>
    </p:spTree>
    <p:extLst>
      <p:ext uri="{BB962C8B-B14F-4D97-AF65-F5344CB8AC3E}">
        <p14:creationId xmlns:p14="http://schemas.microsoft.com/office/powerpoint/2010/main" val="2251939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Depending on your previous experience, you may or may not have had the opportunity to work with a student who has ADHD. Our goal today is to provide you with the tools you’ll need to support your students as best as you can. One of those tools is knowing how to take an inaccessible situation and make it accessible. Let’s do a quick brainstorm together to see if we can think of some ways to support students with ADHD. Question 1: </a:t>
            </a:r>
            <a:r>
              <a:rPr lang="en-CA" sz="1200" dirty="0">
                <a:solidFill>
                  <a:srgbClr val="000000"/>
                </a:solidFill>
                <a:latin typeface="Calibri" panose="020F0502020204030204" pitchFamily="34" charset="0"/>
                <a:cs typeface="Calibri" panose="020F0502020204030204" pitchFamily="34" charset="0"/>
              </a:rPr>
              <a:t>What are some </a:t>
            </a:r>
            <a:r>
              <a:rPr lang="en-CA" sz="1200" b="1" dirty="0">
                <a:solidFill>
                  <a:srgbClr val="000000"/>
                </a:solidFill>
                <a:latin typeface="Calibri" panose="020F0502020204030204" pitchFamily="34" charset="0"/>
                <a:cs typeface="Calibri" panose="020F0502020204030204" pitchFamily="34" charset="0"/>
              </a:rPr>
              <a:t>inaccessible</a:t>
            </a:r>
            <a:r>
              <a:rPr lang="en-CA" sz="1200" dirty="0">
                <a:solidFill>
                  <a:srgbClr val="000000"/>
                </a:solidFill>
                <a:latin typeface="Calibri" panose="020F0502020204030204" pitchFamily="34" charset="0"/>
                <a:cs typeface="Calibri" panose="020F0502020204030204" pitchFamily="34" charset="0"/>
              </a:rPr>
              <a:t> things you may see in the classroom? Question 2: What are some general accessibility recommendations for the classroom?</a:t>
            </a:r>
            <a:r>
              <a:rPr lang="en-CA" dirty="0"/>
              <a:t> </a:t>
            </a:r>
            <a:r>
              <a:rPr lang="en-CA" b="1" dirty="0"/>
              <a:t>(Allow 3-5 minutes for group brainstorm session). </a:t>
            </a:r>
            <a:r>
              <a:rPr lang="en-CA" b="0" dirty="0"/>
              <a:t>Thank you, everyone for your participation! </a:t>
            </a:r>
            <a:endParaRPr lang="en-US" b="1" dirty="0"/>
          </a:p>
        </p:txBody>
      </p:sp>
      <p:sp>
        <p:nvSpPr>
          <p:cNvPr id="4" name="Slide Number Placeholder 3"/>
          <p:cNvSpPr>
            <a:spLocks noGrp="1"/>
          </p:cNvSpPr>
          <p:nvPr>
            <p:ph type="sldNum" sz="quarter" idx="5"/>
          </p:nvPr>
        </p:nvSpPr>
        <p:spPr/>
        <p:txBody>
          <a:bodyPr/>
          <a:lstStyle/>
          <a:p>
            <a:fld id="{019B181E-6AE8-42F7-ADED-4F8938E8CF39}" type="slidenum">
              <a:rPr lang="en-US" smtClean="0"/>
              <a:t>31</a:t>
            </a:fld>
            <a:endParaRPr lang="en-US"/>
          </a:p>
        </p:txBody>
      </p:sp>
    </p:spTree>
    <p:extLst>
      <p:ext uri="{BB962C8B-B14F-4D97-AF65-F5344CB8AC3E}">
        <p14:creationId xmlns:p14="http://schemas.microsoft.com/office/powerpoint/2010/main" val="676085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As we begin to discuss the ways that educators can implement accessible practices into their teaching, let’s look at the principals of universal design. We’re sure this is a concept that many of you have encountered before, so we will just do a brief overview. Essentially, the principals of universal design were put forth in 1997 to help guide the design process in an accessible way. Many of these principals can be taken into consideration when in a classroom setting, especially when working with students who have ADHD or identify as neurodiverse. These principals are:</a:t>
            </a:r>
          </a:p>
          <a:p>
            <a:pPr marL="0" indent="0">
              <a:buNone/>
            </a:pPr>
            <a:r>
              <a:rPr lang="en-US" sz="1200" dirty="0">
                <a:solidFill>
                  <a:schemeClr val="tx1">
                    <a:lumMod val="50000"/>
                  </a:schemeClr>
                </a:solidFill>
                <a:latin typeface="Calibri" panose="020F0502020204030204" pitchFamily="34" charset="0"/>
                <a:cs typeface="Calibri" panose="020F0502020204030204" pitchFamily="34" charset="0"/>
              </a:rPr>
              <a:t>Principle 1: Equitable Use</a:t>
            </a:r>
          </a:p>
          <a:p>
            <a:pPr marL="0" indent="0">
              <a:buNone/>
            </a:pPr>
            <a:r>
              <a:rPr lang="en-US" sz="1200" dirty="0">
                <a:solidFill>
                  <a:schemeClr val="tx1">
                    <a:lumMod val="50000"/>
                  </a:schemeClr>
                </a:solidFill>
                <a:latin typeface="Calibri" panose="020F0502020204030204" pitchFamily="34" charset="0"/>
                <a:cs typeface="Calibri" panose="020F0502020204030204" pitchFamily="34" charset="0"/>
              </a:rPr>
              <a:t>Principle 2: Flexibility in Use</a:t>
            </a:r>
          </a:p>
          <a:p>
            <a:pPr marL="0" indent="0">
              <a:buNone/>
            </a:pPr>
            <a:r>
              <a:rPr lang="en-US" sz="1200" dirty="0">
                <a:solidFill>
                  <a:schemeClr val="tx1">
                    <a:lumMod val="50000"/>
                  </a:schemeClr>
                </a:solidFill>
                <a:latin typeface="Calibri" panose="020F0502020204030204" pitchFamily="34" charset="0"/>
                <a:cs typeface="Calibri" panose="020F0502020204030204" pitchFamily="34" charset="0"/>
              </a:rPr>
              <a:t>Principle 3: Simple and Intuitive Use</a:t>
            </a:r>
          </a:p>
          <a:p>
            <a:pPr marL="0" indent="0">
              <a:buNone/>
            </a:pPr>
            <a:r>
              <a:rPr lang="en-US" sz="1200" dirty="0">
                <a:solidFill>
                  <a:schemeClr val="tx1">
                    <a:lumMod val="50000"/>
                  </a:schemeClr>
                </a:solidFill>
                <a:latin typeface="Calibri" panose="020F0502020204030204" pitchFamily="34" charset="0"/>
                <a:cs typeface="Calibri" panose="020F0502020204030204" pitchFamily="34" charset="0"/>
              </a:rPr>
              <a:t>Principle 4: Perceptible Information</a:t>
            </a:r>
          </a:p>
          <a:p>
            <a:pPr marL="0" indent="0">
              <a:buNone/>
            </a:pPr>
            <a:r>
              <a:rPr lang="en-US" sz="1200" dirty="0">
                <a:solidFill>
                  <a:schemeClr val="tx1">
                    <a:lumMod val="50000"/>
                  </a:schemeClr>
                </a:solidFill>
                <a:latin typeface="Calibri" panose="020F0502020204030204" pitchFamily="34" charset="0"/>
                <a:cs typeface="Calibri" panose="020F0502020204030204" pitchFamily="34" charset="0"/>
              </a:rPr>
              <a:t>Principle 5: Tolerance for Error</a:t>
            </a:r>
          </a:p>
          <a:p>
            <a:pPr marL="0" indent="0">
              <a:buNone/>
            </a:pPr>
            <a:r>
              <a:rPr lang="en-US" sz="1200" dirty="0">
                <a:solidFill>
                  <a:schemeClr val="tx1">
                    <a:lumMod val="50000"/>
                  </a:schemeClr>
                </a:solidFill>
                <a:latin typeface="Calibri" panose="020F0502020204030204" pitchFamily="34" charset="0"/>
                <a:cs typeface="Calibri" panose="020F0502020204030204" pitchFamily="34" charset="0"/>
              </a:rPr>
              <a:t>Principle 6: Low Physical Effort</a:t>
            </a:r>
          </a:p>
          <a:p>
            <a:pPr marL="0" indent="0">
              <a:buNone/>
            </a:pPr>
            <a:r>
              <a:rPr lang="en-US" sz="1200" dirty="0">
                <a:solidFill>
                  <a:schemeClr val="tx1">
                    <a:lumMod val="50000"/>
                  </a:schemeClr>
                </a:solidFill>
                <a:latin typeface="Calibri" panose="020F0502020204030204" pitchFamily="34" charset="0"/>
                <a:cs typeface="Calibri" panose="020F0502020204030204" pitchFamily="34" charset="0"/>
              </a:rPr>
              <a:t>Principle 7: Size and Space for Approach and Use</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32</a:t>
            </a:fld>
            <a:endParaRPr lang="en-US"/>
          </a:p>
        </p:txBody>
      </p:sp>
    </p:spTree>
    <p:extLst>
      <p:ext uri="{BB962C8B-B14F-4D97-AF65-F5344CB8AC3E}">
        <p14:creationId xmlns:p14="http://schemas.microsoft.com/office/powerpoint/2010/main" val="10246630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Considering the external and internal struggles that people with ADHD can face, it’s no surprise that many experience depression, anxiety, and self doubt. </a:t>
            </a:r>
            <a:r>
              <a:rPr lang="en-US" dirty="0"/>
              <a:t>By age 10, it’s estimated that children with ADHD have received 20,000 more negative messages than positive ones. (Source: attitude magazine). That is why inclusive and accessible spaces are so important. People with ADHD deserve to feel as supported and valued as everyone else, and it’s up to all of us to help foster those spaces. Creating an inclusive space is key for helping people with ADHD thrive. This also encourages other students to be more aware of how their actions impact their peers and creates an environment that models’ inclusivity. </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33</a:t>
            </a:fld>
            <a:endParaRPr lang="en-US"/>
          </a:p>
        </p:txBody>
      </p:sp>
    </p:spTree>
    <p:extLst>
      <p:ext uri="{BB962C8B-B14F-4D97-AF65-F5344CB8AC3E}">
        <p14:creationId xmlns:p14="http://schemas.microsoft.com/office/powerpoint/2010/main" val="7943737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understand that this may all seem a little bleak, but it’s important to remember that you can make a difference! As an educator, you are crucial to a student’s learning experience. By implementing simple practices, you can make the world of difference for a student with ADHD. When it comes to supporting someone with a disability a little truly can go a long way, and it all boils down to education and awareness. When you know better, you do better.</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34</a:t>
            </a:fld>
            <a:endParaRPr lang="en-US"/>
          </a:p>
        </p:txBody>
      </p:sp>
    </p:spTree>
    <p:extLst>
      <p:ext uri="{BB962C8B-B14F-4D97-AF65-F5344CB8AC3E}">
        <p14:creationId xmlns:p14="http://schemas.microsoft.com/office/powerpoint/2010/main" val="35031261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ADHD is commonly referred to as an “invisible disability”. This means that when you first meet someone you may not be able to tell that they have ADHD. Because of that, people with ADHD may have a difficult time working, learning, and socializing in places designed for people without ADHD. Here are some suggestions to help create a more accessible and respectful place for all people.</a:t>
            </a:r>
          </a:p>
          <a:p>
            <a:pPr marL="171450" indent="-171450">
              <a:buFont typeface="Arial" panose="020B0604020202020204" pitchFamily="34" charset="0"/>
              <a:buChar char="•"/>
            </a:pPr>
            <a:r>
              <a:rPr lang="en-US" dirty="0"/>
              <a:t>When possible, provide meeting notes, lecture notes, or other content ahead of time.</a:t>
            </a:r>
          </a:p>
          <a:p>
            <a:pPr marL="171450" indent="-171450">
              <a:buFont typeface="Arial" panose="020B0604020202020204" pitchFamily="34" charset="0"/>
              <a:buChar char="•"/>
            </a:pPr>
            <a:r>
              <a:rPr lang="en-US" dirty="0"/>
              <a:t>Encourage alternative working or learning styles.</a:t>
            </a:r>
          </a:p>
          <a:p>
            <a:pPr marL="171450" indent="-171450">
              <a:buFont typeface="Arial" panose="020B0604020202020204" pitchFamily="34" charset="0"/>
              <a:buChar char="•"/>
            </a:pPr>
            <a:r>
              <a:rPr lang="en-US" dirty="0"/>
              <a:t>Use inclusive and respectful language.</a:t>
            </a:r>
          </a:p>
          <a:p>
            <a:pPr marL="171450" indent="-171450">
              <a:buFont typeface="Arial" panose="020B0604020202020204" pitchFamily="34" charset="0"/>
              <a:buChar char="•"/>
            </a:pPr>
            <a:r>
              <a:rPr lang="en-US" dirty="0"/>
              <a:t>When in doubt, ask! Always refer to the person with ADHD when implementing accommodations or supports.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Before we continue with our suggestions, would anyone like to share how they believe they could support accessibility and inclusivity in their classroom?</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35</a:t>
            </a:fld>
            <a:endParaRPr lang="en-US"/>
          </a:p>
        </p:txBody>
      </p:sp>
    </p:spTree>
    <p:extLst>
      <p:ext uri="{BB962C8B-B14F-4D97-AF65-F5344CB8AC3E}">
        <p14:creationId xmlns:p14="http://schemas.microsoft.com/office/powerpoint/2010/main" val="23228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Promoting and creating an inclusive space helps to ease potential anxieties and worries that students may have. Inclusivity should be approached with a wide lens, with the goal of encouraging all identities to thrive and feel comfortable doing so. Here are some tips on how you can create a more inclusive environment for people with ADHD:</a:t>
            </a:r>
          </a:p>
          <a:p>
            <a:pPr marL="171450" indent="-171450">
              <a:buFont typeface="Arial" panose="020B0604020202020204" pitchFamily="34" charset="0"/>
              <a:buChar char="•"/>
            </a:pPr>
            <a:r>
              <a:rPr lang="en-US" dirty="0"/>
              <a:t>Offer constructive criticism. Be aware of your tone and body language. Many people with ADHD interpret neutral body language as being negative and so positive reinforcement is key. </a:t>
            </a:r>
          </a:p>
          <a:p>
            <a:pPr marL="171450" indent="-171450">
              <a:buFont typeface="Arial" panose="020B0604020202020204" pitchFamily="34" charset="0"/>
              <a:buChar char="•"/>
            </a:pPr>
            <a:r>
              <a:rPr lang="en-US" dirty="0"/>
              <a:t>Be conscious that the student you’re working with may struggle with one or more serious mental illness and may not be well equipped for emotional regulation.</a:t>
            </a:r>
          </a:p>
          <a:p>
            <a:pPr marL="171450" indent="-171450">
              <a:buFont typeface="Arial" panose="020B0604020202020204" pitchFamily="34" charset="0"/>
              <a:buChar char="•"/>
            </a:pPr>
            <a:r>
              <a:rPr lang="en-US" dirty="0"/>
              <a:t>Overstimulation can cause a lot of emotional, mental, and physical stress.</a:t>
            </a:r>
          </a:p>
          <a:p>
            <a:pPr marL="171450" indent="-171450">
              <a:buFont typeface="Arial" panose="020B0604020202020204" pitchFamily="34" charset="0"/>
              <a:buChar char="•"/>
            </a:pPr>
            <a:r>
              <a:rPr lang="en-US" dirty="0"/>
              <a:t>Remember that ADHD is not inherently bad or good, is simply one neurotype.</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36</a:t>
            </a:fld>
            <a:endParaRPr lang="en-US"/>
          </a:p>
        </p:txBody>
      </p:sp>
    </p:spTree>
    <p:extLst>
      <p:ext uri="{BB962C8B-B14F-4D97-AF65-F5344CB8AC3E}">
        <p14:creationId xmlns:p14="http://schemas.microsoft.com/office/powerpoint/2010/main" val="14832888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are some tips on how to create a supportive learning environment for students with ADHD:</a:t>
            </a:r>
          </a:p>
          <a:p>
            <a:pPr marL="171450" indent="-171450">
              <a:buFont typeface="Arial" panose="020B0604020202020204" pitchFamily="34" charset="0"/>
              <a:buChar char="•"/>
            </a:pPr>
            <a:r>
              <a:rPr lang="en-CA" dirty="0"/>
              <a:t>Offer short and sweet explanations when possible.</a:t>
            </a:r>
          </a:p>
          <a:p>
            <a:pPr marL="171450" indent="-171450">
              <a:buFont typeface="Arial" panose="020B0604020202020204" pitchFamily="34" charset="0"/>
              <a:buChar char="•"/>
            </a:pPr>
            <a:r>
              <a:rPr lang="en-US" dirty="0"/>
              <a:t>Explore different teaching methods that incorporate visual, auditory, and kinesthetic learning styles.</a:t>
            </a:r>
          </a:p>
          <a:p>
            <a:pPr marL="171450" indent="-171450">
              <a:buFont typeface="Arial" panose="020B0604020202020204" pitchFamily="34" charset="0"/>
              <a:buChar char="•"/>
            </a:pPr>
            <a:r>
              <a:rPr lang="en-US" dirty="0"/>
              <a:t>Important reminders, dates, deadlines, key concepts, and facts are often best absorbed when written down to engage visual learning prompts. It is also important to recognize the intersecting needs that some may need to hear prompts, incorporate touch, and feel. </a:t>
            </a:r>
          </a:p>
          <a:p>
            <a:pPr marL="171450" indent="-171450">
              <a:buFont typeface="Arial" panose="020B0604020202020204" pitchFamily="34" charset="0"/>
              <a:buChar char="•"/>
            </a:pPr>
            <a:r>
              <a:rPr lang="en-US" dirty="0"/>
              <a:t>Having course notes and slides available ahead of time can be very beneficial to the absorption of material.</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37</a:t>
            </a:fld>
            <a:endParaRPr lang="en-US"/>
          </a:p>
        </p:txBody>
      </p:sp>
    </p:spTree>
    <p:extLst>
      <p:ext uri="{BB962C8B-B14F-4D97-AF65-F5344CB8AC3E}">
        <p14:creationId xmlns:p14="http://schemas.microsoft.com/office/powerpoint/2010/main" val="8881467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solidFill>
                  <a:schemeClr val="tx1">
                    <a:lumMod val="50000"/>
                  </a:schemeClr>
                </a:solidFill>
                <a:latin typeface="Calibri" panose="020F0502020204030204" pitchFamily="34" charset="0"/>
                <a:cs typeface="Calibri" panose="020F0502020204030204" pitchFamily="34" charset="0"/>
              </a:rPr>
              <a:t>Education is the backbone of a developing and progressive society. It is important for educators to recognize that students’ educational needs are diverse. It is important that accessible learning materials are developed in a way that supports the diverse needs of students. Creating an inclusive space gives all students a voice, a purpose, and a better sense of contribution to the learning environment. </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38</a:t>
            </a:fld>
            <a:endParaRPr lang="en-US"/>
          </a:p>
        </p:txBody>
      </p:sp>
    </p:spTree>
    <p:extLst>
      <p:ext uri="{BB962C8B-B14F-4D97-AF65-F5344CB8AC3E}">
        <p14:creationId xmlns:p14="http://schemas.microsoft.com/office/powerpoint/2010/main" val="12170566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would like to thank everyone for their attendance and participation in this workshop thus far! Before we finish up for today, we’d like to take a moment to review some of the information we discussed today, as well as look ahead at some of the ADHD friendly practices that can be implemented right away.</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39</a:t>
            </a:fld>
            <a:endParaRPr lang="en-US"/>
          </a:p>
        </p:txBody>
      </p:sp>
    </p:spTree>
    <p:extLst>
      <p:ext uri="{BB962C8B-B14F-4D97-AF65-F5344CB8AC3E}">
        <p14:creationId xmlns:p14="http://schemas.microsoft.com/office/powerpoint/2010/main" val="2947045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a nutshell, here is what we covered today.</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ADHD is a neurodevelopmental disorder. There are three presentations, inattentive, hyperactive and combined type.</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Common ADHD symptoms may include hyperactivity, inattention, and impulsivity</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Intersecting identities may impact a person’s experience with ADHD. These identities can affect a person’s ability to receive a diagnosis, access accommodations, navigate their social life and be accepted as who they are.</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Receiving a diagnosis can be challenging. There are upsides and downsides to a diagnosis.</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Students with ADHD may need additional supports or accommodations, and that’s ok! Having accessibility accommodations does not diminish a person’s achievement. </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When in doubt, try to refer to the person with lived experience. Often, the person who is needing the accommodation will have a good idea of what will work best for them.</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40</a:t>
            </a:fld>
            <a:endParaRPr lang="en-US"/>
          </a:p>
        </p:txBody>
      </p:sp>
    </p:spTree>
    <p:extLst>
      <p:ext uri="{BB962C8B-B14F-4D97-AF65-F5344CB8AC3E}">
        <p14:creationId xmlns:p14="http://schemas.microsoft.com/office/powerpoint/2010/main" val="996701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moment to consider the following questions:</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When did you first hear about ADHD?</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Has ADHD ever been discussed in your classroom?</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Have you or anyone you know had accessibility training specific to ADHD and/or neurodiversity?</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How many of people do you know that have ADHD/identify as neurodiverse? </a:t>
            </a: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buFont typeface="Arial" panose="020B0604020202020204" pitchFamily="34" charset="0"/>
              <a:buNone/>
            </a:pPr>
            <a:r>
              <a:rPr lang="en-US" dirty="0">
                <a:latin typeface="Calibri" panose="020F0502020204030204" pitchFamily="34" charset="0"/>
                <a:cs typeface="Calibri" panose="020F0502020204030204" pitchFamily="34" charset="0"/>
              </a:rPr>
              <a:t>Please take 30 seconds to think about these questions. (pause for 30 seconds). We invite you to share with the person or people you’re seated next to, to share your thoughts. We will rejoin as a group in 2 minutes. (pause for two minutes). Thank you everyone. Is there anyone who would like to briefly share what they discussed in their group? (allow 3-4 minutes for sharing). Thank you for sharing! We encourage you to keep these questions in mind as we continue with our session today.</a:t>
            </a:r>
          </a:p>
          <a:p>
            <a:r>
              <a:rPr lang="en-US" dirty="0"/>
              <a:t> </a:t>
            </a:r>
          </a:p>
        </p:txBody>
      </p:sp>
      <p:sp>
        <p:nvSpPr>
          <p:cNvPr id="4" name="Slide Number Placeholder 3"/>
          <p:cNvSpPr>
            <a:spLocks noGrp="1"/>
          </p:cNvSpPr>
          <p:nvPr>
            <p:ph type="sldNum" sz="quarter" idx="5"/>
          </p:nvPr>
        </p:nvSpPr>
        <p:spPr/>
        <p:txBody>
          <a:bodyPr/>
          <a:lstStyle/>
          <a:p>
            <a:fld id="{019B181E-6AE8-42F7-ADED-4F8938E8CF39}" type="slidenum">
              <a:rPr lang="en-US" smtClean="0"/>
              <a:t>4</a:t>
            </a:fld>
            <a:endParaRPr lang="en-US"/>
          </a:p>
        </p:txBody>
      </p:sp>
    </p:spTree>
    <p:extLst>
      <p:ext uri="{BB962C8B-B14F-4D97-AF65-F5344CB8AC3E}">
        <p14:creationId xmlns:p14="http://schemas.microsoft.com/office/powerpoint/2010/main" val="10830447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Going forward, here are some of the things you can implement in your classroom to make it a more accessible and inclusive space for your students. Firstly, try to implement multi-sensory practices into your teaching. For example, you could offer visual prompts alongside your lecture, or assign a podcast instead of a reading assignment. Secondly, work with your students, not against them. It is possible that some of your students with ADHD may have had past negative experiences when trying to access accessibility accommodations. As a result, they may be tentative to express their true needs or may come off as being uncooperative. It’s important to remember that your students are not trying to create problems. They just need a bit of support, a bit of patience, and they’ll be able to achieve incredible things! Finally, where you are able, try to offer accessibility accommodations to all your students. As we’ve discussed today, receiving an official ADHD diagnosis can be very challenging and there are a lot of potential barriers that a student may face. By encouraging accessible practices in your teaching (regardless of a student’s official diagnosis) you may make a huge difference to their academic success!</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41</a:t>
            </a:fld>
            <a:endParaRPr lang="en-US"/>
          </a:p>
        </p:txBody>
      </p:sp>
    </p:spTree>
    <p:extLst>
      <p:ext uri="{BB962C8B-B14F-4D97-AF65-F5344CB8AC3E}">
        <p14:creationId xmlns:p14="http://schemas.microsoft.com/office/powerpoint/2010/main" val="16829776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Before we finish up, I’d like to invite everyone to participate in a brief survey about this mini presentation. Your feedback will allow myself and my team the opportunity to improve the presentation for future attendees. It shouldn’t take too long to complete! We will have the survey link sent via email after the session, thank you in advance for your help!</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42</a:t>
            </a:fld>
            <a:endParaRPr lang="en-US"/>
          </a:p>
        </p:txBody>
      </p:sp>
    </p:spTree>
    <p:extLst>
      <p:ext uri="{BB962C8B-B14F-4D97-AF65-F5344CB8AC3E}">
        <p14:creationId xmlns:p14="http://schemas.microsoft.com/office/powerpoint/2010/main" val="7728443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would like the thank The Center for Teaching and Learning for their support with this workshop and initiative, as well as The Learning Disabilities Association of Windsor-Essex, The University of Windsor, and the Government of Ontario. Most importantly, we would like to thank all of our attendees for being here today. Please feel free to contact us via email at any time or visit our website for more project updates and announcements.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43</a:t>
            </a:fld>
            <a:endParaRPr lang="en-US"/>
          </a:p>
        </p:txBody>
      </p:sp>
    </p:spTree>
    <p:extLst>
      <p:ext uri="{BB962C8B-B14F-4D97-AF65-F5344CB8AC3E}">
        <p14:creationId xmlns:p14="http://schemas.microsoft.com/office/powerpoint/2010/main" val="1405629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r>
              <a:rPr lang="en-CA" sz="1200" dirty="0">
                <a:solidFill>
                  <a:srgbClr val="000000"/>
                </a:solidFill>
                <a:latin typeface="Calibri" panose="020F0502020204030204" pitchFamily="34" charset="0"/>
                <a:cs typeface="Calibri" panose="020F0502020204030204" pitchFamily="34" charset="0"/>
              </a:rPr>
              <a:t>Before we jump in today, here’s a brief overview of what we will be covering!</a:t>
            </a:r>
          </a:p>
          <a:p>
            <a:pPr>
              <a:buFont typeface="Arial" panose="020B0604020202020204" pitchFamily="34" charset="0"/>
              <a:buChar char="•"/>
            </a:pPr>
            <a:r>
              <a:rPr lang="en-CA" sz="1200" dirty="0">
                <a:solidFill>
                  <a:srgbClr val="000000"/>
                </a:solidFill>
                <a:latin typeface="Calibri" panose="020F0502020204030204" pitchFamily="34" charset="0"/>
                <a:cs typeface="Calibri" panose="020F0502020204030204" pitchFamily="34" charset="0"/>
              </a:rPr>
              <a:t>Who We Are</a:t>
            </a:r>
          </a:p>
          <a:p>
            <a:pPr>
              <a:buFont typeface="Arial" panose="020B0604020202020204" pitchFamily="34" charset="0"/>
              <a:buChar char="•"/>
            </a:pPr>
            <a:r>
              <a:rPr lang="en-CA" sz="1200" dirty="0">
                <a:solidFill>
                  <a:srgbClr val="000000"/>
                </a:solidFill>
                <a:latin typeface="Calibri" panose="020F0502020204030204" pitchFamily="34" charset="0"/>
                <a:cs typeface="Calibri" panose="020F0502020204030204" pitchFamily="34" charset="0"/>
              </a:rPr>
              <a:t>The AODA</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An Introduction to ADHD</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ADHD and Intersectionality</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Diagnosis</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Accessibility Barriers</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How to be Supportive</a:t>
            </a:r>
          </a:p>
        </p:txBody>
      </p:sp>
      <p:sp>
        <p:nvSpPr>
          <p:cNvPr id="4" name="Slide Number Placeholder 3"/>
          <p:cNvSpPr>
            <a:spLocks noGrp="1"/>
          </p:cNvSpPr>
          <p:nvPr>
            <p:ph type="sldNum" sz="quarter" idx="5"/>
          </p:nvPr>
        </p:nvSpPr>
        <p:spPr/>
        <p:txBody>
          <a:bodyPr/>
          <a:lstStyle/>
          <a:p>
            <a:fld id="{019B181E-6AE8-42F7-ADED-4F8938E8CF39}" type="slidenum">
              <a:rPr lang="en-US" smtClean="0"/>
              <a:t>5</a:t>
            </a:fld>
            <a:endParaRPr lang="en-US"/>
          </a:p>
        </p:txBody>
      </p:sp>
    </p:spTree>
    <p:extLst>
      <p:ext uri="{BB962C8B-B14F-4D97-AF65-F5344CB8AC3E}">
        <p14:creationId xmlns:p14="http://schemas.microsoft.com/office/powerpoint/2010/main" val="2452931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ADHDe Project is a student-led initiative that promotes inclusion and respect for students (especially those at the post-secondary level) who have been diagnosed with ADHD or identify as neurodiverse. This project was created to destigmatize ADHD and neurodiversity on campus, provide students with resources and support, and promote a welcoming environment at the University of Windsor. We recognize how difficult navigating university life can be for anyone, and sometimes more so for students who identify as neurodiverse or have ADHD. The ADHDe Project was produced by The University of Windsor and The Learning Disabilities Association of Windsor Essex with support from the Government of Ontario.</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6</a:t>
            </a:fld>
            <a:endParaRPr lang="en-US"/>
          </a:p>
        </p:txBody>
      </p:sp>
    </p:spTree>
    <p:extLst>
      <p:ext uri="{BB962C8B-B14F-4D97-AF65-F5344CB8AC3E}">
        <p14:creationId xmlns:p14="http://schemas.microsoft.com/office/powerpoint/2010/main" val="2311728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name The ADHDe Project represents the three “e’s” of our mission; education, equity and empowerment. We believe that by amplifying the voices of people with ADHD we will be able to create a more inclusive and accessible campus.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7</a:t>
            </a:fld>
            <a:endParaRPr lang="en-US"/>
          </a:p>
        </p:txBody>
      </p:sp>
    </p:spTree>
    <p:extLst>
      <p:ext uri="{BB962C8B-B14F-4D97-AF65-F5344CB8AC3E}">
        <p14:creationId xmlns:p14="http://schemas.microsoft.com/office/powerpoint/2010/main" val="2123589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Tx/>
              <a:buFont typeface="Arial" panose="020B0604020202020204" pitchFamily="34" charset="0"/>
              <a:buChar char="•"/>
            </a:pPr>
            <a:r>
              <a:rPr lang="en-US" dirty="0">
                <a:latin typeface="Calibri" panose="020F0502020204030204" pitchFamily="34" charset="0"/>
                <a:cs typeface="Calibri" panose="020F0502020204030204" pitchFamily="34" charset="0"/>
              </a:rPr>
              <a:t>The ADHDe Project was made possible by a grant from 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 which is a grant program run by the Ministry for Seniors and Accessibility.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50000"/>
                  </a:schemeClr>
                </a:solidFill>
                <a:latin typeface="Calibri" panose="020F0502020204030204" pitchFamily="34" charset="0"/>
                <a:cs typeface="Calibri" panose="020F0502020204030204" pitchFamily="34" charset="0"/>
              </a:rPr>
              <a:t>The goals of the </a:t>
            </a:r>
            <a:r>
              <a:rPr lang="en-US" sz="1200" dirty="0" err="1">
                <a:solidFill>
                  <a:schemeClr val="tx1">
                    <a:lumMod val="50000"/>
                  </a:schemeClr>
                </a:solidFill>
                <a:latin typeface="Calibri" panose="020F0502020204030204" pitchFamily="34" charset="0"/>
                <a:cs typeface="Calibri" panose="020F0502020204030204" pitchFamily="34" charset="0"/>
              </a:rPr>
              <a:t>EnAbling</a:t>
            </a:r>
            <a:r>
              <a:rPr lang="en-US" sz="1200" dirty="0">
                <a:solidFill>
                  <a:schemeClr val="tx1">
                    <a:lumMod val="50000"/>
                  </a:schemeClr>
                </a:solidFill>
                <a:latin typeface="Calibri" panose="020F0502020204030204" pitchFamily="34" charset="0"/>
                <a:cs typeface="Calibri" panose="020F0502020204030204" pitchFamily="34" charset="0"/>
              </a:rPr>
              <a:t> Change Program are to encourage education about accessibility and encourage awareness about its benefits.</a:t>
            </a:r>
            <a:endParaRPr lang="en-US" dirty="0">
              <a:latin typeface="Calibri" panose="020F0502020204030204" pitchFamily="34" charset="0"/>
              <a:cs typeface="Calibri" panose="020F0502020204030204" pitchFamily="34" charset="0"/>
            </a:endParaRPr>
          </a:p>
          <a:p>
            <a:pPr>
              <a:buClrTx/>
              <a:buFont typeface="Arial" panose="020B0604020202020204" pitchFamily="34" charset="0"/>
              <a:buNone/>
            </a:pPr>
            <a:r>
              <a:rPr lang="en-US" dirty="0">
                <a:latin typeface="Calibri" panose="020F0502020204030204" pitchFamily="34" charset="0"/>
                <a:cs typeface="Calibri" panose="020F0502020204030204" pitchFamily="34" charset="0"/>
              </a:rPr>
              <a:t>Thanks to the support from 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 The ADHDe Project was able to become a University wide accessibility initiative.</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8</a:t>
            </a:fld>
            <a:endParaRPr lang="en-US"/>
          </a:p>
        </p:txBody>
      </p:sp>
    </p:spTree>
    <p:extLst>
      <p:ext uri="{BB962C8B-B14F-4D97-AF65-F5344CB8AC3E}">
        <p14:creationId xmlns:p14="http://schemas.microsoft.com/office/powerpoint/2010/main" val="858470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When discussing accessibility and inclusion in Ontario, it is important to mention the AODA and the OHRC.</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9</a:t>
            </a:fld>
            <a:endParaRPr lang="en-US"/>
          </a:p>
        </p:txBody>
      </p:sp>
    </p:spTree>
    <p:extLst>
      <p:ext uri="{BB962C8B-B14F-4D97-AF65-F5344CB8AC3E}">
        <p14:creationId xmlns:p14="http://schemas.microsoft.com/office/powerpoint/2010/main" val="3416901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8810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954715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502526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9963867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52200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672327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531101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316335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195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135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22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10/28/2022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0021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10/28/2022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97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10/28/2022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9763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6627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10/28/2022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953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10/28/2022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28359933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A_35669743.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ecampusontario.pressbooks.pub/universaldesig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11A_877277B.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154_59DCD87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11D_AB04CEBB.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18/10/relationships/comments" Target="../comments/modernComment_147_28E8D639.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5A_4952E96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microsoft.com/office/2018/10/relationships/comments" Target="../comments/modernComment_138_1021110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18/10/relationships/comments" Target="../comments/modernComment_139_18E4E48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18/10/relationships/comments" Target="../comments/modernComment_13C_6EEDFBCD.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18/10/relationships/comments" Target="../comments/modernComment_13E_1A9C876D.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53_9C4210EB.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microsoft.com/office/2018/10/relationships/comments" Target="../comments/modernComment_161_80BEB9DE.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18/10/relationships/comments" Target="../comments/modernComment_15D_F349DC77.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18/10/relationships/comments" Target="../comments/modernComment_141_B5441D0A.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microsoft.com/office/2018/10/relationships/comments" Target="../comments/modernComment_144_792DA61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microsoft.com/office/2018/10/relationships/comments" Target="../comments/modernComment_143_B303F155.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mailto:adhdeproject@uwindsor.ca"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www.uwindsor.ca/ohrea/212/adhde-projec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5B_2E8456F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4F_FC6A681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3030474" y="3267526"/>
            <a:ext cx="4608576" cy="997062"/>
          </a:xfrm>
        </p:spPr>
        <p:txBody>
          <a:bodyPr>
            <a:normAutofit/>
          </a:bodyPr>
          <a:lstStyle/>
          <a:p>
            <a:pPr algn="l"/>
            <a:r>
              <a:rPr lang="en-US" sz="4400" dirty="0">
                <a:latin typeface="Calibri" panose="020F0502020204030204" pitchFamily="34" charset="0"/>
                <a:cs typeface="Calibri" panose="020F0502020204030204" pitchFamily="34" charset="0"/>
              </a:rPr>
              <a:t>The ADHDe Project</a:t>
            </a: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3030474" y="4248121"/>
            <a:ext cx="5682218" cy="1238616"/>
          </a:xfrm>
        </p:spPr>
        <p:txBody>
          <a:bodyPr>
            <a:normAutofit/>
          </a:bodyPr>
          <a:lstStyle/>
          <a:p>
            <a:pPr algn="l"/>
            <a:r>
              <a:rPr lang="en-US" sz="2400" dirty="0">
                <a:solidFill>
                  <a:schemeClr val="tx1">
                    <a:lumMod val="50000"/>
                  </a:schemeClr>
                </a:solidFill>
                <a:latin typeface="Calibri" panose="020F0502020204030204" pitchFamily="34" charset="0"/>
                <a:cs typeface="Calibri" panose="020F0502020204030204" pitchFamily="34" charset="0"/>
              </a:rPr>
              <a:t>Center for teaching and learning workshop</a:t>
            </a:r>
          </a:p>
        </p:txBody>
      </p:sp>
      <p:pic>
        <p:nvPicPr>
          <p:cNvPr id="5" name="Picture 4" descr="The ADHDe Project Logo">
            <a:extLst>
              <a:ext uri="{FF2B5EF4-FFF2-40B4-BE49-F238E27FC236}">
                <a16:creationId xmlns:a16="http://schemas.microsoft.com/office/drawing/2014/main" id="{62098189-1186-0584-5F17-13263D4EF76C}"/>
              </a:ext>
            </a:extLst>
          </p:cNvPr>
          <p:cNvPicPr>
            <a:picLocks noChangeAspect="1"/>
          </p:cNvPicPr>
          <p:nvPr/>
        </p:nvPicPr>
        <p:blipFill>
          <a:blip r:embed="rId4"/>
          <a:stretch>
            <a:fillRect/>
          </a:stretch>
        </p:blipFill>
        <p:spPr>
          <a:xfrm>
            <a:off x="812161" y="3097760"/>
            <a:ext cx="1998396" cy="1998396"/>
          </a:xfrm>
          <a:prstGeom prst="rect">
            <a:avLst/>
          </a:prstGeom>
        </p:spPr>
      </p:pic>
    </p:spTree>
    <p:extLst>
      <p:ext uri="{BB962C8B-B14F-4D97-AF65-F5344CB8AC3E}">
        <p14:creationId xmlns:p14="http://schemas.microsoft.com/office/powerpoint/2010/main" val="895915843"/>
      </p:ext>
    </p:extLst>
  </p:cSld>
  <p:clrMapOvr>
    <a:masterClrMapping/>
  </p:clrMapOvr>
  <p:extLst>
    <p:ext uri="{6950BFC3-D8DA-4A85-94F7-54DA5524770B}">
      <p188:commentRel xmlns:p188="http://schemas.microsoft.com/office/powerpoint/2018/8/main" r:id="rId3"/>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76AC7-6209-5541-8EBF-A951584B81D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Accessibility Regulations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200F1B1-7067-B3C6-6ADA-9B3FA4D77172}"/>
              </a:ext>
            </a:extLst>
          </p:cNvPr>
          <p:cNvSpPr>
            <a:spLocks noGrp="1"/>
          </p:cNvSpPr>
          <p:nvPr>
            <p:ph idx="1"/>
          </p:nvPr>
        </p:nvSpPr>
        <p:spPr>
          <a:xfrm>
            <a:off x="677334" y="1704109"/>
            <a:ext cx="8596668" cy="4337253"/>
          </a:xfrm>
        </p:spPr>
        <p:txBody>
          <a:bodyPr>
            <a:normAutofit fontScale="77500" lnSpcReduction="20000"/>
          </a:bodyPr>
          <a:lstStyle/>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Educational institutions in Ontario have an obligation to adhere to two sets of regulations</a:t>
            </a:r>
          </a:p>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The Ontario Human Rights Code:</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M</a:t>
            </a:r>
            <a:r>
              <a:rPr lang="en-US" sz="2800" b="0" i="0" dirty="0">
                <a:solidFill>
                  <a:schemeClr val="tx1">
                    <a:lumMod val="50000"/>
                  </a:schemeClr>
                </a:solidFill>
                <a:effectLst/>
                <a:latin typeface="Calibri" panose="020F0502020204030204" pitchFamily="34" charset="0"/>
                <a:cs typeface="Calibri" panose="020F0502020204030204" pitchFamily="34" charset="0"/>
              </a:rPr>
              <a:t>aintaining accessible, inclusive, discrimination and harassment-free education environments that respect human rights.</a:t>
            </a:r>
          </a:p>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The Accessibility for Ontarians with Disabilities Act:</a:t>
            </a:r>
          </a:p>
          <a:p>
            <a:pPr>
              <a:buFont typeface="Arial" panose="020B0604020202020204" pitchFamily="34" charset="0"/>
              <a:buChar char="•"/>
            </a:pPr>
            <a:r>
              <a:rPr lang="en-US" sz="2800" b="0" i="0" dirty="0">
                <a:solidFill>
                  <a:schemeClr val="tx1">
                    <a:lumMod val="50000"/>
                  </a:schemeClr>
                </a:solidFill>
                <a:effectLst/>
                <a:latin typeface="Calibri" panose="020F0502020204030204" pitchFamily="34" charset="0"/>
                <a:cs typeface="Calibri" panose="020F0502020204030204" pitchFamily="34" charset="0"/>
              </a:rPr>
              <a:t>The AODA established the Integrated Accessibility Standard Regulations (IASR), a grouping of legal requirements that institutions must follow to help identify, remove, and prevent barriers faced by persons with disabilities. These requirements are divided in two categories: General Requirements and Accessibility Standards.</a:t>
            </a:r>
          </a:p>
          <a:p>
            <a:pPr marL="0" indent="0">
              <a:buNone/>
            </a:pPr>
            <a:r>
              <a:rPr lang="en-US" sz="1600" dirty="0">
                <a:solidFill>
                  <a:schemeClr val="tx1">
                    <a:lumMod val="50000"/>
                  </a:schemeClr>
                </a:solidFill>
                <a:latin typeface="Calibri" panose="020F0502020204030204" pitchFamily="34" charset="0"/>
                <a:cs typeface="Calibri" panose="020F0502020204030204" pitchFamily="34" charset="0"/>
              </a:rPr>
              <a:t>Sourced From: </a:t>
            </a:r>
            <a:r>
              <a:rPr lang="en-US" sz="1600" b="0" i="0" u="sng" dirty="0">
                <a:solidFill>
                  <a:schemeClr val="tx1">
                    <a:lumMod val="50000"/>
                  </a:schemeClr>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Universal Design for Learning (UDL) for Inclusion, Diversity, Equity, and Accessibility (IDEA)</a:t>
            </a:r>
            <a:r>
              <a:rPr lang="en-US" sz="1600" b="0" i="0" dirty="0">
                <a:solidFill>
                  <a:schemeClr val="tx1">
                    <a:lumMod val="50000"/>
                  </a:schemeClr>
                </a:solidFill>
                <a:effectLst/>
                <a:latin typeface="Calibri" panose="020F0502020204030204" pitchFamily="34" charset="0"/>
                <a:cs typeface="Calibri" panose="020F0502020204030204" pitchFamily="34" charset="0"/>
              </a:rPr>
              <a:t> by Darla Benton Kearney</a:t>
            </a:r>
            <a:endParaRPr lang="en-CA" sz="1600" dirty="0">
              <a:solidFill>
                <a:schemeClr val="tx1">
                  <a:lumMod val="50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800"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959751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19CCA-E1FD-454F-EB28-A6D192C3847F}"/>
              </a:ext>
            </a:extLst>
          </p:cNvPr>
          <p:cNvSpPr>
            <a:spLocks noGrp="1"/>
          </p:cNvSpPr>
          <p:nvPr>
            <p:ph type="title"/>
          </p:nvPr>
        </p:nvSpPr>
        <p:spPr/>
        <p:txBody>
          <a:bodyPr>
            <a:normAutofit/>
          </a:bodyPr>
          <a:lstStyle/>
          <a:p>
            <a:r>
              <a:rPr lang="en-CA" sz="5400" dirty="0">
                <a:latin typeface="Calibri" panose="020F0502020204030204" pitchFamily="34" charset="0"/>
                <a:cs typeface="Calibri" panose="020F0502020204030204" pitchFamily="34" charset="0"/>
              </a:rPr>
              <a:t>What is ADHD to you?</a:t>
            </a:r>
            <a:endParaRPr lang="en-US" sz="54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2F472829-1084-4279-D7AF-A1457851A98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4520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9AB7-D01A-7A89-8E95-4204C7BD2B2C}"/>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Understanding ADHD</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3EC316B1-4428-4577-A7AE-606D0BABF98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82184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4197F9-F128-9B0F-6D3B-F97EB00ECDDB}"/>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Key Concepts and Terms</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FD53C160-7316-E7C1-5595-6345F51DC76B}"/>
              </a:ext>
            </a:extLst>
          </p:cNvPr>
          <p:cNvSpPr>
            <a:spLocks noGrp="1"/>
          </p:cNvSpPr>
          <p:nvPr>
            <p:ph idx="1"/>
          </p:nvPr>
        </p:nvSpPr>
        <p:spPr>
          <a:xfrm>
            <a:off x="677334" y="2045494"/>
            <a:ext cx="8596668" cy="3880773"/>
          </a:xfrm>
        </p:spPr>
        <p:txBody>
          <a:bodyPr>
            <a:normAutofit/>
          </a:bodyPr>
          <a:lstStyle/>
          <a:p>
            <a:pPr>
              <a:buFont typeface="Arial" panose="020B0604020202020204" pitchFamily="34" charset="0"/>
              <a:buChar char="•"/>
            </a:pPr>
            <a:r>
              <a:rPr lang="en-US" sz="2800" b="1" dirty="0">
                <a:solidFill>
                  <a:schemeClr val="tx1">
                    <a:lumMod val="50000"/>
                  </a:schemeClr>
                </a:solidFill>
                <a:latin typeface="Calibri" panose="020F0502020204030204" pitchFamily="34" charset="0"/>
                <a:cs typeface="Calibri" panose="020F0502020204030204" pitchFamily="34" charset="0"/>
              </a:rPr>
              <a:t>ADHD: </a:t>
            </a:r>
            <a:r>
              <a:rPr lang="en-US" sz="2800" dirty="0">
                <a:solidFill>
                  <a:schemeClr val="tx1">
                    <a:lumMod val="50000"/>
                  </a:schemeClr>
                </a:solidFill>
                <a:latin typeface="Calibri" panose="020F0502020204030204" pitchFamily="34" charset="0"/>
                <a:cs typeface="Calibri" panose="020F0502020204030204" pitchFamily="34" charset="0"/>
              </a:rPr>
              <a:t>Stands for Attention Deficit/ Hyperactivity Disorder. ADHD is a neurodevelopmental disorder. The three core symptoms of ADHD are: inattention, impulsivity, and hyperactivity.</a:t>
            </a:r>
          </a:p>
          <a:p>
            <a:pPr>
              <a:buFont typeface="Arial" panose="020B0604020202020204" pitchFamily="34" charset="0"/>
              <a:buChar char="•"/>
            </a:pPr>
            <a:r>
              <a:rPr lang="en-US" sz="2800" b="1" dirty="0">
                <a:solidFill>
                  <a:schemeClr val="tx1">
                    <a:lumMod val="50000"/>
                  </a:schemeClr>
                </a:solidFill>
                <a:latin typeface="Calibri" panose="020F0502020204030204" pitchFamily="34" charset="0"/>
                <a:cs typeface="Calibri" panose="020F0502020204030204" pitchFamily="34" charset="0"/>
              </a:rPr>
              <a:t>Neurodiverse</a:t>
            </a:r>
            <a:r>
              <a:rPr lang="en-US" sz="2800" dirty="0">
                <a:solidFill>
                  <a:schemeClr val="tx1">
                    <a:lumMod val="50000"/>
                  </a:schemeClr>
                </a:solidFill>
                <a:latin typeface="Calibri" panose="020F0502020204030204" pitchFamily="34" charset="0"/>
                <a:cs typeface="Calibri" panose="020F0502020204030204" pitchFamily="34" charset="0"/>
              </a:rPr>
              <a:t>: Refers to a group of people who are neurologically diverse. This can include people with ADHD and people without ADHD. </a:t>
            </a:r>
          </a:p>
        </p:txBody>
      </p:sp>
      <p:sp>
        <p:nvSpPr>
          <p:cNvPr id="2" name="Footer Placeholder 1">
            <a:extLst>
              <a:ext uri="{FF2B5EF4-FFF2-40B4-BE49-F238E27FC236}">
                <a16:creationId xmlns:a16="http://schemas.microsoft.com/office/drawing/2014/main" id="{C0250AD0-FF8C-61C5-52F6-1FCA87EFA5C2}"/>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AD9AF958-6708-584A-9441-1760F59FE390}"/>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13</a:t>
            </a:fld>
            <a:endParaRPr lang="en-US" noProof="0" dirty="0"/>
          </a:p>
        </p:txBody>
      </p:sp>
    </p:spTree>
    <p:extLst>
      <p:ext uri="{BB962C8B-B14F-4D97-AF65-F5344CB8AC3E}">
        <p14:creationId xmlns:p14="http://schemas.microsoft.com/office/powerpoint/2010/main" val="142026619"/>
      </p:ext>
    </p:extLst>
  </p:cSld>
  <p:clrMapOvr>
    <a:masterClrMapping/>
  </p:clrMapOvr>
  <p:extLst>
    <p:ext uri="{6950BFC3-D8DA-4A85-94F7-54DA5524770B}">
      <p188:commentRel xmlns:p188="http://schemas.microsoft.com/office/powerpoint/2018/8/main"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4197F9-F128-9B0F-6D3B-F97EB00ECDDB}"/>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Key Concepts and Terms</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FD53C160-7316-E7C1-5595-6345F51DC76B}"/>
              </a:ext>
            </a:extLst>
          </p:cNvPr>
          <p:cNvSpPr>
            <a:spLocks noGrp="1"/>
          </p:cNvSpPr>
          <p:nvPr>
            <p:ph idx="1"/>
          </p:nvPr>
        </p:nvSpPr>
        <p:spPr>
          <a:xfrm>
            <a:off x="677334" y="2045494"/>
            <a:ext cx="8596668" cy="3880773"/>
          </a:xfrm>
        </p:spPr>
        <p:txBody>
          <a:bodyPr>
            <a:normAutofit/>
          </a:bodyPr>
          <a:lstStyle/>
          <a:p>
            <a:pPr>
              <a:buFont typeface="Arial" panose="020B0604020202020204" pitchFamily="34" charset="0"/>
              <a:buChar char="•"/>
            </a:pPr>
            <a:r>
              <a:rPr lang="en-US" sz="3600" b="1" dirty="0">
                <a:solidFill>
                  <a:schemeClr val="tx1">
                    <a:lumMod val="50000"/>
                  </a:schemeClr>
                </a:solidFill>
                <a:latin typeface="Calibri" panose="020F0502020204030204" pitchFamily="34" charset="0"/>
                <a:cs typeface="Calibri" panose="020F0502020204030204" pitchFamily="34" charset="0"/>
              </a:rPr>
              <a:t>Disability: </a:t>
            </a:r>
            <a:r>
              <a:rPr lang="en-US" sz="3600" dirty="0">
                <a:solidFill>
                  <a:schemeClr val="tx1">
                    <a:lumMod val="50000"/>
                  </a:schemeClr>
                </a:solidFill>
                <a:latin typeface="Calibri" panose="020F0502020204030204" pitchFamily="34" charset="0"/>
                <a:cs typeface="Calibri" panose="020F0502020204030204" pitchFamily="34" charset="0"/>
              </a:rPr>
              <a:t>Personal experience of barriers to participation in all aspects of society.</a:t>
            </a:r>
          </a:p>
          <a:p>
            <a:pPr>
              <a:buFont typeface="Arial" panose="020B0604020202020204" pitchFamily="34" charset="0"/>
              <a:buChar char="•"/>
            </a:pPr>
            <a:r>
              <a:rPr lang="en-US" sz="3600" b="1" dirty="0">
                <a:solidFill>
                  <a:schemeClr val="tx1">
                    <a:lumMod val="50000"/>
                  </a:schemeClr>
                </a:solidFill>
                <a:latin typeface="Calibri" panose="020F0502020204030204" pitchFamily="34" charset="0"/>
                <a:cs typeface="Calibri" panose="020F0502020204030204" pitchFamily="34" charset="0"/>
              </a:rPr>
              <a:t>Invisible Disability: </a:t>
            </a:r>
            <a:r>
              <a:rPr lang="en-US" sz="3600" dirty="0">
                <a:solidFill>
                  <a:schemeClr val="tx1">
                    <a:lumMod val="50000"/>
                  </a:schemeClr>
                </a:solidFill>
                <a:latin typeface="Calibri" panose="020F0502020204030204" pitchFamily="34" charset="0"/>
                <a:cs typeface="Calibri" panose="020F0502020204030204" pitchFamily="34" charset="0"/>
              </a:rPr>
              <a:t>A disability that you might not be able to perceive when you first meet someone.</a:t>
            </a:r>
          </a:p>
          <a:p>
            <a:pPr>
              <a:buClr>
                <a:schemeClr val="bg1"/>
              </a:buClr>
            </a:pPr>
            <a:endParaRPr lang="en-US" dirty="0"/>
          </a:p>
        </p:txBody>
      </p:sp>
      <p:sp>
        <p:nvSpPr>
          <p:cNvPr id="2" name="Footer Placeholder 1">
            <a:extLst>
              <a:ext uri="{FF2B5EF4-FFF2-40B4-BE49-F238E27FC236}">
                <a16:creationId xmlns:a16="http://schemas.microsoft.com/office/drawing/2014/main" id="{C0250AD0-FF8C-61C5-52F6-1FCA87EFA5C2}"/>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AD9AF958-6708-584A-9441-1760F59FE390}"/>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14</a:t>
            </a:fld>
            <a:endParaRPr lang="en-US" noProof="0" dirty="0"/>
          </a:p>
        </p:txBody>
      </p:sp>
    </p:spTree>
    <p:extLst>
      <p:ext uri="{BB962C8B-B14F-4D97-AF65-F5344CB8AC3E}">
        <p14:creationId xmlns:p14="http://schemas.microsoft.com/office/powerpoint/2010/main" val="619915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4197F9-F128-9B0F-6D3B-F97EB00ECDDB}"/>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Key Concepts and Terms</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FD53C160-7316-E7C1-5595-6345F51DC76B}"/>
              </a:ext>
            </a:extLst>
          </p:cNvPr>
          <p:cNvSpPr>
            <a:spLocks noGrp="1"/>
          </p:cNvSpPr>
          <p:nvPr>
            <p:ph idx="1"/>
          </p:nvPr>
        </p:nvSpPr>
        <p:spPr>
          <a:xfrm>
            <a:off x="677334" y="1619794"/>
            <a:ext cx="8596668" cy="4306473"/>
          </a:xfrm>
        </p:spPr>
        <p:txBody>
          <a:bodyPr>
            <a:normAutofit/>
          </a:bodyPr>
          <a:lstStyle/>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Executive function: </a:t>
            </a:r>
            <a:r>
              <a:rPr lang="en-US" sz="2400" dirty="0">
                <a:solidFill>
                  <a:schemeClr val="tx1">
                    <a:lumMod val="50000"/>
                  </a:schemeClr>
                </a:solidFill>
                <a:latin typeface="Calibri" panose="020F0502020204030204" pitchFamily="34" charset="0"/>
                <a:cs typeface="Calibri" panose="020F0502020204030204" pitchFamily="34" charset="0"/>
              </a:rPr>
              <a:t>set of skills that we use to navigate everyday life. Includes time management, self-control, flexible thinking, emotional regulation, etc. </a:t>
            </a:r>
          </a:p>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Overstimulation: </a:t>
            </a:r>
            <a:r>
              <a:rPr lang="en-US" sz="2400" dirty="0">
                <a:solidFill>
                  <a:schemeClr val="tx1">
                    <a:lumMod val="50000"/>
                  </a:schemeClr>
                </a:solidFill>
                <a:latin typeface="Calibri" panose="020F0502020204030204" pitchFamily="34" charset="0"/>
                <a:cs typeface="Calibri" panose="020F0502020204030204" pitchFamily="34" charset="0"/>
              </a:rPr>
              <a:t>feeling extremely overwhelmed by a surplus of stimulating sensations such as loud music, certain textures, certain tastes, bright lights, etc. This can cause an emotional response. </a:t>
            </a:r>
          </a:p>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Accessibility Barrier: </a:t>
            </a:r>
            <a:r>
              <a:rPr lang="en-US" sz="2400" dirty="0">
                <a:solidFill>
                  <a:schemeClr val="tx1">
                    <a:lumMod val="50000"/>
                  </a:schemeClr>
                </a:solidFill>
                <a:latin typeface="Calibri" panose="020F0502020204030204" pitchFamily="34" charset="0"/>
                <a:cs typeface="Calibri" panose="020F0502020204030204" pitchFamily="34" charset="0"/>
              </a:rPr>
              <a:t>An accessibility barrier is an obstacle or hurdle that prevents a person with a disability from participating in all aspects of society.</a:t>
            </a:r>
          </a:p>
          <a:p>
            <a:pPr>
              <a:buClr>
                <a:schemeClr val="bg1"/>
              </a:buClr>
            </a:pPr>
            <a:endParaRPr lang="en-US" dirty="0"/>
          </a:p>
          <a:p>
            <a:pPr>
              <a:buClr>
                <a:schemeClr val="bg1"/>
              </a:buClr>
            </a:pPr>
            <a:endParaRPr lang="en-US" dirty="0"/>
          </a:p>
        </p:txBody>
      </p:sp>
      <p:sp>
        <p:nvSpPr>
          <p:cNvPr id="2" name="Footer Placeholder 1">
            <a:extLst>
              <a:ext uri="{FF2B5EF4-FFF2-40B4-BE49-F238E27FC236}">
                <a16:creationId xmlns:a16="http://schemas.microsoft.com/office/drawing/2014/main" id="{C0250AD0-FF8C-61C5-52F6-1FCA87EFA5C2}"/>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AD9AF958-6708-584A-9441-1760F59FE390}"/>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15</a:t>
            </a:fld>
            <a:endParaRPr lang="en-US" noProof="0" dirty="0"/>
          </a:p>
        </p:txBody>
      </p:sp>
    </p:spTree>
    <p:extLst>
      <p:ext uri="{BB962C8B-B14F-4D97-AF65-F5344CB8AC3E}">
        <p14:creationId xmlns:p14="http://schemas.microsoft.com/office/powerpoint/2010/main" val="1507645557"/>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877CA8-40D6-C77D-E16A-E770275AC061}"/>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is ADHD?</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4A876ADA-7063-1E16-5367-F01530861449}"/>
              </a:ext>
            </a:extLst>
          </p:cNvPr>
          <p:cNvSpPr>
            <a:spLocks noGrp="1"/>
          </p:cNvSpPr>
          <p:nvPr>
            <p:ph idx="1"/>
          </p:nvPr>
        </p:nvSpPr>
        <p:spPr>
          <a:xfrm>
            <a:off x="677334" y="1536192"/>
            <a:ext cx="8596668" cy="4505170"/>
          </a:xfrm>
        </p:spPr>
        <p:txBody>
          <a:bodyPr>
            <a:noAutofit/>
          </a:bodyPr>
          <a:lstStyle/>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ADHD is often defined as a neurodevelopmental disorder. Common symptoms include:</a:t>
            </a:r>
          </a:p>
          <a:p>
            <a:pPr>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Hyperactivity</a:t>
            </a:r>
          </a:p>
          <a:p>
            <a:pPr>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Inattentiveness</a:t>
            </a:r>
          </a:p>
          <a:p>
            <a:pPr>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Impulsivity</a:t>
            </a:r>
          </a:p>
          <a:p>
            <a:pPr marL="0" indent="0">
              <a:buNone/>
            </a:pPr>
            <a:r>
              <a:rPr lang="en-US" sz="2200" dirty="0">
                <a:solidFill>
                  <a:schemeClr val="tx1">
                    <a:lumMod val="50000"/>
                  </a:schemeClr>
                </a:solidFill>
                <a:latin typeface="Calibri" panose="020F0502020204030204" pitchFamily="34" charset="0"/>
                <a:cs typeface="Calibri" panose="020F0502020204030204" pitchFamily="34" charset="0"/>
              </a:rPr>
              <a:t>Many people with ADHD excel at creative problem solving, are exceptionally empathetic and often have a strong sense of fairness. </a:t>
            </a:r>
          </a:p>
          <a:p>
            <a:pPr marL="0" indent="0">
              <a:buNone/>
            </a:pPr>
            <a:r>
              <a:rPr lang="en-US" sz="2200" dirty="0">
                <a:solidFill>
                  <a:schemeClr val="tx1">
                    <a:lumMod val="50000"/>
                  </a:schemeClr>
                </a:solidFill>
                <a:latin typeface="Calibri" panose="020F0502020204030204" pitchFamily="34" charset="0"/>
                <a:cs typeface="Calibri" panose="020F0502020204030204" pitchFamily="34" charset="0"/>
              </a:rPr>
              <a:t>Many children and adults with ADHD have other co-associated conditions, like Learning Disabilities, ODD, Anxiety, or Depression. </a:t>
            </a:r>
          </a:p>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There are effective psychological, educational, and medical supports available for people with ADHD. </a:t>
            </a:r>
          </a:p>
        </p:txBody>
      </p:sp>
      <p:sp>
        <p:nvSpPr>
          <p:cNvPr id="3" name="Slide Number Placeholder 2">
            <a:extLst>
              <a:ext uri="{FF2B5EF4-FFF2-40B4-BE49-F238E27FC236}">
                <a16:creationId xmlns:a16="http://schemas.microsoft.com/office/drawing/2014/main" id="{F0BDAA09-35C2-5D6B-5B8E-1E062E1D3C06}"/>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16</a:t>
            </a:fld>
            <a:endParaRPr lang="en-US" noProof="0" dirty="0"/>
          </a:p>
        </p:txBody>
      </p:sp>
    </p:spTree>
    <p:extLst>
      <p:ext uri="{BB962C8B-B14F-4D97-AF65-F5344CB8AC3E}">
        <p14:creationId xmlns:p14="http://schemas.microsoft.com/office/powerpoint/2010/main" val="1258692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39137B-7218-8A02-B5D0-C873672C96CA}"/>
              </a:ext>
            </a:extLst>
          </p:cNvPr>
          <p:cNvSpPr>
            <a:spLocks noGrp="1"/>
          </p:cNvSpPr>
          <p:nvPr>
            <p:ph type="title"/>
          </p:nvPr>
        </p:nvSpPr>
        <p:spPr/>
        <p:txBody>
          <a:bodyPr>
            <a:normAutofit/>
          </a:bodyPr>
          <a:lstStyle/>
          <a:p>
            <a:r>
              <a:rPr lang="en-CA" dirty="0">
                <a:latin typeface="Calibri" panose="020F0502020204030204" pitchFamily="34" charset="0"/>
                <a:cs typeface="Calibri" panose="020F0502020204030204" pitchFamily="34" charset="0"/>
              </a:rPr>
              <a:t>Hyperactive, Inattentive, Combined</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82B55D02-3A65-1FD5-7303-6D59FC933938}"/>
              </a:ext>
            </a:extLst>
          </p:cNvPr>
          <p:cNvSpPr>
            <a:spLocks noGrp="1"/>
          </p:cNvSpPr>
          <p:nvPr>
            <p:ph idx="1"/>
          </p:nvPr>
        </p:nvSpPr>
        <p:spPr>
          <a:xfrm>
            <a:off x="677334" y="1930400"/>
            <a:ext cx="8596668" cy="3880773"/>
          </a:xfrm>
        </p:spPr>
        <p:txBody>
          <a:bodyPr>
            <a:normAutofit lnSpcReduction="10000"/>
          </a:bodyPr>
          <a:lstStyle/>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There are three ways ADHD can present:</a:t>
            </a:r>
          </a:p>
          <a:p>
            <a:pPr>
              <a:buClrTx/>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Hyperactive type</a:t>
            </a:r>
          </a:p>
          <a:p>
            <a:pPr>
              <a:buClrTx/>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Inattentive type (Inattentive type was traditionally referred to as ADD, attention deficit disorder)</a:t>
            </a:r>
          </a:p>
          <a:p>
            <a:pPr>
              <a:buClrTx/>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Combined type</a:t>
            </a:r>
          </a:p>
          <a:p>
            <a:pPr marL="0" indent="0">
              <a:buClrTx/>
              <a:buNone/>
            </a:pPr>
            <a:r>
              <a:rPr lang="en-US" sz="2200" dirty="0">
                <a:solidFill>
                  <a:schemeClr val="tx1">
                    <a:lumMod val="50000"/>
                  </a:schemeClr>
                </a:solidFill>
                <a:latin typeface="Calibri" panose="020F0502020204030204" pitchFamily="34" charset="0"/>
                <a:cs typeface="Calibri" panose="020F0502020204030204" pitchFamily="34" charset="0"/>
              </a:rPr>
              <a:t>Cisgender men are more likely to be diagnosed with Hyperactive type ADHD </a:t>
            </a:r>
          </a:p>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Cis women are less likely to receive a diagnosis as a child and are more likely to be diagnosed with Inattentive type ADHD. </a:t>
            </a:r>
          </a:p>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ADHD is NOT a gender-specific disorder. </a:t>
            </a:r>
          </a:p>
          <a:p>
            <a:endParaRPr lang="en-US" dirty="0"/>
          </a:p>
        </p:txBody>
      </p:sp>
      <p:sp>
        <p:nvSpPr>
          <p:cNvPr id="2" name="Footer Placeholder 1">
            <a:extLst>
              <a:ext uri="{FF2B5EF4-FFF2-40B4-BE49-F238E27FC236}">
                <a16:creationId xmlns:a16="http://schemas.microsoft.com/office/drawing/2014/main" id="{3F43D798-A526-E2D4-98D6-4A86E802372D}"/>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19F87B7A-9DA6-A614-C329-501DB818BB4D}"/>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17</a:t>
            </a:fld>
            <a:endParaRPr lang="en-US" noProof="0" dirty="0"/>
          </a:p>
        </p:txBody>
      </p:sp>
    </p:spTree>
    <p:extLst>
      <p:ext uri="{BB962C8B-B14F-4D97-AF65-F5344CB8AC3E}">
        <p14:creationId xmlns:p14="http://schemas.microsoft.com/office/powerpoint/2010/main" val="3726268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9DEDE8-438D-875A-7155-9C792B112557}"/>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Common Symptoms</a:t>
            </a:r>
            <a:endParaRPr lang="en-US" dirty="0">
              <a:latin typeface="Calibri" panose="020F0502020204030204" pitchFamily="34" charset="0"/>
              <a:cs typeface="Calibri" panose="020F0502020204030204" pitchFamily="34" charset="0"/>
            </a:endParaRPr>
          </a:p>
        </p:txBody>
      </p:sp>
      <p:graphicFrame>
        <p:nvGraphicFramePr>
          <p:cNvPr id="9" name="Table 9">
            <a:extLst>
              <a:ext uri="{FF2B5EF4-FFF2-40B4-BE49-F238E27FC236}">
                <a16:creationId xmlns:a16="http://schemas.microsoft.com/office/drawing/2014/main" id="{80000FDC-C4F9-3B1F-EAC7-4065D7F69B5A}"/>
              </a:ext>
            </a:extLst>
          </p:cNvPr>
          <p:cNvGraphicFramePr>
            <a:graphicFrameLocks noGrp="1"/>
          </p:cNvGraphicFramePr>
          <p:nvPr>
            <p:ph idx="1"/>
            <p:extLst>
              <p:ext uri="{D42A27DB-BD31-4B8C-83A1-F6EECF244321}">
                <p14:modId xmlns:p14="http://schemas.microsoft.com/office/powerpoint/2010/main" val="987315538"/>
              </p:ext>
            </p:extLst>
          </p:nvPr>
        </p:nvGraphicFramePr>
        <p:xfrm>
          <a:off x="1097280" y="2168012"/>
          <a:ext cx="4559240" cy="3996066"/>
        </p:xfrm>
        <a:graphic>
          <a:graphicData uri="http://schemas.openxmlformats.org/drawingml/2006/table">
            <a:tbl>
              <a:tblPr firstRow="1" bandRow="1">
                <a:tableStyleId>{93296810-A885-4BE3-A3E7-6D5BEEA58F35}</a:tableStyleId>
              </a:tblPr>
              <a:tblGrid>
                <a:gridCol w="4559240">
                  <a:extLst>
                    <a:ext uri="{9D8B030D-6E8A-4147-A177-3AD203B41FA5}">
                      <a16:colId xmlns:a16="http://schemas.microsoft.com/office/drawing/2014/main" val="203242834"/>
                    </a:ext>
                  </a:extLst>
                </a:gridCol>
              </a:tblGrid>
              <a:tr h="452651">
                <a:tc>
                  <a:txBody>
                    <a:bodyPr/>
                    <a:lstStyle/>
                    <a:p>
                      <a:r>
                        <a:rPr lang="en-CA" dirty="0">
                          <a:latin typeface="Calibri" panose="020F0502020204030204" pitchFamily="34" charset="0"/>
                          <a:cs typeface="Calibri" panose="020F0502020204030204" pitchFamily="34" charset="0"/>
                        </a:rPr>
                        <a:t>Common Inattentive Type Symptoms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5446000"/>
                  </a:ext>
                </a:extLst>
              </a:tr>
              <a:tr h="452651">
                <a:tc>
                  <a:txBody>
                    <a:bodyPr/>
                    <a:lstStyle/>
                    <a:p>
                      <a:r>
                        <a:rPr lang="en-CA" dirty="0">
                          <a:latin typeface="Calibri" panose="020F0502020204030204" pitchFamily="34" charset="0"/>
                          <a:cs typeface="Calibri" panose="020F0502020204030204" pitchFamily="34" charset="0"/>
                        </a:rPr>
                        <a:t>Day dreaming</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51712606"/>
                  </a:ext>
                </a:extLst>
              </a:tr>
              <a:tr h="452651">
                <a:tc>
                  <a:txBody>
                    <a:bodyPr/>
                    <a:lstStyle/>
                    <a:p>
                      <a:r>
                        <a:rPr lang="en-CA" dirty="0">
                          <a:latin typeface="Calibri" panose="020F0502020204030204" pitchFamily="34" charset="0"/>
                          <a:cs typeface="Calibri" panose="020F0502020204030204" pitchFamily="34" charset="0"/>
                        </a:rPr>
                        <a:t>Hyper focusing</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48390112"/>
                  </a:ext>
                </a:extLst>
              </a:tr>
              <a:tr h="452651">
                <a:tc>
                  <a:txBody>
                    <a:bodyPr/>
                    <a:lstStyle/>
                    <a:p>
                      <a:r>
                        <a:rPr lang="en-CA" dirty="0">
                          <a:latin typeface="Calibri" panose="020F0502020204030204" pitchFamily="34" charset="0"/>
                          <a:cs typeface="Calibri" panose="020F0502020204030204" pitchFamily="34" charset="0"/>
                        </a:rPr>
                        <a:t>Easily distracted by small stimuli</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88148819"/>
                  </a:ext>
                </a:extLst>
              </a:tr>
              <a:tr h="452651">
                <a:tc>
                  <a:txBody>
                    <a:bodyPr/>
                    <a:lstStyle/>
                    <a:p>
                      <a:r>
                        <a:rPr lang="en-CA" dirty="0">
                          <a:latin typeface="Calibri" panose="020F0502020204030204" pitchFamily="34" charset="0"/>
                          <a:cs typeface="Calibri" panose="020F0502020204030204" pitchFamily="34" charset="0"/>
                        </a:rPr>
                        <a:t>S</a:t>
                      </a:r>
                      <a:r>
                        <a:rPr lang="en-US" dirty="0">
                          <a:latin typeface="Calibri" panose="020F0502020204030204" pitchFamily="34" charset="0"/>
                          <a:cs typeface="Calibri" panose="020F0502020204030204" pitchFamily="34" charset="0"/>
                        </a:rPr>
                        <a:t>truggles with paying attention</a:t>
                      </a:r>
                      <a:endParaRPr lang="en-CA"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517109"/>
                  </a:ext>
                </a:extLst>
              </a:tr>
              <a:tr h="613908">
                <a:tc>
                  <a:txBody>
                    <a:bodyPr/>
                    <a:lstStyle/>
                    <a:p>
                      <a:r>
                        <a:rPr lang="en-CA" dirty="0">
                          <a:latin typeface="Calibri" panose="020F0502020204030204" pitchFamily="34" charset="0"/>
                          <a:cs typeface="Calibri" panose="020F0502020204030204" pitchFamily="34" charset="0"/>
                        </a:rPr>
                        <a:t>Struggles with organization and time management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41810640"/>
                  </a:ext>
                </a:extLst>
              </a:tr>
              <a:tr h="452651">
                <a:tc>
                  <a:txBody>
                    <a:bodyPr/>
                    <a:lstStyle/>
                    <a:p>
                      <a:r>
                        <a:rPr lang="en-CA" dirty="0">
                          <a:latin typeface="Calibri" panose="020F0502020204030204" pitchFamily="34" charset="0"/>
                          <a:cs typeface="Calibri" panose="020F0502020204030204" pitchFamily="34" charset="0"/>
                        </a:rPr>
                        <a:t>Excels at creative problem solving</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37012799"/>
                  </a:ext>
                </a:extLst>
              </a:tr>
              <a:tr h="613908">
                <a:tc>
                  <a:txBody>
                    <a:bodyPr/>
                    <a:lstStyle/>
                    <a:p>
                      <a:r>
                        <a:rPr lang="en-CA" dirty="0">
                          <a:latin typeface="Calibri" panose="020F0502020204030204" pitchFamily="34" charset="0"/>
                          <a:cs typeface="Calibri" panose="020F0502020204030204" pitchFamily="34" charset="0"/>
                        </a:rPr>
                        <a:t>Emotionally sensitive and struggles with rejection</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496125"/>
                  </a:ext>
                </a:extLst>
              </a:tr>
            </a:tbl>
          </a:graphicData>
        </a:graphic>
      </p:graphicFrame>
      <p:sp>
        <p:nvSpPr>
          <p:cNvPr id="2" name="Footer Placeholder 1">
            <a:extLst>
              <a:ext uri="{FF2B5EF4-FFF2-40B4-BE49-F238E27FC236}">
                <a16:creationId xmlns:a16="http://schemas.microsoft.com/office/drawing/2014/main" id="{C2704FE7-AF83-B60E-A59F-162FD0D6F266}"/>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FBAEF125-F31D-82BB-E0E5-9C34B4E38635}"/>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18</a:t>
            </a:fld>
            <a:endParaRPr lang="en-US" noProof="0" dirty="0"/>
          </a:p>
        </p:txBody>
      </p:sp>
      <p:graphicFrame>
        <p:nvGraphicFramePr>
          <p:cNvPr id="10" name="Table 9">
            <a:extLst>
              <a:ext uri="{FF2B5EF4-FFF2-40B4-BE49-F238E27FC236}">
                <a16:creationId xmlns:a16="http://schemas.microsoft.com/office/drawing/2014/main" id="{864A54C3-9089-3B8C-F28D-7B9D8D8F1639}"/>
              </a:ext>
            </a:extLst>
          </p:cNvPr>
          <p:cNvGraphicFramePr>
            <a:graphicFrameLocks/>
          </p:cNvGraphicFramePr>
          <p:nvPr>
            <p:extLst>
              <p:ext uri="{D42A27DB-BD31-4B8C-83A1-F6EECF244321}">
                <p14:modId xmlns:p14="http://schemas.microsoft.com/office/powerpoint/2010/main" val="2175502038"/>
              </p:ext>
            </p:extLst>
          </p:nvPr>
        </p:nvGraphicFramePr>
        <p:xfrm>
          <a:off x="6535481" y="2168012"/>
          <a:ext cx="4611490" cy="3996066"/>
        </p:xfrm>
        <a:graphic>
          <a:graphicData uri="http://schemas.openxmlformats.org/drawingml/2006/table">
            <a:tbl>
              <a:tblPr firstRow="1" bandRow="1">
                <a:tableStyleId>{93296810-A885-4BE3-A3E7-6D5BEEA58F35}</a:tableStyleId>
              </a:tblPr>
              <a:tblGrid>
                <a:gridCol w="4611490">
                  <a:extLst>
                    <a:ext uri="{9D8B030D-6E8A-4147-A177-3AD203B41FA5}">
                      <a16:colId xmlns:a16="http://schemas.microsoft.com/office/drawing/2014/main" val="203242834"/>
                    </a:ext>
                  </a:extLst>
                </a:gridCol>
              </a:tblGrid>
              <a:tr h="478213">
                <a:tc>
                  <a:txBody>
                    <a:bodyPr/>
                    <a:lstStyle/>
                    <a:p>
                      <a:r>
                        <a:rPr lang="en-CA" dirty="0">
                          <a:latin typeface="Calibri" panose="020F0502020204030204" pitchFamily="34" charset="0"/>
                          <a:cs typeface="Calibri" panose="020F0502020204030204" pitchFamily="34" charset="0"/>
                        </a:rPr>
                        <a:t>Common Hyperactive Type Symptoms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5446000"/>
                  </a:ext>
                </a:extLst>
              </a:tr>
              <a:tr h="478213">
                <a:tc>
                  <a:txBody>
                    <a:bodyPr/>
                    <a:lstStyle/>
                    <a:p>
                      <a:r>
                        <a:rPr lang="en-CA" dirty="0">
                          <a:latin typeface="Calibri" panose="020F0502020204030204" pitchFamily="34" charset="0"/>
                          <a:cs typeface="Calibri" panose="020F0502020204030204" pitchFamily="34" charset="0"/>
                        </a:rPr>
                        <a:t>Fidgeting, constant movement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51712606"/>
                  </a:ext>
                </a:extLst>
              </a:tr>
              <a:tr h="478213">
                <a:tc>
                  <a:txBody>
                    <a:bodyPr/>
                    <a:lstStyle/>
                    <a:p>
                      <a:r>
                        <a:rPr lang="en-CA" dirty="0">
                          <a:latin typeface="Calibri" panose="020F0502020204030204" pitchFamily="34" charset="0"/>
                          <a:cs typeface="Calibri" panose="020F0502020204030204" pitchFamily="34" charset="0"/>
                        </a:rPr>
                        <a:t>Impatient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48390112"/>
                  </a:ext>
                </a:extLst>
              </a:tr>
              <a:tr h="478213">
                <a:tc>
                  <a:txBody>
                    <a:bodyPr/>
                    <a:lstStyle/>
                    <a:p>
                      <a:r>
                        <a:rPr lang="en-CA" dirty="0">
                          <a:latin typeface="Calibri" panose="020F0502020204030204" pitchFamily="34" charset="0"/>
                          <a:cs typeface="Calibri" panose="020F0502020204030204" pitchFamily="34" charset="0"/>
                        </a:rPr>
                        <a:t>Struggles to control their volume</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88148819"/>
                  </a:ext>
                </a:extLst>
              </a:tr>
              <a:tr h="478213">
                <a:tc>
                  <a:txBody>
                    <a:bodyPr/>
                    <a:lstStyle/>
                    <a:p>
                      <a:r>
                        <a:rPr lang="en-CA" dirty="0">
                          <a:latin typeface="Calibri" panose="020F0502020204030204" pitchFamily="34" charset="0"/>
                          <a:cs typeface="Calibri" panose="020F0502020204030204" pitchFamily="34" charset="0"/>
                        </a:rPr>
                        <a:t>Very creative</a:t>
                      </a:r>
                    </a:p>
                  </a:txBody>
                  <a:tcPr/>
                </a:tc>
                <a:extLst>
                  <a:ext uri="{0D108BD9-81ED-4DB2-BD59-A6C34878D82A}">
                    <a16:rowId xmlns:a16="http://schemas.microsoft.com/office/drawing/2014/main" val="2259517109"/>
                  </a:ext>
                </a:extLst>
              </a:tr>
              <a:tr h="478213">
                <a:tc>
                  <a:txBody>
                    <a:bodyPr/>
                    <a:lstStyle/>
                    <a:p>
                      <a:r>
                        <a:rPr lang="en-CA" dirty="0">
                          <a:latin typeface="Calibri" panose="020F0502020204030204" pitchFamily="34" charset="0"/>
                          <a:cs typeface="Calibri" panose="020F0502020204030204" pitchFamily="34" charset="0"/>
                        </a:rPr>
                        <a:t>Lots of physical and mental energy</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41810640"/>
                  </a:ext>
                </a:extLst>
              </a:tr>
              <a:tr h="648575">
                <a:tc>
                  <a:txBody>
                    <a:bodyPr/>
                    <a:lstStyle/>
                    <a:p>
                      <a:r>
                        <a:rPr lang="en-CA" dirty="0">
                          <a:latin typeface="Calibri" panose="020F0502020204030204" pitchFamily="34" charset="0"/>
                          <a:cs typeface="Calibri" panose="020F0502020204030204" pitchFamily="34" charset="0"/>
                        </a:rPr>
                        <a:t>Experiences intense crashes after exerting energy</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37012799"/>
                  </a:ext>
                </a:extLst>
              </a:tr>
              <a:tr h="478213">
                <a:tc>
                  <a:txBody>
                    <a:bodyPr/>
                    <a:lstStyle/>
                    <a:p>
                      <a:r>
                        <a:rPr lang="en-CA" dirty="0">
                          <a:latin typeface="Calibri" panose="020F0502020204030204" pitchFamily="34" charset="0"/>
                          <a:cs typeface="Calibri" panose="020F0502020204030204" pitchFamily="34" charset="0"/>
                        </a:rPr>
                        <a:t>May interrupt others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496125"/>
                  </a:ext>
                </a:extLst>
              </a:tr>
            </a:tbl>
          </a:graphicData>
        </a:graphic>
      </p:graphicFrame>
    </p:spTree>
    <p:extLst>
      <p:ext uri="{BB962C8B-B14F-4D97-AF65-F5344CB8AC3E}">
        <p14:creationId xmlns:p14="http://schemas.microsoft.com/office/powerpoint/2010/main" val="2869219003"/>
      </p:ext>
    </p:extLst>
  </p:cSld>
  <p:clrMapOvr>
    <a:masterClrMapping/>
  </p:clrMapOvr>
  <p:extLst>
    <p:ext uri="{6950BFC3-D8DA-4A85-94F7-54DA5524770B}">
      <p188:commentRel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19E8-88FA-2CF8-5D23-995AC6DF7529}"/>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Intersectionality</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E7FF5F00-568E-293E-A199-0473E54E93F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86347833"/>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727E-2DE7-2B52-4CE3-1DA87F493A48}"/>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Rules of engagement</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F40EC0C-2D6A-B852-078C-6B827A42AB78}"/>
              </a:ext>
            </a:extLst>
          </p:cNvPr>
          <p:cNvSpPr>
            <a:spLocks noGrp="1"/>
          </p:cNvSpPr>
          <p:nvPr>
            <p:ph idx="1"/>
          </p:nvPr>
        </p:nvSpPr>
        <p:spPr>
          <a:xfrm>
            <a:off x="677334" y="1617827"/>
            <a:ext cx="8341160" cy="4630573"/>
          </a:xfrm>
        </p:spPr>
        <p:txBody>
          <a:bodyPr>
            <a:normAutofit fontScale="70000" lnSpcReduction="20000"/>
          </a:bodyPr>
          <a:lstStyle/>
          <a:p>
            <a:pPr>
              <a:buFont typeface="Arial" panose="020B0604020202020204" pitchFamily="34" charset="0"/>
              <a:buChar char="•"/>
            </a:pPr>
            <a:r>
              <a:rPr lang="en-US" sz="4400" dirty="0">
                <a:solidFill>
                  <a:schemeClr val="tx2">
                    <a:lumMod val="10000"/>
                  </a:schemeClr>
                </a:solidFill>
                <a:latin typeface="Calibri" panose="020F0502020204030204" pitchFamily="34" charset="0"/>
                <a:cs typeface="Calibri" panose="020F0502020204030204" pitchFamily="34" charset="0"/>
              </a:rPr>
              <a:t>We acknowledge the subject may be difficult</a:t>
            </a:r>
          </a:p>
          <a:p>
            <a:pPr>
              <a:buFont typeface="Arial" panose="020B0604020202020204" pitchFamily="34" charset="0"/>
              <a:buChar char="•"/>
            </a:pPr>
            <a:r>
              <a:rPr lang="en-US" sz="4400" dirty="0">
                <a:solidFill>
                  <a:schemeClr val="tx2">
                    <a:lumMod val="10000"/>
                  </a:schemeClr>
                </a:solidFill>
                <a:latin typeface="Calibri" panose="020F0502020204030204" pitchFamily="34" charset="0"/>
                <a:cs typeface="Calibri" panose="020F0502020204030204" pitchFamily="34" charset="0"/>
              </a:rPr>
              <a:t>Confidentiality</a:t>
            </a:r>
          </a:p>
          <a:p>
            <a:pPr>
              <a:buFont typeface="Arial" panose="020B0604020202020204" pitchFamily="34" charset="0"/>
              <a:buChar char="•"/>
            </a:pPr>
            <a:r>
              <a:rPr lang="en-US" sz="4400" dirty="0">
                <a:solidFill>
                  <a:schemeClr val="tx2">
                    <a:lumMod val="10000"/>
                  </a:schemeClr>
                </a:solidFill>
                <a:latin typeface="Calibri" panose="020F0502020204030204" pitchFamily="34" charset="0"/>
                <a:cs typeface="Calibri" panose="020F0502020204030204" pitchFamily="34" charset="0"/>
              </a:rPr>
              <a:t>Centre the importance of lived experience</a:t>
            </a:r>
          </a:p>
          <a:p>
            <a:pPr>
              <a:buFont typeface="Arial" panose="020B0604020202020204" pitchFamily="34" charset="0"/>
              <a:buChar char="•"/>
            </a:pPr>
            <a:r>
              <a:rPr lang="en-US" sz="4400" dirty="0">
                <a:solidFill>
                  <a:schemeClr val="tx2">
                    <a:lumMod val="10000"/>
                  </a:schemeClr>
                </a:solidFill>
                <a:latin typeface="Calibri" panose="020F0502020204030204" pitchFamily="34" charset="0"/>
                <a:cs typeface="Calibri" panose="020F0502020204030204" pitchFamily="34" charset="0"/>
              </a:rPr>
              <a:t>Work together to create space for folks to engage authentically and honestly</a:t>
            </a:r>
          </a:p>
          <a:p>
            <a:pPr>
              <a:buFont typeface="Arial" panose="020B0604020202020204" pitchFamily="34" charset="0"/>
              <a:buChar char="•"/>
            </a:pPr>
            <a:r>
              <a:rPr lang="en-US" sz="4400" dirty="0">
                <a:solidFill>
                  <a:schemeClr val="tx2">
                    <a:lumMod val="10000"/>
                  </a:schemeClr>
                </a:solidFill>
                <a:latin typeface="Calibri" panose="020F0502020204030204" pitchFamily="34" charset="0"/>
                <a:cs typeface="Calibri" panose="020F0502020204030204" pitchFamily="34" charset="0"/>
              </a:rPr>
              <a:t>Share the air</a:t>
            </a:r>
          </a:p>
          <a:p>
            <a:pPr>
              <a:buFont typeface="Arial" panose="020B0604020202020204" pitchFamily="34" charset="0"/>
              <a:buChar char="•"/>
            </a:pPr>
            <a:r>
              <a:rPr lang="en-US" sz="4400" dirty="0">
                <a:solidFill>
                  <a:schemeClr val="tx2">
                    <a:lumMod val="10000"/>
                  </a:schemeClr>
                </a:solidFill>
                <a:latin typeface="Calibri" panose="020F0502020204030204" pitchFamily="34" charset="0"/>
                <a:cs typeface="Calibri" panose="020F0502020204030204" pitchFamily="34" charset="0"/>
              </a:rPr>
              <a:t>Guilt and shame</a:t>
            </a:r>
          </a:p>
          <a:p>
            <a:pPr>
              <a:buFont typeface="Arial" panose="020B0604020202020204" pitchFamily="34" charset="0"/>
              <a:buChar char="•"/>
            </a:pPr>
            <a:r>
              <a:rPr lang="en-US" sz="4400" dirty="0">
                <a:solidFill>
                  <a:schemeClr val="tx2">
                    <a:lumMod val="10000"/>
                  </a:schemeClr>
                </a:solidFill>
                <a:latin typeface="Calibri" panose="020F0502020204030204" pitchFamily="34" charset="0"/>
                <a:cs typeface="Calibri" panose="020F0502020204030204" pitchFamily="34" charset="0"/>
              </a:rPr>
              <a:t>Discriminatory comments will not be tolerated</a:t>
            </a:r>
          </a:p>
        </p:txBody>
      </p:sp>
    </p:spTree>
    <p:extLst>
      <p:ext uri="{BB962C8B-B14F-4D97-AF65-F5344CB8AC3E}">
        <p14:creationId xmlns:p14="http://schemas.microsoft.com/office/powerpoint/2010/main" val="1230170467"/>
      </p:ext>
    </p:extLst>
  </p:cSld>
  <p:clrMapOvr>
    <a:masterClrMapping/>
  </p:clrMapOvr>
  <p:extLst>
    <p:ext uri="{6950BFC3-D8DA-4A85-94F7-54DA5524770B}">
      <p188:commentRel xmlns:p188="http://schemas.microsoft.com/office/powerpoint/2018/8/main" r:id="rId3"/>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160DA-04C4-96E4-7D81-34625B6F7C49}"/>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Intersectionality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6C60045-EC15-8DE1-16AD-FCBB4796716A}"/>
              </a:ext>
            </a:extLst>
          </p:cNvPr>
          <p:cNvSpPr>
            <a:spLocks noGrp="1"/>
          </p:cNvSpPr>
          <p:nvPr>
            <p:ph idx="1"/>
          </p:nvPr>
        </p:nvSpPr>
        <p:spPr/>
        <p:txBody>
          <a:bodyPr/>
          <a:lstStyle/>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Intersectionality is a concept made known by </a:t>
            </a:r>
            <a:r>
              <a:rPr lang="en-US" sz="2800" dirty="0" err="1">
                <a:solidFill>
                  <a:schemeClr val="tx1">
                    <a:lumMod val="50000"/>
                  </a:schemeClr>
                </a:solidFill>
                <a:latin typeface="Calibri" panose="020F0502020204030204" pitchFamily="34" charset="0"/>
                <a:cs typeface="Calibri" panose="020F0502020204030204" pitchFamily="34" charset="0"/>
              </a:rPr>
              <a:t>Kimberlé</a:t>
            </a:r>
            <a:r>
              <a:rPr lang="en-US" sz="2800" dirty="0">
                <a:solidFill>
                  <a:schemeClr val="tx1">
                    <a:lumMod val="50000"/>
                  </a:schemeClr>
                </a:solidFill>
                <a:latin typeface="Calibri" panose="020F0502020204030204" pitchFamily="34" charset="0"/>
                <a:cs typeface="Calibri" panose="020F0502020204030204" pitchFamily="34" charset="0"/>
              </a:rPr>
              <a:t> Crenshaw. </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Intersectionality acknowledges that everyone has their own unique experiences, and their identities play a role in how they experience the world. </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It’s important to take into consideration how a person’s identities may intersect with one another.</a:t>
            </a:r>
          </a:p>
          <a:p>
            <a:endParaRPr lang="en-US" dirty="0"/>
          </a:p>
        </p:txBody>
      </p:sp>
    </p:spTree>
    <p:extLst>
      <p:ext uri="{BB962C8B-B14F-4D97-AF65-F5344CB8AC3E}">
        <p14:creationId xmlns:p14="http://schemas.microsoft.com/office/powerpoint/2010/main" val="215369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EEC7-A1BF-C244-9C6E-06445106D721}"/>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Intersectionality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E71883C-84E2-5D38-F909-C60104342038}"/>
              </a:ext>
            </a:extLst>
          </p:cNvPr>
          <p:cNvSpPr>
            <a:spLocks noGrp="1"/>
          </p:cNvSpPr>
          <p:nvPr>
            <p:ph idx="1"/>
          </p:nvPr>
        </p:nvSpPr>
        <p:spPr/>
        <p:txBody>
          <a:bodyPr>
            <a:normAutofit/>
          </a:bodyPr>
          <a:lstStyle/>
          <a:p>
            <a:pPr marL="0" indent="0">
              <a:buNone/>
            </a:pPr>
            <a:r>
              <a:rPr lang="en-CA" sz="3200" dirty="0">
                <a:solidFill>
                  <a:schemeClr val="tx1">
                    <a:lumMod val="50000"/>
                  </a:schemeClr>
                </a:solidFill>
                <a:latin typeface="Calibri" panose="020F0502020204030204" pitchFamily="34" charset="0"/>
                <a:cs typeface="Calibri" panose="020F0502020204030204" pitchFamily="34" charset="0"/>
              </a:rPr>
              <a:t>Some examples of intersecting identities may include:</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Race</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Gender</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Sexuality</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Ability</a:t>
            </a:r>
          </a:p>
        </p:txBody>
      </p:sp>
    </p:spTree>
    <p:extLst>
      <p:ext uri="{BB962C8B-B14F-4D97-AF65-F5344CB8AC3E}">
        <p14:creationId xmlns:p14="http://schemas.microsoft.com/office/powerpoint/2010/main" val="4027199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AF66D-65CA-7DDF-6760-48D9A4F02A02}"/>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Diagnosis</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220CE163-58BF-06B4-993E-41E1C073701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96744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8E8AC-36C4-90F1-1493-5DFA85552848}"/>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Why is a diagnosis important?</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97AAF61-E2FE-F084-19FA-97478496F85C}"/>
              </a:ext>
            </a:extLst>
          </p:cNvPr>
          <p:cNvSpPr>
            <a:spLocks noGrp="1"/>
          </p:cNvSpPr>
          <p:nvPr>
            <p:ph idx="1"/>
          </p:nvPr>
        </p:nvSpPr>
        <p:spPr>
          <a:xfrm>
            <a:off x="677334" y="1737895"/>
            <a:ext cx="8596668" cy="4318000"/>
          </a:xfrm>
        </p:spPr>
        <p:txBody>
          <a:bodyPr>
            <a:normAutofit fontScale="85000" lnSpcReduction="10000"/>
          </a:bodyPr>
          <a:lstStyle/>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Obtaining a diagnosis can help individuals with ADHD better understand their circumstances. The absence of diagnosis may leave people wondering why they:</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Have difficulty creating and maintaining healthy relationships.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Difficulty with executive functioning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An increase in stress and anxiety</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Struggles with addiction and substance abuse. </a:t>
            </a:r>
          </a:p>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A diagnosis also helps to obtain qualification for resources and supports.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Mental health supports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Academic accommodations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Medications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Familial support.</a:t>
            </a:r>
          </a:p>
          <a:p>
            <a:endParaRPr lang="en-US" dirty="0"/>
          </a:p>
          <a:p>
            <a:endParaRPr lang="en-US" dirty="0"/>
          </a:p>
        </p:txBody>
      </p:sp>
    </p:spTree>
    <p:extLst>
      <p:ext uri="{BB962C8B-B14F-4D97-AF65-F5344CB8AC3E}">
        <p14:creationId xmlns:p14="http://schemas.microsoft.com/office/powerpoint/2010/main" val="270602504"/>
      </p:ext>
    </p:extLst>
  </p:cSld>
  <p:clrMapOvr>
    <a:masterClrMapping/>
  </p:clrMapOvr>
  <p:extLst>
    <p:ext uri="{6950BFC3-D8DA-4A85-94F7-54DA5524770B}">
      <p188:commentRel xmlns:p188="http://schemas.microsoft.com/office/powerpoint/2018/8/main" r:id="rId3"/>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E7AC-B30E-41E1-BAB5-DA6FB6BD6A66}"/>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are the potential barriers to a diagnosis?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5CFE4BF-D781-6643-F679-9761FFAA7D6C}"/>
              </a:ext>
            </a:extLst>
          </p:cNvPr>
          <p:cNvSpPr>
            <a:spLocks noGrp="1"/>
          </p:cNvSpPr>
          <p:nvPr>
            <p:ph idx="1"/>
          </p:nvPr>
        </p:nvSpPr>
        <p:spPr>
          <a:xfrm>
            <a:off x="677334" y="1930400"/>
            <a:ext cx="8596668" cy="4318000"/>
          </a:xfrm>
        </p:spPr>
        <p:txBody>
          <a:bodyPr>
            <a:normAutofit/>
          </a:bodyPr>
          <a:lstStyle/>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There are barriers in place that make it difficult to receive a diagnosis: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 lack of funding for diagnostic tools (testing may be up to $2500)</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Many professionals also don’t truly understand ADHD or the affect it has on day-to-day life.</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ADHD can be difficult to diagnose </a:t>
            </a:r>
          </a:p>
          <a:p>
            <a:pPr marL="0" indent="0">
              <a:buNone/>
            </a:pPr>
            <a:endParaRPr lang="en-US" dirty="0"/>
          </a:p>
        </p:txBody>
      </p:sp>
    </p:spTree>
    <p:extLst>
      <p:ext uri="{BB962C8B-B14F-4D97-AF65-F5344CB8AC3E}">
        <p14:creationId xmlns:p14="http://schemas.microsoft.com/office/powerpoint/2010/main" val="417653889"/>
      </p:ext>
    </p:extLst>
  </p:cSld>
  <p:clrMapOvr>
    <a:masterClrMapping/>
  </p:clrMapOvr>
  <p:extLst>
    <p:ext uri="{6950BFC3-D8DA-4A85-94F7-54DA5524770B}">
      <p188:commentRel xmlns:p188="http://schemas.microsoft.com/office/powerpoint/2018/8/main" r:id="rId3"/>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0D2C-BFBF-B766-3460-274185F83310}"/>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Barriers</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6C6FDF97-F3B9-2908-5C1A-F4BA248E5FD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61090253"/>
      </p:ext>
    </p:extLst>
  </p:cSld>
  <p:clrMapOvr>
    <a:masterClrMapping/>
  </p:clrMapOvr>
  <p:extLst>
    <p:ext uri="{6950BFC3-D8DA-4A85-94F7-54DA5524770B}">
      <p188:commentRel xmlns:p188="http://schemas.microsoft.com/office/powerpoint/2018/8/main" r:id="rId3"/>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2E078-52EA-CFB3-F16A-17CF7E70F85E}"/>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Academic and Societal Barriers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BA82ECD-898B-54FC-B87B-97BBB52EF7CD}"/>
              </a:ext>
            </a:extLst>
          </p:cNvPr>
          <p:cNvSpPr>
            <a:spLocks noGrp="1"/>
          </p:cNvSpPr>
          <p:nvPr>
            <p:ph idx="1"/>
          </p:nvPr>
        </p:nvSpPr>
        <p:spPr>
          <a:xfrm>
            <a:off x="677334" y="1790938"/>
            <a:ext cx="8596668" cy="4457462"/>
          </a:xfrm>
        </p:spPr>
        <p:txBody>
          <a:bodyPr>
            <a:normAutofit lnSpcReduction="10000"/>
          </a:bodyPr>
          <a:lstStyle/>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Stigma is a negative stereotype about a person or group of people. The stigmatization of ADHD is relevant in every aspect of society.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ADHD stigma can create challenges in education, work, and social settings.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Social stigma can lead to self-stigma which limits individuals by promoting negative self-views and associations with their diagnosis.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The severity of stigma can be placed on a continuum depending on the individual’s intersecting identifying factors (gender, race, ethnicity, religion, age, etc.).</a:t>
            </a:r>
          </a:p>
          <a:p>
            <a:endParaRPr lang="en-US" dirty="0"/>
          </a:p>
        </p:txBody>
      </p:sp>
    </p:spTree>
    <p:extLst>
      <p:ext uri="{BB962C8B-B14F-4D97-AF65-F5344CB8AC3E}">
        <p14:creationId xmlns:p14="http://schemas.microsoft.com/office/powerpoint/2010/main" val="1296720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04C4-4DD8-9EBC-FA39-E4301E59C2A4}"/>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Academic and Societal Barriers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05185AC-5148-6E87-161A-2038ADA83545}"/>
              </a:ext>
            </a:extLst>
          </p:cNvPr>
          <p:cNvSpPr>
            <a:spLocks noGrp="1"/>
          </p:cNvSpPr>
          <p:nvPr>
            <p:ph idx="1"/>
          </p:nvPr>
        </p:nvSpPr>
        <p:spPr>
          <a:xfrm>
            <a:off x="677334" y="1567543"/>
            <a:ext cx="8596668" cy="4473819"/>
          </a:xfrm>
        </p:spPr>
        <p:txBody>
          <a:bodyPr>
            <a:normAutofit lnSpcReduction="10000"/>
          </a:bodyPr>
          <a:lstStyle/>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People may assume you are going to be unreliable, lazy, less intelligent, a distraction or uncommitted. </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A lack of understanding leads to a lack of support for people with ADHD</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Medication, therapy and receiving a diagnosis can all be expensive and difficult to access.</a:t>
            </a: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Considering some of the academic and societal barriers that we know people with ADHD may experience, does anyone have any ideas about these barriers may present in the classroom?</a:t>
            </a:r>
          </a:p>
          <a:p>
            <a:endParaRPr lang="en-US" dirty="0"/>
          </a:p>
        </p:txBody>
      </p:sp>
    </p:spTree>
    <p:extLst>
      <p:ext uri="{BB962C8B-B14F-4D97-AF65-F5344CB8AC3E}">
        <p14:creationId xmlns:p14="http://schemas.microsoft.com/office/powerpoint/2010/main" val="2171275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344B-7C0D-3794-78DB-06808EF87787}"/>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Can ADHD Look Like in the Classroom?</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42D989B-ECA1-EE3A-6788-A8DAB59A5387}"/>
              </a:ext>
            </a:extLst>
          </p:cNvPr>
          <p:cNvSpPr>
            <a:spLocks noGrp="1"/>
          </p:cNvSpPr>
          <p:nvPr>
            <p:ph idx="1"/>
          </p:nvPr>
        </p:nvSpPr>
        <p:spPr>
          <a:xfrm>
            <a:off x="677334" y="1930400"/>
            <a:ext cx="8596668" cy="3880773"/>
          </a:xfrm>
        </p:spPr>
        <p:txBody>
          <a:bodyPr>
            <a:normAutofit lnSpcReduction="10000"/>
          </a:bodyPr>
          <a:lstStyle/>
          <a:p>
            <a:pPr marL="0" indent="0">
              <a:buNone/>
            </a:pPr>
            <a:r>
              <a:rPr lang="en-CA" sz="2400" dirty="0">
                <a:solidFill>
                  <a:schemeClr val="tx1">
                    <a:lumMod val="50000"/>
                  </a:schemeClr>
                </a:solidFill>
                <a:latin typeface="Calibri" panose="020F0502020204030204" pitchFamily="34" charset="0"/>
                <a:cs typeface="Calibri" panose="020F0502020204030204" pitchFamily="34" charset="0"/>
              </a:rPr>
              <a:t>ADHD may affect students in the following ways: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Remembering or following instructions with multiple steps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Social anxiety and test taking anxiety</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Personal time management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Asking for help or clarifying instructions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Organization and cleanliness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Stress management and mental health</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Forming and maintaining healthy relationships</a:t>
            </a:r>
          </a:p>
          <a:p>
            <a:endParaRPr lang="en-US" dirty="0"/>
          </a:p>
        </p:txBody>
      </p:sp>
    </p:spTree>
    <p:extLst>
      <p:ext uri="{BB962C8B-B14F-4D97-AF65-F5344CB8AC3E}">
        <p14:creationId xmlns:p14="http://schemas.microsoft.com/office/powerpoint/2010/main" val="446465901"/>
      </p:ext>
    </p:extLst>
  </p:cSld>
  <p:clrMapOvr>
    <a:masterClrMapping/>
  </p:clrMapOvr>
  <p:extLst>
    <p:ext uri="{6950BFC3-D8DA-4A85-94F7-54DA5524770B}">
      <p188:commentRel xmlns:p188="http://schemas.microsoft.com/office/powerpoint/2018/8/main" r:id="rId3"/>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F050D-21DA-BAA8-77D8-FEB3B8C3047A}"/>
              </a:ext>
            </a:extLst>
          </p:cNvPr>
          <p:cNvSpPr>
            <a:spLocks noGrp="1"/>
          </p:cNvSpPr>
          <p:nvPr>
            <p:ph type="title"/>
          </p:nvPr>
        </p:nvSpPr>
        <p:spPr/>
        <p:txBody>
          <a:bodyPr/>
          <a:lstStyle/>
          <a:p>
            <a:r>
              <a:rPr lang="en-CA" dirty="0"/>
              <a:t>Nadia’s lived experience</a:t>
            </a:r>
            <a:endParaRPr lang="en-US" dirty="0"/>
          </a:p>
        </p:txBody>
      </p:sp>
      <p:sp>
        <p:nvSpPr>
          <p:cNvPr id="4" name="Text Placeholder 3">
            <a:extLst>
              <a:ext uri="{FF2B5EF4-FFF2-40B4-BE49-F238E27FC236}">
                <a16:creationId xmlns:a16="http://schemas.microsoft.com/office/drawing/2014/main" id="{11DD4D79-9994-48D5-478B-16DA8DCF735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27703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A00F-6206-5C23-3257-5A74F1BDA82A}"/>
              </a:ext>
            </a:extLst>
          </p:cNvPr>
          <p:cNvSpPr>
            <a:spLocks noGrp="1"/>
          </p:cNvSpPr>
          <p:nvPr>
            <p:ph type="title"/>
          </p:nvPr>
        </p:nvSpPr>
        <p:spPr/>
        <p:txBody>
          <a:bodyPr/>
          <a:lstStyle/>
          <a:p>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002D1F57-F1E1-575B-2989-2B5E67CA1BC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621575403"/>
      </p:ext>
    </p:extLst>
  </p:cSld>
  <p:clrMapOvr>
    <a:masterClrMapping/>
  </p:clrMapOvr>
  <p:extLst>
    <p:ext uri="{6950BFC3-D8DA-4A85-94F7-54DA5524770B}">
      <p188:commentRel xmlns:p188="http://schemas.microsoft.com/office/powerpoint/2018/8/main" r:id="rId3"/>
    </p:ext>
  </p:extLs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5735-0712-FAC9-8201-88DB3C86204B}"/>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Being Supportive</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3CEAFC92-BBDA-8ACF-BF85-362A50E9403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10587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3A81-1568-0F3B-7437-11D520417135}"/>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Brainstorm Session</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CA88028-E602-9261-648F-5F464A573ACA}"/>
              </a:ext>
            </a:extLst>
          </p:cNvPr>
          <p:cNvSpPr>
            <a:spLocks noGrp="1"/>
          </p:cNvSpPr>
          <p:nvPr>
            <p:ph idx="1"/>
          </p:nvPr>
        </p:nvSpPr>
        <p:spPr/>
        <p:txBody>
          <a:bodyPr>
            <a:normAutofit/>
          </a:bodyPr>
          <a:lstStyle/>
          <a:p>
            <a:pPr>
              <a:buFont typeface="Arial" panose="020B0604020202020204" pitchFamily="34" charset="0"/>
              <a:buChar char="•"/>
            </a:pPr>
            <a:r>
              <a:rPr lang="en-CA" sz="4400" dirty="0">
                <a:solidFill>
                  <a:srgbClr val="000000"/>
                </a:solidFill>
                <a:latin typeface="Calibri" panose="020F0502020204030204" pitchFamily="34" charset="0"/>
                <a:cs typeface="Calibri" panose="020F0502020204030204" pitchFamily="34" charset="0"/>
              </a:rPr>
              <a:t>What are some inaccessible things you may see in the classroom?</a:t>
            </a:r>
          </a:p>
          <a:p>
            <a:pPr>
              <a:buFont typeface="Arial" panose="020B0604020202020204" pitchFamily="34" charset="0"/>
              <a:buChar char="•"/>
            </a:pPr>
            <a:r>
              <a:rPr lang="en-CA" sz="4400" dirty="0">
                <a:solidFill>
                  <a:srgbClr val="000000"/>
                </a:solidFill>
                <a:latin typeface="Calibri" panose="020F0502020204030204" pitchFamily="34" charset="0"/>
                <a:cs typeface="Calibri" panose="020F0502020204030204" pitchFamily="34" charset="0"/>
              </a:rPr>
              <a:t>What are some general accessibility recommendations for the classroom?</a:t>
            </a:r>
          </a:p>
        </p:txBody>
      </p:sp>
    </p:spTree>
    <p:extLst>
      <p:ext uri="{BB962C8B-B14F-4D97-AF65-F5344CB8AC3E}">
        <p14:creationId xmlns:p14="http://schemas.microsoft.com/office/powerpoint/2010/main" val="2159983070"/>
      </p:ext>
    </p:extLst>
  </p:cSld>
  <p:clrMapOvr>
    <a:masterClrMapping/>
  </p:clrMapOvr>
  <p:extLst>
    <p:ext uri="{6950BFC3-D8DA-4A85-94F7-54DA5524770B}">
      <p188:commentRel xmlns:p188="http://schemas.microsoft.com/office/powerpoint/2018/8/main" r:id="rId3"/>
    </p:ext>
  </p:extLs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C5A4A-4295-DBFC-D5C1-FC0449C382CA}"/>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Principals of universal design</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BF29740-5581-5C08-A4AB-893A35C2F61B}"/>
              </a:ext>
            </a:extLst>
          </p:cNvPr>
          <p:cNvSpPr>
            <a:spLocks noGrp="1"/>
          </p:cNvSpPr>
          <p:nvPr>
            <p:ph idx="1"/>
          </p:nvPr>
        </p:nvSpPr>
        <p:spPr>
          <a:xfrm>
            <a:off x="677334" y="1724297"/>
            <a:ext cx="8596668" cy="4317065"/>
          </a:xfrm>
        </p:spPr>
        <p:txBody>
          <a:bodyPr>
            <a:normAutofit/>
          </a:bodyPr>
          <a:lstStyle/>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Principle 1: Equitable Use</a:t>
            </a: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Principle 2: Flexibility in Use</a:t>
            </a: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Principle 3: Simple and Intuitive Use</a:t>
            </a: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Principle 4: Perceptible Information</a:t>
            </a: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Principle 5: Tolerance for Error</a:t>
            </a: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Principle 6: Low Physical Effort</a:t>
            </a: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Principle 7: Size and Space for Approach and Use</a:t>
            </a:r>
          </a:p>
        </p:txBody>
      </p:sp>
    </p:spTree>
    <p:extLst>
      <p:ext uri="{BB962C8B-B14F-4D97-AF65-F5344CB8AC3E}">
        <p14:creationId xmlns:p14="http://schemas.microsoft.com/office/powerpoint/2010/main" val="4081704055"/>
      </p:ext>
    </p:extLst>
  </p:cSld>
  <p:clrMapOvr>
    <a:masterClrMapping/>
  </p:clrMapOvr>
  <p:extLst>
    <p:ext uri="{6950BFC3-D8DA-4A85-94F7-54DA5524770B}">
      <p188:commentRel xmlns:p188="http://schemas.microsoft.com/office/powerpoint/2018/8/main" r:id="rId3"/>
    </p:ext>
  </p:extLs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C3C2F-7734-2453-4660-E50C5510C973}"/>
              </a:ext>
            </a:extLst>
          </p:cNvPr>
          <p:cNvSpPr>
            <a:spLocks noGrp="1"/>
          </p:cNvSpPr>
          <p:nvPr>
            <p:ph type="title"/>
          </p:nvPr>
        </p:nvSpPr>
        <p:spPr>
          <a:xfrm>
            <a:off x="677334" y="609600"/>
            <a:ext cx="8596668" cy="1320800"/>
          </a:xfrm>
        </p:spPr>
        <p:txBody>
          <a:bodyPr/>
          <a:lstStyle/>
          <a:p>
            <a:r>
              <a:rPr lang="en-CA" dirty="0">
                <a:latin typeface="Calibri" panose="020F0502020204030204" pitchFamily="34" charset="0"/>
                <a:cs typeface="Calibri" panose="020F0502020204030204" pitchFamily="34" charset="0"/>
              </a:rPr>
              <a:t>The importance of inclusivity &amp; accessibility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4BD0AFC-ED88-09C1-08F6-B5EE0F759874}"/>
              </a:ext>
            </a:extLst>
          </p:cNvPr>
          <p:cNvSpPr>
            <a:spLocks noGrp="1"/>
          </p:cNvSpPr>
          <p:nvPr>
            <p:ph idx="1"/>
          </p:nvPr>
        </p:nvSpPr>
        <p:spPr/>
        <p:txBody>
          <a:bodyPr/>
          <a:lstStyle/>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By age 10, it’s estimated that children with ADHD have received 20,000 more negative messages than positive ones. (Source: attitude magazine)</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Creating an inclusive space is key for helping people with ADHD thrive. This also encourages other students to be more aware of how their actions impact their peers and creates an environment that models’ inclusivity.</a:t>
            </a:r>
          </a:p>
          <a:p>
            <a:endParaRPr lang="en-US" dirty="0"/>
          </a:p>
        </p:txBody>
      </p:sp>
    </p:spTree>
    <p:extLst>
      <p:ext uri="{BB962C8B-B14F-4D97-AF65-F5344CB8AC3E}">
        <p14:creationId xmlns:p14="http://schemas.microsoft.com/office/powerpoint/2010/main" val="2745258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A56BB-9C85-5462-4C5F-F726283C167B}"/>
              </a:ext>
            </a:extLst>
          </p:cNvPr>
          <p:cNvSpPr>
            <a:spLocks noGrp="1"/>
          </p:cNvSpPr>
          <p:nvPr>
            <p:ph type="title"/>
          </p:nvPr>
        </p:nvSpPr>
        <p:spPr>
          <a:xfrm>
            <a:off x="677334" y="839789"/>
            <a:ext cx="8596668" cy="1320800"/>
          </a:xfrm>
        </p:spPr>
        <p:txBody>
          <a:bodyPr/>
          <a:lstStyle/>
          <a:p>
            <a:r>
              <a:rPr lang="en-CA" dirty="0"/>
              <a:t>You can make a difference! </a:t>
            </a:r>
            <a:endParaRPr lang="en-US" dirty="0"/>
          </a:p>
        </p:txBody>
      </p:sp>
      <p:sp>
        <p:nvSpPr>
          <p:cNvPr id="3" name="Content Placeholder 2">
            <a:extLst>
              <a:ext uri="{FF2B5EF4-FFF2-40B4-BE49-F238E27FC236}">
                <a16:creationId xmlns:a16="http://schemas.microsoft.com/office/drawing/2014/main" id="{369627BE-0445-EDB9-6978-A4173A9DA588}"/>
              </a:ext>
            </a:extLst>
          </p:cNvPr>
          <p:cNvSpPr>
            <a:spLocks noGrp="1"/>
          </p:cNvSpPr>
          <p:nvPr>
            <p:ph idx="1"/>
          </p:nvPr>
        </p:nvSpPr>
        <p:spPr/>
        <p:txBody>
          <a:bodyPr>
            <a:normAutofit/>
          </a:bodyPr>
          <a:lstStyle/>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When leaders and educators can recognize the prevalence of these barriers, they are better able to support students and promote and equitable learning environment. </a:t>
            </a:r>
          </a:p>
          <a:p>
            <a:pPr marL="0" indent="0">
              <a:buNone/>
            </a:pPr>
            <a:r>
              <a:rPr lang="en-CA" sz="3200" b="1" dirty="0">
                <a:solidFill>
                  <a:schemeClr val="accent1"/>
                </a:solidFill>
                <a:latin typeface="Calibri" panose="020F0502020204030204" pitchFamily="34" charset="0"/>
                <a:cs typeface="Calibri" panose="020F0502020204030204" pitchFamily="34" charset="0"/>
              </a:rPr>
              <a:t>When you know better, you do better.</a:t>
            </a:r>
          </a:p>
        </p:txBody>
      </p:sp>
    </p:spTree>
    <p:extLst>
      <p:ext uri="{BB962C8B-B14F-4D97-AF65-F5344CB8AC3E}">
        <p14:creationId xmlns:p14="http://schemas.microsoft.com/office/powerpoint/2010/main" val="3230193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30B5D-CFBD-CE96-66C6-81D5F3ADB35A}"/>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Accessibility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030CD7A-B7EB-47A5-E460-418652856CCD}"/>
              </a:ext>
            </a:extLst>
          </p:cNvPr>
          <p:cNvSpPr>
            <a:spLocks noGrp="1"/>
          </p:cNvSpPr>
          <p:nvPr>
            <p:ph idx="1"/>
          </p:nvPr>
        </p:nvSpPr>
        <p:spPr>
          <a:xfrm>
            <a:off x="677334" y="1798536"/>
            <a:ext cx="8596668" cy="3880773"/>
          </a:xfrm>
        </p:spPr>
        <p:txBody>
          <a:bodyPr>
            <a:noAutofit/>
          </a:bodyPr>
          <a:lstStyle/>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ADHD is commonly referred to as an “invisible disability”. This means that when you first meet someone you may not be able to tell that they have ADHD.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When possible, provide meeting notes, lecture notes, or other content ahead of time.</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Encourage alternative working or learning styles.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Use inclusive and respectful language.</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When in doubt, ask! Always refer to the person with ADHD when implementing accommodations or supports. </a:t>
            </a:r>
          </a:p>
        </p:txBody>
      </p:sp>
    </p:spTree>
    <p:extLst>
      <p:ext uri="{BB962C8B-B14F-4D97-AF65-F5344CB8AC3E}">
        <p14:creationId xmlns:p14="http://schemas.microsoft.com/office/powerpoint/2010/main" val="3041139978"/>
      </p:ext>
    </p:extLst>
  </p:cSld>
  <p:clrMapOvr>
    <a:masterClrMapping/>
  </p:clrMapOvr>
  <p:extLst>
    <p:ext uri="{6950BFC3-D8DA-4A85-94F7-54DA5524770B}">
      <p188:commentRel xmlns:p188="http://schemas.microsoft.com/office/powerpoint/2018/8/main" r:id="rId3"/>
    </p:ext>
  </p:extLs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3EB5-F17A-3D91-E1DD-D7C846CC7DD6}"/>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Inclusivity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8A4FAF2-BB89-C6A8-BBF2-0229F539914D}"/>
              </a:ext>
            </a:extLst>
          </p:cNvPr>
          <p:cNvSpPr>
            <a:spLocks noGrp="1"/>
          </p:cNvSpPr>
          <p:nvPr>
            <p:ph idx="1"/>
          </p:nvPr>
        </p:nvSpPr>
        <p:spPr>
          <a:xfrm>
            <a:off x="677334" y="1930401"/>
            <a:ext cx="8596668" cy="4318000"/>
          </a:xfrm>
        </p:spPr>
        <p:txBody>
          <a:bodyPr>
            <a:normAutofit/>
          </a:bodyPr>
          <a:lstStyle/>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Offer constructive criticism. Be aware of your tone and body language.</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Be conscious that the student you’re working with may also have one or more mental health diagnoses and may have difficulty with emotional regulation.</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Overstimulation can cause a lot of emotional, mental, and physical stress.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ADHD is not inherently bad or good, is simply one neurotype.</a:t>
            </a:r>
          </a:p>
        </p:txBody>
      </p:sp>
    </p:spTree>
    <p:extLst>
      <p:ext uri="{BB962C8B-B14F-4D97-AF65-F5344CB8AC3E}">
        <p14:creationId xmlns:p14="http://schemas.microsoft.com/office/powerpoint/2010/main" val="34741895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D2B19-B9FB-EBD9-3DCF-D48536E06A27}"/>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In the Classroom</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94E3D7C-5D7B-0354-61C0-3ABA0B0EE69A}"/>
              </a:ext>
            </a:extLst>
          </p:cNvPr>
          <p:cNvSpPr>
            <a:spLocks noGrp="1"/>
          </p:cNvSpPr>
          <p:nvPr>
            <p:ph idx="1"/>
          </p:nvPr>
        </p:nvSpPr>
        <p:spPr>
          <a:xfrm>
            <a:off x="677334" y="1930400"/>
            <a:ext cx="8596668" cy="3880773"/>
          </a:xfrm>
        </p:spPr>
        <p:txBody>
          <a:bodyPr>
            <a:normAutofit lnSpcReduction="10000"/>
          </a:bodyPr>
          <a:lstStyle/>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Offer short and sweet explanations when possible.</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Explore different teaching methods that incorporate visual, auditory, and kinesthetic learning styles.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Important reminders, dates, deadlines, key concepts, and facts are often best absorbed when written down to engage visual learning prompts. It is also important to recognize the intersecting needs that some may need to hear prompts, incorporate touch, and feel.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Having course notes and slides available ahead of time can be very beneficial to the absorption of material.</a:t>
            </a:r>
          </a:p>
          <a:p>
            <a:endParaRPr lang="en-US" dirty="0"/>
          </a:p>
        </p:txBody>
      </p:sp>
    </p:spTree>
    <p:extLst>
      <p:ext uri="{BB962C8B-B14F-4D97-AF65-F5344CB8AC3E}">
        <p14:creationId xmlns:p14="http://schemas.microsoft.com/office/powerpoint/2010/main" val="2033034770"/>
      </p:ext>
    </p:extLst>
  </p:cSld>
  <p:clrMapOvr>
    <a:masterClrMapping/>
  </p:clrMapOvr>
  <p:extLst>
    <p:ext uri="{6950BFC3-D8DA-4A85-94F7-54DA5524770B}">
      <p188:commentRel xmlns:p188="http://schemas.microsoft.com/office/powerpoint/2018/8/main" r:id="rId3"/>
    </p:ext>
  </p:extLs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A2E94-55D9-EBC7-BB98-C2E0B9E26DCC}"/>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In the Classroom</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C59E567F-E903-D0F4-88CF-27295B4E9E3D}"/>
              </a:ext>
            </a:extLst>
          </p:cNvPr>
          <p:cNvSpPr>
            <a:spLocks noGrp="1"/>
          </p:cNvSpPr>
          <p:nvPr>
            <p:ph idx="1"/>
          </p:nvPr>
        </p:nvSpPr>
        <p:spPr/>
        <p:txBody>
          <a:bodyPr/>
          <a:lstStyle/>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Education is the backbone of a developing and progressive society. It is important for educators to recognize that students’ educational needs are diverse.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It is important that accessible learning materials are developed in a way that supports the diverse needs of students.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Creating an inclusive space gives all students a voice, a purpose, and a better sense of contribution to the learning environment. </a:t>
            </a:r>
          </a:p>
          <a:p>
            <a:endParaRPr lang="en-US" dirty="0"/>
          </a:p>
        </p:txBody>
      </p:sp>
    </p:spTree>
    <p:extLst>
      <p:ext uri="{BB962C8B-B14F-4D97-AF65-F5344CB8AC3E}">
        <p14:creationId xmlns:p14="http://schemas.microsoft.com/office/powerpoint/2010/main" val="3003380053"/>
      </p:ext>
    </p:extLst>
  </p:cSld>
  <p:clrMapOvr>
    <a:masterClrMapping/>
  </p:clrMapOvr>
  <p:extLst>
    <p:ext uri="{6950BFC3-D8DA-4A85-94F7-54DA5524770B}">
      <p188:commentRel xmlns:p188="http://schemas.microsoft.com/office/powerpoint/2018/8/main" r:id="rId3"/>
    </p:ext>
  </p:extLs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A484-44B9-4A84-9754-3A845040E48E}"/>
              </a:ext>
            </a:extLst>
          </p:cNvPr>
          <p:cNvSpPr>
            <a:spLocks noGrp="1"/>
          </p:cNvSpPr>
          <p:nvPr>
            <p:ph type="title"/>
          </p:nvPr>
        </p:nvSpPr>
        <p:spPr/>
        <p:txBody>
          <a:bodyPr>
            <a:noAutofit/>
          </a:bodyPr>
          <a:lstStyle/>
          <a:p>
            <a:r>
              <a:rPr lang="en-CA" sz="6600" dirty="0">
                <a:latin typeface="Calibri" panose="020F0502020204030204" pitchFamily="34" charset="0"/>
                <a:cs typeface="Calibri" panose="020F0502020204030204" pitchFamily="34" charset="0"/>
              </a:rPr>
              <a:t>Looking Back &amp; </a:t>
            </a:r>
            <a:br>
              <a:rPr lang="en-CA" sz="6600" dirty="0">
                <a:latin typeface="Calibri" panose="020F0502020204030204" pitchFamily="34" charset="0"/>
                <a:cs typeface="Calibri" panose="020F0502020204030204" pitchFamily="34" charset="0"/>
              </a:rPr>
            </a:br>
            <a:r>
              <a:rPr lang="en-CA" sz="6600" dirty="0">
                <a:latin typeface="Calibri" panose="020F0502020204030204" pitchFamily="34" charset="0"/>
                <a:cs typeface="Calibri" panose="020F0502020204030204" pitchFamily="34" charset="0"/>
              </a:rPr>
              <a:t>Going Forward</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5D4598A2-65A8-0102-1FB0-7AD2CAE9C9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31335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C3381-B053-48E9-67F9-DBF90963A0EC}"/>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Food for thought</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47B1FCF-4DEB-0F13-AEB3-013A30C05F16}"/>
              </a:ext>
            </a:extLst>
          </p:cNvPr>
          <p:cNvSpPr>
            <a:spLocks noGrp="1"/>
          </p:cNvSpPr>
          <p:nvPr>
            <p:ph idx="1"/>
          </p:nvPr>
        </p:nvSpPr>
        <p:spPr/>
        <p:txBody>
          <a:bodyPr>
            <a:normAutofit lnSpcReduction="10000"/>
          </a:bodyPr>
          <a:lstStyle/>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When did you first hear about ADHD?</a:t>
            </a:r>
          </a:p>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Has ADHD ever been discussed in your classroom?</a:t>
            </a:r>
          </a:p>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Have you or anyone you know had accessibility training specific to ADHD and/or neurodiversity?</a:t>
            </a:r>
          </a:p>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How many of people do you know that have ADHD/identify as neurodiverse? </a:t>
            </a:r>
          </a:p>
          <a:p>
            <a:endParaRPr lang="en-US" dirty="0"/>
          </a:p>
        </p:txBody>
      </p:sp>
    </p:spTree>
    <p:extLst>
      <p:ext uri="{BB962C8B-B14F-4D97-AF65-F5344CB8AC3E}">
        <p14:creationId xmlns:p14="http://schemas.microsoft.com/office/powerpoint/2010/main" val="6914881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A2B1C-51E4-E214-9D96-5A3D0D7B4421}"/>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we covered today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10B556B-6D13-DA0D-F673-14BF548CB889}"/>
              </a:ext>
            </a:extLst>
          </p:cNvPr>
          <p:cNvSpPr>
            <a:spLocks noGrp="1"/>
          </p:cNvSpPr>
          <p:nvPr>
            <p:ph idx="1"/>
          </p:nvPr>
        </p:nvSpPr>
        <p:spPr/>
        <p:txBody>
          <a:bodyPr/>
          <a:lstStyle/>
          <a:p>
            <a:pPr>
              <a:buFont typeface="Arial" panose="020B0604020202020204" pitchFamily="34" charset="0"/>
              <a:buChar char="•"/>
            </a:pPr>
            <a:r>
              <a:rPr lang="en-CA" sz="2200" dirty="0">
                <a:solidFill>
                  <a:schemeClr val="tx1">
                    <a:lumMod val="50000"/>
                  </a:schemeClr>
                </a:solidFill>
                <a:latin typeface="Calibri" panose="020F0502020204030204" pitchFamily="34" charset="0"/>
                <a:cs typeface="Calibri" panose="020F0502020204030204" pitchFamily="34" charset="0"/>
              </a:rPr>
              <a:t>ADHD is a neurodevelopmental disorder</a:t>
            </a:r>
          </a:p>
          <a:p>
            <a:pPr>
              <a:buFont typeface="Arial" panose="020B0604020202020204" pitchFamily="34" charset="0"/>
              <a:buChar char="•"/>
            </a:pPr>
            <a:r>
              <a:rPr lang="en-CA" sz="2200" dirty="0">
                <a:solidFill>
                  <a:schemeClr val="tx1">
                    <a:lumMod val="50000"/>
                  </a:schemeClr>
                </a:solidFill>
                <a:latin typeface="Calibri" panose="020F0502020204030204" pitchFamily="34" charset="0"/>
                <a:cs typeface="Calibri" panose="020F0502020204030204" pitchFamily="34" charset="0"/>
              </a:rPr>
              <a:t>Common symptoms may include hyperactivity, inattention, and impulsivity</a:t>
            </a:r>
          </a:p>
          <a:p>
            <a:pPr>
              <a:buFont typeface="Arial" panose="020B0604020202020204" pitchFamily="34" charset="0"/>
              <a:buChar char="•"/>
            </a:pPr>
            <a:r>
              <a:rPr lang="en-CA" sz="2200" dirty="0">
                <a:solidFill>
                  <a:schemeClr val="tx1">
                    <a:lumMod val="50000"/>
                  </a:schemeClr>
                </a:solidFill>
                <a:latin typeface="Calibri" panose="020F0502020204030204" pitchFamily="34" charset="0"/>
                <a:cs typeface="Calibri" panose="020F0502020204030204" pitchFamily="34" charset="0"/>
              </a:rPr>
              <a:t>Intersecting identities may impact a person’s experience with ADHD</a:t>
            </a:r>
          </a:p>
          <a:p>
            <a:pPr>
              <a:buFont typeface="Arial" panose="020B0604020202020204" pitchFamily="34" charset="0"/>
              <a:buChar char="•"/>
            </a:pPr>
            <a:r>
              <a:rPr lang="en-CA" sz="2200" dirty="0">
                <a:solidFill>
                  <a:schemeClr val="tx1">
                    <a:lumMod val="50000"/>
                  </a:schemeClr>
                </a:solidFill>
                <a:latin typeface="Calibri" panose="020F0502020204030204" pitchFamily="34" charset="0"/>
                <a:cs typeface="Calibri" panose="020F0502020204030204" pitchFamily="34" charset="0"/>
              </a:rPr>
              <a:t>Receiving a diagnosis can be challenging. There are upsides and downsides to a diagnosis.</a:t>
            </a:r>
          </a:p>
          <a:p>
            <a:pPr>
              <a:buFont typeface="Arial" panose="020B0604020202020204" pitchFamily="34" charset="0"/>
              <a:buChar char="•"/>
            </a:pPr>
            <a:r>
              <a:rPr lang="en-CA" sz="2200" dirty="0">
                <a:solidFill>
                  <a:schemeClr val="tx1">
                    <a:lumMod val="50000"/>
                  </a:schemeClr>
                </a:solidFill>
                <a:latin typeface="Calibri" panose="020F0502020204030204" pitchFamily="34" charset="0"/>
                <a:cs typeface="Calibri" panose="020F0502020204030204" pitchFamily="34" charset="0"/>
              </a:rPr>
              <a:t>Students with ADHD may need additional supports or accommodations, and that’s ok!</a:t>
            </a:r>
          </a:p>
          <a:p>
            <a:pPr>
              <a:buFont typeface="Arial" panose="020B0604020202020204" pitchFamily="34" charset="0"/>
              <a:buChar char="•"/>
            </a:pPr>
            <a:r>
              <a:rPr lang="en-CA" sz="2200" dirty="0">
                <a:solidFill>
                  <a:schemeClr val="tx1">
                    <a:lumMod val="50000"/>
                  </a:schemeClr>
                </a:solidFill>
                <a:latin typeface="Calibri" panose="020F0502020204030204" pitchFamily="34" charset="0"/>
                <a:cs typeface="Calibri" panose="020F0502020204030204" pitchFamily="34" charset="0"/>
              </a:rPr>
              <a:t>When in doubt, try to refer to the person with lived experience.</a:t>
            </a:r>
          </a:p>
          <a:p>
            <a:pPr>
              <a:buFont typeface="Arial" panose="020B0604020202020204" pitchFamily="34" charset="0"/>
              <a:buChar char="•"/>
            </a:pPr>
            <a:endParaRPr lang="en-CA" dirty="0">
              <a:latin typeface="Calibri" panose="020F0502020204030204" pitchFamily="34" charset="0"/>
              <a:cs typeface="Calibri" panose="020F0502020204030204" pitchFamily="34" charset="0"/>
            </a:endParaRPr>
          </a:p>
          <a:p>
            <a:pPr>
              <a:buFont typeface="Arial" panose="020B0604020202020204" pitchFamily="34" charset="0"/>
              <a:buChar char="•"/>
            </a:pPr>
            <a:endParaRPr lang="en-CA" dirty="0">
              <a:latin typeface="Calibri" panose="020F0502020204030204" pitchFamily="34" charset="0"/>
              <a:cs typeface="Calibri" panose="020F0502020204030204" pitchFamily="34" charset="0"/>
            </a:endParaRP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1319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01E7-35F7-FFB1-9498-C493C27285F6}"/>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Going Forward</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4650D51-3553-0FA2-87BE-CD1FE458891A}"/>
              </a:ext>
            </a:extLst>
          </p:cNvPr>
          <p:cNvSpPr>
            <a:spLocks noGrp="1"/>
          </p:cNvSpPr>
          <p:nvPr>
            <p:ph idx="1"/>
          </p:nvPr>
        </p:nvSpPr>
        <p:spPr/>
        <p:txBody>
          <a:bodyPr>
            <a:normAutofit/>
          </a:bodyPr>
          <a:lstStyle/>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Try to implement multi-sensory practices into your teaching</a:t>
            </a:r>
          </a:p>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Work with your students, not against them</a:t>
            </a:r>
          </a:p>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Where you are able, offer accessibility accommodations to all your students</a:t>
            </a:r>
            <a:endParaRPr lang="en-US" sz="24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80205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1330-D104-5D92-B412-B639376B73FC}"/>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Post session survey</a:t>
            </a:r>
            <a:endParaRPr lang="en-US"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817C1FD0-9FD1-6BB0-B402-61D2C73986A3}"/>
              </a:ext>
            </a:extLst>
          </p:cNvPr>
          <p:cNvSpPr>
            <a:spLocks noGrp="1"/>
          </p:cNvSpPr>
          <p:nvPr>
            <p:ph type="body" idx="1"/>
          </p:nvPr>
        </p:nvSpPr>
        <p:spPr/>
        <p:txBody>
          <a:bodyPr/>
          <a:lstStyle/>
          <a:p>
            <a:r>
              <a:rPr lang="en-CA" dirty="0">
                <a:solidFill>
                  <a:schemeClr val="tx1">
                    <a:lumMod val="50000"/>
                  </a:schemeClr>
                </a:solidFill>
                <a:latin typeface="Calibri" panose="020F0502020204030204" pitchFamily="34" charset="0"/>
                <a:cs typeface="Calibri" panose="020F0502020204030204" pitchFamily="34" charset="0"/>
              </a:rPr>
              <a:t>Thank you for your participation!</a:t>
            </a:r>
            <a:endParaRPr lang="en-US"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2779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1F3ED-7C66-7F4F-F3BC-989A72F1C655}"/>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Thank you</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646F939-E918-21BD-09A4-311EACE3952C}"/>
              </a:ext>
            </a:extLst>
          </p:cNvPr>
          <p:cNvSpPr>
            <a:spLocks noGrp="1"/>
          </p:cNvSpPr>
          <p:nvPr>
            <p:ph idx="1"/>
          </p:nvPr>
        </p:nvSpPr>
        <p:spPr/>
        <p:txBody>
          <a:bodyPr>
            <a:normAutofit/>
          </a:bodyPr>
          <a:lstStyle/>
          <a:p>
            <a:pPr>
              <a:buFont typeface="Arial" panose="020B0604020202020204" pitchFamily="34" charset="0"/>
              <a:buChar char="•"/>
            </a:pPr>
            <a:r>
              <a:rPr lang="en-CA" sz="2800" dirty="0">
                <a:solidFill>
                  <a:schemeClr val="tx1">
                    <a:lumMod val="50000"/>
                  </a:schemeClr>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adhdeproject@uwindsor.ca</a:t>
            </a:r>
            <a:endParaRPr lang="en-CA" sz="2800" dirty="0">
              <a:solidFill>
                <a:schemeClr val="tx1">
                  <a:lumMod val="50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https://www.uwindsor.ca/ohrea/212/adhde-project</a:t>
            </a:r>
            <a:endParaRPr lang="en-CA" sz="28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359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FE55A-EE09-E977-0407-1F45765483A4}"/>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We Will Cover Today</a:t>
            </a:r>
            <a:endParaRPr lang="en-US" dirty="0"/>
          </a:p>
        </p:txBody>
      </p:sp>
      <p:sp>
        <p:nvSpPr>
          <p:cNvPr id="3" name="Content Placeholder 2">
            <a:extLst>
              <a:ext uri="{FF2B5EF4-FFF2-40B4-BE49-F238E27FC236}">
                <a16:creationId xmlns:a16="http://schemas.microsoft.com/office/drawing/2014/main" id="{7561CD4D-5917-BB88-CDD2-1909FA01FB07}"/>
              </a:ext>
            </a:extLst>
          </p:cNvPr>
          <p:cNvSpPr>
            <a:spLocks noGrp="1"/>
          </p:cNvSpPr>
          <p:nvPr>
            <p:ph idx="1"/>
          </p:nvPr>
        </p:nvSpPr>
        <p:spPr>
          <a:xfrm>
            <a:off x="677334" y="1930400"/>
            <a:ext cx="8596668" cy="3880773"/>
          </a:xfrm>
        </p:spPr>
        <p:txBody>
          <a:bodyPr>
            <a:normAutofit/>
          </a:bodyPr>
          <a:lstStyle/>
          <a:p>
            <a:pPr>
              <a:buFont typeface="Arial" panose="020B0604020202020204" pitchFamily="34" charset="0"/>
              <a:buChar char="•"/>
            </a:pPr>
            <a:r>
              <a:rPr lang="en-CA" sz="2800" dirty="0">
                <a:solidFill>
                  <a:srgbClr val="000000"/>
                </a:solidFill>
                <a:latin typeface="Calibri" panose="020F0502020204030204" pitchFamily="34" charset="0"/>
                <a:cs typeface="Calibri" panose="020F0502020204030204" pitchFamily="34" charset="0"/>
              </a:rPr>
              <a:t>Who We Are</a:t>
            </a:r>
          </a:p>
          <a:p>
            <a:pPr>
              <a:buFont typeface="Arial" panose="020B0604020202020204" pitchFamily="34" charset="0"/>
              <a:buChar char="•"/>
            </a:pPr>
            <a:r>
              <a:rPr lang="en-CA" sz="2800" dirty="0">
                <a:solidFill>
                  <a:srgbClr val="000000"/>
                </a:solidFill>
                <a:latin typeface="Calibri" panose="020F0502020204030204" pitchFamily="34" charset="0"/>
                <a:cs typeface="Calibri" panose="020F0502020204030204" pitchFamily="34" charset="0"/>
              </a:rPr>
              <a:t>The AODA</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An Introduction to ADHD</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ADHD and Intersectionality</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Diagnosis</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Accessibility Barriers</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How to be Supportive</a:t>
            </a:r>
          </a:p>
        </p:txBody>
      </p:sp>
    </p:spTree>
    <p:extLst>
      <p:ext uri="{BB962C8B-B14F-4D97-AF65-F5344CB8AC3E}">
        <p14:creationId xmlns:p14="http://schemas.microsoft.com/office/powerpoint/2010/main" val="341483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1007C-935C-84E2-D802-7F569917166E}"/>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Who We Are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BB9C139-1B31-CAF5-A762-40C05FC9627F}"/>
              </a:ext>
            </a:extLst>
          </p:cNvPr>
          <p:cNvSpPr>
            <a:spLocks noGrp="1"/>
          </p:cNvSpPr>
          <p:nvPr>
            <p:ph idx="1"/>
          </p:nvPr>
        </p:nvSpPr>
        <p:spPr>
          <a:xfrm>
            <a:off x="677334" y="1488613"/>
            <a:ext cx="8596668" cy="4454987"/>
          </a:xfrm>
        </p:spPr>
        <p:txBody>
          <a:bodyPr>
            <a:normAutofit/>
          </a:bodyPr>
          <a:lstStyle/>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The ADHDe Project is a student-led initiative that promotes inclusion and respect for students who have been diagnosed with ADHD or identify as neurodiverse. </a:t>
            </a: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This project was created to:</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Destigmatize ADHD and neurodiversity on campus</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Provide students with resources and support, </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Promote a welcoming environment at the University of Windsor.</a:t>
            </a:r>
          </a:p>
        </p:txBody>
      </p:sp>
    </p:spTree>
    <p:extLst>
      <p:ext uri="{BB962C8B-B14F-4D97-AF65-F5344CB8AC3E}">
        <p14:creationId xmlns:p14="http://schemas.microsoft.com/office/powerpoint/2010/main" val="3199150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54F4-4D0C-BE07-6BE2-EF84E8193DE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What’s with the “e”?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F05DBD1-25BA-3D14-8DA2-ECBE74630458}"/>
              </a:ext>
            </a:extLst>
          </p:cNvPr>
          <p:cNvSpPr>
            <a:spLocks noGrp="1"/>
          </p:cNvSpPr>
          <p:nvPr>
            <p:ph idx="1"/>
          </p:nvPr>
        </p:nvSpPr>
        <p:spPr/>
        <p:txBody>
          <a:bodyPr>
            <a:normAutofit/>
          </a:bodyPr>
          <a:lstStyle/>
          <a:p>
            <a:pPr>
              <a:buFont typeface="Arial" panose="020B0604020202020204" pitchFamily="34" charset="0"/>
              <a:buChar char="•"/>
            </a:pPr>
            <a:r>
              <a:rPr lang="en-CA" sz="3600" dirty="0">
                <a:solidFill>
                  <a:srgbClr val="000000"/>
                </a:solidFill>
                <a:latin typeface="Calibri" panose="020F0502020204030204" pitchFamily="34" charset="0"/>
                <a:cs typeface="Calibri" panose="020F0502020204030204" pitchFamily="34" charset="0"/>
              </a:rPr>
              <a:t>Education</a:t>
            </a:r>
          </a:p>
          <a:p>
            <a:pPr>
              <a:buFont typeface="Arial" panose="020B0604020202020204" pitchFamily="34" charset="0"/>
              <a:buChar char="•"/>
            </a:pPr>
            <a:endParaRPr lang="en-CA" sz="3600" dirty="0">
              <a:solidFill>
                <a:srgbClr val="000000"/>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CA" sz="3600" dirty="0">
                <a:solidFill>
                  <a:srgbClr val="000000"/>
                </a:solidFill>
                <a:latin typeface="Calibri" panose="020F0502020204030204" pitchFamily="34" charset="0"/>
                <a:cs typeface="Calibri" panose="020F0502020204030204" pitchFamily="34" charset="0"/>
              </a:rPr>
              <a:t>Equity</a:t>
            </a:r>
          </a:p>
          <a:p>
            <a:pPr>
              <a:buFont typeface="Arial" panose="020B0604020202020204" pitchFamily="34" charset="0"/>
              <a:buChar char="•"/>
            </a:pPr>
            <a:endParaRPr lang="en-CA" sz="3600" dirty="0">
              <a:solidFill>
                <a:srgbClr val="000000"/>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CA" sz="3600" dirty="0">
                <a:solidFill>
                  <a:srgbClr val="000000"/>
                </a:solidFill>
                <a:latin typeface="Calibri" panose="020F0502020204030204" pitchFamily="34" charset="0"/>
                <a:cs typeface="Calibri" panose="020F0502020204030204" pitchFamily="34" charset="0"/>
              </a:rPr>
              <a:t>Empowerment</a:t>
            </a:r>
            <a:endParaRPr lang="en-US" sz="36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0424950"/>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E5A4-3EA6-6A61-FAF6-3D260310760C}"/>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The EnAbling Change Program</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027DE87-BFAD-931C-E402-A2358F470389}"/>
              </a:ext>
            </a:extLst>
          </p:cNvPr>
          <p:cNvSpPr>
            <a:spLocks noGrp="1"/>
          </p:cNvSpPr>
          <p:nvPr>
            <p:ph idx="1"/>
          </p:nvPr>
        </p:nvSpPr>
        <p:spPr/>
        <p:txBody>
          <a:bodyPr>
            <a:normAutofit/>
          </a:bodyPr>
          <a:lstStyle/>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It is a grant program run by the Ministry for Seniors and Accessibility.</a:t>
            </a:r>
          </a:p>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Encourage education about accessibility and encourage awareness about its benefits.</a:t>
            </a:r>
          </a:p>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Thanks to the support from the </a:t>
            </a:r>
            <a:r>
              <a:rPr lang="en-US" sz="2800" dirty="0" err="1">
                <a:solidFill>
                  <a:schemeClr val="tx1">
                    <a:lumMod val="50000"/>
                  </a:schemeClr>
                </a:solidFill>
                <a:latin typeface="Calibri" panose="020F0502020204030204" pitchFamily="34" charset="0"/>
                <a:cs typeface="Calibri" panose="020F0502020204030204" pitchFamily="34" charset="0"/>
              </a:rPr>
              <a:t>EnAbling</a:t>
            </a:r>
            <a:r>
              <a:rPr lang="en-US" sz="2800" dirty="0">
                <a:solidFill>
                  <a:schemeClr val="tx1">
                    <a:lumMod val="50000"/>
                  </a:schemeClr>
                </a:solidFill>
                <a:latin typeface="Calibri" panose="020F0502020204030204" pitchFamily="34" charset="0"/>
                <a:cs typeface="Calibri" panose="020F0502020204030204" pitchFamily="34" charset="0"/>
              </a:rPr>
              <a:t> Change Program, The ADHDe Project was able to become a University wide accessibility initiative.</a:t>
            </a:r>
          </a:p>
          <a:p>
            <a:endParaRPr lang="en-US" dirty="0"/>
          </a:p>
        </p:txBody>
      </p:sp>
    </p:spTree>
    <p:extLst>
      <p:ext uri="{BB962C8B-B14F-4D97-AF65-F5344CB8AC3E}">
        <p14:creationId xmlns:p14="http://schemas.microsoft.com/office/powerpoint/2010/main" val="4234831896"/>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B5F4-DBED-BED8-CA0C-98F76FD68F50}"/>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Accessibility Regulations</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5A45AA64-5196-9039-C4A4-C624ED86BD9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46812555"/>
      </p:ext>
    </p:extLst>
  </p:cSld>
  <p:clrMapOvr>
    <a:masterClrMapping/>
  </p:clrMapOvr>
</p:sld>
</file>

<file path=ppt/theme/theme1.xml><?xml version="1.0" encoding="utf-8"?>
<a:theme xmlns:a="http://schemas.openxmlformats.org/drawingml/2006/main" name="Facet">
  <a:themeElements>
    <a:clrScheme name="Custom 1">
      <a:dk1>
        <a:srgbClr val="3F3F3F"/>
      </a:dk1>
      <a:lt1>
        <a:srgbClr val="FFFFFF"/>
      </a:lt1>
      <a:dk2>
        <a:srgbClr val="F2F2F2"/>
      </a:dk2>
      <a:lt2>
        <a:srgbClr val="FFFFFF"/>
      </a:lt2>
      <a:accent1>
        <a:srgbClr val="81377C"/>
      </a:accent1>
      <a:accent2>
        <a:srgbClr val="E68010"/>
      </a:accent2>
      <a:accent3>
        <a:srgbClr val="FFFFFF"/>
      </a:accent3>
      <a:accent4>
        <a:srgbClr val="954F72"/>
      </a:accent4>
      <a:accent5>
        <a:srgbClr val="4D173E"/>
      </a:accent5>
      <a:accent6>
        <a:srgbClr val="C46FDB"/>
      </a:accent6>
      <a:hlink>
        <a:srgbClr val="00194C"/>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31F006B4-A9E1-4F39-85C8-FB836F9193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TM03457475[[fn=Frame]]</Template>
  <TotalTime>1007</TotalTime>
  <Words>5956</Words>
  <Application>Microsoft Office PowerPoint</Application>
  <PresentationFormat>Widescreen</PresentationFormat>
  <Paragraphs>395</Paragraphs>
  <Slides>43</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Trebuchet MS</vt:lpstr>
      <vt:lpstr>Wingdings 3</vt:lpstr>
      <vt:lpstr>Facet</vt:lpstr>
      <vt:lpstr>The ADHDe Project</vt:lpstr>
      <vt:lpstr>Rules of engagement</vt:lpstr>
      <vt:lpstr>PowerPoint Presentation</vt:lpstr>
      <vt:lpstr>Food for thought</vt:lpstr>
      <vt:lpstr>What We Will Cover Today</vt:lpstr>
      <vt:lpstr>Who We Are</vt:lpstr>
      <vt:lpstr>What’s with the “e”?</vt:lpstr>
      <vt:lpstr>The EnAbling Change Program</vt:lpstr>
      <vt:lpstr>Accessibility Regulations</vt:lpstr>
      <vt:lpstr>Accessibility Regulations</vt:lpstr>
      <vt:lpstr>What is ADHD to you?</vt:lpstr>
      <vt:lpstr>Understanding ADHD</vt:lpstr>
      <vt:lpstr>Key Concepts and Terms</vt:lpstr>
      <vt:lpstr>Key Concepts and Terms</vt:lpstr>
      <vt:lpstr>Key Concepts and Terms</vt:lpstr>
      <vt:lpstr>What is ADHD?</vt:lpstr>
      <vt:lpstr>Hyperactive, Inattentive, Combined</vt:lpstr>
      <vt:lpstr>Common Symptoms</vt:lpstr>
      <vt:lpstr>Intersectionality</vt:lpstr>
      <vt:lpstr>Intersectionality</vt:lpstr>
      <vt:lpstr>Intersectionality</vt:lpstr>
      <vt:lpstr>Diagnosis</vt:lpstr>
      <vt:lpstr>Why is a diagnosis important?</vt:lpstr>
      <vt:lpstr>What are the potential barriers to a diagnosis?</vt:lpstr>
      <vt:lpstr>Barriers</vt:lpstr>
      <vt:lpstr>Academic and Societal Barriers</vt:lpstr>
      <vt:lpstr>Academic and Societal Barriers</vt:lpstr>
      <vt:lpstr>What Can ADHD Look Like in the Classroom?</vt:lpstr>
      <vt:lpstr>Nadia’s lived experience</vt:lpstr>
      <vt:lpstr>Being Supportive</vt:lpstr>
      <vt:lpstr>Brainstorm Session</vt:lpstr>
      <vt:lpstr>Principals of universal design</vt:lpstr>
      <vt:lpstr>The importance of inclusivity &amp; accessibility</vt:lpstr>
      <vt:lpstr>You can make a difference! </vt:lpstr>
      <vt:lpstr>Accessibility</vt:lpstr>
      <vt:lpstr>Inclusivity</vt:lpstr>
      <vt:lpstr>In the Classroom</vt:lpstr>
      <vt:lpstr>In the Classroom</vt:lpstr>
      <vt:lpstr>Looking Back &amp;  Going Forward</vt:lpstr>
      <vt:lpstr>What we covered today</vt:lpstr>
      <vt:lpstr>Going Forward</vt:lpstr>
      <vt:lpstr>Post session survey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Nadia Gill</dc:creator>
  <cp:lastModifiedBy>Nadia Gill</cp:lastModifiedBy>
  <cp:revision>109</cp:revision>
  <dcterms:created xsi:type="dcterms:W3CDTF">2022-07-05T15:53:07Z</dcterms:created>
  <dcterms:modified xsi:type="dcterms:W3CDTF">2022-10-28T19:44:14Z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