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4" r:id="rId30"/>
    <p:sldId id="349" r:id="rId31"/>
    <p:sldId id="283"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43" r:id="rId48"/>
    <p:sldId id="35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51" r:id="rId71"/>
    <p:sldId id="322" r:id="rId72"/>
    <p:sldId id="323" r:id="rId73"/>
    <p:sldId id="352" r:id="rId74"/>
    <p:sldId id="324" r:id="rId75"/>
    <p:sldId id="325" r:id="rId76"/>
    <p:sldId id="326" r:id="rId77"/>
    <p:sldId id="327" r:id="rId78"/>
    <p:sldId id="328" r:id="rId79"/>
    <p:sldId id="353" r:id="rId80"/>
    <p:sldId id="329" r:id="rId81"/>
    <p:sldId id="330" r:id="rId82"/>
    <p:sldId id="331" r:id="rId83"/>
    <p:sldId id="354" r:id="rId84"/>
    <p:sldId id="332" r:id="rId85"/>
    <p:sldId id="333" r:id="rId86"/>
    <p:sldId id="355" r:id="rId87"/>
    <p:sldId id="334" r:id="rId88"/>
    <p:sldId id="335" r:id="rId89"/>
    <p:sldId id="356" r:id="rId90"/>
    <p:sldId id="336" r:id="rId91"/>
    <p:sldId id="337" r:id="rId92"/>
    <p:sldId id="338" r:id="rId93"/>
    <p:sldId id="339" r:id="rId94"/>
    <p:sldId id="340" r:id="rId95"/>
    <p:sldId id="341" r:id="rId96"/>
    <p:sldId id="342"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7"/>
    <p:restoredTop sz="84956"/>
  </p:normalViewPr>
  <p:slideViewPr>
    <p:cSldViewPr snapToGrid="0">
      <p:cViewPr varScale="1">
        <p:scale>
          <a:sx n="120" d="100"/>
          <a:sy n="120" d="100"/>
        </p:scale>
        <p:origin x="192" y="1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9D8F0-369A-4212-94A7-51F050D6669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867B6769-BD59-4434-9F7F-E0E597535ABF}">
      <dgm:prSet/>
      <dgm:spPr/>
      <dgm:t>
        <a:bodyPr/>
        <a:lstStyle/>
        <a:p>
          <a:r>
            <a:rPr lang="en-CA"/>
            <a:t>Issues related to the amputation</a:t>
          </a:r>
          <a:endParaRPr lang="en-US"/>
        </a:p>
      </dgm:t>
    </dgm:pt>
    <dgm:pt modelId="{76E19D51-B570-4495-98D8-418ED7075427}" type="parTrans" cxnId="{1159F4F0-2129-4A4D-B43D-568440D37E2C}">
      <dgm:prSet/>
      <dgm:spPr/>
      <dgm:t>
        <a:bodyPr/>
        <a:lstStyle/>
        <a:p>
          <a:endParaRPr lang="en-US"/>
        </a:p>
      </dgm:t>
    </dgm:pt>
    <dgm:pt modelId="{C52B502A-7CE8-44B2-86D8-9787CBDD2A7F}" type="sibTrans" cxnId="{1159F4F0-2129-4A4D-B43D-568440D37E2C}">
      <dgm:prSet/>
      <dgm:spPr/>
      <dgm:t>
        <a:bodyPr/>
        <a:lstStyle/>
        <a:p>
          <a:endParaRPr lang="en-US"/>
        </a:p>
      </dgm:t>
    </dgm:pt>
    <dgm:pt modelId="{8A36529F-4014-4E7B-88F0-82E0CDB7C332}">
      <dgm:prSet/>
      <dgm:spPr/>
      <dgm:t>
        <a:bodyPr/>
        <a:lstStyle/>
        <a:p>
          <a:r>
            <a:rPr lang="en-CA"/>
            <a:t>Individual characteristics</a:t>
          </a:r>
          <a:endParaRPr lang="en-US"/>
        </a:p>
      </dgm:t>
    </dgm:pt>
    <dgm:pt modelId="{8014607B-0707-4760-B776-21D0FFFB26DB}" type="parTrans" cxnId="{207351DA-133A-450F-9A8B-9B5916B32B8B}">
      <dgm:prSet/>
      <dgm:spPr/>
      <dgm:t>
        <a:bodyPr/>
        <a:lstStyle/>
        <a:p>
          <a:endParaRPr lang="en-US"/>
        </a:p>
      </dgm:t>
    </dgm:pt>
    <dgm:pt modelId="{5477C3F4-BCDE-4393-B6D5-290C1D647F43}" type="sibTrans" cxnId="{207351DA-133A-450F-9A8B-9B5916B32B8B}">
      <dgm:prSet/>
      <dgm:spPr/>
      <dgm:t>
        <a:bodyPr/>
        <a:lstStyle/>
        <a:p>
          <a:endParaRPr lang="en-US"/>
        </a:p>
      </dgm:t>
    </dgm:pt>
    <dgm:pt modelId="{E27DA84B-C27D-4D88-9E4F-0FC49D78A138}">
      <dgm:prSet/>
      <dgm:spPr/>
      <dgm:t>
        <a:bodyPr/>
        <a:lstStyle/>
        <a:p>
          <a:r>
            <a:rPr lang="en-CA"/>
            <a:t>Personality traits</a:t>
          </a:r>
          <a:endParaRPr lang="en-US"/>
        </a:p>
      </dgm:t>
    </dgm:pt>
    <dgm:pt modelId="{20CB4255-EF41-4043-98D1-04B3A651E354}" type="parTrans" cxnId="{0117517D-59CB-4D0F-B617-A4D0BD9D89B2}">
      <dgm:prSet/>
      <dgm:spPr/>
      <dgm:t>
        <a:bodyPr/>
        <a:lstStyle/>
        <a:p>
          <a:endParaRPr lang="en-US"/>
        </a:p>
      </dgm:t>
    </dgm:pt>
    <dgm:pt modelId="{721BC7B9-2F37-4B3B-8EB9-DED247CB39D5}" type="sibTrans" cxnId="{0117517D-59CB-4D0F-B617-A4D0BD9D89B2}">
      <dgm:prSet/>
      <dgm:spPr/>
      <dgm:t>
        <a:bodyPr/>
        <a:lstStyle/>
        <a:p>
          <a:endParaRPr lang="en-US"/>
        </a:p>
      </dgm:t>
    </dgm:pt>
    <dgm:pt modelId="{40BBB196-F918-4F32-9215-7ABA53623BFE}">
      <dgm:prSet/>
      <dgm:spPr/>
      <dgm:t>
        <a:bodyPr/>
        <a:lstStyle/>
        <a:p>
          <a:r>
            <a:rPr lang="en-CA"/>
            <a:t>Characteristics of the physical and social environment</a:t>
          </a:r>
          <a:endParaRPr lang="en-US"/>
        </a:p>
      </dgm:t>
    </dgm:pt>
    <dgm:pt modelId="{50D7E19D-53D2-4949-810E-A660CB334B29}" type="parTrans" cxnId="{E713C390-E41F-433E-B3C7-D99152A8D61F}">
      <dgm:prSet/>
      <dgm:spPr/>
      <dgm:t>
        <a:bodyPr/>
        <a:lstStyle/>
        <a:p>
          <a:endParaRPr lang="en-US"/>
        </a:p>
      </dgm:t>
    </dgm:pt>
    <dgm:pt modelId="{0AB8DFE8-D557-4358-A8C9-1554D0ACBD01}" type="sibTrans" cxnId="{E713C390-E41F-433E-B3C7-D99152A8D61F}">
      <dgm:prSet/>
      <dgm:spPr/>
      <dgm:t>
        <a:bodyPr/>
        <a:lstStyle/>
        <a:p>
          <a:endParaRPr lang="en-US"/>
        </a:p>
      </dgm:t>
    </dgm:pt>
    <dgm:pt modelId="{FB683C5D-BD59-AF40-AD82-1B64A23337E0}" type="pres">
      <dgm:prSet presAssocID="{9649D8F0-369A-4212-94A7-51F050D66692}" presName="matrix" presStyleCnt="0">
        <dgm:presLayoutVars>
          <dgm:chMax val="1"/>
          <dgm:dir/>
          <dgm:resizeHandles val="exact"/>
        </dgm:presLayoutVars>
      </dgm:prSet>
      <dgm:spPr/>
    </dgm:pt>
    <dgm:pt modelId="{A02EC76B-F0AF-0F43-A9A6-FF772F5D330B}" type="pres">
      <dgm:prSet presAssocID="{9649D8F0-369A-4212-94A7-51F050D66692}" presName="diamond" presStyleLbl="bgShp" presStyleIdx="0" presStyleCnt="1"/>
      <dgm:spPr/>
    </dgm:pt>
    <dgm:pt modelId="{97331B18-ECD4-4A40-B8A9-72E2EDCAC984}" type="pres">
      <dgm:prSet presAssocID="{9649D8F0-369A-4212-94A7-51F050D66692}" presName="quad1" presStyleLbl="node1" presStyleIdx="0" presStyleCnt="4">
        <dgm:presLayoutVars>
          <dgm:chMax val="0"/>
          <dgm:chPref val="0"/>
          <dgm:bulletEnabled val="1"/>
        </dgm:presLayoutVars>
      </dgm:prSet>
      <dgm:spPr/>
    </dgm:pt>
    <dgm:pt modelId="{30893DC4-7F87-FF43-850B-50E87745289F}" type="pres">
      <dgm:prSet presAssocID="{9649D8F0-369A-4212-94A7-51F050D66692}" presName="quad2" presStyleLbl="node1" presStyleIdx="1" presStyleCnt="4">
        <dgm:presLayoutVars>
          <dgm:chMax val="0"/>
          <dgm:chPref val="0"/>
          <dgm:bulletEnabled val="1"/>
        </dgm:presLayoutVars>
      </dgm:prSet>
      <dgm:spPr/>
    </dgm:pt>
    <dgm:pt modelId="{D80580C0-8166-A948-88ED-DDA53F78BD36}" type="pres">
      <dgm:prSet presAssocID="{9649D8F0-369A-4212-94A7-51F050D66692}" presName="quad3" presStyleLbl="node1" presStyleIdx="2" presStyleCnt="4">
        <dgm:presLayoutVars>
          <dgm:chMax val="0"/>
          <dgm:chPref val="0"/>
          <dgm:bulletEnabled val="1"/>
        </dgm:presLayoutVars>
      </dgm:prSet>
      <dgm:spPr/>
    </dgm:pt>
    <dgm:pt modelId="{822946C7-D997-1145-B98E-2119684589E6}" type="pres">
      <dgm:prSet presAssocID="{9649D8F0-369A-4212-94A7-51F050D66692}" presName="quad4" presStyleLbl="node1" presStyleIdx="3" presStyleCnt="4">
        <dgm:presLayoutVars>
          <dgm:chMax val="0"/>
          <dgm:chPref val="0"/>
          <dgm:bulletEnabled val="1"/>
        </dgm:presLayoutVars>
      </dgm:prSet>
      <dgm:spPr/>
    </dgm:pt>
  </dgm:ptLst>
  <dgm:cxnLst>
    <dgm:cxn modelId="{50AE8907-79CD-9640-AFD7-28B0A84CD090}" type="presOf" srcId="{E27DA84B-C27D-4D88-9E4F-0FC49D78A138}" destId="{D80580C0-8166-A948-88ED-DDA53F78BD36}" srcOrd="0" destOrd="0" presId="urn:microsoft.com/office/officeart/2005/8/layout/matrix3"/>
    <dgm:cxn modelId="{78CB362E-3E13-8748-A172-43DADF24B769}" type="presOf" srcId="{40BBB196-F918-4F32-9215-7ABA53623BFE}" destId="{822946C7-D997-1145-B98E-2119684589E6}" srcOrd="0" destOrd="0" presId="urn:microsoft.com/office/officeart/2005/8/layout/matrix3"/>
    <dgm:cxn modelId="{AB85417A-CA33-E24F-A373-55BBEECB26DD}" type="presOf" srcId="{8A36529F-4014-4E7B-88F0-82E0CDB7C332}" destId="{30893DC4-7F87-FF43-850B-50E87745289F}" srcOrd="0" destOrd="0" presId="urn:microsoft.com/office/officeart/2005/8/layout/matrix3"/>
    <dgm:cxn modelId="{0117517D-59CB-4D0F-B617-A4D0BD9D89B2}" srcId="{9649D8F0-369A-4212-94A7-51F050D66692}" destId="{E27DA84B-C27D-4D88-9E4F-0FC49D78A138}" srcOrd="2" destOrd="0" parTransId="{20CB4255-EF41-4043-98D1-04B3A651E354}" sibTransId="{721BC7B9-2F37-4B3B-8EB9-DED247CB39D5}"/>
    <dgm:cxn modelId="{E713C390-E41F-433E-B3C7-D99152A8D61F}" srcId="{9649D8F0-369A-4212-94A7-51F050D66692}" destId="{40BBB196-F918-4F32-9215-7ABA53623BFE}" srcOrd="3" destOrd="0" parTransId="{50D7E19D-53D2-4949-810E-A660CB334B29}" sibTransId="{0AB8DFE8-D557-4358-A8C9-1554D0ACBD01}"/>
    <dgm:cxn modelId="{49BA6CBC-3D5D-C34F-B848-B28651A7D091}" type="presOf" srcId="{9649D8F0-369A-4212-94A7-51F050D66692}" destId="{FB683C5D-BD59-AF40-AD82-1B64A23337E0}" srcOrd="0" destOrd="0" presId="urn:microsoft.com/office/officeart/2005/8/layout/matrix3"/>
    <dgm:cxn modelId="{1B3362D6-315A-4E44-BC14-F6C0E0252199}" type="presOf" srcId="{867B6769-BD59-4434-9F7F-E0E597535ABF}" destId="{97331B18-ECD4-4A40-B8A9-72E2EDCAC984}" srcOrd="0" destOrd="0" presId="urn:microsoft.com/office/officeart/2005/8/layout/matrix3"/>
    <dgm:cxn modelId="{207351DA-133A-450F-9A8B-9B5916B32B8B}" srcId="{9649D8F0-369A-4212-94A7-51F050D66692}" destId="{8A36529F-4014-4E7B-88F0-82E0CDB7C332}" srcOrd="1" destOrd="0" parTransId="{8014607B-0707-4760-B776-21D0FFFB26DB}" sibTransId="{5477C3F4-BCDE-4393-B6D5-290C1D647F43}"/>
    <dgm:cxn modelId="{1159F4F0-2129-4A4D-B43D-568440D37E2C}" srcId="{9649D8F0-369A-4212-94A7-51F050D66692}" destId="{867B6769-BD59-4434-9F7F-E0E597535ABF}" srcOrd="0" destOrd="0" parTransId="{76E19D51-B570-4495-98D8-418ED7075427}" sibTransId="{C52B502A-7CE8-44B2-86D8-9787CBDD2A7F}"/>
    <dgm:cxn modelId="{EFDB6CF9-BF1C-4A41-AA50-B6AD2C39C6F5}" type="presParOf" srcId="{FB683C5D-BD59-AF40-AD82-1B64A23337E0}" destId="{A02EC76B-F0AF-0F43-A9A6-FF772F5D330B}" srcOrd="0" destOrd="0" presId="urn:microsoft.com/office/officeart/2005/8/layout/matrix3"/>
    <dgm:cxn modelId="{6690F09A-176E-2848-A24C-F4F9BA19ADD1}" type="presParOf" srcId="{FB683C5D-BD59-AF40-AD82-1B64A23337E0}" destId="{97331B18-ECD4-4A40-B8A9-72E2EDCAC984}" srcOrd="1" destOrd="0" presId="urn:microsoft.com/office/officeart/2005/8/layout/matrix3"/>
    <dgm:cxn modelId="{8507176D-99C0-0F47-B074-207682368A47}" type="presParOf" srcId="{FB683C5D-BD59-AF40-AD82-1B64A23337E0}" destId="{30893DC4-7F87-FF43-850B-50E87745289F}" srcOrd="2" destOrd="0" presId="urn:microsoft.com/office/officeart/2005/8/layout/matrix3"/>
    <dgm:cxn modelId="{874FD3B4-69EF-6043-A38D-510CF6268285}" type="presParOf" srcId="{FB683C5D-BD59-AF40-AD82-1B64A23337E0}" destId="{D80580C0-8166-A948-88ED-DDA53F78BD36}" srcOrd="3" destOrd="0" presId="urn:microsoft.com/office/officeart/2005/8/layout/matrix3"/>
    <dgm:cxn modelId="{7A0F0F29-F7C6-A84D-AFE8-1EC782EF1A83}" type="presParOf" srcId="{FB683C5D-BD59-AF40-AD82-1B64A23337E0}" destId="{822946C7-D997-1145-B98E-2119684589E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EC76B-F0AF-0F43-A9A6-FF772F5D330B}">
      <dsp:nvSpPr>
        <dsp:cNvPr id="0" name=""/>
        <dsp:cNvSpPr/>
      </dsp:nvSpPr>
      <dsp:spPr>
        <a:xfrm>
          <a:off x="3376783" y="0"/>
          <a:ext cx="4972994" cy="497299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31B18-ECD4-4A40-B8A9-72E2EDCAC984}">
      <dsp:nvSpPr>
        <dsp:cNvPr id="0" name=""/>
        <dsp:cNvSpPr/>
      </dsp:nvSpPr>
      <dsp:spPr>
        <a:xfrm>
          <a:off x="3849217"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Issues related to the amputation</a:t>
          </a:r>
          <a:endParaRPr lang="en-US" sz="1900" kern="1200"/>
        </a:p>
      </dsp:txBody>
      <dsp:txXfrm>
        <a:off x="3943894" y="567111"/>
        <a:ext cx="1750113" cy="1750113"/>
      </dsp:txXfrm>
    </dsp:sp>
    <dsp:sp modelId="{30893DC4-7F87-FF43-850B-50E87745289F}">
      <dsp:nvSpPr>
        <dsp:cNvPr id="0" name=""/>
        <dsp:cNvSpPr/>
      </dsp:nvSpPr>
      <dsp:spPr>
        <a:xfrm>
          <a:off x="5937875" y="472434"/>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Individual characteristics</a:t>
          </a:r>
          <a:endParaRPr lang="en-US" sz="1900" kern="1200"/>
        </a:p>
      </dsp:txBody>
      <dsp:txXfrm>
        <a:off x="6032552" y="567111"/>
        <a:ext cx="1750113" cy="1750113"/>
      </dsp:txXfrm>
    </dsp:sp>
    <dsp:sp modelId="{D80580C0-8166-A948-88ED-DDA53F78BD36}">
      <dsp:nvSpPr>
        <dsp:cNvPr id="0" name=""/>
        <dsp:cNvSpPr/>
      </dsp:nvSpPr>
      <dsp:spPr>
        <a:xfrm>
          <a:off x="3849217"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Personality traits</a:t>
          </a:r>
          <a:endParaRPr lang="en-US" sz="1900" kern="1200"/>
        </a:p>
      </dsp:txBody>
      <dsp:txXfrm>
        <a:off x="3943894" y="2655768"/>
        <a:ext cx="1750113" cy="1750113"/>
      </dsp:txXfrm>
    </dsp:sp>
    <dsp:sp modelId="{822946C7-D997-1145-B98E-2119684589E6}">
      <dsp:nvSpPr>
        <dsp:cNvPr id="0" name=""/>
        <dsp:cNvSpPr/>
      </dsp:nvSpPr>
      <dsp:spPr>
        <a:xfrm>
          <a:off x="5937875" y="2561091"/>
          <a:ext cx="1939467" cy="19394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Characteristics of the physical and social environment</a:t>
          </a:r>
          <a:endParaRPr lang="en-US" sz="1900" kern="1200"/>
        </a:p>
      </dsp:txBody>
      <dsp:txXfrm>
        <a:off x="6032552" y="2655768"/>
        <a:ext cx="1750113" cy="175011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79E34-1156-D543-81F8-0B8EAE65EF7A}" type="datetimeFigureOut">
              <a:rPr lang="en-CA" smtClean="0"/>
              <a:t>2024-01-30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2A7A1-462E-9E40-BF0F-04DD2669768F}" type="slidenum">
              <a:rPr lang="en-CA" smtClean="0"/>
              <a:t>‹#›</a:t>
            </a:fld>
            <a:endParaRPr lang="en-CA"/>
          </a:p>
        </p:txBody>
      </p:sp>
    </p:spTree>
    <p:extLst>
      <p:ext uri="{BB962C8B-B14F-4D97-AF65-F5344CB8AC3E}">
        <p14:creationId xmlns:p14="http://schemas.microsoft.com/office/powerpoint/2010/main" val="212354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mailto:acckahoot2022@gmail.com"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dirty="0"/>
              <a:t>Servant’s heart</a:t>
            </a:r>
          </a:p>
          <a:p>
            <a:pPr marL="0" lvl="0" indent="0" algn="l" rtl="0">
              <a:lnSpc>
                <a:spcPct val="100000"/>
              </a:lnSpc>
              <a:spcBef>
                <a:spcPts val="0"/>
              </a:spcBef>
              <a:spcAft>
                <a:spcPts val="0"/>
              </a:spcAft>
              <a:buSzPts val="1100"/>
              <a:buNone/>
            </a:pPr>
            <a:r>
              <a:rPr lang="en-CA" dirty="0"/>
              <a:t>Go around and make introductions</a:t>
            </a:r>
          </a:p>
          <a:p>
            <a:pPr marL="0" lvl="0" indent="0" algn="l" rtl="0">
              <a:lnSpc>
                <a:spcPct val="100000"/>
              </a:lnSpc>
              <a:spcBef>
                <a:spcPts val="0"/>
              </a:spcBef>
              <a:spcAft>
                <a:spcPts val="0"/>
              </a:spcAft>
              <a:buSzPts val="1100"/>
              <a:buNone/>
            </a:pPr>
            <a:r>
              <a:rPr lang="en-CA" dirty="0"/>
              <a:t>Icebreaker - how about two truths, and a lie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a:t>
            </a:fld>
            <a:endParaRPr lang="en-CA"/>
          </a:p>
        </p:txBody>
      </p:sp>
    </p:spTree>
    <p:extLst>
      <p:ext uri="{BB962C8B-B14F-4D97-AF65-F5344CB8AC3E}">
        <p14:creationId xmlns:p14="http://schemas.microsoft.com/office/powerpoint/2010/main" val="378887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CA" sz="1200" dirty="0">
                <a:latin typeface="Calibri"/>
                <a:ea typeface="Calibri"/>
                <a:cs typeface="Calibri"/>
                <a:sym typeface="Calibri"/>
              </a:rPr>
              <a:t>Read role playing activity out loud: </a:t>
            </a: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Split participants into breakout rooms of 2.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One person can be the peer support and the other can be the person with an amputation. </a:t>
            </a:r>
            <a:endParaRPr lang="en-CA" dirty="0"/>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Act out how you would approach the individual and how you would get to know them. </a:t>
            </a:r>
            <a:endParaRPr lang="en-CA" dirty="0"/>
          </a:p>
          <a:p>
            <a:pPr marL="0" lvl="0" indent="0" algn="l" rtl="0">
              <a:lnSpc>
                <a:spcPct val="100000"/>
              </a:lnSpc>
              <a:spcBef>
                <a:spcPts val="0"/>
              </a:spcBef>
              <a:spcAft>
                <a:spcPts val="0"/>
              </a:spcAft>
              <a:buSzPts val="1100"/>
              <a:buNone/>
            </a:pPr>
            <a:endParaRPr lang="en-CA" sz="1200"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CA" sz="1200" b="1" dirty="0">
                <a:latin typeface="Calibri"/>
                <a:ea typeface="Calibri"/>
                <a:cs typeface="Calibri"/>
                <a:sym typeface="Calibri"/>
              </a:rPr>
              <a:t>Your goal is to try and figure out what their main concerns are and what resources. </a:t>
            </a:r>
            <a:endParaRPr lang="en-CA" sz="1200" b="1" dirty="0">
              <a:solidFill>
                <a:srgbClr val="FF0000"/>
              </a:solidFill>
              <a:latin typeface="Calibri"/>
              <a:ea typeface="Calibri"/>
              <a:cs typeface="Calibri"/>
              <a:sym typeface="Calibri"/>
            </a:endParaRPr>
          </a:p>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Ensure each person in the group has a partner. Answer any questions prior to beginning</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Allot approximately 5-10 minutes for the role play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11</a:t>
            </a:fld>
            <a:endParaRPr lang="en-CA"/>
          </a:p>
        </p:txBody>
      </p:sp>
    </p:spTree>
    <p:extLst>
      <p:ext uri="{BB962C8B-B14F-4D97-AF65-F5344CB8AC3E}">
        <p14:creationId xmlns:p14="http://schemas.microsoft.com/office/powerpoint/2010/main" val="152188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sz="12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Facilitate a group discussion that has participants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1) identify the strengths and weaknesses of their role play scenarios.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2) What worked well? </a:t>
            </a:r>
            <a:endParaRPr lang="en-CA" dirty="0"/>
          </a:p>
          <a:p>
            <a:pPr marL="342900" lvl="0" indent="-342900" algn="l" rtl="0">
              <a:lnSpc>
                <a:spcPct val="107000"/>
              </a:lnSpc>
              <a:spcBef>
                <a:spcPts val="800"/>
              </a:spcBef>
              <a:spcAft>
                <a:spcPts val="0"/>
              </a:spcAft>
              <a:buSzPts val="1000"/>
              <a:buFont typeface="Noto Sans Symbols"/>
              <a:buChar char="∙"/>
            </a:pPr>
            <a:r>
              <a:rPr lang="en-CA" sz="1200" b="1" dirty="0">
                <a:latin typeface="Calibri"/>
                <a:ea typeface="Calibri"/>
                <a:cs typeface="Calibri"/>
                <a:sym typeface="Calibri"/>
              </a:rPr>
              <a:t>3) What could be improved? </a:t>
            </a:r>
            <a:r>
              <a:rPr lang="en-CA" sz="1200" b="1" dirty="0">
                <a:solidFill>
                  <a:srgbClr val="FF0000"/>
                </a:solidFill>
                <a:latin typeface="Calibri"/>
                <a:ea typeface="Calibri"/>
                <a:cs typeface="Calibri"/>
                <a:sym typeface="Calibri"/>
              </a:rPr>
              <a:t>(Slide 9)</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Offer appropriate ways in which they could initiate a therapeutic relationship with the amputee and what questions could be asked to facilitate an open conversation about their specific needs and goals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12</a:t>
            </a:fld>
            <a:endParaRPr lang="en-CA"/>
          </a:p>
        </p:txBody>
      </p:sp>
    </p:spTree>
    <p:extLst>
      <p:ext uri="{BB962C8B-B14F-4D97-AF65-F5344CB8AC3E}">
        <p14:creationId xmlns:p14="http://schemas.microsoft.com/office/powerpoint/2010/main" val="191842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The diverse roles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provide hope, encouragement and a safe welcoming environment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responsibilities of a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keeping on top of essential knowledge and skills, maintaining confidentiality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13</a:t>
            </a:fld>
            <a:endParaRPr lang="en-CA"/>
          </a:p>
        </p:txBody>
      </p:sp>
    </p:spTree>
    <p:extLst>
      <p:ext uri="{BB962C8B-B14F-4D97-AF65-F5344CB8AC3E}">
        <p14:creationId xmlns:p14="http://schemas.microsoft.com/office/powerpoint/2010/main" val="233413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14</a:t>
            </a:fld>
            <a:endParaRPr lang="en-CA"/>
          </a:p>
        </p:txBody>
      </p:sp>
    </p:spTree>
    <p:extLst>
      <p:ext uri="{BB962C8B-B14F-4D97-AF65-F5344CB8AC3E}">
        <p14:creationId xmlns:p14="http://schemas.microsoft.com/office/powerpoint/2010/main" val="201359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b="1" dirty="0">
                <a:latin typeface="Calibri"/>
                <a:ea typeface="Calibri"/>
                <a:cs typeface="Calibri"/>
                <a:sym typeface="Calibri"/>
              </a:rPr>
              <a:t>Review Characteristics of a Peer Visitor – reference below</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made progress in their own recovery journey</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Have good active and sensitive listening skills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and guide the person seeking support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identify and appropriately handle crisis situations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proactive in providing the person seeking support with ACC and other community resources and information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Understand the boundaries of a peer support visitor</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questions and for help when assistance is needed</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approachable and easy to communicate with</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Provide judgment-free care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Show respect, empathy, and compassion</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Can acknowledge that the peer visitation is not about them and about the person seeking support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Are aware not to direct own beliefs onto the person seeking support</a:t>
            </a:r>
            <a:br>
              <a:rPr lang="en-CA" dirty="0"/>
            </a:b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15</a:t>
            </a:fld>
            <a:endParaRPr lang="en-CA"/>
          </a:p>
        </p:txBody>
      </p:sp>
    </p:spTree>
    <p:extLst>
      <p:ext uri="{BB962C8B-B14F-4D97-AF65-F5344CB8AC3E}">
        <p14:creationId xmlns:p14="http://schemas.microsoft.com/office/powerpoint/2010/main" val="220501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Characteristics a peer support demonstrates</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have made progress in their recovery journey, provide judgement free care, is proficient in identifying and handling crisis situations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Competencies essential for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List each competency and describe what actions and/or behaviors it implies</a:t>
            </a:r>
            <a:endParaRPr lang="en-CA" dirty="0"/>
          </a:p>
          <a:p>
            <a:pPr marL="0" lvl="0" indent="0" algn="l" rtl="0">
              <a:lnSpc>
                <a:spcPct val="100000"/>
              </a:lnSpc>
              <a:spcBef>
                <a:spcPts val="800"/>
              </a:spcBef>
              <a:spcAft>
                <a:spcPts val="0"/>
              </a:spcAft>
              <a:buSzPts val="1100"/>
              <a:buNone/>
            </a:pPr>
            <a:endParaRPr lang="en-CA" dirty="0"/>
          </a:p>
          <a:p>
            <a:pPr marL="457200" lvl="0" indent="-298450" algn="l" rtl="0">
              <a:lnSpc>
                <a:spcPct val="100000"/>
              </a:lnSpc>
              <a:spcBef>
                <a:spcPts val="0"/>
              </a:spcBef>
              <a:spcAft>
                <a:spcPts val="0"/>
              </a:spcAft>
              <a:buSzPts val="1100"/>
              <a:buChar char="●"/>
            </a:pPr>
            <a:r>
              <a:rPr lang="en-CA" b="1" i="0" dirty="0">
                <a:solidFill>
                  <a:srgbClr val="003180"/>
                </a:solidFill>
                <a:latin typeface="Raleway"/>
                <a:ea typeface="Raleway"/>
                <a:cs typeface="Raleway"/>
                <a:sym typeface="Raleway"/>
              </a:rPr>
              <a:t>Competencies</a:t>
            </a:r>
            <a:endParaRPr lang="en-CA" dirty="0"/>
          </a:p>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Peer visitors should also have the following competencies (2016 PSACC National Certification Handbook):</a:t>
            </a:r>
            <a:endParaRPr lang="en-CA" dirty="0"/>
          </a:p>
          <a:p>
            <a:pPr marL="457200" lvl="0" indent="-298450" algn="l" rtl="0">
              <a:lnSpc>
                <a:spcPct val="100000"/>
              </a:lnSpc>
              <a:spcBef>
                <a:spcPts val="0"/>
              </a:spcBef>
              <a:spcAft>
                <a:spcPts val="0"/>
              </a:spcAft>
              <a:buSzPts val="1100"/>
              <a:buChar char="●"/>
            </a:pPr>
            <a:r>
              <a:rPr lang="en-CA" b="1" dirty="0"/>
              <a:t>Hope </a:t>
            </a:r>
            <a:r>
              <a:rPr lang="en-CA" dirty="0"/>
              <a:t>Peer visitors express confidence that others will be successful in their own personal journeys of recovery</a:t>
            </a:r>
          </a:p>
          <a:p>
            <a:pPr marL="457200" lvl="0" indent="-298450" algn="l" rtl="0">
              <a:lnSpc>
                <a:spcPct val="100000"/>
              </a:lnSpc>
              <a:spcBef>
                <a:spcPts val="0"/>
              </a:spcBef>
              <a:spcAft>
                <a:spcPts val="0"/>
              </a:spcAft>
              <a:buSzPts val="1100"/>
              <a:buChar char="●"/>
            </a:pPr>
            <a:r>
              <a:rPr lang="en-CA" b="1" dirty="0"/>
              <a:t>Demeanour </a:t>
            </a:r>
            <a:r>
              <a:rPr lang="en-CA" dirty="0"/>
              <a:t>Peer visitors are sensitive to what others might be feeling, have a capacity for non-judgmental empathy, and respond from an equal, genuine, and sharing point of view</a:t>
            </a:r>
          </a:p>
          <a:p>
            <a:pPr marL="457200" lvl="0" indent="-298450" algn="l" rtl="0">
              <a:lnSpc>
                <a:spcPct val="100000"/>
              </a:lnSpc>
              <a:spcBef>
                <a:spcPts val="0"/>
              </a:spcBef>
              <a:spcAft>
                <a:spcPts val="0"/>
              </a:spcAft>
              <a:buSzPts val="1100"/>
              <a:buChar char="●"/>
            </a:pPr>
            <a:r>
              <a:rPr lang="en-CA" b="1" dirty="0"/>
              <a:t>Interpersonal relations </a:t>
            </a:r>
            <a:r>
              <a:rPr lang="en-CA" dirty="0"/>
              <a:t>Peer visitors honour the dignity of others and strive to build positive, respectful relationships</a:t>
            </a:r>
          </a:p>
          <a:p>
            <a:pPr marL="457200" lvl="0" indent="-298450" algn="l" rtl="0">
              <a:lnSpc>
                <a:spcPct val="100000"/>
              </a:lnSpc>
              <a:spcBef>
                <a:spcPts val="0"/>
              </a:spcBef>
              <a:spcAft>
                <a:spcPts val="0"/>
              </a:spcAft>
              <a:buSzPts val="1100"/>
              <a:buChar char="●"/>
            </a:pPr>
            <a:r>
              <a:rPr lang="en-CA" b="1" dirty="0"/>
              <a:t>Communications </a:t>
            </a:r>
            <a:r>
              <a:rPr lang="en-CA" dirty="0"/>
              <a:t>Peer visitors listen with empathy and without judgment holding the person they’re visiting within unconditional high regard</a:t>
            </a:r>
          </a:p>
          <a:p>
            <a:pPr marL="457200" lvl="0" indent="-298450" algn="l" rtl="0">
              <a:lnSpc>
                <a:spcPct val="100000"/>
              </a:lnSpc>
              <a:spcBef>
                <a:spcPts val="0"/>
              </a:spcBef>
              <a:spcAft>
                <a:spcPts val="0"/>
              </a:spcAft>
              <a:buSzPts val="1100"/>
              <a:buChar char="●"/>
            </a:pPr>
            <a:r>
              <a:rPr lang="en-CA" b="1" dirty="0"/>
              <a:t>Self-management and resiliency </a:t>
            </a:r>
            <a:r>
              <a:rPr lang="en-CA" dirty="0"/>
              <a:t>Peer visitors understand the importance of self-care and stress management. They model practices that work best for them to remain healthy while they support others.</a:t>
            </a:r>
          </a:p>
          <a:p>
            <a:pPr marL="457200" lvl="0" indent="-298450" algn="l" rtl="0">
              <a:lnSpc>
                <a:spcPct val="100000"/>
              </a:lnSpc>
              <a:spcBef>
                <a:spcPts val="0"/>
              </a:spcBef>
              <a:spcAft>
                <a:spcPts val="0"/>
              </a:spcAft>
              <a:buSzPts val="1100"/>
              <a:buChar char="●"/>
            </a:pPr>
            <a:r>
              <a:rPr lang="en-CA" b="1" dirty="0"/>
              <a:t>Flexibility and adaptability </a:t>
            </a:r>
            <a:r>
              <a:rPr lang="en-CA" dirty="0"/>
              <a:t>Peer visitors are open to new ideas, deal comfortably with ambiguity, and adjust plans and behaviours recording to the situation.</a:t>
            </a:r>
          </a:p>
          <a:p>
            <a:pPr marL="457200" lvl="0" indent="-298450" algn="l" rtl="0">
              <a:lnSpc>
                <a:spcPct val="100000"/>
              </a:lnSpc>
              <a:spcBef>
                <a:spcPts val="0"/>
              </a:spcBef>
              <a:spcAft>
                <a:spcPts val="0"/>
              </a:spcAft>
              <a:buSzPts val="1100"/>
              <a:buChar char="●"/>
            </a:pPr>
            <a:r>
              <a:rPr lang="en-CA" b="1" dirty="0"/>
              <a:t>Self-awareness and confidence </a:t>
            </a:r>
            <a:r>
              <a:rPr lang="en-CA" dirty="0"/>
              <a:t>Peer visitors interact in a manner that demonstrates a balance of self-confidence with openness to the opinions of others. They are able to self-reflect and understand that their personal thoughts and attitudes can affect their behaviours and their actions</a:t>
            </a:r>
          </a:p>
          <a:p>
            <a:pPr marL="457200" lvl="0" indent="-298450" algn="l" rtl="0">
              <a:lnSpc>
                <a:spcPct val="100000"/>
              </a:lnSpc>
              <a:spcBef>
                <a:spcPts val="0"/>
              </a:spcBef>
              <a:spcAft>
                <a:spcPts val="0"/>
              </a:spcAft>
              <a:buSzPts val="1100"/>
              <a:buChar char="●"/>
            </a:pPr>
            <a:r>
              <a:rPr lang="en-CA" b="1" dirty="0"/>
              <a:t>Initiative and commitment </a:t>
            </a:r>
            <a:r>
              <a:rPr lang="en-CA" dirty="0"/>
              <a:t>peer visitors are dependable and carry their commitments to completion</a:t>
            </a:r>
          </a:p>
          <a:p>
            <a:pPr marL="457200" lvl="0" indent="-298450" algn="l" rtl="0">
              <a:lnSpc>
                <a:spcPct val="100000"/>
              </a:lnSpc>
              <a:spcBef>
                <a:spcPts val="0"/>
              </a:spcBef>
              <a:spcAft>
                <a:spcPts val="0"/>
              </a:spcAft>
              <a:buSzPts val="1100"/>
              <a:buChar char="●"/>
            </a:pPr>
            <a:r>
              <a:rPr lang="en-CA" b="1" dirty="0"/>
              <a:t>Critical thinking </a:t>
            </a:r>
            <a:r>
              <a:rPr lang="en-CA" dirty="0"/>
              <a:t>Peer visitors are able to engage in active listening to better understand the situation and to recognize that there is more than one way to view any shoe. They consider the possible implications or outcomes of their actions and when asked will help their peers to explore the outcome or possible consequences of various options.</a:t>
            </a:r>
          </a:p>
          <a:p>
            <a:pPr marL="457200" lvl="0" indent="-298450" algn="l" rtl="0">
              <a:lnSpc>
                <a:spcPct val="100000"/>
              </a:lnSpc>
              <a:spcBef>
                <a:spcPts val="0"/>
              </a:spcBef>
              <a:spcAft>
                <a:spcPts val="0"/>
              </a:spcAft>
              <a:buSzPts val="1100"/>
              <a:buChar char="●"/>
            </a:pPr>
            <a:r>
              <a:rPr lang="en-CA" b="1" dirty="0"/>
              <a:t>Continuous learning and development </a:t>
            </a:r>
            <a:r>
              <a:rPr lang="en-CA" dirty="0"/>
              <a:t>Peer visitors approach their life and volunteer work in a curious manner, identifying areas where they were personal growth is needed; they also take advantage of any opportunities to learn and develop in the role.</a:t>
            </a:r>
          </a:p>
        </p:txBody>
      </p:sp>
      <p:sp>
        <p:nvSpPr>
          <p:cNvPr id="4" name="Slide Number Placeholder 3"/>
          <p:cNvSpPr>
            <a:spLocks noGrp="1"/>
          </p:cNvSpPr>
          <p:nvPr>
            <p:ph type="sldNum" sz="quarter" idx="5"/>
          </p:nvPr>
        </p:nvSpPr>
        <p:spPr/>
        <p:txBody>
          <a:bodyPr/>
          <a:lstStyle/>
          <a:p>
            <a:fld id="{4D02A7A1-462E-9E40-BF0F-04DD2669768F}" type="slidenum">
              <a:rPr lang="en-CA" smtClean="0"/>
              <a:t>16</a:t>
            </a:fld>
            <a:endParaRPr lang="en-CA"/>
          </a:p>
        </p:txBody>
      </p:sp>
    </p:spTree>
    <p:extLst>
      <p:ext uri="{BB962C8B-B14F-4D97-AF65-F5344CB8AC3E}">
        <p14:creationId xmlns:p14="http://schemas.microsoft.com/office/powerpoint/2010/main" val="28305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200" b="1" dirty="0">
                <a:latin typeface="Calibri"/>
                <a:ea typeface="Calibri"/>
                <a:cs typeface="Calibri"/>
                <a:sym typeface="Calibri"/>
              </a:rPr>
              <a:t>Once Group discussion has been established – stop sharing screen for better discussion environment</a:t>
            </a:r>
            <a:endParaRPr lang="en-CA" dirty="0"/>
          </a:p>
          <a:p>
            <a:pPr marL="342900" marR="0" lvl="0" indent="-279400" algn="l" rtl="0">
              <a:lnSpc>
                <a:spcPct val="107000"/>
              </a:lnSpc>
              <a:spcBef>
                <a:spcPts val="800"/>
              </a:spcBef>
              <a:spcAft>
                <a:spcPts val="0"/>
              </a:spcAft>
              <a:buClr>
                <a:srgbClr val="000000"/>
              </a:buClr>
              <a:buSzPts val="1000"/>
              <a:buFont typeface="Noto Sans Symbols"/>
              <a:buNone/>
            </a:pPr>
            <a:endParaRPr lang="en-CA" sz="1200" b="1" dirty="0">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000"/>
              <a:buFont typeface="Noto Sans Symbols"/>
              <a:buChar char="∙"/>
            </a:pPr>
            <a:r>
              <a:rPr lang="en-CA" sz="1200" b="1" dirty="0">
                <a:latin typeface="Calibri"/>
                <a:ea typeface="Calibri"/>
                <a:cs typeface="Calibri"/>
                <a:sym typeface="Calibri"/>
              </a:rPr>
              <a:t>Refer to Previous 3 slides if necessary</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17</a:t>
            </a:fld>
            <a:endParaRPr lang="en-CA"/>
          </a:p>
        </p:txBody>
      </p:sp>
    </p:spTree>
    <p:extLst>
      <p:ext uri="{BB962C8B-B14F-4D97-AF65-F5344CB8AC3E}">
        <p14:creationId xmlns:p14="http://schemas.microsoft.com/office/powerpoint/2010/main" val="373778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Read the paragraph below omitting the fill in the blank words and have everyone write down what they think the blank space word should be filled with</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When everyone has written down their answers ask volunteers to share what their answers are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000000"/>
                </a:solidFill>
                <a:latin typeface="Encode Sans"/>
                <a:ea typeface="Encode Sans"/>
                <a:cs typeface="Encode Sans"/>
                <a:sym typeface="Encode Sans"/>
              </a:rPr>
              <a:t>Go over the correct answers</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a peer visitor is open to new ideas they are competent in </a:t>
            </a:r>
            <a:r>
              <a:rPr lang="en-CA" b="1" i="0" dirty="0">
                <a:solidFill>
                  <a:srgbClr val="FF0000"/>
                </a:solidFill>
                <a:latin typeface="Encode Sans"/>
                <a:ea typeface="Encode Sans"/>
                <a:cs typeface="Encode Sans"/>
                <a:sym typeface="Encode Sans"/>
              </a:rPr>
              <a:t>communication</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When they respond from and equal and sharing point of view they are demonstrating a competent </a:t>
            </a:r>
            <a:r>
              <a:rPr lang="en-CA" b="1" i="0" dirty="0">
                <a:solidFill>
                  <a:srgbClr val="FF0000"/>
                </a:solidFill>
                <a:latin typeface="Encode Sans"/>
                <a:ea typeface="Encode Sans"/>
                <a:cs typeface="Encode Sans"/>
                <a:sym typeface="Encode Sans"/>
              </a:rPr>
              <a:t>demeanor</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A peer visitor who listens with empathy and without judgment is demonstrated competency in </a:t>
            </a:r>
            <a:r>
              <a:rPr lang="en-CA" b="1" i="0" dirty="0">
                <a:solidFill>
                  <a:srgbClr val="FF0000"/>
                </a:solidFill>
                <a:latin typeface="Encode Sans"/>
                <a:ea typeface="Encode Sans"/>
                <a:cs typeface="Encode Sans"/>
                <a:sym typeface="Encode Sans"/>
              </a:rPr>
              <a:t>critical thinking</a:t>
            </a:r>
            <a:r>
              <a:rPr lang="en-CA" b="0" i="0" dirty="0">
                <a:solidFill>
                  <a:srgbClr val="000000"/>
                </a:solidFill>
                <a:latin typeface="Encode Sans"/>
                <a:ea typeface="Encode Sans"/>
                <a:cs typeface="Encode Sans"/>
                <a:sym typeface="Encode Sans"/>
              </a:rPr>
              <a:t>. </a:t>
            </a:r>
            <a:endParaRPr lang="en-CA" dirty="0"/>
          </a:p>
          <a:p>
            <a:pPr marL="457200" lvl="0" indent="-298450" algn="l" rtl="0">
              <a:lnSpc>
                <a:spcPct val="100000"/>
              </a:lnSpc>
              <a:spcBef>
                <a:spcPts val="0"/>
              </a:spcBef>
              <a:spcAft>
                <a:spcPts val="0"/>
              </a:spcAft>
              <a:buSzPts val="1100"/>
              <a:buChar char="●"/>
            </a:pPr>
            <a:r>
              <a:rPr lang="en-CA" b="0" i="0" dirty="0">
                <a:solidFill>
                  <a:srgbClr val="000000"/>
                </a:solidFill>
                <a:latin typeface="Encode Sans"/>
                <a:ea typeface="Encode Sans"/>
                <a:cs typeface="Encode Sans"/>
                <a:sym typeface="Encode Sans"/>
              </a:rPr>
              <a:t>Peer visitors who consider the outcomes of their actions are demonstrating </a:t>
            </a:r>
            <a:r>
              <a:rPr lang="en-CA" b="1" i="0" dirty="0">
                <a:solidFill>
                  <a:srgbClr val="FF0000"/>
                </a:solidFill>
                <a:latin typeface="Encode Sans"/>
                <a:ea typeface="Encode Sans"/>
                <a:cs typeface="Encode Sans"/>
                <a:sym typeface="Encode Sans"/>
              </a:rPr>
              <a:t>flexibility and adaptability</a:t>
            </a:r>
            <a:r>
              <a:rPr lang="en-CA" b="0" i="0" dirty="0">
                <a:solidFill>
                  <a:srgbClr val="000000"/>
                </a:solidFill>
                <a:latin typeface="Encode Sans"/>
                <a:ea typeface="Encode Sans"/>
                <a:cs typeface="Encode Sans"/>
                <a:sym typeface="Encode Sans"/>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18</a:t>
            </a:fld>
            <a:endParaRPr lang="en-CA"/>
          </a:p>
        </p:txBody>
      </p:sp>
    </p:spTree>
    <p:extLst>
      <p:ext uri="{BB962C8B-B14F-4D97-AF65-F5344CB8AC3E}">
        <p14:creationId xmlns:p14="http://schemas.microsoft.com/office/powerpoint/2010/main" val="362705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Have 2 volunteers act out the scenarios in front of the class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licensed counsellors, therapists </a:t>
            </a:r>
            <a:r>
              <a:rPr lang="en-CA" sz="1100" dirty="0" err="1">
                <a:latin typeface="Calibri"/>
                <a:ea typeface="Calibri"/>
                <a:cs typeface="Calibri"/>
                <a:sym typeface="Calibri"/>
              </a:rPr>
              <a:t>etc</a:t>
            </a:r>
            <a:r>
              <a:rPr lang="en-CA" sz="1100" dirty="0">
                <a:latin typeface="Calibri"/>
                <a:ea typeface="Calibri"/>
                <a:cs typeface="Calibri"/>
                <a:sym typeface="Calibri"/>
              </a:rPr>
              <a:t>…</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peer support visitors are NOT to do</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Force/coerce participation, make false promises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19</a:t>
            </a:fld>
            <a:endParaRPr lang="en-CA"/>
          </a:p>
        </p:txBody>
      </p:sp>
    </p:spTree>
    <p:extLst>
      <p:ext uri="{BB962C8B-B14F-4D97-AF65-F5344CB8AC3E}">
        <p14:creationId xmlns:p14="http://schemas.microsoft.com/office/powerpoint/2010/main" val="3094312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0000"/>
              </a:lnSpc>
              <a:spcBef>
                <a:spcPts val="0"/>
              </a:spcBef>
              <a:spcAft>
                <a:spcPts val="0"/>
              </a:spcAft>
              <a:buClr>
                <a:srgbClr val="000000"/>
              </a:buClr>
              <a:buSzPts val="1100"/>
              <a:buFont typeface="Arial"/>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158750" lvl="0" indent="0" algn="l" rtl="0">
              <a:lnSpc>
                <a:spcPct val="100000"/>
              </a:lnSpc>
              <a:spcBef>
                <a:spcPts val="0"/>
              </a:spcBef>
              <a:spcAft>
                <a:spcPts val="0"/>
              </a:spcAft>
              <a:buSzPts val="1100"/>
              <a:buNone/>
            </a:pPr>
            <a:endParaRPr lang="en-CA" dirty="0"/>
          </a:p>
          <a:p>
            <a:pPr marL="742950" lvl="1" indent="-285750" algn="l" rtl="0">
              <a:lnSpc>
                <a:spcPct val="107000"/>
              </a:lnSpc>
              <a:spcBef>
                <a:spcPts val="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Did the peer support person demonstrate any inappropriate behavior? </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Ask:</a:t>
            </a:r>
            <a:r>
              <a:rPr lang="en-CA" sz="1100" dirty="0">
                <a:latin typeface="Calibri"/>
                <a:ea typeface="Calibri"/>
                <a:cs typeface="Calibri"/>
                <a:sym typeface="Calibri"/>
              </a:rPr>
              <a:t> Why was this behavior inappropriate? What could have been done differently? </a:t>
            </a:r>
            <a:endParaRPr lang="en-CA" dirty="0"/>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ANSWER: Yes, the peer support visitor demonstrated inappropriate behavior</a:t>
            </a:r>
            <a:endParaRPr lang="en-CA" sz="1100" dirty="0">
              <a:latin typeface="Calibri"/>
              <a:ea typeface="Calibri"/>
              <a:cs typeface="Calibri"/>
              <a:sym typeface="Calibri"/>
            </a:endParaRPr>
          </a:p>
          <a:p>
            <a:pPr marL="1143000" lvl="2" indent="-2286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REASONING:</a:t>
            </a:r>
            <a:r>
              <a:rPr lang="en-CA" sz="1100" dirty="0">
                <a:latin typeface="Calibri"/>
                <a:ea typeface="Calibri"/>
                <a:cs typeface="Calibri"/>
                <a:sym typeface="Calibri"/>
              </a:rPr>
              <a:t> You cannot ever fully understand another’s experience no matter how similar, and talking about how fast the adaptation to your prosthetic was is not helpful to someone who is still in the adjustment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20</a:t>
            </a:fld>
            <a:endParaRPr lang="en-CA"/>
          </a:p>
        </p:txBody>
      </p:sp>
    </p:spTree>
    <p:extLst>
      <p:ext uri="{BB962C8B-B14F-4D97-AF65-F5344CB8AC3E}">
        <p14:creationId xmlns:p14="http://schemas.microsoft.com/office/powerpoint/2010/main" val="80240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solidFill>
                  <a:srgbClr val="373D3F"/>
                </a:solidFill>
                <a:highlight>
                  <a:srgbClr val="FFFFFF"/>
                </a:highlight>
              </a:rPr>
              <a:t>In this section of the guide, you will be introduced to peer support in general with a further discussion about individual peer support also known as peer visiting. We will talk about why peer support is important when it can be done and what the benefits of peer support are for persons with amputation</a:t>
            </a:r>
          </a:p>
          <a:p>
            <a:pPr marL="0" lvl="0" indent="0" algn="l" rtl="0">
              <a:lnSpc>
                <a:spcPct val="115000"/>
              </a:lnSpc>
              <a:spcBef>
                <a:spcPts val="0"/>
              </a:spcBef>
              <a:spcAft>
                <a:spcPts val="0"/>
              </a:spcAft>
              <a:buClr>
                <a:schemeClr val="dk1"/>
              </a:buClr>
              <a:buSzPts val="1100"/>
              <a:buFont typeface="Arial"/>
              <a:buNone/>
            </a:pPr>
            <a:r>
              <a:rPr lang="en-CA" dirty="0">
                <a:solidFill>
                  <a:schemeClr val="dk1"/>
                </a:solidFill>
                <a:highlight>
                  <a:srgbClr val="FFFFFF"/>
                </a:highlight>
              </a:rPr>
              <a:t>						</a:t>
            </a:r>
          </a:p>
          <a:p>
            <a:pPr marL="0" lvl="0" indent="0" algn="l" rtl="0">
              <a:lnSpc>
                <a:spcPct val="115000"/>
              </a:lnSpc>
              <a:spcBef>
                <a:spcPts val="1200"/>
              </a:spcBef>
              <a:spcAft>
                <a:spcPts val="0"/>
              </a:spcAft>
              <a:buSzPts val="1100"/>
              <a:buNone/>
            </a:pPr>
            <a:r>
              <a:rPr lang="en-CA" b="1" dirty="0">
                <a:solidFill>
                  <a:srgbClr val="003180"/>
                </a:solidFill>
                <a:highlight>
                  <a:srgbClr val="FFFFFF"/>
                </a:highlight>
                <a:latin typeface="Raleway"/>
                <a:ea typeface="Raleway"/>
                <a:cs typeface="Raleway"/>
                <a:sym typeface="Raleway"/>
              </a:rPr>
              <a:t>Peer Support</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 is based on the relationship between people who have had a shared lived experience.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The philosophy of peer support is that each person has within themselves the knowledge of what is best for them as well as a strong desire to find a way towards improved wellness.</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is based on a relationship in which each person is considered equal to the other. There is a focus on health and recovery as opposed to illness and disability.</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Peer support can be provided in many ways including individual sessions, self-help groups, and online groups. Peer visitors provide one on-to-one support. </a:t>
            </a:r>
            <a:r>
              <a:rPr lang="en-CA" dirty="0">
                <a:solidFill>
                  <a:schemeClr val="dk1"/>
                </a:solidFill>
                <a:highlight>
                  <a:srgbClr val="FFFFFF"/>
                </a:highlight>
              </a:rPr>
              <a:t>				</a:t>
            </a:r>
          </a:p>
          <a:p>
            <a:pPr marL="0" lvl="0" indent="0" algn="l" rtl="0">
              <a:lnSpc>
                <a:spcPct val="115000"/>
              </a:lnSpc>
              <a:spcBef>
                <a:spcPts val="1200"/>
              </a:spcBef>
              <a:spcAft>
                <a:spcPts val="0"/>
              </a:spcAft>
              <a:buNone/>
            </a:pPr>
            <a:r>
              <a:rPr lang="en-CA" b="1" dirty="0">
                <a:solidFill>
                  <a:srgbClr val="003180"/>
                </a:solidFill>
                <a:highlight>
                  <a:srgbClr val="FFFFFF"/>
                </a:highlight>
                <a:latin typeface="Raleway"/>
                <a:ea typeface="Raleway"/>
                <a:cs typeface="Raleway"/>
                <a:sym typeface="Raleway"/>
              </a:rPr>
              <a:t>Peer Visitors</a:t>
            </a:r>
            <a:br>
              <a:rPr lang="en-CA" b="1" dirty="0">
                <a:solidFill>
                  <a:srgbClr val="003180"/>
                </a:solidFill>
                <a:highlight>
                  <a:srgbClr val="FFFFFF"/>
                </a:highlight>
                <a:latin typeface="Raleway"/>
                <a:ea typeface="Raleway"/>
                <a:cs typeface="Raleway"/>
                <a:sym typeface="Raleway"/>
              </a:rPr>
            </a:br>
            <a:r>
              <a:rPr lang="en-CA" dirty="0">
                <a:solidFill>
                  <a:schemeClr val="dk1"/>
                </a:solidFill>
                <a:highlight>
                  <a:srgbClr val="FFFFFF"/>
                </a:highlight>
              </a:rPr>
              <a:t>					 						</a:t>
            </a:r>
            <a:br>
              <a:rPr lang="en-CA" dirty="0">
                <a:solidFill>
                  <a:schemeClr val="dk1"/>
                </a:solidFill>
                <a:highlight>
                  <a:srgbClr val="FFFFFF"/>
                </a:highlight>
              </a:rPr>
            </a:br>
            <a:r>
              <a:rPr lang="en-CA" dirty="0">
                <a:solidFill>
                  <a:schemeClr val="dk1"/>
                </a:solidFill>
                <a:highlight>
                  <a:srgbClr val="FFFFFF"/>
                </a:highlight>
              </a:rPr>
              <a:t>• </a:t>
            </a:r>
            <a:r>
              <a:rPr lang="en-CA" dirty="0">
                <a:solidFill>
                  <a:srgbClr val="373D3F"/>
                </a:solidFill>
                <a:highlight>
                  <a:srgbClr val="FFFFFF"/>
                </a:highlight>
              </a:rPr>
              <a:t>A peer visitor is someone who has experienced a life-changing event (limb loss, or congenital limb deficiency), is living a full and productive life, and has completed a training program preparing him/her to visit another individual and his/her family facing a similar experience</a:t>
            </a:r>
            <a:r>
              <a:rPr lang="en-CA" dirty="0">
                <a:solidFill>
                  <a:schemeClr val="dk1"/>
                </a:solidFill>
                <a:highlight>
                  <a:srgbClr val="FFFFFF"/>
                </a:highlight>
              </a:rPr>
              <a:t>					</a:t>
            </a:r>
          </a:p>
          <a:p>
            <a:pPr marL="457200" lvl="0" indent="-298450" algn="l" rtl="0">
              <a:lnSpc>
                <a:spcPct val="115000"/>
              </a:lnSpc>
              <a:spcBef>
                <a:spcPts val="1200"/>
              </a:spcBef>
              <a:spcAft>
                <a:spcPts val="0"/>
              </a:spcAft>
              <a:buClr>
                <a:schemeClr val="dk1"/>
              </a:buClr>
              <a:buSzPts val="1100"/>
              <a:buChar char="●"/>
            </a:pPr>
            <a:r>
              <a:rPr lang="en-CA" dirty="0">
                <a:solidFill>
                  <a:srgbClr val="373D3F"/>
                </a:solidFill>
                <a:highlight>
                  <a:srgbClr val="FFFFFF"/>
                </a:highlight>
              </a:rPr>
              <a:t>Peer supporters listen, provide emotional support, and most importantly inspire hope.</a:t>
            </a:r>
            <a:br>
              <a:rPr lang="en-CA" dirty="0">
                <a:solidFill>
                  <a:srgbClr val="373D3F"/>
                </a:solidFill>
                <a:highlight>
                  <a:srgbClr val="FFFFFF"/>
                </a:highlight>
              </a:rPr>
            </a:br>
            <a:r>
              <a:rPr lang="en-CA" dirty="0">
                <a:solidFill>
                  <a:srgbClr val="373D3F"/>
                </a:solidFill>
                <a:highlight>
                  <a:srgbClr val="FFFFFF"/>
                </a:highlight>
              </a:rPr>
              <a:t> </a:t>
            </a:r>
            <a:r>
              <a:rPr lang="en-CA" dirty="0">
                <a:solidFill>
                  <a:schemeClr val="dk1"/>
                </a:solidFill>
                <a:highlight>
                  <a:srgbClr val="FFFFFF"/>
                </a:highlight>
              </a:rPr>
              <a:t>							</a:t>
            </a:r>
          </a:p>
          <a:p>
            <a:pPr marL="457200" lvl="0" indent="-298450" algn="l" rtl="0">
              <a:lnSpc>
                <a:spcPct val="115000"/>
              </a:lnSpc>
              <a:spcBef>
                <a:spcPts val="0"/>
              </a:spcBef>
              <a:spcAft>
                <a:spcPts val="0"/>
              </a:spcAft>
              <a:buClr>
                <a:schemeClr val="dk1"/>
              </a:buClr>
              <a:buSzPts val="1100"/>
              <a:buChar char="●"/>
            </a:pPr>
            <a:r>
              <a:rPr lang="en-CA" dirty="0">
                <a:solidFill>
                  <a:srgbClr val="373D3F"/>
                </a:solidFill>
                <a:highlight>
                  <a:srgbClr val="FFFFFF"/>
                </a:highlight>
              </a:rPr>
              <a:t>A peer visitor volunteers to serve as a role model, offer emotional support and provide information about the resources available locally and nationally </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a:t>
            </a:fld>
            <a:endParaRPr lang="en-CA"/>
          </a:p>
        </p:txBody>
      </p:sp>
    </p:spTree>
    <p:extLst>
      <p:ext uri="{BB962C8B-B14F-4D97-AF65-F5344CB8AC3E}">
        <p14:creationId xmlns:p14="http://schemas.microsoft.com/office/powerpoint/2010/main" val="224672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None/>
            </a:pPr>
            <a:r>
              <a:rPr lang="en-CA" b="1" dirty="0">
                <a:latin typeface="Calibri"/>
                <a:ea typeface="Calibri"/>
                <a:cs typeface="Calibri"/>
                <a:sym typeface="Calibri"/>
              </a:rPr>
              <a:t>Discussion</a:t>
            </a:r>
          </a:p>
          <a:p>
            <a:pPr marL="171450" lvl="0" indent="-171450" algn="l" rtl="0">
              <a:lnSpc>
                <a:spcPct val="107000"/>
              </a:lnSpc>
              <a:spcBef>
                <a:spcPts val="800"/>
              </a:spcBef>
              <a:spcAft>
                <a:spcPts val="0"/>
              </a:spcAft>
              <a:buFont typeface="Arial" panose="020B0604020202020204" pitchFamily="34" charset="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Ask the class for 2 volunteers to participate in the second role playing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21</a:t>
            </a:fld>
            <a:endParaRPr lang="en-CA"/>
          </a:p>
        </p:txBody>
      </p:sp>
    </p:spTree>
    <p:extLst>
      <p:ext uri="{BB962C8B-B14F-4D97-AF65-F5344CB8AC3E}">
        <p14:creationId xmlns:p14="http://schemas.microsoft.com/office/powerpoint/2010/main" val="382601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rtl="0">
              <a:lnSpc>
                <a:spcPct val="107000"/>
              </a:lnSpc>
              <a:spcBef>
                <a:spcPts val="0"/>
              </a:spcBef>
              <a:spcAft>
                <a:spcPts val="0"/>
              </a:spcAft>
              <a:buClr>
                <a:srgbClr val="000000"/>
              </a:buClr>
              <a:buSzPts val="1100"/>
              <a:buFont typeface="Arial"/>
              <a:buChar char="●"/>
            </a:pPr>
            <a:r>
              <a:rPr lang="en-CA" b="1" dirty="0">
                <a:latin typeface="Calibri"/>
                <a:ea typeface="Calibri"/>
                <a:cs typeface="Calibri"/>
                <a:sym typeface="Calibri"/>
              </a:rPr>
              <a:t>Once Group discussion has been established – stop sharing screen for better discussion environment</a:t>
            </a:r>
            <a:endParaRPr lang="en-CA" dirty="0"/>
          </a:p>
          <a:p>
            <a:pPr marL="457200" lvl="0" indent="-228600" algn="l" rtl="0">
              <a:lnSpc>
                <a:spcPct val="107000"/>
              </a:lnSpc>
              <a:spcBef>
                <a:spcPts val="800"/>
              </a:spcBef>
              <a:spcAft>
                <a:spcPts val="0"/>
              </a:spcAft>
              <a:buSzPts val="1100"/>
              <a:buNone/>
            </a:pPr>
            <a:endParaRPr lang="en-CA" b="1"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Discussion:</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Ask:</a:t>
            </a:r>
            <a:r>
              <a:rPr lang="en-CA" dirty="0">
                <a:latin typeface="Calibri"/>
                <a:ea typeface="Calibri"/>
                <a:cs typeface="Calibri"/>
                <a:sym typeface="Calibri"/>
              </a:rPr>
              <a:t> Do you think the peer support persons actions were appropriate?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ANSWER:</a:t>
            </a:r>
            <a:r>
              <a:rPr lang="en-CA" dirty="0">
                <a:latin typeface="Calibri"/>
                <a:ea typeface="Calibri"/>
                <a:cs typeface="Calibri"/>
                <a:sym typeface="Calibri"/>
              </a:rPr>
              <a:t> Yes, the peer support visitor demonstrated appropriate behavior </a:t>
            </a:r>
            <a:endParaRPr lang="en-CA" dirty="0"/>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REASONING:</a:t>
            </a:r>
            <a:r>
              <a:rPr lang="en-CA" dirty="0">
                <a:latin typeface="Calibri"/>
                <a:ea typeface="Calibri"/>
                <a:cs typeface="Calibri"/>
                <a:sym typeface="Calibri"/>
              </a:rPr>
              <a:t> Peer support involves demonstrating empathy with a new amputee not sympathy. They are not pretending to understand their experience and they ask before they share their own experience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22</a:t>
            </a:fld>
            <a:endParaRPr lang="en-CA"/>
          </a:p>
        </p:txBody>
      </p:sp>
    </p:spTree>
    <p:extLst>
      <p:ext uri="{BB962C8B-B14F-4D97-AF65-F5344CB8AC3E}">
        <p14:creationId xmlns:p14="http://schemas.microsoft.com/office/powerpoint/2010/main" val="237483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Calibri"/>
                <a:ea typeface="Calibri"/>
                <a:cs typeface="Calibri"/>
                <a:sym typeface="Calibri"/>
              </a:rPr>
              <a:t>Explain and have general discussion of the Principles of Practise as described in their manuals</a:t>
            </a:r>
            <a:endParaRPr lang="en-CA" sz="12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23</a:t>
            </a:fld>
            <a:endParaRPr lang="en-CA"/>
          </a:p>
        </p:txBody>
      </p:sp>
    </p:spTree>
    <p:extLst>
      <p:ext uri="{BB962C8B-B14F-4D97-AF65-F5344CB8AC3E}">
        <p14:creationId xmlns:p14="http://schemas.microsoft.com/office/powerpoint/2010/main" val="343419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Tell the class: to select 2 principles of practice </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Ask them to write on a piece of paper how they would ensure these principles are met during a visit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Give 3-5 minutes for them to finish writing and then ask the group to raise their hands if they want to share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24</a:t>
            </a:fld>
            <a:endParaRPr lang="en-CA"/>
          </a:p>
        </p:txBody>
      </p:sp>
    </p:spTree>
    <p:extLst>
      <p:ext uri="{BB962C8B-B14F-4D97-AF65-F5344CB8AC3E}">
        <p14:creationId xmlns:p14="http://schemas.microsoft.com/office/powerpoint/2010/main" val="245422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b="1" dirty="0">
                <a:latin typeface="Calibri"/>
                <a:ea typeface="Calibri"/>
                <a:cs typeface="Calibri"/>
                <a:sym typeface="Calibri"/>
              </a:rPr>
              <a:t>Present Questions as presented on the slide</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b="1" dirty="0">
                <a:latin typeface="Calibri"/>
                <a:ea typeface="Calibri"/>
                <a:cs typeface="Calibri"/>
                <a:sym typeface="Calibri"/>
              </a:rPr>
              <a:t>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#1 Answer: False</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#2 Answer: True </a:t>
            </a: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Question #3 Answer: True </a:t>
            </a: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25</a:t>
            </a:fld>
            <a:endParaRPr lang="en-CA"/>
          </a:p>
        </p:txBody>
      </p:sp>
    </p:spTree>
    <p:extLst>
      <p:ext uri="{BB962C8B-B14F-4D97-AF65-F5344CB8AC3E}">
        <p14:creationId xmlns:p14="http://schemas.microsoft.com/office/powerpoint/2010/main" val="1261588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Supportive communication can be both verbal and nonverbal.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main goal of supportive communication, in the context of peer support, is to achieve change in a situation while at the same time strengthening the relationship between the two people who are communicating.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Empathy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listening with the intent to understand.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the ability to emotionally and intellectually understand another person’s reality, accurately perceive unspoken feelings, and communicate this understanding to the other person.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Empathy is defined as “the action of understanding, being aware of, being sensitive to, and vicariously experiencing the feelings, thoughts, and experience of another of either the past or present without having the feelings, thoughts, and experience fully communicated in an objectively explicit manner” or “the ability to share someone else’s feelings”.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Showing empathy is different than showing sympathy.</a:t>
            </a:r>
          </a:p>
          <a:p>
            <a:pPr marL="0" lvl="0" indent="0" algn="l" rtl="0">
              <a:spcBef>
                <a:spcPts val="800"/>
              </a:spcBef>
              <a:spcAft>
                <a:spcPts val="0"/>
              </a:spcAft>
              <a:buSzPts val="1100"/>
              <a:buNone/>
            </a:pPr>
            <a:r>
              <a:rPr lang="en-CA" dirty="0">
                <a:latin typeface="Calibri"/>
                <a:ea typeface="Calibri"/>
                <a:cs typeface="Calibri"/>
                <a:sym typeface="Calibri"/>
              </a:rPr>
              <a:t>• Sympathy is “the feeling that you care about and are sorry about someone else’s trouble, grief, misfortune, etc.”</a:t>
            </a:r>
          </a:p>
          <a:p>
            <a:pPr marL="0" lvl="0" indent="0" algn="l" rtl="0">
              <a:spcBef>
                <a:spcPts val="800"/>
              </a:spcBef>
              <a:spcAft>
                <a:spcPts val="0"/>
              </a:spcAft>
              <a:buSzPts val="1100"/>
              <a:buNone/>
            </a:pPr>
            <a:r>
              <a:rPr lang="en-CA" dirty="0">
                <a:latin typeface="Calibri"/>
                <a:ea typeface="Calibri"/>
                <a:cs typeface="Calibri"/>
                <a:sym typeface="Calibri"/>
              </a:rPr>
              <a:t>• Sympathy is a good gesture and may provide sufficient support however, empathy is seen as more effective when providing emotional support.</a:t>
            </a:r>
          </a:p>
          <a:p>
            <a:pPr marL="0" lvl="0" indent="0" algn="l" rtl="0">
              <a:spcBef>
                <a:spcPts val="800"/>
              </a:spcBef>
              <a:spcAft>
                <a:spcPts val="0"/>
              </a:spcAft>
              <a:buSzPts val="1100"/>
              <a:buNone/>
            </a:pPr>
            <a:r>
              <a:rPr lang="en-CA" dirty="0">
                <a:latin typeface="Calibri"/>
                <a:ea typeface="Calibri"/>
                <a:cs typeface="Calibri"/>
                <a:sym typeface="Calibri"/>
              </a:rPr>
              <a:t>• Empathy fuels connection. Sympathy drives disconnection.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26</a:t>
            </a:fld>
            <a:endParaRPr lang="en-CA"/>
          </a:p>
        </p:txBody>
      </p:sp>
    </p:spTree>
    <p:extLst>
      <p:ext uri="{BB962C8B-B14F-4D97-AF65-F5344CB8AC3E}">
        <p14:creationId xmlns:p14="http://schemas.microsoft.com/office/powerpoint/2010/main" val="66566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Body language or nonverbal communication is important to compliment and regulate verbal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If these two forms of communication are incongruent the individual speaking usually follows the nonverbal cues of the listener.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Posture and gait reflect feelings, emotions, self-judgment, and even health status. For example, sitting up straight may indicate confidence, whereas leaning forward may suggest the individual is listening and paying attention.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Facial expressions convey emotions. It is possible to unintentionally convey a facial expression that is non-congruent with how one feels. If the other person analyzes this, however, it may lead them to think that a different emotion is being portrayed.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if the peer visitor is having a bad day and reflects this in their facial expressions while the person seeking support is having a conversation about their feelings, they may sense the peer visitor is upset with what they are saying.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Please be aware of your body language when communicating with your peer!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Watch the following short video on body language (2 minutes)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AFTER THE VIDEO</a:t>
            </a:r>
          </a:p>
          <a:p>
            <a:pPr marL="0" lvl="0" indent="0" algn="l" rtl="0">
              <a:spcBef>
                <a:spcPts val="800"/>
              </a:spcBef>
              <a:spcAft>
                <a:spcPts val="0"/>
              </a:spcAft>
              <a:buSzPts val="1100"/>
              <a:buNone/>
            </a:pPr>
            <a:r>
              <a:rPr lang="en-CA" dirty="0">
                <a:latin typeface="Calibri"/>
                <a:ea typeface="Calibri"/>
                <a:cs typeface="Calibri"/>
                <a:sym typeface="Calibri"/>
              </a:rPr>
              <a:t>● Eye contact</a:t>
            </a:r>
          </a:p>
          <a:p>
            <a:pPr marL="0" lvl="0" indent="0" algn="l" rtl="0">
              <a:spcBef>
                <a:spcPts val="800"/>
              </a:spcBef>
              <a:spcAft>
                <a:spcPts val="0"/>
              </a:spcAft>
              <a:buSzPts val="1100"/>
              <a:buNone/>
            </a:pPr>
            <a:r>
              <a:rPr lang="en-CA" dirty="0">
                <a:latin typeface="Calibri"/>
                <a:ea typeface="Calibri"/>
                <a:cs typeface="Calibri"/>
                <a:sym typeface="Calibri"/>
              </a:rPr>
              <a:t>○ During a conversation, maintaining eye contact is important. ■ It demonstrates that you are paying attention and are interested in what is being stated.</a:t>
            </a:r>
          </a:p>
          <a:p>
            <a:pPr marL="0" lvl="0" indent="0" algn="l" rtl="0">
              <a:spcBef>
                <a:spcPts val="800"/>
              </a:spcBef>
              <a:spcAft>
                <a:spcPts val="0"/>
              </a:spcAft>
              <a:buSzPts val="1100"/>
              <a:buNone/>
            </a:pPr>
            <a:r>
              <a:rPr lang="en-CA" dirty="0">
                <a:latin typeface="Calibri"/>
                <a:ea typeface="Calibri"/>
                <a:cs typeface="Calibri"/>
                <a:sym typeface="Calibri"/>
              </a:rPr>
              <a:t>■ A lack of eye contact may display nervousness, anxiety, discomfort, or lack of confidence.</a:t>
            </a:r>
          </a:p>
          <a:p>
            <a:pPr marL="0" lvl="0" indent="0" algn="l" rtl="0">
              <a:spcBef>
                <a:spcPts val="800"/>
              </a:spcBef>
              <a:spcAft>
                <a:spcPts val="0"/>
              </a:spcAft>
              <a:buSzPts val="1100"/>
              <a:buNone/>
            </a:pPr>
            <a:r>
              <a:rPr lang="en-CA" dirty="0">
                <a:latin typeface="Calibri"/>
                <a:ea typeface="Calibri"/>
                <a:cs typeface="Calibri"/>
                <a:sym typeface="Calibri"/>
              </a:rPr>
              <a:t>■ Optimally, eye contact is at the same eye level; standing over someone and looking down can be seen as being in authority. ■ It is also important to consider that interpretation of eye contact can be subjective based on culture. In Eastern cultures, it may come across as disrespectful.</a:t>
            </a:r>
          </a:p>
          <a:p>
            <a:pPr marL="0" lvl="0" indent="0" algn="l" rtl="0">
              <a:spcBef>
                <a:spcPts val="800"/>
              </a:spcBef>
              <a:spcAft>
                <a:spcPts val="0"/>
              </a:spcAft>
              <a:buSzPts val="1100"/>
              <a:buNone/>
            </a:pPr>
            <a:r>
              <a:rPr lang="en-CA" dirty="0">
                <a:latin typeface="Calibri"/>
                <a:ea typeface="Calibri"/>
                <a:cs typeface="Calibri"/>
                <a:sym typeface="Calibri"/>
              </a:rPr>
              <a:t>● Touch</a:t>
            </a:r>
          </a:p>
          <a:p>
            <a:pPr marL="0" lvl="0" indent="0" algn="l" rtl="0">
              <a:spcBef>
                <a:spcPts val="800"/>
              </a:spcBef>
              <a:spcAft>
                <a:spcPts val="0"/>
              </a:spcAft>
              <a:buSzPts val="1100"/>
              <a:buNone/>
            </a:pPr>
            <a:r>
              <a:rPr lang="en-CA" dirty="0">
                <a:latin typeface="Calibri"/>
                <a:ea typeface="Calibri"/>
                <a:cs typeface="Calibri"/>
                <a:sym typeface="Calibri"/>
              </a:rPr>
              <a:t>○ Touch is an important element of communication and has the ability to provide affection, emotional support, encouragement, tenderness and personal attention.</a:t>
            </a:r>
          </a:p>
          <a:p>
            <a:pPr marL="0" lvl="0" indent="0" algn="l" rtl="0">
              <a:spcBef>
                <a:spcPts val="800"/>
              </a:spcBef>
              <a:spcAft>
                <a:spcPts val="0"/>
              </a:spcAft>
              <a:buSzPts val="1100"/>
              <a:buNone/>
            </a:pPr>
            <a:r>
              <a:rPr lang="en-CA" dirty="0">
                <a:latin typeface="Calibri"/>
                <a:ea typeface="Calibri"/>
                <a:cs typeface="Calibri"/>
                <a:sym typeface="Calibri"/>
              </a:rPr>
              <a:t>○ Offering a gentle or firm touch to the shoulder can provide feelings of comfort, reassurance, and empathy. However, be aware of inappropriate or uncomfortable touching and cultural differences!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27</a:t>
            </a:fld>
            <a:endParaRPr lang="en-CA"/>
          </a:p>
        </p:txBody>
      </p:sp>
    </p:spTree>
    <p:extLst>
      <p:ext uri="{BB962C8B-B14F-4D97-AF65-F5344CB8AC3E}">
        <p14:creationId xmlns:p14="http://schemas.microsoft.com/office/powerpoint/2010/main" val="3839044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Read aloud to the class the below sentences without the fill in the blank word. Ask the class to write down the words that go in the blanks on their piece of paper. Once you have given them a few minutes, read aloud the correct answers so people can check their answers.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Raised eyebrows signal </a:t>
            </a:r>
            <a:r>
              <a:rPr lang="en-CA" b="1" dirty="0">
                <a:latin typeface="Calibri"/>
                <a:ea typeface="Calibri"/>
                <a:cs typeface="Calibri"/>
                <a:sym typeface="Calibri"/>
              </a:rPr>
              <a:t>discomfort</a:t>
            </a:r>
            <a:r>
              <a:rPr lang="en-CA" dirty="0">
                <a:latin typeface="Calibri"/>
                <a:ea typeface="Calibri"/>
                <a:cs typeface="Calibri"/>
                <a:sym typeface="Calibri"/>
              </a:rPr>
              <a:t> .</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Eye contact shows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Crossed legs are a sign of </a:t>
            </a:r>
            <a:r>
              <a:rPr lang="en-CA" b="1" dirty="0">
                <a:latin typeface="Calibri"/>
                <a:ea typeface="Calibri"/>
                <a:cs typeface="Calibri"/>
                <a:sym typeface="Calibri"/>
              </a:rPr>
              <a:t>low receptivity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Shaking leg signals </a:t>
            </a:r>
            <a:r>
              <a:rPr lang="en-CA" b="1" dirty="0">
                <a:latin typeface="Calibri"/>
                <a:ea typeface="Calibri"/>
                <a:cs typeface="Calibri"/>
                <a:sym typeface="Calibri"/>
              </a:rPr>
              <a:t>anxiety</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Voice rising or lowering suggests </a:t>
            </a:r>
            <a:r>
              <a:rPr lang="en-CA" b="1" dirty="0">
                <a:latin typeface="Calibri"/>
                <a:ea typeface="Calibri"/>
                <a:cs typeface="Calibri"/>
                <a:sym typeface="Calibri"/>
              </a:rPr>
              <a:t>interest</a:t>
            </a:r>
            <a:r>
              <a:rPr lang="en-CA" dirty="0">
                <a:latin typeface="Calibri"/>
                <a:ea typeface="Calibri"/>
                <a:cs typeface="Calibri"/>
                <a:sym typeface="Calibri"/>
              </a:rPr>
              <a: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Open arms signal </a:t>
            </a:r>
            <a:r>
              <a:rPr lang="en-CA" b="1" dirty="0">
                <a:latin typeface="Calibri"/>
                <a:ea typeface="Calibri"/>
                <a:cs typeface="Calibri"/>
                <a:sym typeface="Calibri"/>
              </a:rPr>
              <a:t>approachability</a:t>
            </a:r>
            <a:r>
              <a:rPr lang="en-CA" dirty="0">
                <a:latin typeface="Calibri"/>
                <a:ea typeface="Calibri"/>
                <a:cs typeface="Calibri"/>
                <a:sym typeface="Calibri"/>
              </a:rPr>
              <a: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28</a:t>
            </a:fld>
            <a:endParaRPr lang="en-CA"/>
          </a:p>
        </p:txBody>
      </p:sp>
    </p:spTree>
    <p:extLst>
      <p:ext uri="{BB962C8B-B14F-4D97-AF65-F5344CB8AC3E}">
        <p14:creationId xmlns:p14="http://schemas.microsoft.com/office/powerpoint/2010/main" val="314900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1:28</a:t>
            </a:r>
          </a:p>
          <a:p>
            <a:endParaRPr lang="en-CA" dirty="0"/>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Communication is used to both share information and set the tone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LISTENING (SHOW VIDEO FIRST)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Listening is part of communication but is often not done well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Successful communication helps the peer visitor and person being visited better understand each other. It creates the conditions for sharing feelings and ideas and solving problems.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talk at a rate of about 150 words per minute, but we can listen at a rate of nearly 1000 words per minute; this leaves time for our minds to wander.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overestimate our skill as listeners. We fail to identify the need to improve our listening skills. Listening skills are essential for a peer visitor.</a:t>
            </a:r>
          </a:p>
          <a:p>
            <a:pPr marL="0" lvl="0" indent="0" algn="l" rtl="0">
              <a:spcBef>
                <a:spcPts val="800"/>
              </a:spcBef>
              <a:spcAft>
                <a:spcPts val="0"/>
              </a:spcAft>
              <a:buSzPts val="1100"/>
              <a:buNone/>
            </a:pPr>
            <a:r>
              <a:rPr lang="en-CA" dirty="0">
                <a:latin typeface="Calibri"/>
                <a:ea typeface="Calibri"/>
                <a:cs typeface="Calibri"/>
                <a:sym typeface="Calibri"/>
              </a:rPr>
              <a:t>● Active listening means being attentive to what an individual is saying both verbally and non-verbally. It enhances trust and facilitates communication. Non-verbal skills to facilitate active listening include: facing the individual, making eye contact, and having good posture.</a:t>
            </a:r>
          </a:p>
          <a:p>
            <a:pPr marL="0" lvl="0" indent="0" algn="l" rtl="0">
              <a:spcBef>
                <a:spcPts val="800"/>
              </a:spcBef>
              <a:spcAft>
                <a:spcPts val="0"/>
              </a:spcAft>
              <a:buSzPts val="1100"/>
              <a:buNone/>
            </a:pPr>
            <a:endParaRPr lang="en-CA" dirty="0">
              <a:latin typeface="Calibri"/>
              <a:ea typeface="Calibri"/>
              <a:cs typeface="Calibri"/>
              <a:sym typeface="Calibri"/>
            </a:endParaRPr>
          </a:p>
          <a:p>
            <a:pPr marL="0" lvl="0" indent="0" algn="l" rtl="0">
              <a:spcBef>
                <a:spcPts val="800"/>
              </a:spcBef>
              <a:spcAft>
                <a:spcPts val="0"/>
              </a:spcAft>
              <a:buSzPts val="1100"/>
              <a:buNone/>
            </a:pPr>
            <a:r>
              <a:rPr lang="en-CA" dirty="0">
                <a:latin typeface="Calibri"/>
                <a:ea typeface="Calibri"/>
                <a:cs typeface="Calibri"/>
                <a:sym typeface="Calibri"/>
              </a:rPr>
              <a:t>● BARRIERS TO COMMUNICATION</a:t>
            </a:r>
          </a:p>
          <a:p>
            <a:pPr marL="0" lvl="0" indent="0" algn="l" rtl="0">
              <a:spcBef>
                <a:spcPts val="800"/>
              </a:spcBef>
              <a:spcAft>
                <a:spcPts val="0"/>
              </a:spcAft>
              <a:buSzPts val="1100"/>
              <a:buNone/>
            </a:pPr>
            <a:r>
              <a:rPr lang="en-CA" dirty="0">
                <a:latin typeface="Calibri"/>
                <a:ea typeface="Calibri"/>
                <a:cs typeface="Calibri"/>
                <a:sym typeface="Calibri"/>
              </a:rPr>
              <a:t>○ Ask what people think might be barriers</a:t>
            </a:r>
          </a:p>
          <a:p>
            <a:pPr marL="0" lvl="0" indent="0" algn="l" rtl="0">
              <a:spcBef>
                <a:spcPts val="800"/>
              </a:spcBef>
              <a:spcAft>
                <a:spcPts val="0"/>
              </a:spcAft>
              <a:buSzPts val="1100"/>
              <a:buNone/>
            </a:pPr>
            <a:r>
              <a:rPr lang="en-CA" dirty="0">
                <a:latin typeface="Calibri"/>
                <a:ea typeface="Calibri"/>
                <a:cs typeface="Calibri"/>
                <a:sym typeface="Calibri"/>
              </a:rPr>
              <a:t>● Interpersonal communications fail for many reasons. Often this is because the message is not received in exactly the way the sender intended it to be understood. It is important when you communicate receive feedback to check that your message has been understood. Barriers to communication include physical, emotional, language, and culture barriers. We’ll talk about language and culture in the next section.</a:t>
            </a:r>
          </a:p>
          <a:p>
            <a:pPr marL="0" lvl="0" indent="0" algn="l" rtl="0">
              <a:spcBef>
                <a:spcPts val="800"/>
              </a:spcBef>
              <a:spcAft>
                <a:spcPts val="0"/>
              </a:spcAft>
              <a:buSzPts val="1100"/>
              <a:buNone/>
            </a:pPr>
            <a:r>
              <a:rPr lang="en-CA" dirty="0">
                <a:latin typeface="Calibri"/>
                <a:ea typeface="Calibri"/>
                <a:cs typeface="Calibri"/>
                <a:sym typeface="Calibri"/>
              </a:rPr>
              <a:t>● People communicate differently based on individual needs, strengths, and backgrounds. One individual may be very direct and concise in their language, while others need more time to get their message across and prefer to provide many details. Some people rely on visual stimuli and gestures, while others are keen on the use of tone and facial expressions. These variations can create communication obstacles when people with diverse communication styles are unaware of and don’t recognize the needs of the other party.</a:t>
            </a:r>
          </a:p>
          <a:p>
            <a:pPr marL="0" lvl="0" indent="0" algn="l" rtl="0">
              <a:spcBef>
                <a:spcPts val="800"/>
              </a:spcBef>
              <a:spcAft>
                <a:spcPts val="0"/>
              </a:spcAft>
              <a:buSzPts val="1100"/>
              <a:buNone/>
            </a:pPr>
            <a:r>
              <a:rPr lang="en-CA" dirty="0">
                <a:latin typeface="Calibri"/>
                <a:ea typeface="Calibri"/>
                <a:cs typeface="Calibri"/>
                <a:sym typeface="Calibri"/>
              </a:rPr>
              <a:t>● Some people may find it difficult to express their emotions and some topics may be completely ‘off-limits’. These topics could include, but are not limited to, politics, religion, disabilities, sexuality and sex, racism, and any opinion that may be seen as unpopular.</a:t>
            </a:r>
          </a:p>
          <a:p>
            <a:pPr marL="0" lvl="0" indent="0" algn="l" rtl="0">
              <a:spcBef>
                <a:spcPts val="800"/>
              </a:spcBef>
              <a:spcAft>
                <a:spcPts val="0"/>
              </a:spcAft>
              <a:buSzPts val="1100"/>
              <a:buNone/>
            </a:pPr>
            <a:r>
              <a:rPr lang="en-CA" dirty="0">
                <a:latin typeface="Calibri"/>
                <a:ea typeface="Calibri"/>
                <a:cs typeface="Calibri"/>
                <a:sym typeface="Calibri"/>
              </a:rPr>
              <a:t>● Physical barriers include hearing impairments, speech impediments, visual impairments, or other physical or mental differences. These can act as communication barriers, can cause difficulty in performing daily tasks, and can complicate interpersonal communication.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29</a:t>
            </a:fld>
            <a:endParaRPr lang="en-CA"/>
          </a:p>
        </p:txBody>
      </p:sp>
    </p:spTree>
    <p:extLst>
      <p:ext uri="{BB962C8B-B14F-4D97-AF65-F5344CB8AC3E}">
        <p14:creationId xmlns:p14="http://schemas.microsoft.com/office/powerpoint/2010/main" val="3082290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2103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Peer support is focused on health [and wellbeing]. Wellness isn’t just physical, it is multi-dimensional and includes physical, emotional, and spiritual wellness. The following figure shows an 8-dimensional model of</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wellness. Note that it even includes such things as financial wellness and environmental wellness.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World Health Organization (WHO) defines health as: “a state of complete physical, mental, and social well-being and not merely the absence of disease or infirmity (illness).”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WHO defines wellness as: “the optimal state of health of individuals and groups,” and wellness is also described as “a positive approach to living.”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supporter is someone who has traveled a similar path to recovery and wellness and can relate to what the person they are visiting is going through. They can offer empathy (as opposed to sympathy) as well as validation. This conveys hope which is a key determinant of recovery and wellness.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a:t>
            </a:fld>
            <a:endParaRPr lang="en-CA"/>
          </a:p>
        </p:txBody>
      </p:sp>
    </p:spTree>
    <p:extLst>
      <p:ext uri="{BB962C8B-B14F-4D97-AF65-F5344CB8AC3E}">
        <p14:creationId xmlns:p14="http://schemas.microsoft.com/office/powerpoint/2010/main" val="1634013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Ask the class to: </a:t>
            </a:r>
            <a:endParaRPr lang="en-CA" dirty="0"/>
          </a:p>
          <a:p>
            <a:pPr marL="342900" lvl="0"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create a list of open and closed questions they can ask in different contexts.</a:t>
            </a:r>
            <a:endParaRPr lang="en-CA" b="1" dirty="0">
              <a:solidFill>
                <a:srgbClr val="FF0000"/>
              </a:solidFill>
              <a:latin typeface="Calibri"/>
              <a:ea typeface="Calibri"/>
              <a:cs typeface="Calibri"/>
              <a:sym typeface="Calibri"/>
            </a:endParaRPr>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You can start by noting the sorts of questions other people ask and whether those questions get productive or unproductive answers.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31</a:t>
            </a:fld>
            <a:endParaRPr lang="en-CA"/>
          </a:p>
        </p:txBody>
      </p:sp>
    </p:spTree>
    <p:extLst>
      <p:ext uri="{BB962C8B-B14F-4D97-AF65-F5344CB8AC3E}">
        <p14:creationId xmlns:p14="http://schemas.microsoft.com/office/powerpoint/2010/main" val="370261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5:45</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It is important to be aware that as a peer visitor you may be partnered with someone from a different cultural or ethnic background and to understand that the beliefs held by the individual may not align with yours and this needs to be respected.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For example, body language cues may differ across cultures and therefore, no assumptions should be made.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addition to the challenge of bridging cultures in your communication, there may also be language barriers.</a:t>
            </a:r>
          </a:p>
          <a:p>
            <a:pPr marL="0" lvl="0" indent="0" algn="l" rtl="0">
              <a:spcBef>
                <a:spcPts val="800"/>
              </a:spcBef>
              <a:spcAft>
                <a:spcPts val="0"/>
              </a:spcAft>
              <a:buClr>
                <a:schemeClr val="dk1"/>
              </a:buClr>
              <a:buSzPts val="1100"/>
              <a:buFont typeface="Arial"/>
              <a:buNone/>
            </a:pPr>
            <a:r>
              <a:rPr lang="en-CA" b="1" dirty="0">
                <a:latin typeface="Calibri"/>
                <a:ea typeface="Calibri"/>
                <a:cs typeface="Calibri"/>
                <a:sym typeface="Calibri"/>
              </a:rPr>
              <a:t>Cultural Barriers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Cultures form the foundation of how we view the world and dictate much of our behaviour and mannerisms.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Because the guiding principles of cultures vary, they create cultural barriers that can impede people from understanding one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some cultures, it is disrespectful to touch the hand of a stranger, while in others it is standard practice and polite to shake hands when meeting.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In one culture strong eye contact may be considered a sign of aggression and disrespect, while in others consistent eye contact is a sign of interest and engagement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can overcome cultural barriers to communication and embrace diversity by:</a:t>
            </a:r>
          </a:p>
          <a:p>
            <a:pPr marL="0" lvl="0" indent="0" algn="l" rtl="0">
              <a:spcBef>
                <a:spcPts val="800"/>
              </a:spcBef>
              <a:spcAft>
                <a:spcPts val="0"/>
              </a:spcAft>
              <a:buSzPts val="1100"/>
              <a:buNone/>
            </a:pPr>
            <a:r>
              <a:rPr lang="en-CA" dirty="0">
                <a:latin typeface="Calibri"/>
                <a:ea typeface="Calibri"/>
                <a:cs typeface="Calibri"/>
                <a:sym typeface="Calibri"/>
              </a:rPr>
              <a:t>• Ensuring your conversation is clear and polite</a:t>
            </a:r>
          </a:p>
          <a:p>
            <a:pPr marL="0" lvl="0" indent="0" algn="l" rtl="0">
              <a:spcBef>
                <a:spcPts val="800"/>
              </a:spcBef>
              <a:spcAft>
                <a:spcPts val="0"/>
              </a:spcAft>
              <a:buSzPts val="1100"/>
              <a:buNone/>
            </a:pPr>
            <a:r>
              <a:rPr lang="en-CA" dirty="0">
                <a:latin typeface="Calibri"/>
                <a:ea typeface="Calibri"/>
                <a:cs typeface="Calibri"/>
                <a:sym typeface="Calibri"/>
              </a:rPr>
              <a:t>• Learning about different cultures</a:t>
            </a:r>
          </a:p>
          <a:p>
            <a:pPr marL="0" lvl="0" indent="0" algn="l" rtl="0">
              <a:spcBef>
                <a:spcPts val="800"/>
              </a:spcBef>
              <a:spcAft>
                <a:spcPts val="0"/>
              </a:spcAft>
              <a:buSzPts val="1100"/>
              <a:buNone/>
            </a:pPr>
            <a:r>
              <a:rPr lang="en-CA" dirty="0">
                <a:latin typeface="Calibri"/>
                <a:ea typeface="Calibri"/>
                <a:cs typeface="Calibri"/>
                <a:sym typeface="Calibri"/>
              </a:rPr>
              <a:t>• Sharing knowledge.</a:t>
            </a:r>
          </a:p>
          <a:p>
            <a:pPr marL="0" lvl="0" indent="0" algn="l" rtl="0">
              <a:spcBef>
                <a:spcPts val="800"/>
              </a:spcBef>
              <a:spcAft>
                <a:spcPts val="0"/>
              </a:spcAft>
              <a:buSzPts val="1100"/>
              <a:buNone/>
            </a:pPr>
            <a:r>
              <a:rPr lang="en-CA" b="1" dirty="0">
                <a:latin typeface="Calibri"/>
                <a:ea typeface="Calibri"/>
                <a:cs typeface="Calibri"/>
                <a:sym typeface="Calibri"/>
              </a:rPr>
              <a:t> Language Barriers</a:t>
            </a:r>
          </a:p>
          <a:p>
            <a:pPr marL="0" lvl="0" indent="0" algn="l" rtl="0">
              <a:spcBef>
                <a:spcPts val="800"/>
              </a:spcBef>
              <a:spcAft>
                <a:spcPts val="0"/>
              </a:spcAft>
              <a:buSzPts val="1100"/>
              <a:buNone/>
            </a:pPr>
            <a:r>
              <a:rPr lang="en-CA" dirty="0">
                <a:latin typeface="Calibri"/>
                <a:ea typeface="Calibri"/>
                <a:cs typeface="Calibri"/>
                <a:sym typeface="Calibri"/>
              </a:rPr>
              <a:t>● Think about the following:</a:t>
            </a:r>
          </a:p>
          <a:p>
            <a:pPr marL="0" lvl="0" indent="0" algn="l" rtl="0">
              <a:spcBef>
                <a:spcPts val="800"/>
              </a:spcBef>
              <a:spcAft>
                <a:spcPts val="0"/>
              </a:spcAft>
              <a:buSzPts val="1100"/>
              <a:buNone/>
            </a:pPr>
            <a:r>
              <a:rPr lang="en-CA" dirty="0">
                <a:latin typeface="Calibri"/>
                <a:ea typeface="Calibri"/>
                <a:cs typeface="Calibri"/>
                <a:sym typeface="Calibri"/>
              </a:rPr>
              <a:t>■ Is there a common language? Is it English?</a:t>
            </a:r>
          </a:p>
          <a:p>
            <a:pPr marL="0" lvl="0" indent="0" algn="l" rtl="0">
              <a:spcBef>
                <a:spcPts val="800"/>
              </a:spcBef>
              <a:spcAft>
                <a:spcPts val="0"/>
              </a:spcAft>
              <a:buSzPts val="1100"/>
              <a:buNone/>
            </a:pPr>
            <a:r>
              <a:rPr lang="en-CA" dirty="0">
                <a:latin typeface="Calibri"/>
                <a:ea typeface="Calibri"/>
                <a:cs typeface="Calibri"/>
                <a:sym typeface="Calibri"/>
              </a:rPr>
              <a:t>■ Is the person you are speaking with, able to understand the language/words?</a:t>
            </a:r>
          </a:p>
          <a:p>
            <a:pPr marL="0" lvl="0" indent="0" algn="l" rtl="0">
              <a:spcBef>
                <a:spcPts val="800"/>
              </a:spcBef>
              <a:spcAft>
                <a:spcPts val="0"/>
              </a:spcAft>
              <a:buSzPts val="1100"/>
              <a:buNone/>
            </a:pPr>
            <a:r>
              <a:rPr lang="en-CA" dirty="0">
                <a:latin typeface="Calibri"/>
                <a:ea typeface="Calibri"/>
                <a:cs typeface="Calibri"/>
                <a:sym typeface="Calibri"/>
              </a:rPr>
              <a:t>■ Are you using jargon?</a:t>
            </a:r>
          </a:p>
          <a:p>
            <a:pPr marL="0" lvl="0" indent="0" algn="l" rtl="0">
              <a:spcBef>
                <a:spcPts val="800"/>
              </a:spcBef>
              <a:spcAft>
                <a:spcPts val="0"/>
              </a:spcAft>
              <a:buSzPts val="1100"/>
              <a:buNone/>
            </a:pPr>
            <a:r>
              <a:rPr lang="en-CA" dirty="0">
                <a:latin typeface="Calibri"/>
                <a:ea typeface="Calibri"/>
                <a:cs typeface="Calibri"/>
                <a:sym typeface="Calibri"/>
              </a:rPr>
              <a:t>■ When someone’s primary language differs from your own, you may have trouble understanding one another.</a:t>
            </a:r>
          </a:p>
          <a:p>
            <a:pPr marL="0" lvl="0" indent="0" algn="l" rtl="0">
              <a:spcBef>
                <a:spcPts val="800"/>
              </a:spcBef>
              <a:spcAft>
                <a:spcPts val="0"/>
              </a:spcAft>
              <a:buSzPts val="1100"/>
              <a:buNone/>
            </a:pPr>
            <a:r>
              <a:rPr lang="en-CA" dirty="0">
                <a:latin typeface="Calibri"/>
                <a:ea typeface="Calibri"/>
                <a:cs typeface="Calibri"/>
                <a:sym typeface="Calibri"/>
              </a:rPr>
              <a:t>● Idiomatic phrases or expressions, where the actual meaning differs from what is literally said, do not translate well among languages and cause misunderstandings.</a:t>
            </a:r>
          </a:p>
          <a:p>
            <a:pPr marL="0" lvl="0" indent="0" algn="l" rtl="0">
              <a:spcBef>
                <a:spcPts val="800"/>
              </a:spcBef>
              <a:spcAft>
                <a:spcPts val="0"/>
              </a:spcAft>
              <a:buSzPts val="1100"/>
              <a:buNone/>
            </a:pPr>
            <a:r>
              <a:rPr lang="en-CA" dirty="0">
                <a:latin typeface="Calibri"/>
                <a:ea typeface="Calibri"/>
                <a:cs typeface="Calibri"/>
                <a:sym typeface="Calibri"/>
              </a:rPr>
              <a:t>○ Here are some strategies to improve communication when there are language barriers:</a:t>
            </a:r>
          </a:p>
          <a:p>
            <a:pPr marL="0" lvl="0" indent="0" algn="l" rtl="0">
              <a:spcBef>
                <a:spcPts val="800"/>
              </a:spcBef>
              <a:spcAft>
                <a:spcPts val="0"/>
              </a:spcAft>
              <a:buSzPts val="1100"/>
              <a:buNone/>
            </a:pPr>
            <a:r>
              <a:rPr lang="en-CA" dirty="0">
                <a:latin typeface="Calibri"/>
                <a:ea typeface="Calibri"/>
                <a:cs typeface="Calibri"/>
                <a:sym typeface="Calibri"/>
              </a:rPr>
              <a:t>■ Speak slowly and clearly</a:t>
            </a:r>
          </a:p>
          <a:p>
            <a:pPr marL="0" lvl="0" indent="0" algn="l" rtl="0">
              <a:spcBef>
                <a:spcPts val="800"/>
              </a:spcBef>
              <a:spcAft>
                <a:spcPts val="0"/>
              </a:spcAft>
              <a:buSzPts val="1100"/>
              <a:buNone/>
            </a:pPr>
            <a:r>
              <a:rPr lang="en-CA" dirty="0">
                <a:latin typeface="Calibri"/>
                <a:ea typeface="Calibri"/>
                <a:cs typeface="Calibri"/>
                <a:sym typeface="Calibri"/>
              </a:rPr>
              <a:t>■ Politely ask for clarification and avoid assuming that you’ve understood what has been said</a:t>
            </a:r>
          </a:p>
          <a:p>
            <a:pPr marL="0" lvl="0" indent="0" algn="l" rtl="0">
              <a:spcBef>
                <a:spcPts val="800"/>
              </a:spcBef>
              <a:spcAft>
                <a:spcPts val="0"/>
              </a:spcAft>
              <a:buSzPts val="1100"/>
              <a:buNone/>
            </a:pPr>
            <a:r>
              <a:rPr lang="en-CA" dirty="0">
                <a:latin typeface="Calibri"/>
                <a:ea typeface="Calibri"/>
                <a:cs typeface="Calibri"/>
                <a:sym typeface="Calibri"/>
              </a:rPr>
              <a:t>■ Frequently check for understanding, both your own and the understanding of the person you’re visiting</a:t>
            </a:r>
          </a:p>
          <a:p>
            <a:pPr marL="0" lvl="0" indent="0" algn="l" rtl="0">
              <a:spcBef>
                <a:spcPts val="800"/>
              </a:spcBef>
              <a:spcAft>
                <a:spcPts val="0"/>
              </a:spcAft>
              <a:buSzPts val="1100"/>
              <a:buNone/>
            </a:pPr>
            <a:r>
              <a:rPr lang="en-CA" dirty="0">
                <a:latin typeface="Calibri"/>
                <a:ea typeface="Calibri"/>
                <a:cs typeface="Calibri"/>
                <a:sym typeface="Calibri"/>
              </a:rPr>
              <a:t>■ Avoid idioms. An example of an idiom is be ‘out in left field’</a:t>
            </a:r>
          </a:p>
          <a:p>
            <a:pPr marL="0" lvl="0" indent="0" algn="l" rtl="0">
              <a:spcBef>
                <a:spcPts val="800"/>
              </a:spcBef>
              <a:spcAft>
                <a:spcPts val="0"/>
              </a:spcAft>
              <a:buSzPts val="1100"/>
              <a:buNone/>
            </a:pPr>
            <a:r>
              <a:rPr lang="en-CA" dirty="0">
                <a:latin typeface="Calibri"/>
                <a:ea typeface="Calibri"/>
                <a:cs typeface="Calibri"/>
                <a:sym typeface="Calibri"/>
              </a:rPr>
              <a:t>■ Be careful of jargon including acronyms</a:t>
            </a:r>
          </a:p>
          <a:p>
            <a:pPr marL="0" lvl="0" indent="0" algn="l" rtl="0">
              <a:spcBef>
                <a:spcPts val="800"/>
              </a:spcBef>
              <a:spcAft>
                <a:spcPts val="0"/>
              </a:spcAft>
              <a:buSzPts val="1100"/>
              <a:buNone/>
            </a:pPr>
            <a:r>
              <a:rPr lang="en-CA" dirty="0">
                <a:latin typeface="Calibri"/>
                <a:ea typeface="Calibri"/>
                <a:cs typeface="Calibri"/>
                <a:sym typeface="Calibri"/>
              </a:rPr>
              <a:t>■ Be specific</a:t>
            </a:r>
          </a:p>
          <a:p>
            <a:pPr marL="0" lvl="0" indent="0" algn="l" rtl="0">
              <a:spcBef>
                <a:spcPts val="800"/>
              </a:spcBef>
              <a:spcAft>
                <a:spcPts val="0"/>
              </a:spcAft>
              <a:buSzPts val="1100"/>
              <a:buNone/>
            </a:pPr>
            <a:r>
              <a:rPr lang="en-CA" dirty="0">
                <a:latin typeface="Calibri"/>
                <a:ea typeface="Calibri"/>
                <a:cs typeface="Calibri"/>
                <a:sym typeface="Calibri"/>
              </a:rPr>
              <a:t>■ Be patient.</a:t>
            </a:r>
          </a:p>
          <a:p>
            <a:pPr marL="0" lvl="0" indent="0" algn="l" rtl="0">
              <a:spcBef>
                <a:spcPts val="80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32</a:t>
            </a:fld>
            <a:endParaRPr lang="en-CA"/>
          </a:p>
        </p:txBody>
      </p:sp>
    </p:spTree>
    <p:extLst>
      <p:ext uri="{BB962C8B-B14F-4D97-AF65-F5344CB8AC3E}">
        <p14:creationId xmlns:p14="http://schemas.microsoft.com/office/powerpoint/2010/main" val="117565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2:11</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Silence is not an absence of communication, it is an important communication tool.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is not just an absence of noise; it can be as important as speech as part of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Silence can be constructive but it can also be destructive.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 moves a conversation forward.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Constructive silences can enhance communication and both promote and maintain an existing relationship.</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Destructive silence shuts down communication and creates barriers that discourage speakers from expressing themselves.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Excellent communicators know how to use silence when it’s effective or called for. They are attentive to the need and use of silence in a conversation.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Here are three reasons to use silence in your communication: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communicate better. Silence forces you to be quiet and get your message across in fewer words. Fewer words can result in stronger messages.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hear what’s really being said. When you’re quiet you can focus on what the other person is saying as well as on their nonverbal, communication and really hear what is being “said”.</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To reach resolution faster. This primarily applies in work and professional situations but if you were in a problem-solving conversation with the person you’re visiting the use of silence may help you reach solutions more rapidly.</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33</a:t>
            </a:fld>
            <a:endParaRPr lang="en-CA"/>
          </a:p>
        </p:txBody>
      </p:sp>
    </p:spTree>
    <p:extLst>
      <p:ext uri="{BB962C8B-B14F-4D97-AF65-F5344CB8AC3E}">
        <p14:creationId xmlns:p14="http://schemas.microsoft.com/office/powerpoint/2010/main" val="436184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b="1" dirty="0">
                <a:latin typeface="Calibri"/>
                <a:ea typeface="Calibri"/>
                <a:cs typeface="Calibri"/>
                <a:sym typeface="Calibri"/>
              </a:rPr>
              <a:t>Explain the exercise to the group </a:t>
            </a:r>
            <a:endParaRPr lang="en-CA"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Sit facing another person who is willing to engage in a practice conversation with you. Start by taking a few seconds to silently look each other directly in the eyes. Then begin by saying a couple of sentences about something important to you. It doesn’t have to be your deepest thoughts or secrets (although it could be if you want), just something that you wouldn’t normally share in whatever context you are in. You maintain direct eye contact the whole time, and before the other person is allowed to respond, 10 full seconds must elapse in total silence while you continue to hold eye contact.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Then the other person responds with a statement or a question, in one or two sentences. And again, before you respond, you sit facing each other for another 10 seconds of eye contact and silence. Back and forth you go like this for about three to four minutes.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34</a:t>
            </a:fld>
            <a:endParaRPr lang="en-CA"/>
          </a:p>
        </p:txBody>
      </p:sp>
    </p:spTree>
    <p:extLst>
      <p:ext uri="{BB962C8B-B14F-4D97-AF65-F5344CB8AC3E}">
        <p14:creationId xmlns:p14="http://schemas.microsoft.com/office/powerpoint/2010/main" val="423984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alibri"/>
                <a:ea typeface="Calibri"/>
                <a:cs typeface="Calibri"/>
                <a:sym typeface="Calibri"/>
              </a:rPr>
              <a:t>Ask</a:t>
            </a:r>
            <a:r>
              <a:rPr lang="en-CA" dirty="0">
                <a:latin typeface="Calibri"/>
                <a:ea typeface="Calibri"/>
                <a:cs typeface="Calibri"/>
                <a:sym typeface="Calibri"/>
              </a:rPr>
              <a:t> the groups what they noticed during this exercise? and how they think silence like this can result in better therapeutic communication?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35</a:t>
            </a:fld>
            <a:endParaRPr lang="en-CA"/>
          </a:p>
        </p:txBody>
      </p:sp>
    </p:spTree>
    <p:extLst>
      <p:ext uri="{BB962C8B-B14F-4D97-AF65-F5344CB8AC3E}">
        <p14:creationId xmlns:p14="http://schemas.microsoft.com/office/powerpoint/2010/main" val="214702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as a peer visitor is to support the recovery of the person you are visiting.</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looks different for all of us and in this section, we will explore what recovery and coping mean.</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the phases of recovery as well as the role of spirituality in the recovery process.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time it takes for one to recover from an experience like an amputation may be different from another individual.</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is a work in progress.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36</a:t>
            </a:fld>
            <a:endParaRPr lang="en-CA"/>
          </a:p>
        </p:txBody>
      </p:sp>
    </p:spTree>
    <p:extLst>
      <p:ext uri="{BB962C8B-B14F-4D97-AF65-F5344CB8AC3E}">
        <p14:creationId xmlns:p14="http://schemas.microsoft.com/office/powerpoint/2010/main" val="281544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t>● There are six signs of recovery (</a:t>
            </a:r>
            <a:r>
              <a:rPr lang="en-CA" dirty="0" err="1"/>
              <a:t>Livneh</a:t>
            </a:r>
            <a:r>
              <a:rPr lang="en-CA" dirty="0"/>
              <a:t> &amp; </a:t>
            </a:r>
            <a:r>
              <a:rPr lang="en-CA" dirty="0" err="1"/>
              <a:t>Antonak</a:t>
            </a:r>
            <a:r>
              <a:rPr lang="en-CA" dirty="0"/>
              <a:t>, 1997):</a:t>
            </a:r>
          </a:p>
          <a:p>
            <a:pPr marL="0" lvl="0" indent="0" algn="l" rtl="0">
              <a:spcBef>
                <a:spcPts val="0"/>
              </a:spcBef>
              <a:spcAft>
                <a:spcPts val="0"/>
              </a:spcAft>
              <a:buClr>
                <a:schemeClr val="dk1"/>
              </a:buClr>
              <a:buSzPts val="1100"/>
              <a:buFont typeface="Arial"/>
              <a:buNone/>
            </a:pPr>
            <a:r>
              <a:rPr lang="en-CA" dirty="0"/>
              <a:t>• A sense of balance in emotions and relationships</a:t>
            </a:r>
          </a:p>
          <a:p>
            <a:pPr marL="0" lvl="0" indent="0" algn="l" rtl="0">
              <a:spcBef>
                <a:spcPts val="0"/>
              </a:spcBef>
              <a:spcAft>
                <a:spcPts val="0"/>
              </a:spcAft>
              <a:buClr>
                <a:schemeClr val="dk1"/>
              </a:buClr>
              <a:buSzPts val="1100"/>
              <a:buFont typeface="Arial"/>
              <a:buNone/>
            </a:pPr>
            <a:r>
              <a:rPr lang="en-CA" dirty="0"/>
              <a:t>• Awareness of abilities and limitations</a:t>
            </a:r>
          </a:p>
          <a:p>
            <a:pPr marL="0" lvl="0" indent="0" algn="l" rtl="0">
              <a:spcBef>
                <a:spcPts val="0"/>
              </a:spcBef>
              <a:spcAft>
                <a:spcPts val="0"/>
              </a:spcAft>
              <a:buClr>
                <a:schemeClr val="dk1"/>
              </a:buClr>
              <a:buSzPts val="1100"/>
              <a:buFont typeface="Arial"/>
              <a:buNone/>
            </a:pPr>
            <a:r>
              <a:rPr lang="en-CA" dirty="0"/>
              <a:t>• Positive self-concept and a sense of accomplishment</a:t>
            </a:r>
          </a:p>
          <a:p>
            <a:pPr marL="0" lvl="0" indent="0" algn="l" rtl="0">
              <a:spcBef>
                <a:spcPts val="0"/>
              </a:spcBef>
              <a:spcAft>
                <a:spcPts val="0"/>
              </a:spcAft>
              <a:buClr>
                <a:schemeClr val="dk1"/>
              </a:buClr>
              <a:buSzPts val="1100"/>
              <a:buFont typeface="Arial"/>
              <a:buNone/>
            </a:pPr>
            <a:r>
              <a:rPr lang="en-CA" dirty="0"/>
              <a:t>• Ability to get around in the environment</a:t>
            </a:r>
          </a:p>
          <a:p>
            <a:pPr marL="0" lvl="0" indent="0" algn="l" rtl="0">
              <a:spcBef>
                <a:spcPts val="0"/>
              </a:spcBef>
              <a:spcAft>
                <a:spcPts val="0"/>
              </a:spcAft>
              <a:buClr>
                <a:schemeClr val="dk1"/>
              </a:buClr>
              <a:buSzPts val="1100"/>
              <a:buFont typeface="Arial"/>
              <a:buNone/>
            </a:pPr>
            <a:r>
              <a:rPr lang="en-CA" dirty="0"/>
              <a:t>• Participation in social, vocational and/or recreational activities</a:t>
            </a:r>
          </a:p>
          <a:p>
            <a:pPr marL="0" lvl="0" indent="0" algn="l" rtl="0">
              <a:spcBef>
                <a:spcPts val="0"/>
              </a:spcBef>
              <a:spcAft>
                <a:spcPts val="0"/>
              </a:spcAft>
              <a:buClr>
                <a:schemeClr val="dk1"/>
              </a:buClr>
              <a:buSzPts val="1100"/>
              <a:buFont typeface="Arial"/>
              <a:buNone/>
            </a:pPr>
            <a:r>
              <a:rPr lang="en-CA" dirty="0"/>
              <a:t>• Setting priorities.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37</a:t>
            </a:fld>
            <a:endParaRPr lang="en-CA"/>
          </a:p>
        </p:txBody>
      </p:sp>
    </p:spTree>
    <p:extLst>
      <p:ext uri="{BB962C8B-B14F-4D97-AF65-F5344CB8AC3E}">
        <p14:creationId xmlns:p14="http://schemas.microsoft.com/office/powerpoint/2010/main" val="18965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Many things affect recovery from any life change including amputation – remember, we are all different. Keep this in mind as you’re talking to the person with whom you’re visiting.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fall into four broad categories: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1) issues related to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Whether the amputation is sudden or chronic</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level of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How day-to-day ability to function is affected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individual characteristics,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These include things like age, health, status, financial status, potentially even ethnic background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3) personality traits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strategies before the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Sense of control</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Attitudes towards health and illness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Self concept and body image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Previous experience with coping with loss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4) characteristics of the physical and social environment.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Availability of such things as social support systems, appropriate medical care, access to services in the community, etc.</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38</a:t>
            </a:fld>
            <a:endParaRPr lang="en-CA"/>
          </a:p>
        </p:txBody>
      </p:sp>
    </p:spTree>
    <p:extLst>
      <p:ext uri="{BB962C8B-B14F-4D97-AF65-F5344CB8AC3E}">
        <p14:creationId xmlns:p14="http://schemas.microsoft.com/office/powerpoint/2010/main" val="391861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amputation experience for many begins prior to surgery, with the decision to amputate, and ends when they have regained what the person perceives to be functional independence (Columbo et al, 2018). The definition of functional independence varies from person to person but is often based on their preoperative level of function. In the study by Colombo at al (2018), the post- amputation recovery period was described as having both early (up to six months) and late (six months or more) phases.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The Amputee Coalition (of America) developed a model for recovery which includes phases from enduring to thriving. A modified version of this model is shown in the following table. The table includes the role of the peer visitor at each stage.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 peer visitor’s role may be shaped by the stage a person is at: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ENDURING: Hanging on – may refuse a visit; your role - Silent companion, support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Suffering: Feelings about the loss, denial, depression – your role: Listening, empathy, validating, supporting family</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Reckoning: Coming to terms with the extent of the loss, accepting what is left with the loss; Your role - Referral for emotional support</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Reconciling: Increased awareness of one's strengths and uniqueness, taking control of one's life, your role - Validation of feelings, referral to a support group</a:t>
            </a:r>
          </a:p>
          <a:p>
            <a:pPr marL="0" lvl="0" indent="0" algn="l" rtl="0">
              <a:spcBef>
                <a:spcPts val="0"/>
              </a:spcBef>
              <a:spcAft>
                <a:spcPts val="0"/>
              </a:spcAft>
              <a:buSzPts val="1100"/>
              <a:buNone/>
            </a:pPr>
            <a:r>
              <a:rPr lang="en-CA" dirty="0">
                <a:latin typeface="Calibri"/>
                <a:ea typeface="Calibri"/>
                <a:cs typeface="Calibri"/>
                <a:sym typeface="Calibri"/>
              </a:rPr>
              <a:t>○ Normalizing: Allowing priorities other than the loss to dominate, your role Role model, validating information</a:t>
            </a:r>
          </a:p>
          <a:p>
            <a:pPr marL="0" lvl="0" indent="0" algn="l" rtl="0">
              <a:spcBef>
                <a:spcPts val="0"/>
              </a:spcBef>
              <a:spcAft>
                <a:spcPts val="0"/>
              </a:spcAft>
              <a:buSzPts val="1100"/>
              <a:buNone/>
            </a:pPr>
            <a:r>
              <a:rPr lang="en-CA" dirty="0">
                <a:latin typeface="Calibri"/>
                <a:ea typeface="Calibri"/>
                <a:cs typeface="Calibri"/>
                <a:sym typeface="Calibri"/>
              </a:rPr>
              <a:t>○ Thriving: Being more confident, trusting in oneself. Your role – this is the stage that a peer visitor should be at your role Working side by side</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40</a:t>
            </a:fld>
            <a:endParaRPr lang="en-CA"/>
          </a:p>
        </p:txBody>
      </p:sp>
    </p:spTree>
    <p:extLst>
      <p:ext uri="{BB962C8B-B14F-4D97-AF65-F5344CB8AC3E}">
        <p14:creationId xmlns:p14="http://schemas.microsoft.com/office/powerpoint/2010/main" val="2736231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from amputation is an ongoing process and it's important to remember that everybody's journey is different.</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Recovery may not occur in a particular order either.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may move from one phase to the next and then back to an earlier phase.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They might also skip one or more phases or one phase could overlap with another.</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Some people may not reach the highest level of recovery.</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Coping patterns also differ with each phase in the recovery process.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41</a:t>
            </a:fld>
            <a:endParaRPr lang="en-CA"/>
          </a:p>
        </p:txBody>
      </p:sp>
    </p:spTree>
    <p:extLst>
      <p:ext uri="{BB962C8B-B14F-4D97-AF65-F5344CB8AC3E}">
        <p14:creationId xmlns:p14="http://schemas.microsoft.com/office/powerpoint/2010/main" val="207597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during the rehabilitative process, can improve motivation and long-term health outcomes.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can help people stay in treatment, reduce hospital use, increase independence, and a sense of hope.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Peer support can build a person’s self-confidence, sense of empowerment, and ability to function. It can also lead to improved physical, mental, emotional, and spiritual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a:t>
            </a:fld>
            <a:endParaRPr lang="en-CA"/>
          </a:p>
        </p:txBody>
      </p:sp>
    </p:spTree>
    <p:extLst>
      <p:ext uri="{BB962C8B-B14F-4D97-AF65-F5344CB8AC3E}">
        <p14:creationId xmlns:p14="http://schemas.microsoft.com/office/powerpoint/2010/main" val="1393973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sz="1100" b="1" dirty="0">
                <a:latin typeface="Calibri"/>
                <a:ea typeface="Calibri"/>
                <a:cs typeface="Calibri"/>
                <a:sym typeface="Calibri"/>
              </a:rPr>
              <a:t>Question #1:</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coming to terms with the extent of the loss is referred to as reconciling?</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#2:</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everyone reaches the thriving stage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FALSE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0" indent="-298450" algn="l" rtl="0">
              <a:lnSpc>
                <a:spcPct val="107000"/>
              </a:lnSpc>
              <a:spcBef>
                <a:spcPts val="800"/>
              </a:spcBef>
              <a:spcAft>
                <a:spcPts val="0"/>
              </a:spcAft>
              <a:buSzPts val="1100"/>
              <a:buChar char="●"/>
            </a:pPr>
            <a:r>
              <a:rPr lang="en-CA" sz="1100" b="1" dirty="0">
                <a:latin typeface="Calibri"/>
                <a:ea typeface="Calibri"/>
                <a:cs typeface="Calibri"/>
                <a:sym typeface="Calibri"/>
              </a:rPr>
              <a:t>Question #3:</a:t>
            </a:r>
            <a:endParaRPr lang="en-CA" sz="11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100" b="0" dirty="0">
                <a:latin typeface="Calibri"/>
                <a:ea typeface="Calibri"/>
                <a:cs typeface="Calibri"/>
                <a:sym typeface="Calibri"/>
              </a:rPr>
              <a:t>True or false, active listening with empathy is an appropriate action when your person is in the suffering phase of recovery?</a:t>
            </a:r>
            <a:endParaRPr lang="en-CA" dirty="0"/>
          </a:p>
          <a:p>
            <a:pPr marL="742950" lvl="1" indent="-285750" algn="l" rtl="0">
              <a:lnSpc>
                <a:spcPct val="107000"/>
              </a:lnSpc>
              <a:spcBef>
                <a:spcPts val="800"/>
              </a:spcBef>
              <a:spcAft>
                <a:spcPts val="0"/>
              </a:spcAft>
              <a:buSzPts val="1000"/>
              <a:buFont typeface="Courier New"/>
              <a:buChar char="o"/>
            </a:pPr>
            <a:r>
              <a:rPr lang="en-CA" sz="1100" b="1" dirty="0">
                <a:latin typeface="Calibri"/>
                <a:ea typeface="Calibri"/>
                <a:cs typeface="Calibri"/>
                <a:sym typeface="Calibri"/>
              </a:rPr>
              <a:t>Answer: TRUE</a:t>
            </a:r>
            <a:endParaRPr lang="en-CA" sz="1100"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42</a:t>
            </a:fld>
            <a:endParaRPr lang="en-CA"/>
          </a:p>
        </p:txBody>
      </p:sp>
    </p:spTree>
    <p:extLst>
      <p:ext uri="{BB962C8B-B14F-4D97-AF65-F5344CB8AC3E}">
        <p14:creationId xmlns:p14="http://schemas.microsoft.com/office/powerpoint/2010/main" val="146428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involves adjusting to or tolerating negative events or realities while maintaining a positive self-image and emotional equilibrium.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Coping occurs in the context of life changes that are perceived to be stressful.</a:t>
            </a:r>
          </a:p>
          <a:p>
            <a:pPr marL="0" lvl="0" indent="0" algn="l" rtl="0">
              <a:spcBef>
                <a:spcPts val="0"/>
              </a:spcBef>
              <a:spcAft>
                <a:spcPts val="0"/>
              </a:spcAft>
              <a:buSzPts val="1100"/>
              <a:buNone/>
            </a:pPr>
            <a:r>
              <a:rPr lang="en-CA" dirty="0">
                <a:latin typeface="Calibri"/>
                <a:ea typeface="Calibri"/>
                <a:cs typeface="Calibri"/>
                <a:sym typeface="Calibri"/>
              </a:rPr>
              <a:t>● As much as an amputation affects the individual undergoing the amputation, it may also have an effect on the individual’s families and friends.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b="1" dirty="0">
                <a:latin typeface="Calibri"/>
                <a:ea typeface="Calibri"/>
                <a:cs typeface="Calibri"/>
                <a:sym typeface="Calibri"/>
              </a:rPr>
              <a:t>● Coping strategies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Positive ways to cope with an amputation include: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Acknowledging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Expressing negative emotions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Connecting with others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Finding a purpose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Setting meaningful goals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Creating a daily routine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Embracing optimism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you can support the person you are visiting in exploring together ways to improve their coping,</a:t>
            </a:r>
          </a:p>
          <a:p>
            <a:pPr marL="0" lvl="0" indent="0" algn="l" rtl="0">
              <a:spcBef>
                <a:spcPts val="0"/>
              </a:spcBef>
              <a:spcAft>
                <a:spcPts val="0"/>
              </a:spcAft>
              <a:buSzPts val="1100"/>
              <a:buNone/>
            </a:pPr>
            <a:endParaRPr lang="en-CA"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Then proceed to the exercise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43</a:t>
            </a:fld>
            <a:endParaRPr lang="en-CA"/>
          </a:p>
        </p:txBody>
      </p:sp>
    </p:spTree>
    <p:extLst>
      <p:ext uri="{BB962C8B-B14F-4D97-AF65-F5344CB8AC3E}">
        <p14:creationId xmlns:p14="http://schemas.microsoft.com/office/powerpoint/2010/main" val="4253877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Discussion Question: Open Discussion</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What stage of recovery do you think she is undergoing? </a:t>
            </a:r>
            <a:endParaRPr lang="en-CA" dirty="0"/>
          </a:p>
          <a:p>
            <a:pPr marL="0" marR="0" lvl="0" indent="0" algn="l" rtl="0">
              <a:lnSpc>
                <a:spcPct val="100000"/>
              </a:lnSpc>
              <a:spcBef>
                <a:spcPts val="0"/>
              </a:spcBef>
              <a:spcAft>
                <a:spcPts val="0"/>
              </a:spcAft>
              <a:buClr>
                <a:srgbClr val="000000"/>
              </a:buClr>
              <a:buSzPts val="1100"/>
              <a:buFont typeface="Arial"/>
              <a:buNone/>
            </a:pPr>
            <a:endParaRPr lang="en-CA"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b="1" dirty="0">
                <a:latin typeface="Calibri"/>
                <a:ea typeface="Calibri"/>
                <a:cs typeface="Calibri"/>
                <a:sym typeface="Calibri"/>
              </a:rPr>
              <a:t>How would you reply to someone if they expressed this to you? </a:t>
            </a:r>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44</a:t>
            </a:fld>
            <a:endParaRPr lang="en-CA"/>
          </a:p>
        </p:txBody>
      </p:sp>
    </p:spTree>
    <p:extLst>
      <p:ext uri="{BB962C8B-B14F-4D97-AF65-F5344CB8AC3E}">
        <p14:creationId xmlns:p14="http://schemas.microsoft.com/office/powerpoint/2010/main" val="2018591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sz="1100" b="1" dirty="0">
                <a:latin typeface="Calibri"/>
                <a:ea typeface="Calibri"/>
                <a:cs typeface="Calibri"/>
                <a:sym typeface="Calibri"/>
              </a:rPr>
              <a:t>Key Points to Cover</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is coping and when is it utilized</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What coping can look like in family and friends of amputee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coping strategies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How a peer visitor can encourage amputee to utilize these strategies</a:t>
            </a:r>
            <a:endParaRPr lang="en-CA" dirty="0"/>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457200" lvl="1" indent="0" algn="l" rtl="0">
              <a:lnSpc>
                <a:spcPct val="107000"/>
              </a:lnSpc>
              <a:spcBef>
                <a:spcPts val="800"/>
              </a:spcBef>
              <a:spcAft>
                <a:spcPts val="0"/>
              </a:spcAft>
              <a:buSzPts val="1000"/>
              <a:buFont typeface="Courier New"/>
              <a:buNone/>
            </a:pPr>
            <a:r>
              <a:rPr lang="en-CA" sz="1100" b="1" dirty="0">
                <a:latin typeface="Calibri"/>
                <a:ea typeface="Calibri"/>
                <a:cs typeface="Calibri"/>
                <a:sym typeface="Calibri"/>
              </a:rPr>
              <a:t>Explain Scenario and go to next slide for Questions after key points are covered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45</a:t>
            </a:fld>
            <a:endParaRPr lang="en-CA"/>
          </a:p>
        </p:txBody>
      </p:sp>
    </p:spTree>
    <p:extLst>
      <p:ext uri="{BB962C8B-B14F-4D97-AF65-F5344CB8AC3E}">
        <p14:creationId xmlns:p14="http://schemas.microsoft.com/office/powerpoint/2010/main" val="2029304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47</a:t>
            </a:fld>
            <a:endParaRPr lang="en-CA"/>
          </a:p>
        </p:txBody>
      </p:sp>
    </p:spTree>
    <p:extLst>
      <p:ext uri="{BB962C8B-B14F-4D97-AF65-F5344CB8AC3E}">
        <p14:creationId xmlns:p14="http://schemas.microsoft.com/office/powerpoint/2010/main" val="4112479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48</a:t>
            </a:fld>
            <a:endParaRPr lang="en-CA"/>
          </a:p>
        </p:txBody>
      </p:sp>
    </p:spTree>
    <p:extLst>
      <p:ext uri="{BB962C8B-B14F-4D97-AF65-F5344CB8AC3E}">
        <p14:creationId xmlns:p14="http://schemas.microsoft.com/office/powerpoint/2010/main" val="800917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dirty="0">
                <a:latin typeface="Calibri"/>
                <a:ea typeface="Calibri"/>
                <a:cs typeface="Calibri"/>
                <a:sym typeface="Calibri"/>
              </a:rPr>
              <a:t>How to find/receive referrals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Resources: </a:t>
            </a:r>
            <a:r>
              <a:rPr lang="en-CA" sz="1100" dirty="0" err="1">
                <a:latin typeface="Calibri"/>
                <a:ea typeface="Calibri"/>
                <a:cs typeface="Calibri"/>
                <a:sym typeface="Calibri"/>
              </a:rPr>
              <a:t>e.g</a:t>
            </a:r>
            <a:r>
              <a:rPr lang="en-CA" sz="1100" dirty="0">
                <a:latin typeface="Calibri"/>
                <a:ea typeface="Calibri"/>
                <a:cs typeface="Calibri"/>
                <a:sym typeface="Calibri"/>
              </a:rPr>
              <a:t> Hospitals, Clinics, ACC website</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set up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for getting in contact with an amputee who is in need of peer support</a:t>
            </a:r>
            <a:endParaRPr lang="en-CA" dirty="0"/>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How to prepare for a visit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Offer tips/tricks on researching for resources helpful to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Give advice on how to better understand the needs of fellow amputees</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Explain the procedure of acquiring accommodations for fellow amputees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49</a:t>
            </a:fld>
            <a:endParaRPr lang="en-CA"/>
          </a:p>
        </p:txBody>
      </p:sp>
    </p:spTree>
    <p:extLst>
      <p:ext uri="{BB962C8B-B14F-4D97-AF65-F5344CB8AC3E}">
        <p14:creationId xmlns:p14="http://schemas.microsoft.com/office/powerpoint/2010/main" val="3527156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200" dirty="0">
                <a:latin typeface="Calibri"/>
                <a:ea typeface="Calibri"/>
                <a:cs typeface="Calibri"/>
                <a:sym typeface="Calibri"/>
              </a:rPr>
              <a:t>Read role playing activity out loud and split the participants into groups of two. Make sure to answer any pending questions.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Engage the group in discussion in reflection of how well the communication and interaction turned out</a:t>
            </a:r>
            <a:endParaRPr lang="en-CA" dirty="0"/>
          </a:p>
          <a:p>
            <a:pPr marL="342900" lvl="0" indent="-342900" algn="l" rtl="0">
              <a:lnSpc>
                <a:spcPct val="107000"/>
              </a:lnSpc>
              <a:spcBef>
                <a:spcPts val="800"/>
              </a:spcBef>
              <a:spcAft>
                <a:spcPts val="800"/>
              </a:spcAft>
              <a:buSzPts val="1000"/>
              <a:buFont typeface="Noto Sans Symbols"/>
              <a:buChar char="∙"/>
            </a:pPr>
            <a:r>
              <a:rPr lang="en-CA" sz="1200" dirty="0">
                <a:latin typeface="Calibri"/>
                <a:ea typeface="Calibri"/>
                <a:cs typeface="Calibri"/>
                <a:sym typeface="Calibri"/>
              </a:rPr>
              <a:t>Offer advice on suitable actions during the role playing activity that will help peer supports in the visitation stage get a sense of how to approach fellow amputees and connect with them</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50</a:t>
            </a:fld>
            <a:endParaRPr lang="en-CA"/>
          </a:p>
        </p:txBody>
      </p:sp>
    </p:spTree>
    <p:extLst>
      <p:ext uri="{BB962C8B-B14F-4D97-AF65-F5344CB8AC3E}">
        <p14:creationId xmlns:p14="http://schemas.microsoft.com/office/powerpoint/2010/main" val="651198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7000"/>
              </a:lnSpc>
              <a:spcBef>
                <a:spcPts val="0"/>
              </a:spcBef>
              <a:spcAft>
                <a:spcPts val="0"/>
              </a:spcAft>
              <a:buSzPts val="1100"/>
              <a:buNone/>
            </a:pPr>
            <a:r>
              <a:rPr lang="en-CA" b="1" dirty="0">
                <a:latin typeface="Calibri"/>
                <a:ea typeface="Calibri"/>
                <a:cs typeface="Calibri"/>
                <a:sym typeface="Calibri"/>
              </a:rPr>
              <a:t>Hospital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Stop at the nurse’s station and tell them who you are visiting,  the group you represent (if applicable) and who requested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this is a good time for a visit. If this is not a good time because of a change in status or other reasons, then let the person you were to visit or a family member know that you’ll call back to reschedule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Do not schedule visits during meal times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Knock before entering hospital rooms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family or friends are present include them in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Step outside or offer to reschedule the visit of healthcare staff arrive to conduct an exam or a procedure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Home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Be on time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the person you are visiting where they would be most comfortable during the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there are distractions such as a television in the background politely ask whether they can be eliminated</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End the visit if anything about the setting or the behaviour of anyone present makes you feel unsafe or uncomfortable</a:t>
            </a:r>
            <a:endParaRPr lang="en-CA" dirty="0"/>
          </a:p>
          <a:p>
            <a:pPr marL="158750" lvl="0" indent="0" algn="l" rtl="0">
              <a:lnSpc>
                <a:spcPct val="107000"/>
              </a:lnSpc>
              <a:spcBef>
                <a:spcPts val="800"/>
              </a:spcBef>
              <a:spcAft>
                <a:spcPts val="0"/>
              </a:spcAft>
              <a:buSzPts val="1100"/>
              <a:buNone/>
            </a:pPr>
            <a:r>
              <a:rPr lang="en-CA" b="1" dirty="0">
                <a:latin typeface="Calibri"/>
                <a:ea typeface="Calibri"/>
                <a:cs typeface="Calibri"/>
                <a:sym typeface="Calibri"/>
              </a:rPr>
              <a:t>Phone visits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While in-person visits are preferable, phone or video conference may be the only option available</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Prior to making the call, select a time and location where you are not going to be interrupted during the conversation</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If the person isn’t local, be aware of the time zone that they are in when scheduling the call</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Review the information you’ve been given about the person you will be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Introduce yourself, your affiliation if this is applicable, and why you are calling</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Ask whether the time is convenient if the connection is good and whether the person can hear you adequately</a:t>
            </a:r>
            <a:endParaRPr lang="en-CA" dirty="0"/>
          </a:p>
          <a:p>
            <a:pPr marL="457200" lvl="0" indent="-298450" algn="l" rtl="0">
              <a:lnSpc>
                <a:spcPct val="107000"/>
              </a:lnSpc>
              <a:spcBef>
                <a:spcPts val="800"/>
              </a:spcBef>
              <a:spcAft>
                <a:spcPts val="800"/>
              </a:spcAft>
              <a:buSzPts val="1100"/>
              <a:buChar char="●"/>
            </a:pPr>
            <a:r>
              <a:rPr lang="en-CA" dirty="0">
                <a:latin typeface="Calibri"/>
                <a:ea typeface="Calibri"/>
                <a:cs typeface="Calibri"/>
                <a:sym typeface="Calibri"/>
              </a:rPr>
              <a:t>Be mindful that it makes it more difficult to pick up on feelings over the phone; you will need to ask in order to verify what the person is saying</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51</a:t>
            </a:fld>
            <a:endParaRPr lang="en-CA"/>
          </a:p>
        </p:txBody>
      </p:sp>
    </p:spTree>
    <p:extLst>
      <p:ext uri="{BB962C8B-B14F-4D97-AF65-F5344CB8AC3E}">
        <p14:creationId xmlns:p14="http://schemas.microsoft.com/office/powerpoint/2010/main" val="2200168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53</a:t>
            </a:fld>
            <a:endParaRPr lang="en-CA"/>
          </a:p>
        </p:txBody>
      </p:sp>
    </p:spTree>
    <p:extLst>
      <p:ext uri="{BB962C8B-B14F-4D97-AF65-F5344CB8AC3E}">
        <p14:creationId xmlns:p14="http://schemas.microsoft.com/office/powerpoint/2010/main" val="428213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Refer to Slides 3 and 4 for the group discussion as necessary</a:t>
            </a:r>
            <a:endParaRPr lang="en-CA" dirty="0"/>
          </a:p>
          <a:p>
            <a:pPr marL="342900" lvl="0" indent="-279400" algn="l" rtl="0">
              <a:lnSpc>
                <a:spcPct val="107000"/>
              </a:lnSpc>
              <a:spcBef>
                <a:spcPts val="800"/>
              </a:spcBef>
              <a:spcAft>
                <a:spcPts val="0"/>
              </a:spcAft>
              <a:buSzPts val="1000"/>
              <a:buFont typeface="Noto Sans Symbols"/>
              <a:buNone/>
            </a:pPr>
            <a:endParaRPr lang="en-CA" sz="1100" b="1"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Discuss the following aspects as it relates to the question</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Positive outcomes of peer support on well being: Direct, buffering and mediating</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Direct benefits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Lessens isolation and loneliness, promotes recovery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Buffering effects of peer support on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Reduces harm caused by stressors, increasing coping strategy resources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Mediating effects of peer support for well being</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Positive reinforcement, role modelling </a:t>
            </a:r>
            <a:r>
              <a:rPr lang="en-CA" sz="1100" dirty="0" err="1">
                <a:latin typeface="Calibri"/>
                <a:ea typeface="Calibri"/>
                <a:cs typeface="Calibri"/>
                <a:sym typeface="Calibri"/>
              </a:rPr>
              <a:t>etc</a:t>
            </a:r>
            <a:r>
              <a:rPr lang="en-CA" sz="1100" dirty="0">
                <a:latin typeface="Calibri"/>
                <a:ea typeface="Calibri"/>
                <a:cs typeface="Calibri"/>
                <a:sym typeface="Calibri"/>
              </a:rPr>
              <a:t>…</a:t>
            </a: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Possible negative outcomes of peer supports</a:t>
            </a:r>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Conflict, criticism, emotional over-involvement </a:t>
            </a:r>
            <a:r>
              <a:rPr lang="en-CA" sz="1100" dirty="0" err="1">
                <a:latin typeface="Calibri"/>
                <a:ea typeface="Calibri"/>
                <a:cs typeface="Calibri"/>
                <a:sym typeface="Calibri"/>
              </a:rPr>
              <a:t>etc</a:t>
            </a:r>
            <a:r>
              <a:rPr lang="en-CA" sz="1100" dirty="0">
                <a:latin typeface="Calibri"/>
                <a:ea typeface="Calibri"/>
                <a:cs typeface="Calibri"/>
                <a:sym typeface="Calibri"/>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a:t>
            </a:fld>
            <a:endParaRPr lang="en-CA"/>
          </a:p>
        </p:txBody>
      </p:sp>
    </p:spTree>
    <p:extLst>
      <p:ext uri="{BB962C8B-B14F-4D97-AF65-F5344CB8AC3E}">
        <p14:creationId xmlns:p14="http://schemas.microsoft.com/office/powerpoint/2010/main" val="2199240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The following were NOT “good” peer visitor practices</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 Assisting Marie to the washroom</a:t>
            </a:r>
            <a:br>
              <a:rPr lang="en-CA" dirty="0">
                <a:latin typeface="Calibri"/>
                <a:ea typeface="Calibri"/>
                <a:cs typeface="Calibri"/>
                <a:sym typeface="Calibri"/>
              </a:rPr>
            </a:br>
            <a:r>
              <a:rPr lang="en-CA" dirty="0">
                <a:latin typeface="Calibri"/>
                <a:ea typeface="Calibri"/>
                <a:cs typeface="Calibri"/>
                <a:sym typeface="Calibri"/>
              </a:rPr>
              <a:t>• Remaining after Marie shows signs of fatigue</a:t>
            </a:r>
            <a:br>
              <a:rPr lang="en-CA" dirty="0">
                <a:latin typeface="Calibri"/>
                <a:ea typeface="Calibri"/>
                <a:cs typeface="Calibri"/>
                <a:sym typeface="Calibri"/>
              </a:rPr>
            </a:br>
            <a:r>
              <a:rPr lang="en-CA" dirty="0">
                <a:latin typeface="Calibri"/>
                <a:ea typeface="Calibri"/>
                <a:cs typeface="Calibri"/>
                <a:sym typeface="Calibri"/>
              </a:rPr>
              <a:t>• Not checking at the front desk</a:t>
            </a:r>
            <a:br>
              <a:rPr lang="en-CA" dirty="0">
                <a:latin typeface="Calibri"/>
                <a:ea typeface="Calibri"/>
                <a:cs typeface="Calibri"/>
                <a:sym typeface="Calibri"/>
              </a:rPr>
            </a:br>
            <a:r>
              <a:rPr lang="en-CA" dirty="0">
                <a:latin typeface="Calibri"/>
                <a:ea typeface="Calibri"/>
                <a:cs typeface="Calibri"/>
                <a:sym typeface="Calibri"/>
              </a:rPr>
              <a:t>• Arriving late</a:t>
            </a:r>
            <a:br>
              <a:rPr lang="en-CA" dirty="0">
                <a:latin typeface="Calibri"/>
                <a:ea typeface="Calibri"/>
                <a:cs typeface="Calibri"/>
                <a:sym typeface="Calibri"/>
              </a:rPr>
            </a:br>
            <a:r>
              <a:rPr lang="en-CA" dirty="0">
                <a:latin typeface="Calibri"/>
                <a:ea typeface="Calibri"/>
                <a:cs typeface="Calibri"/>
                <a:sym typeface="Calibri"/>
              </a:rPr>
              <a:t>• Arriving harried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54</a:t>
            </a:fld>
            <a:endParaRPr lang="en-CA"/>
          </a:p>
        </p:txBody>
      </p:sp>
    </p:spTree>
    <p:extLst>
      <p:ext uri="{BB962C8B-B14F-4D97-AF65-F5344CB8AC3E}">
        <p14:creationId xmlns:p14="http://schemas.microsoft.com/office/powerpoint/2010/main" val="1446352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 MIGHT WANT TO SHOW THESE QUESTIONS AND THEN POP BACK TO THE PREVIOUS SLIDE SO THEY CAN IDENTIFY GOOD AND BAD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The following were NOT “good” peer visitor practices</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Assisting Marie to the washroom</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Remaining after Marie shows signs of fatigue • Not checking at the front desk</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late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Arriving harried</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55</a:t>
            </a:fld>
            <a:endParaRPr lang="en-CA"/>
          </a:p>
        </p:txBody>
      </p:sp>
    </p:spTree>
    <p:extLst>
      <p:ext uri="{BB962C8B-B14F-4D97-AF65-F5344CB8AC3E}">
        <p14:creationId xmlns:p14="http://schemas.microsoft.com/office/powerpoint/2010/main" val="26697309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Can make the “one and done” approach more clear</a:t>
            </a:r>
          </a:p>
          <a:p>
            <a:pPr marL="0" lvl="0" indent="0" algn="l" rtl="0">
              <a:lnSpc>
                <a:spcPct val="107000"/>
              </a:lnSpc>
              <a:spcBef>
                <a:spcPts val="0"/>
              </a:spcBef>
              <a:spcAft>
                <a:spcPts val="0"/>
              </a:spcAft>
              <a:buSzPts val="1000"/>
              <a:buFont typeface="Noto Sans Symbols"/>
              <a:buNone/>
            </a:pPr>
            <a:endParaRPr lang="en-CA" b="1" dirty="0">
              <a:latin typeface="Calibri"/>
              <a:ea typeface="Calibri"/>
              <a:cs typeface="Calibri"/>
              <a:sym typeface="Calibri"/>
            </a:endParaRPr>
          </a:p>
          <a:p>
            <a:pPr marL="0" lvl="0" indent="0" algn="l" rtl="0">
              <a:lnSpc>
                <a:spcPct val="107000"/>
              </a:lnSpc>
              <a:spcBef>
                <a:spcPts val="0"/>
              </a:spcBef>
              <a:spcAft>
                <a:spcPts val="0"/>
              </a:spcAft>
              <a:buSzPts val="1000"/>
              <a:buFont typeface="Noto Sans Symbols"/>
              <a:buNone/>
            </a:pPr>
            <a:r>
              <a:rPr lang="en-CA" sz="1200" b="1" dirty="0">
                <a:latin typeface="Calibri"/>
                <a:ea typeface="Calibri"/>
                <a:cs typeface="Calibri"/>
                <a:sym typeface="Calibri"/>
              </a:rPr>
              <a:t>Scheduling a follow-up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If requested, schedule this before concluding the initial visit. </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Let the program that gave you the request know that you are going to do a follow visit – the ACC per visitor standard practice is to have only one visit; this does not preclude follow up visits when they are needed.</a:t>
            </a:r>
            <a:endParaRPr lang="en-CA" dirty="0"/>
          </a:p>
          <a:p>
            <a:pPr marL="342900" lvl="0" indent="-279400" algn="l" rtl="0">
              <a:lnSpc>
                <a:spcPct val="107000"/>
              </a:lnSpc>
              <a:spcBef>
                <a:spcPts val="800"/>
              </a:spcBef>
              <a:spcAft>
                <a:spcPts val="0"/>
              </a:spcAft>
              <a:buSzPts val="1000"/>
              <a:buFont typeface="Noto Sans Symbols"/>
              <a:buNone/>
            </a:pPr>
            <a:endParaRPr lang="en-CA" sz="1200"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56</a:t>
            </a:fld>
            <a:endParaRPr lang="en-CA"/>
          </a:p>
        </p:txBody>
      </p:sp>
    </p:spTree>
    <p:extLst>
      <p:ext uri="{BB962C8B-B14F-4D97-AF65-F5344CB8AC3E}">
        <p14:creationId xmlns:p14="http://schemas.microsoft.com/office/powerpoint/2010/main" val="1335728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Evaluate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Ask the following questions after each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receive the information that I needed about the person I was visiting in advance of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 prepare appropriate materials for the visit?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Did it appear that the communication during the visit was effective or helpful? If not, why not?</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What would I do differently the next time?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Are there any other resources that would’ve been helpful?</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57</a:t>
            </a:fld>
            <a:endParaRPr lang="en-CA"/>
          </a:p>
        </p:txBody>
      </p:sp>
    </p:spTree>
    <p:extLst>
      <p:ext uri="{BB962C8B-B14F-4D97-AF65-F5344CB8AC3E}">
        <p14:creationId xmlns:p14="http://schemas.microsoft.com/office/powerpoint/2010/main" val="1814771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000"/>
              <a:buFont typeface="Noto Sans Symbols"/>
              <a:buNone/>
            </a:pPr>
            <a:r>
              <a:rPr lang="en-CA" b="1" dirty="0">
                <a:solidFill>
                  <a:schemeClr val="dk1"/>
                </a:solidFill>
                <a:latin typeface="Calibri"/>
                <a:ea typeface="Calibri"/>
                <a:cs typeface="Calibri"/>
                <a:sym typeface="Calibri"/>
              </a:rPr>
              <a:t>Report the visit</a:t>
            </a:r>
            <a:endParaRPr lang="en-CA" dirty="0">
              <a:solidFill>
                <a:schemeClr val="dk1"/>
              </a:solidFill>
            </a:endParaRPr>
          </a:p>
          <a:p>
            <a:pPr marL="342900" lvl="0" indent="-342900" algn="l" rtl="0">
              <a:lnSpc>
                <a:spcPct val="107000"/>
              </a:lnSpc>
              <a:spcBef>
                <a:spcPts val="800"/>
              </a:spcBef>
              <a:spcAft>
                <a:spcPts val="0"/>
              </a:spcAft>
              <a:buClr>
                <a:schemeClr val="dk1"/>
              </a:buClr>
              <a:buSzPts val="1000"/>
              <a:buFont typeface="Noto Sans Symbols"/>
              <a:buChar char="∙"/>
            </a:pPr>
            <a:r>
              <a:rPr lang="en-CA" dirty="0">
                <a:solidFill>
                  <a:schemeClr val="dk1"/>
                </a:solidFill>
                <a:latin typeface="Calibri"/>
                <a:ea typeface="Calibri"/>
                <a:cs typeface="Calibri"/>
                <a:sym typeface="Calibri"/>
              </a:rPr>
              <a:t>If the visit was scheduled by an organization or an individual, contact them to make let them know that the visit was made, whether a follow-up visit will be made and whether other any other information is required.</a:t>
            </a:r>
            <a:endParaRPr lang="en-CA" dirty="0">
              <a:solidFill>
                <a:schemeClr val="dk1"/>
              </a:solidFill>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58</a:t>
            </a:fld>
            <a:endParaRPr lang="en-CA"/>
          </a:p>
        </p:txBody>
      </p:sp>
    </p:spTree>
    <p:extLst>
      <p:ext uri="{BB962C8B-B14F-4D97-AF65-F5344CB8AC3E}">
        <p14:creationId xmlns:p14="http://schemas.microsoft.com/office/powerpoint/2010/main" val="664346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Explain the proper procedure to schedule a follow up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and emphasize the importance of self-reflection and evaluation of every visit</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Talk about how to report a visit</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59</a:t>
            </a:fld>
            <a:endParaRPr lang="en-CA"/>
          </a:p>
        </p:txBody>
      </p:sp>
    </p:spTree>
    <p:extLst>
      <p:ext uri="{BB962C8B-B14F-4D97-AF65-F5344CB8AC3E}">
        <p14:creationId xmlns:p14="http://schemas.microsoft.com/office/powerpoint/2010/main" val="28270694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7000"/>
              </a:lnSpc>
              <a:spcBef>
                <a:spcPts val="0"/>
              </a:spcBef>
              <a:spcAft>
                <a:spcPts val="0"/>
              </a:spcAft>
              <a:buSzPts val="1100"/>
              <a:buChar char="●"/>
            </a:pPr>
            <a:r>
              <a:rPr lang="en-CA" dirty="0">
                <a:latin typeface="Calibri"/>
                <a:ea typeface="Calibri"/>
                <a:cs typeface="Calibri"/>
                <a:sym typeface="Calibri"/>
              </a:rPr>
              <a:t>Correct order for the steps for a peer visit:</a:t>
            </a:r>
            <a:endParaRPr lang="en-CA" dirty="0"/>
          </a:p>
          <a:p>
            <a:pPr marL="457200" lvl="0" indent="-298450" algn="l" rtl="0">
              <a:lnSpc>
                <a:spcPct val="107000"/>
              </a:lnSpc>
              <a:spcBef>
                <a:spcPts val="800"/>
              </a:spcBef>
              <a:spcAft>
                <a:spcPts val="0"/>
              </a:spcAft>
              <a:buSzPts val="1100"/>
              <a:buChar char="●"/>
            </a:pPr>
            <a:r>
              <a:rPr lang="en-CA" dirty="0">
                <a:latin typeface="Calibri"/>
                <a:ea typeface="Calibri"/>
                <a:cs typeface="Calibri"/>
                <a:sym typeface="Calibri"/>
              </a:rPr>
              <a:t>1. Determine the type of visit required: home, hospital, phone or other</a:t>
            </a:r>
            <a:br>
              <a:rPr lang="en-CA" dirty="0">
                <a:latin typeface="Calibri"/>
                <a:ea typeface="Calibri"/>
                <a:cs typeface="Calibri"/>
                <a:sym typeface="Calibri"/>
              </a:rPr>
            </a:br>
            <a:r>
              <a:rPr lang="en-CA" dirty="0">
                <a:latin typeface="Calibri"/>
                <a:ea typeface="Calibri"/>
                <a:cs typeface="Calibri"/>
                <a:sym typeface="Calibri"/>
              </a:rPr>
              <a:t>2. Make the initial contact to schedule the visit</a:t>
            </a:r>
            <a:br>
              <a:rPr lang="en-CA" dirty="0">
                <a:latin typeface="Calibri"/>
                <a:ea typeface="Calibri"/>
                <a:cs typeface="Calibri"/>
                <a:sym typeface="Calibri"/>
              </a:rPr>
            </a:br>
            <a:r>
              <a:rPr lang="en-CA" dirty="0">
                <a:latin typeface="Calibri"/>
                <a:ea typeface="Calibri"/>
                <a:cs typeface="Calibri"/>
                <a:sym typeface="Calibri"/>
              </a:rPr>
              <a:t>3. Gather any information required for the visit</a:t>
            </a:r>
            <a:br>
              <a:rPr lang="en-CA" dirty="0">
                <a:latin typeface="Calibri"/>
                <a:ea typeface="Calibri"/>
                <a:cs typeface="Calibri"/>
                <a:sym typeface="Calibri"/>
              </a:rPr>
            </a:br>
            <a:r>
              <a:rPr lang="en-CA" dirty="0">
                <a:latin typeface="Calibri"/>
                <a:ea typeface="Calibri"/>
                <a:cs typeface="Calibri"/>
                <a:sym typeface="Calibri"/>
              </a:rPr>
              <a:t>4. Conduct the visit</a:t>
            </a:r>
            <a:br>
              <a:rPr lang="en-CA" dirty="0">
                <a:latin typeface="Calibri"/>
                <a:ea typeface="Calibri"/>
                <a:cs typeface="Calibri"/>
                <a:sym typeface="Calibri"/>
              </a:rPr>
            </a:br>
            <a:r>
              <a:rPr lang="en-CA" dirty="0">
                <a:latin typeface="Calibri"/>
                <a:ea typeface="Calibri"/>
                <a:cs typeface="Calibri"/>
                <a:sym typeface="Calibri"/>
              </a:rPr>
              <a:t>5. Schedule follow-up visit or activity as requested</a:t>
            </a:r>
            <a:br>
              <a:rPr lang="en-CA" dirty="0">
                <a:latin typeface="Calibri"/>
                <a:ea typeface="Calibri"/>
                <a:cs typeface="Calibri"/>
                <a:sym typeface="Calibri"/>
              </a:rPr>
            </a:br>
            <a:r>
              <a:rPr lang="en-CA" dirty="0">
                <a:latin typeface="Calibri"/>
                <a:ea typeface="Calibri"/>
                <a:cs typeface="Calibri"/>
                <a:sym typeface="Calibri"/>
              </a:rPr>
              <a:t>6. Evaluate the visit</a:t>
            </a:r>
            <a:br>
              <a:rPr lang="en-CA" dirty="0">
                <a:latin typeface="Calibri"/>
                <a:ea typeface="Calibri"/>
                <a:cs typeface="Calibri"/>
                <a:sym typeface="Calibri"/>
              </a:rPr>
            </a:br>
            <a:r>
              <a:rPr lang="en-CA" dirty="0">
                <a:latin typeface="Calibri"/>
                <a:ea typeface="Calibri"/>
                <a:cs typeface="Calibri"/>
                <a:sym typeface="Calibri"/>
              </a:rPr>
              <a:t>7. Report the visit if required</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60</a:t>
            </a:fld>
            <a:endParaRPr lang="en-CA"/>
          </a:p>
        </p:txBody>
      </p:sp>
    </p:spTree>
    <p:extLst>
      <p:ext uri="{BB962C8B-B14F-4D97-AF65-F5344CB8AC3E}">
        <p14:creationId xmlns:p14="http://schemas.microsoft.com/office/powerpoint/2010/main" val="171066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Discussions about mental health will comprise a large part of most peer visits. What you are primarily doing is CREATING THE SPACE for the person you are visiting to share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We will talk about a peer visitor’s role in supporting mental health including both what you can do and when and how you can provide support when issues arise that are beyond the scope of your role</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It is not the role of a peer visitor to diagnose or treat mental health challenges that the person they are visiting may be experiencing.</a:t>
            </a:r>
          </a:p>
          <a:p>
            <a:pPr marL="0" lvl="0" indent="0" algn="l" rtl="0">
              <a:spcBef>
                <a:spcPts val="800"/>
              </a:spcBef>
              <a:spcAft>
                <a:spcPts val="0"/>
              </a:spcAft>
              <a:buSzPts val="1100"/>
              <a:buNone/>
            </a:pPr>
            <a:r>
              <a:rPr lang="en-CA" dirty="0">
                <a:latin typeface="Calibri"/>
                <a:ea typeface="Calibri"/>
                <a:cs typeface="Calibri"/>
                <a:sym typeface="Calibri"/>
              </a:rPr>
              <a:t>● Nor it is it their role to provide medical advice. </a:t>
            </a:r>
          </a:p>
          <a:p>
            <a:pPr marL="0" lvl="0" indent="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does include providing hope and optimism, encouraging the person you’re visiting to share their feelings, listening to them, engaging in communication to help them with their recovery, and generally providing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61</a:t>
            </a:fld>
            <a:endParaRPr lang="en-CA"/>
          </a:p>
        </p:txBody>
      </p:sp>
    </p:spTree>
    <p:extLst>
      <p:ext uri="{BB962C8B-B14F-4D97-AF65-F5344CB8AC3E}">
        <p14:creationId xmlns:p14="http://schemas.microsoft.com/office/powerpoint/2010/main" val="2656878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The primary responsibility of a peer visitor is to support an individual’s voice and choice to be heard.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If you have had a similar experience to your peer’s, you can offer some insight as to what you did when you were in the situation and what worked for you.</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is crucial that you are making it clear that you are not telling them to adopt the same methods and remedies as you did.</a:t>
            </a:r>
          </a:p>
          <a:p>
            <a:pPr marL="0" lvl="0" indent="0" algn="l" rtl="0">
              <a:spcBef>
                <a:spcPts val="0"/>
              </a:spcBef>
              <a:spcAft>
                <a:spcPts val="0"/>
              </a:spcAft>
              <a:buSzPts val="1100"/>
              <a:buNone/>
            </a:pPr>
            <a:r>
              <a:rPr lang="en-CA" dirty="0">
                <a:latin typeface="Calibri"/>
                <a:ea typeface="Calibri"/>
                <a:cs typeface="Calibri"/>
                <a:sym typeface="Calibri"/>
              </a:rPr>
              <a:t>● Every individual is different and the same methods that worked for you may not apply to your peers.</a:t>
            </a:r>
          </a:p>
          <a:p>
            <a:pPr marL="0" lvl="0" indent="0" algn="l" rtl="0">
              <a:spcBef>
                <a:spcPts val="0"/>
              </a:spcBef>
              <a:spcAft>
                <a:spcPts val="0"/>
              </a:spcAft>
              <a:buSzPts val="1100"/>
              <a:buNone/>
            </a:pPr>
            <a:r>
              <a:rPr lang="en-CA" dirty="0">
                <a:latin typeface="Calibri"/>
                <a:ea typeface="Calibri"/>
                <a:cs typeface="Calibri"/>
                <a:sym typeface="Calibri"/>
              </a:rPr>
              <a:t>● As a peer visitor, you have specifically agreed to use the wisdom you have gained through your personal experience in an intentional way.</a:t>
            </a:r>
          </a:p>
          <a:p>
            <a:pPr marL="0" lvl="0" indent="0" algn="l" rtl="0">
              <a:spcBef>
                <a:spcPts val="0"/>
              </a:spcBef>
              <a:spcAft>
                <a:spcPts val="0"/>
              </a:spcAft>
              <a:buSzPts val="1100"/>
              <a:buNone/>
            </a:pPr>
            <a:r>
              <a:rPr lang="en-CA" dirty="0">
                <a:latin typeface="Calibri"/>
                <a:ea typeface="Calibri"/>
                <a:cs typeface="Calibri"/>
                <a:sym typeface="Calibri"/>
              </a:rPr>
              <a:t>● Much of the focus in your support of another person with amputation is on mutuality.</a:t>
            </a:r>
          </a:p>
          <a:p>
            <a:pPr marL="0" lvl="0" indent="0" algn="l" rtl="0">
              <a:spcBef>
                <a:spcPts val="0"/>
              </a:spcBef>
              <a:spcAft>
                <a:spcPts val="0"/>
              </a:spcAft>
              <a:buSzPts val="1100"/>
              <a:buNone/>
            </a:pPr>
            <a:r>
              <a:rPr lang="en-CA" dirty="0">
                <a:latin typeface="Calibri"/>
                <a:ea typeface="Calibri"/>
                <a:cs typeface="Calibri"/>
                <a:sym typeface="Calibri"/>
              </a:rPr>
              <a:t>○ Mutuality means a focus on the relationship rather than either individual.</a:t>
            </a:r>
          </a:p>
          <a:p>
            <a:pPr marL="0" lvl="0" indent="0" algn="l" rtl="0">
              <a:spcBef>
                <a:spcPts val="0"/>
              </a:spcBef>
              <a:spcAft>
                <a:spcPts val="0"/>
              </a:spcAft>
              <a:buSzPts val="1100"/>
              <a:buNone/>
            </a:pPr>
            <a:r>
              <a:rPr lang="en-CA" dirty="0">
                <a:latin typeface="Calibri"/>
                <a:ea typeface="Calibri"/>
                <a:cs typeface="Calibri"/>
                <a:sym typeface="Calibri"/>
              </a:rPr>
              <a:t>○ It also means an acceptance that both people involved can learn from and be impacted by the peer support relationship.</a:t>
            </a:r>
          </a:p>
          <a:p>
            <a:pPr marL="0" lvl="0" indent="0" algn="l" rtl="0">
              <a:spcBef>
                <a:spcPts val="0"/>
              </a:spcBef>
              <a:spcAft>
                <a:spcPts val="0"/>
              </a:spcAft>
              <a:buSzPts val="1100"/>
              <a:buNone/>
            </a:pPr>
            <a:r>
              <a:rPr lang="en-CA" dirty="0">
                <a:latin typeface="Calibri"/>
                <a:ea typeface="Calibri"/>
                <a:cs typeface="Calibri"/>
                <a:sym typeface="Calibri"/>
              </a:rPr>
              <a:t>○ Mutuality also reduces power imbalances in peer support work; this is particularly important in the context of mental health challenges.</a:t>
            </a:r>
          </a:p>
          <a:p>
            <a:pPr marL="0" lvl="0" indent="0" algn="l" rtl="0">
              <a:spcBef>
                <a:spcPts val="0"/>
              </a:spcBef>
              <a:spcAft>
                <a:spcPts val="0"/>
              </a:spcAft>
              <a:buClr>
                <a:schemeClr val="dk1"/>
              </a:buClr>
              <a:buSzPts val="1100"/>
              <a:buFont typeface="Arial"/>
              <a:buNone/>
            </a:pPr>
            <a:endParaRPr lang="en-CA" dirty="0">
              <a:latin typeface="Calibri"/>
              <a:ea typeface="Calibri"/>
              <a:cs typeface="Calibri"/>
              <a:sym typeface="Calibri"/>
            </a:endParaRP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62</a:t>
            </a:fld>
            <a:endParaRPr lang="en-CA"/>
          </a:p>
        </p:txBody>
      </p:sp>
    </p:spTree>
    <p:extLst>
      <p:ext uri="{BB962C8B-B14F-4D97-AF65-F5344CB8AC3E}">
        <p14:creationId xmlns:p14="http://schemas.microsoft.com/office/powerpoint/2010/main" val="7495163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cannot repeat often enough that, as a peer visitor, As a peer visitor, your role is not to diagnose any mental health challenges or disorders nor is it your role to treat them.</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Your role is to listen, support and refer the person for professional help as needed.</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Difference between grief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Often, feelings of sadness and grief are mistaken for being depressed. Though grieving is natural and shares some similar features to depression, they differ in various ways.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We’ll talk about depression in more detail on the next slide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ANXIETY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Anxiety is a feeling of worry, nervousness, or unease, typically about an imminent event or something with an uncertain outcome.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can lead persons with amputation to avoid situations that lead to the worsening of their symptoms.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peer visitor’s role in supporting a person who is experiencing anxiety is similar to that of supporting persons with symptoms of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Quality of life (QoL) is about well-being, regarding both positive and negative elements within the entirety of their existence at a specific point in time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Not surprisingly depression, anxiety, and PTSD that will talk about shortly are associated with lower quality of life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amputation tend to report a lower quality of life than those without</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aspects of quality of life, most affected for amputees are physical functioning, roll imitations to the physical problems, roll, imitations, due to emotional problems, vitality and mental health</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63</a:t>
            </a:fld>
            <a:endParaRPr lang="en-CA"/>
          </a:p>
        </p:txBody>
      </p:sp>
    </p:spTree>
    <p:extLst>
      <p:ext uri="{BB962C8B-B14F-4D97-AF65-F5344CB8AC3E}">
        <p14:creationId xmlns:p14="http://schemas.microsoft.com/office/powerpoint/2010/main" val="171555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Once Group discussion has been established – stop sharing screen for better discussion environment</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a:t>
            </a:fld>
            <a:endParaRPr lang="en-CA"/>
          </a:p>
        </p:txBody>
      </p:sp>
    </p:spTree>
    <p:extLst>
      <p:ext uri="{BB962C8B-B14F-4D97-AF65-F5344CB8AC3E}">
        <p14:creationId xmlns:p14="http://schemas.microsoft.com/office/powerpoint/2010/main" val="2410197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 will share some of the statistics that appear in your guide but you need to remember that everybody responds in a different way to amputation – these are generalizations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 persons who have undergone amputation as a result of trauma, the incidence of depression ranges from 21 to 63%.</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who have been amputated secondary to trauma have a greater risk for depressive symptoms (46%) as compared to those who have had an amputation as a result of vascular causes (38%) or cancer (16%) (</a:t>
            </a:r>
            <a:r>
              <a:rPr lang="en-CA" dirty="0" err="1">
                <a:latin typeface="Calibri"/>
                <a:ea typeface="Calibri"/>
                <a:cs typeface="Calibri"/>
                <a:sym typeface="Calibri"/>
              </a:rPr>
              <a:t>Mckechnie</a:t>
            </a:r>
            <a:r>
              <a:rPr lang="en-CA" dirty="0">
                <a:latin typeface="Calibri"/>
                <a:ea typeface="Calibri"/>
                <a:cs typeface="Calibri"/>
                <a:sym typeface="Calibri"/>
              </a:rPr>
              <a:t> &amp; John, 2014).</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For persons with single-limb amputation, the rate of depression and anxiety increases with the level of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Surprisingly, in at least one study, they found that persons with multiple amputations had lower levels of anxiety and depression.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Persons with upper extremity amputations had higher levels of depression and less adjustment to their prosthesis when compared to persons with lower-limb amputations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Most studies that have been done report depression for a period of up to two years post amputation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2 to 10 years post amputation depression rates are similar to those of the general population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Although your role is not to treat depression, as a peer visitor there are many things you can do to help. These include: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Starting a conversation; letting them know that you’re there for them (creating space)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Help them reach out for support such as counseling</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If they are already receiving therapy, support them in continuing that therapy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And very importantly, take care of yourself.</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64</a:t>
            </a:fld>
            <a:endParaRPr lang="en-CA"/>
          </a:p>
        </p:txBody>
      </p:sp>
    </p:spTree>
    <p:extLst>
      <p:ext uri="{BB962C8B-B14F-4D97-AF65-F5344CB8AC3E}">
        <p14:creationId xmlns:p14="http://schemas.microsoft.com/office/powerpoint/2010/main" val="3668453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Take up discussion points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65</a:t>
            </a:fld>
            <a:endParaRPr lang="en-CA"/>
          </a:p>
        </p:txBody>
      </p:sp>
    </p:spTree>
    <p:extLst>
      <p:ext uri="{BB962C8B-B14F-4D97-AF65-F5344CB8AC3E}">
        <p14:creationId xmlns:p14="http://schemas.microsoft.com/office/powerpoint/2010/main" val="2644536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Depression is associated with decreased use of </a:t>
            </a:r>
            <a:r>
              <a:rPr lang="en-CA" b="1" u="sng" dirty="0">
                <a:solidFill>
                  <a:srgbClr val="FF0000"/>
                </a:solidFill>
                <a:latin typeface="Calibri"/>
                <a:ea typeface="Calibri"/>
                <a:cs typeface="Calibri"/>
                <a:sym typeface="Calibri"/>
              </a:rPr>
              <a:t>prostheses </a:t>
            </a:r>
            <a:r>
              <a:rPr lang="en-CA" dirty="0">
                <a:latin typeface="Calibri"/>
                <a:ea typeface="Calibri"/>
                <a:cs typeface="Calibri"/>
                <a:sym typeface="Calibri"/>
              </a:rPr>
              <a:t>and poorer </a:t>
            </a:r>
            <a:r>
              <a:rPr lang="en-CA" b="1" u="sng" dirty="0">
                <a:solidFill>
                  <a:srgbClr val="FF0000"/>
                </a:solidFill>
                <a:latin typeface="Calibri"/>
                <a:ea typeface="Calibri"/>
                <a:cs typeface="Calibri"/>
                <a:sym typeface="Calibri"/>
              </a:rPr>
              <a:t>self-rated health.</a:t>
            </a:r>
            <a:br>
              <a:rPr lang="en-CA" dirty="0">
                <a:latin typeface="Calibri"/>
                <a:ea typeface="Calibri"/>
                <a:cs typeface="Calibri"/>
                <a:sym typeface="Calibri"/>
              </a:rPr>
            </a:br>
            <a:r>
              <a:rPr lang="en-CA" dirty="0">
                <a:latin typeface="Calibri"/>
                <a:ea typeface="Calibri"/>
                <a:cs typeface="Calibri"/>
                <a:sym typeface="Calibri"/>
              </a:rPr>
              <a:t>Depressive symptoms include </a:t>
            </a:r>
            <a:r>
              <a:rPr lang="en-CA" b="1" u="sng" dirty="0">
                <a:solidFill>
                  <a:srgbClr val="FF0000"/>
                </a:solidFill>
                <a:latin typeface="Calibri"/>
                <a:ea typeface="Calibri"/>
                <a:cs typeface="Calibri"/>
                <a:sym typeface="Calibri"/>
              </a:rPr>
              <a:t>increased fatigue.</a:t>
            </a:r>
            <a:br>
              <a:rPr lang="en-CA" dirty="0">
                <a:latin typeface="Calibri"/>
                <a:ea typeface="Calibri"/>
                <a:cs typeface="Calibri"/>
                <a:sym typeface="Calibri"/>
              </a:rPr>
            </a:br>
            <a:r>
              <a:rPr lang="en-CA" dirty="0">
                <a:latin typeface="Calibri"/>
                <a:ea typeface="Calibri"/>
                <a:cs typeface="Calibri"/>
                <a:sym typeface="Calibri"/>
              </a:rPr>
              <a:t>As a peer visitor you can help them by </a:t>
            </a:r>
            <a:r>
              <a:rPr lang="en-CA" b="1" u="sng" dirty="0">
                <a:solidFill>
                  <a:srgbClr val="FF0000"/>
                </a:solidFill>
                <a:latin typeface="Calibri"/>
                <a:ea typeface="Calibri"/>
                <a:cs typeface="Calibri"/>
                <a:sym typeface="Calibri"/>
              </a:rPr>
              <a:t>letting them know you are there.</a:t>
            </a:r>
            <a:br>
              <a:rPr lang="en-CA" b="1" u="sng" dirty="0">
                <a:solidFill>
                  <a:srgbClr val="FF0000"/>
                </a:solidFill>
                <a:latin typeface="Calibri"/>
                <a:ea typeface="Calibri"/>
                <a:cs typeface="Calibri"/>
                <a:sym typeface="Calibri"/>
              </a:rPr>
            </a:br>
            <a:r>
              <a:rPr lang="en-CA" dirty="0">
                <a:latin typeface="Calibri"/>
                <a:ea typeface="Calibri"/>
                <a:cs typeface="Calibri"/>
                <a:sym typeface="Calibri"/>
              </a:rPr>
              <a:t>Grief differs from depression in that it</a:t>
            </a:r>
            <a:r>
              <a:rPr lang="en-CA" b="1" u="sng" dirty="0">
                <a:solidFill>
                  <a:srgbClr val="FF0000"/>
                </a:solidFill>
                <a:latin typeface="Calibri"/>
                <a:ea typeface="Calibri"/>
                <a:cs typeface="Calibri"/>
                <a:sym typeface="Calibri"/>
              </a:rPr>
              <a:t> diminishes</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over time.</a:t>
            </a:r>
            <a:br>
              <a:rPr lang="en-CA" dirty="0">
                <a:latin typeface="Calibri"/>
                <a:ea typeface="Calibri"/>
                <a:cs typeface="Calibri"/>
                <a:sym typeface="Calibri"/>
              </a:rPr>
            </a:br>
            <a:r>
              <a:rPr lang="en-CA" dirty="0">
                <a:latin typeface="Calibri"/>
                <a:ea typeface="Calibri"/>
                <a:cs typeface="Calibri"/>
                <a:sym typeface="Calibri"/>
              </a:rPr>
              <a:t>Persons with </a:t>
            </a:r>
            <a:r>
              <a:rPr lang="en-CA" b="1" u="sng" dirty="0">
                <a:solidFill>
                  <a:srgbClr val="FF0000"/>
                </a:solidFill>
                <a:latin typeface="Calibri"/>
                <a:ea typeface="Calibri"/>
                <a:cs typeface="Calibri"/>
                <a:sym typeface="Calibri"/>
              </a:rPr>
              <a:t>upper</a:t>
            </a:r>
            <a:r>
              <a:rPr lang="en-CA" dirty="0">
                <a:latin typeface="Calibri"/>
                <a:ea typeface="Calibri"/>
                <a:cs typeface="Calibri"/>
                <a:sym typeface="Calibri"/>
              </a:rPr>
              <a:t> extremity amputations have higher levels of anxiety than those with </a:t>
            </a:r>
            <a:r>
              <a:rPr lang="en-CA" b="1" u="sng" dirty="0">
                <a:solidFill>
                  <a:srgbClr val="FF0000"/>
                </a:solidFill>
                <a:latin typeface="Calibri"/>
                <a:ea typeface="Calibri"/>
                <a:cs typeface="Calibri"/>
                <a:sym typeface="Calibri"/>
              </a:rPr>
              <a:t>lower extremity</a:t>
            </a:r>
            <a:r>
              <a:rPr lang="en-CA" dirty="0">
                <a:solidFill>
                  <a:srgbClr val="FF0000"/>
                </a:solidFill>
                <a:latin typeface="Calibri"/>
                <a:ea typeface="Calibri"/>
                <a:cs typeface="Calibri"/>
                <a:sym typeface="Calibri"/>
              </a:rPr>
              <a:t> </a:t>
            </a:r>
            <a:r>
              <a:rPr lang="en-CA" dirty="0">
                <a:latin typeface="Calibri"/>
                <a:ea typeface="Calibri"/>
                <a:cs typeface="Calibri"/>
                <a:sym typeface="Calibri"/>
              </a:rPr>
              <a:t>amputations.</a:t>
            </a:r>
            <a:br>
              <a:rPr lang="en-CA" dirty="0">
                <a:latin typeface="Calibri"/>
                <a:ea typeface="Calibri"/>
                <a:cs typeface="Calibri"/>
                <a:sym typeface="Calibri"/>
              </a:rPr>
            </a:br>
            <a:r>
              <a:rPr lang="en-CA" dirty="0">
                <a:latin typeface="Calibri"/>
                <a:ea typeface="Calibri"/>
                <a:cs typeface="Calibri"/>
                <a:sym typeface="Calibri"/>
              </a:rPr>
              <a:t>Symptoms of anxiety include </a:t>
            </a:r>
            <a:r>
              <a:rPr lang="en-CA" b="1" u="sng" dirty="0">
                <a:solidFill>
                  <a:srgbClr val="FF0000"/>
                </a:solidFill>
                <a:latin typeface="Calibri"/>
                <a:ea typeface="Calibri"/>
                <a:cs typeface="Calibri"/>
                <a:sym typeface="Calibri"/>
              </a:rPr>
              <a:t>nervousness.</a:t>
            </a:r>
            <a:br>
              <a:rPr lang="en-CA" dirty="0">
                <a:latin typeface="Calibri"/>
                <a:ea typeface="Calibri"/>
                <a:cs typeface="Calibri"/>
                <a:sym typeface="Calibri"/>
              </a:rPr>
            </a:br>
            <a:r>
              <a:rPr lang="en-CA" dirty="0">
                <a:latin typeface="Calibri"/>
                <a:ea typeface="Calibri"/>
                <a:cs typeface="Calibri"/>
                <a:sym typeface="Calibri"/>
              </a:rPr>
              <a:t>Depression and anxiety are correlated with </a:t>
            </a:r>
            <a:r>
              <a:rPr lang="en-CA" b="1" u="sng" dirty="0">
                <a:solidFill>
                  <a:srgbClr val="FF0000"/>
                </a:solidFill>
                <a:latin typeface="Calibri"/>
                <a:ea typeface="Calibri"/>
                <a:cs typeface="Calibri"/>
                <a:sym typeface="Calibri"/>
              </a:rPr>
              <a:t>poorer</a:t>
            </a:r>
            <a:r>
              <a:rPr lang="en-CA" dirty="0">
                <a:latin typeface="Calibri"/>
                <a:ea typeface="Calibri"/>
                <a:cs typeface="Calibri"/>
                <a:sym typeface="Calibri"/>
              </a:rPr>
              <a:t> quality of life.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66</a:t>
            </a:fld>
            <a:endParaRPr lang="en-CA"/>
          </a:p>
        </p:txBody>
      </p:sp>
    </p:spTree>
    <p:extLst>
      <p:ext uri="{BB962C8B-B14F-4D97-AF65-F5344CB8AC3E}">
        <p14:creationId xmlns:p14="http://schemas.microsoft.com/office/powerpoint/2010/main" val="3435552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67</a:t>
            </a:fld>
            <a:endParaRPr lang="en-CA"/>
          </a:p>
        </p:txBody>
      </p:sp>
    </p:spTree>
    <p:extLst>
      <p:ext uri="{BB962C8B-B14F-4D97-AF65-F5344CB8AC3E}">
        <p14:creationId xmlns:p14="http://schemas.microsoft.com/office/powerpoint/2010/main" val="628870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68</a:t>
            </a:fld>
            <a:endParaRPr lang="en-CA"/>
          </a:p>
        </p:txBody>
      </p:sp>
    </p:spTree>
    <p:extLst>
      <p:ext uri="{BB962C8B-B14F-4D97-AF65-F5344CB8AC3E}">
        <p14:creationId xmlns:p14="http://schemas.microsoft.com/office/powerpoint/2010/main" val="95321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Post-traumatic stress disorder (PTSD) is a psychological disorder that develops as a result of a traumatic event.</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more common in amputees who have lost limbs as a result of combat or traumatic injury.</a:t>
            </a:r>
          </a:p>
          <a:p>
            <a:pPr marL="0" lvl="0" indent="0" algn="l" rtl="0">
              <a:lnSpc>
                <a:spcPct val="107000"/>
              </a:lnSpc>
              <a:spcBef>
                <a:spcPts val="800"/>
              </a:spcBef>
              <a:spcAft>
                <a:spcPts val="0"/>
              </a:spcAft>
              <a:buClr>
                <a:schemeClr val="dk1"/>
              </a:buClr>
              <a:buSzPts val="1100"/>
              <a:buFont typeface="Arial"/>
              <a:buNone/>
            </a:pPr>
            <a:r>
              <a:rPr lang="en-CA" b="1" dirty="0">
                <a:latin typeface="Calibri"/>
                <a:ea typeface="Calibri"/>
                <a:cs typeface="Calibri"/>
                <a:sym typeface="Calibri"/>
              </a:rPr>
              <a:t>● PTSD is relatively rare (&lt; 5%) among amputees whose surgery follows a chronic illness such as diabetes or cancer but that does not mean that it doesn’t happen</a:t>
            </a:r>
          </a:p>
          <a:p>
            <a:pPr marL="0" lvl="0" indent="0" algn="l" rtl="0">
              <a:lnSpc>
                <a:spcPct val="107000"/>
              </a:lnSpc>
              <a:spcBef>
                <a:spcPts val="800"/>
              </a:spcBef>
              <a:spcAft>
                <a:spcPts val="0"/>
              </a:spcAft>
              <a:buSzPts val="1000"/>
              <a:buFont typeface="Noto Sans Symbols"/>
              <a:buNone/>
            </a:pPr>
            <a:endParaRPr lang="en-CA" sz="1200" b="1" dirty="0">
              <a:latin typeface="Calibri"/>
              <a:ea typeface="Calibri"/>
              <a:cs typeface="Calibri"/>
              <a:sym typeface="Calibri"/>
            </a:endParaRPr>
          </a:p>
          <a:p>
            <a:pPr marL="0" lvl="0" indent="0" algn="l" rtl="0">
              <a:lnSpc>
                <a:spcPct val="107000"/>
              </a:lnSpc>
              <a:spcBef>
                <a:spcPts val="800"/>
              </a:spcBef>
              <a:spcAft>
                <a:spcPts val="0"/>
              </a:spcAft>
              <a:buSzPts val="1000"/>
              <a:buFont typeface="Noto Sans Symbols"/>
              <a:buNone/>
            </a:pPr>
            <a:r>
              <a:rPr lang="en-CA" sz="1200" b="1" dirty="0">
                <a:latin typeface="Calibri"/>
                <a:ea typeface="Calibri"/>
                <a:cs typeface="Calibri"/>
                <a:sym typeface="Calibri"/>
              </a:rPr>
              <a:t>Symptoms of PTSD fall into four categories:</a:t>
            </a:r>
            <a:endParaRPr lang="en-CA" sz="12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Intrusion (memories, dreams, flashbacks)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Avoidance (staying away from places, events, objects that are reminders of the traumatic experience),</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cognition and mood (inability to remember key features in the event, negative thoughts about yourself, feelings of guilt or blame, and loss of interest in enjoyable activities)</a:t>
            </a:r>
            <a:endParaRPr lang="en-CA" dirty="0"/>
          </a:p>
          <a:p>
            <a:pPr marL="342900" lvl="0" indent="-342900" algn="l" rtl="0">
              <a:lnSpc>
                <a:spcPct val="107000"/>
              </a:lnSpc>
              <a:spcBef>
                <a:spcPts val="800"/>
              </a:spcBef>
              <a:spcAft>
                <a:spcPts val="0"/>
              </a:spcAft>
              <a:buSzPts val="1000"/>
              <a:buFont typeface="Noto Sans Symbols"/>
              <a:buChar char="∙"/>
            </a:pPr>
            <a:r>
              <a:rPr lang="en-CA" sz="1200" dirty="0">
                <a:latin typeface="Calibri"/>
                <a:ea typeface="Calibri"/>
                <a:cs typeface="Calibri"/>
                <a:sym typeface="Calibri"/>
              </a:rPr>
              <a:t>Alterations in arousal and reactivity (being easily startled, feeling tense, difficulty sleeping, angry outbursts).</a:t>
            </a:r>
          </a:p>
          <a:p>
            <a:pPr marL="457200" lvl="0" indent="-228600" algn="l" rtl="0">
              <a:lnSpc>
                <a:spcPct val="100000"/>
              </a:lnSpc>
              <a:spcBef>
                <a:spcPts val="800"/>
              </a:spcBef>
              <a:spcAft>
                <a:spcPts val="0"/>
              </a:spcAft>
              <a:buSzPts val="1100"/>
              <a:buNone/>
            </a:pPr>
            <a:r>
              <a:rPr lang="en-CA" dirty="0"/>
              <a:t>· Persons with PTSD require professional support.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69</a:t>
            </a:fld>
            <a:endParaRPr lang="en-CA"/>
          </a:p>
        </p:txBody>
      </p:sp>
    </p:spTree>
    <p:extLst>
      <p:ext uri="{BB962C8B-B14F-4D97-AF65-F5344CB8AC3E}">
        <p14:creationId xmlns:p14="http://schemas.microsoft.com/office/powerpoint/2010/main" val="3655907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70</a:t>
            </a:fld>
            <a:endParaRPr lang="en-CA"/>
          </a:p>
        </p:txBody>
      </p:sp>
    </p:spTree>
    <p:extLst>
      <p:ext uri="{BB962C8B-B14F-4D97-AF65-F5344CB8AC3E}">
        <p14:creationId xmlns:p14="http://schemas.microsoft.com/office/powerpoint/2010/main" val="10601870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Amputees are challenged not only by how their body works and feels after amputation; they may also be concerned with how it looks.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Body image is a person’s perception of their body and is affected by both internal and external factors: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internal factors include things like age, sex, and physical condition</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external factors can be social and environmental. Body image disturbance can result from social values that emphasize vitality, appearance and fitness.</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Amputation could be seen as a sign of failure to meet these values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71</a:t>
            </a:fld>
            <a:endParaRPr lang="en-CA"/>
          </a:p>
        </p:txBody>
      </p:sp>
    </p:spTree>
    <p:extLst>
      <p:ext uri="{BB962C8B-B14F-4D97-AF65-F5344CB8AC3E}">
        <p14:creationId xmlns:p14="http://schemas.microsoft.com/office/powerpoint/2010/main" val="26409646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You can support the person you’re visiting with their body image concerns by: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Letting them know that it takes time to come to terms with their (potentially) new body</a:t>
            </a:r>
          </a:p>
          <a:p>
            <a:pPr marL="457200" lvl="0" indent="-228600" algn="l" rtl="0">
              <a:spcBef>
                <a:spcPts val="800"/>
              </a:spcBef>
              <a:spcAft>
                <a:spcPts val="0"/>
              </a:spcAft>
              <a:buSzPts val="1100"/>
              <a:buNone/>
            </a:pPr>
            <a:r>
              <a:rPr lang="en-CA" dirty="0">
                <a:latin typeface="Calibri"/>
                <a:ea typeface="Calibri"/>
                <a:cs typeface="Calibri"/>
                <a:sym typeface="Calibri"/>
              </a:rPr>
              <a:t>• Listening when they are ready to talk about their concerns </a:t>
            </a:r>
          </a:p>
          <a:p>
            <a:pPr marL="457200" lvl="0" indent="-228600" algn="l" rtl="0">
              <a:spcBef>
                <a:spcPts val="800"/>
              </a:spcBef>
              <a:spcAft>
                <a:spcPts val="0"/>
              </a:spcAft>
              <a:buClr>
                <a:schemeClr val="dk1"/>
              </a:buClr>
              <a:buSzPts val="1100"/>
              <a:buFont typeface="Arial"/>
              <a:buNone/>
            </a:pPr>
            <a:r>
              <a:rPr lang="en-CA" dirty="0">
                <a:solidFill>
                  <a:schemeClr val="dk1"/>
                </a:solidFill>
                <a:latin typeface="Calibri"/>
                <a:ea typeface="Calibri"/>
                <a:cs typeface="Calibri"/>
                <a:sym typeface="Calibri"/>
              </a:rPr>
              <a:t>• </a:t>
            </a:r>
            <a:r>
              <a:rPr lang="en-CA" dirty="0">
                <a:latin typeface="Calibri"/>
                <a:ea typeface="Calibri"/>
                <a:cs typeface="Calibri"/>
                <a:sym typeface="Calibri"/>
              </a:rPr>
              <a:t>Just the opportunity to meet with another amputee can improve a persons, body positivity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The Rams of Canada has a brochure on body image and positivity that you might share with someone who is experiencing this challenge.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72</a:t>
            </a:fld>
            <a:endParaRPr lang="en-CA"/>
          </a:p>
        </p:txBody>
      </p:sp>
    </p:spTree>
    <p:extLst>
      <p:ext uri="{BB962C8B-B14F-4D97-AF65-F5344CB8AC3E}">
        <p14:creationId xmlns:p14="http://schemas.microsoft.com/office/powerpoint/2010/main" val="12271895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73</a:t>
            </a:fld>
            <a:endParaRPr lang="en-CA"/>
          </a:p>
        </p:txBody>
      </p:sp>
    </p:spTree>
    <p:extLst>
      <p:ext uri="{BB962C8B-B14F-4D97-AF65-F5344CB8AC3E}">
        <p14:creationId xmlns:p14="http://schemas.microsoft.com/office/powerpoint/2010/main" val="129602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lnSpc>
                <a:spcPct val="107000"/>
              </a:lnSpc>
              <a:spcBef>
                <a:spcPts val="0"/>
              </a:spcBef>
              <a:spcAft>
                <a:spcPts val="0"/>
              </a:spcAft>
              <a:buClr>
                <a:srgbClr val="000000"/>
              </a:buClr>
              <a:buSzPts val="1000"/>
              <a:buFont typeface="Noto Sans Symbols"/>
              <a:buChar char="∙"/>
            </a:pPr>
            <a:r>
              <a:rPr lang="en-CA" sz="1100" dirty="0">
                <a:latin typeface="Calibri"/>
                <a:ea typeface="Calibri"/>
                <a:cs typeface="Calibri"/>
                <a:sym typeface="Calibri"/>
              </a:rPr>
              <a:t>The different ways peer support interactions can be facilitated</a:t>
            </a:r>
            <a:endParaRPr lang="en-CA" dirty="0"/>
          </a:p>
          <a:p>
            <a:pPr marL="742950" lvl="1" indent="-285750" algn="l" rtl="0">
              <a:lnSpc>
                <a:spcPct val="107000"/>
              </a:lnSpc>
              <a:spcBef>
                <a:spcPts val="800"/>
              </a:spcBef>
              <a:spcAft>
                <a:spcPts val="0"/>
              </a:spcAft>
              <a:buSzPts val="1000"/>
              <a:buFont typeface="Courier New"/>
              <a:buChar char="o"/>
            </a:pPr>
            <a:r>
              <a:rPr lang="en-CA" sz="1100" dirty="0" err="1">
                <a:latin typeface="Calibri"/>
                <a:ea typeface="Calibri"/>
                <a:cs typeface="Calibri"/>
                <a:sym typeface="Calibri"/>
              </a:rPr>
              <a:t>e.g</a:t>
            </a:r>
            <a:r>
              <a:rPr lang="en-CA" sz="1100" dirty="0">
                <a:latin typeface="Calibri"/>
                <a:ea typeface="Calibri"/>
                <a:cs typeface="Calibri"/>
                <a:sym typeface="Calibri"/>
              </a:rPr>
              <a:t> individual sessions, online support groups, hospitals, walk in clinics </a:t>
            </a:r>
            <a:r>
              <a:rPr lang="en-CA" sz="1100" dirty="0" err="1">
                <a:latin typeface="Calibri"/>
                <a:ea typeface="Calibri"/>
                <a:cs typeface="Calibri"/>
                <a:sym typeface="Calibri"/>
              </a:rPr>
              <a:t>etc</a:t>
            </a: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dirty="0">
                <a:latin typeface="Calibri"/>
                <a:ea typeface="Calibri"/>
                <a:cs typeface="Calibri"/>
                <a:sym typeface="Calibri"/>
              </a:rPr>
              <a:t>Peer support can be given at any point during or after the amputation process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a:t>
            </a:fld>
            <a:endParaRPr lang="en-CA"/>
          </a:p>
        </p:txBody>
      </p:sp>
    </p:spTree>
    <p:extLst>
      <p:ext uri="{BB962C8B-B14F-4D97-AF65-F5344CB8AC3E}">
        <p14:creationId xmlns:p14="http://schemas.microsoft.com/office/powerpoint/2010/main" val="3765356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It can be quite distressing or uncomfortable, or both for peer visitor when the topic of suicide arises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may even want to avoid the conversation because you’re concerned that whatever you do, might make it worse. Remember, talking about suicide does not lead to more suicide and talking, and taking action of the best approaches.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So, how do you proceed?</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start by asking questions to find out whether they’re likely to act on their suicidal feelings</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Having the opportunity to share their feelings, might actually reduce the chances of them acting on them</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You can use the questions listed here and in your guide to help you with this conversation.</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75</a:t>
            </a:fld>
            <a:endParaRPr lang="en-CA"/>
          </a:p>
        </p:txBody>
      </p:sp>
    </p:spTree>
    <p:extLst>
      <p:ext uri="{BB962C8B-B14F-4D97-AF65-F5344CB8AC3E}">
        <p14:creationId xmlns:p14="http://schemas.microsoft.com/office/powerpoint/2010/main" val="31071315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Some of the common warnings signs of suicide are listed on this slide and in your guide</a:t>
            </a:r>
          </a:p>
          <a:p>
            <a:pPr marL="0" lvl="0" indent="0" algn="l" rtl="0">
              <a:spcBef>
                <a:spcPts val="0"/>
              </a:spcBef>
              <a:spcAft>
                <a:spcPts val="0"/>
              </a:spcAft>
              <a:buClr>
                <a:schemeClr val="dk1"/>
              </a:buClr>
              <a:buSzPts val="1100"/>
              <a:buFont typeface="Arial"/>
              <a:buNone/>
            </a:pPr>
            <a:r>
              <a:rPr lang="en-CA" dirty="0">
                <a:latin typeface="Calibri"/>
                <a:ea typeface="Calibri"/>
                <a:cs typeface="Calibri"/>
                <a:sym typeface="Calibri"/>
              </a:rPr>
              <a:t>· As a peer visitor who only sees this person once or twice, you may not see many of these common warning signs. Family members and friends may be more aware of them.</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76</a:t>
            </a:fld>
            <a:endParaRPr lang="en-CA"/>
          </a:p>
        </p:txBody>
      </p:sp>
    </p:spTree>
    <p:extLst>
      <p:ext uri="{BB962C8B-B14F-4D97-AF65-F5344CB8AC3E}">
        <p14:creationId xmlns:p14="http://schemas.microsoft.com/office/powerpoint/2010/main" val="17515188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SzPts val="1000"/>
              <a:buFont typeface="Noto Sans Symbols"/>
              <a:buNone/>
            </a:pPr>
            <a:r>
              <a:rPr lang="en-CA" b="1" dirty="0">
                <a:latin typeface="Calibri"/>
                <a:ea typeface="Calibri"/>
                <a:cs typeface="Calibri"/>
                <a:sym typeface="Calibri"/>
              </a:rPr>
              <a:t>If someone has attempted suicide or you think that they are in immediate danger of doing so:</a:t>
            </a:r>
            <a:endParaRPr lang="en-CA" dirty="0"/>
          </a:p>
          <a:p>
            <a:pPr marL="342900" lvl="0" indent="-279400" algn="l" rtl="0">
              <a:lnSpc>
                <a:spcPct val="107000"/>
              </a:lnSpc>
              <a:spcBef>
                <a:spcPts val="800"/>
              </a:spcBef>
              <a:spcAft>
                <a:spcPts val="0"/>
              </a:spcAft>
              <a:buSzPts val="1000"/>
              <a:buFont typeface="Noto Sans Symbols"/>
              <a:buNone/>
            </a:pPr>
            <a:endParaRPr lang="en-CA" dirty="0">
              <a:latin typeface="Calibri"/>
              <a:ea typeface="Calibri"/>
              <a:cs typeface="Calibri"/>
              <a:sym typeface="Calibri"/>
            </a:endParaRP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Don’t leave the person alone.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Call 911 or your local emergency number right away.</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Try to find out if he or she is under the influence of alcohol or drugs or may have taken an overdose.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Tell a family member or friend right away what’s going on.</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It is very important that you do not try to handle the situation on your own.  </a:t>
            </a:r>
            <a:endParaRPr lang="en-CA" dirty="0"/>
          </a:p>
          <a:p>
            <a:pPr marL="342900" lvl="0" indent="-349250" algn="l" rtl="0">
              <a:lnSpc>
                <a:spcPct val="107000"/>
              </a:lnSpc>
              <a:spcBef>
                <a:spcPts val="800"/>
              </a:spcBef>
              <a:spcAft>
                <a:spcPts val="800"/>
              </a:spcAft>
              <a:buSzPts val="1100"/>
              <a:buFont typeface="Noto Sans Symbols"/>
              <a:buChar char="∙"/>
            </a:pPr>
            <a:r>
              <a:rPr lang="en-CA" dirty="0">
                <a:latin typeface="Calibri"/>
                <a:ea typeface="Calibri"/>
                <a:cs typeface="Calibri"/>
                <a:sym typeface="Calibri"/>
              </a:rPr>
              <a:t>One of the resources that you can make the person aware of, if the danger is not as immediate is: the Canada Suicide Prevention Service (Hours: 24/7/365. Languages: English, French) at 833-456-4566.</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77</a:t>
            </a:fld>
            <a:endParaRPr lang="en-CA"/>
          </a:p>
        </p:txBody>
      </p:sp>
    </p:spTree>
    <p:extLst>
      <p:ext uri="{BB962C8B-B14F-4D97-AF65-F5344CB8AC3E}">
        <p14:creationId xmlns:p14="http://schemas.microsoft.com/office/powerpoint/2010/main" val="2389094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Talk about how to have a conversation related to suicide and use the questions from Crisis Services Canada</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Describe the warning signs of suicide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the procedures for someone who is in immediate danger of suicide</a:t>
            </a:r>
            <a:endParaRPr lang="en-CA" dirty="0"/>
          </a:p>
          <a:p>
            <a:pPr marL="0" lvl="0" indent="0" algn="l" rtl="0">
              <a:lnSpc>
                <a:spcPct val="100000"/>
              </a:lnSpc>
              <a:spcBef>
                <a:spcPts val="80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Play video and discuss the highlights of the video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78</a:t>
            </a:fld>
            <a:endParaRPr lang="en-CA"/>
          </a:p>
        </p:txBody>
      </p:sp>
    </p:spTree>
    <p:extLst>
      <p:ext uri="{BB962C8B-B14F-4D97-AF65-F5344CB8AC3E}">
        <p14:creationId xmlns:p14="http://schemas.microsoft.com/office/powerpoint/2010/main" val="1463885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79</a:t>
            </a:fld>
            <a:endParaRPr lang="en-CA"/>
          </a:p>
        </p:txBody>
      </p:sp>
    </p:spTree>
    <p:extLst>
      <p:ext uri="{BB962C8B-B14F-4D97-AF65-F5344CB8AC3E}">
        <p14:creationId xmlns:p14="http://schemas.microsoft.com/office/powerpoint/2010/main" val="1132342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the scenario</a:t>
            </a:r>
            <a:endParaRPr lang="en-CA" dirty="0"/>
          </a:p>
          <a:p>
            <a:endParaRPr lang="en-CA" b="1" dirty="0"/>
          </a:p>
        </p:txBody>
      </p:sp>
      <p:sp>
        <p:nvSpPr>
          <p:cNvPr id="4" name="Slide Number Placeholder 3"/>
          <p:cNvSpPr>
            <a:spLocks noGrp="1"/>
          </p:cNvSpPr>
          <p:nvPr>
            <p:ph type="sldNum" sz="quarter" idx="5"/>
          </p:nvPr>
        </p:nvSpPr>
        <p:spPr/>
        <p:txBody>
          <a:bodyPr/>
          <a:lstStyle/>
          <a:p>
            <a:fld id="{4D02A7A1-462E-9E40-BF0F-04DD2669768F}" type="slidenum">
              <a:rPr lang="en-CA" smtClean="0"/>
              <a:t>80</a:t>
            </a:fld>
            <a:endParaRPr lang="en-CA"/>
          </a:p>
        </p:txBody>
      </p:sp>
    </p:spTree>
    <p:extLst>
      <p:ext uri="{BB962C8B-B14F-4D97-AF65-F5344CB8AC3E}">
        <p14:creationId xmlns:p14="http://schemas.microsoft.com/office/powerpoint/2010/main" val="39366065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What is your role as a peer visitor?</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Prepare, in advance of your meeting, how you would respond if the person you are visiting expresses concerns about sexuality.</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 During the visit, if you sense that it might be an issue for the person and they have not broached the topic, use a question about relationships to break the ice.</a:t>
            </a:r>
          </a:p>
          <a:p>
            <a:pPr marL="457200" lvl="0" indent="-228600" algn="l" rtl="0">
              <a:spcBef>
                <a:spcPts val="800"/>
              </a:spcBef>
              <a:spcAft>
                <a:spcPts val="0"/>
              </a:spcAft>
              <a:buClr>
                <a:schemeClr val="dk1"/>
              </a:buClr>
              <a:buSzPts val="1100"/>
              <a:buFont typeface="Arial"/>
              <a:buNone/>
            </a:pPr>
            <a:r>
              <a:rPr lang="en-CA" dirty="0">
                <a:latin typeface="Calibri"/>
                <a:ea typeface="Calibri"/>
                <a:cs typeface="Calibri"/>
                <a:sym typeface="Calibri"/>
              </a:rPr>
              <a:t>There is also a link to an article on texting him but intimacy after amputation that was published in amplitude magazine in 2019 that you could share with the person you’re visiting if it’s appropriate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81</a:t>
            </a:fld>
            <a:endParaRPr lang="en-CA"/>
          </a:p>
        </p:txBody>
      </p:sp>
    </p:spTree>
    <p:extLst>
      <p:ext uri="{BB962C8B-B14F-4D97-AF65-F5344CB8AC3E}">
        <p14:creationId xmlns:p14="http://schemas.microsoft.com/office/powerpoint/2010/main" val="10583005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82</a:t>
            </a:fld>
            <a:endParaRPr lang="en-CA"/>
          </a:p>
        </p:txBody>
      </p:sp>
    </p:spTree>
    <p:extLst>
      <p:ext uri="{BB962C8B-B14F-4D97-AF65-F5344CB8AC3E}">
        <p14:creationId xmlns:p14="http://schemas.microsoft.com/office/powerpoint/2010/main" val="10275871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83</a:t>
            </a:fld>
            <a:endParaRPr lang="en-CA"/>
          </a:p>
        </p:txBody>
      </p:sp>
    </p:spTree>
    <p:extLst>
      <p:ext uri="{BB962C8B-B14F-4D97-AF65-F5344CB8AC3E}">
        <p14:creationId xmlns:p14="http://schemas.microsoft.com/office/powerpoint/2010/main" val="12050676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Open Discussion of the Scenario</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84</a:t>
            </a:fld>
            <a:endParaRPr lang="en-CA"/>
          </a:p>
        </p:txBody>
      </p:sp>
    </p:spTree>
    <p:extLst>
      <p:ext uri="{BB962C8B-B14F-4D97-AF65-F5344CB8AC3E}">
        <p14:creationId xmlns:p14="http://schemas.microsoft.com/office/powerpoint/2010/main" val="348009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Calibri"/>
                <a:ea typeface="Calibri"/>
                <a:cs typeface="Calibri"/>
                <a:sym typeface="Calibri"/>
              </a:rPr>
              <a:t>Play video and discuss with key points to remember next slide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a:t>
            </a:fld>
            <a:endParaRPr lang="en-CA"/>
          </a:p>
        </p:txBody>
      </p:sp>
    </p:spTree>
    <p:extLst>
      <p:ext uri="{BB962C8B-B14F-4D97-AF65-F5344CB8AC3E}">
        <p14:creationId xmlns:p14="http://schemas.microsoft.com/office/powerpoint/2010/main" val="15294466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Define and describe self-care</a:t>
            </a:r>
            <a:endParaRPr lang="en-CA" dirty="0"/>
          </a:p>
          <a:p>
            <a:pPr marL="800100" lvl="1" indent="-349250" algn="l" rtl="0">
              <a:lnSpc>
                <a:spcPct val="107000"/>
              </a:lnSpc>
              <a:spcBef>
                <a:spcPts val="800"/>
              </a:spcBef>
              <a:spcAft>
                <a:spcPts val="0"/>
              </a:spcAft>
              <a:buSzPts val="1100"/>
              <a:buFont typeface="Noto Sans Symbols"/>
              <a:buChar char="∙"/>
            </a:pPr>
            <a:r>
              <a:rPr lang="en-CA" b="1" dirty="0">
                <a:latin typeface="Calibri"/>
                <a:ea typeface="Calibri"/>
                <a:cs typeface="Calibri"/>
                <a:sym typeface="Calibri"/>
              </a:rPr>
              <a:t>Self-care is self-preservation and self-love</a:t>
            </a:r>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self-reflection activity where they can share their own version of self-care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Discuss the practice of self-care with peer support participants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85</a:t>
            </a:fld>
            <a:endParaRPr lang="en-CA"/>
          </a:p>
        </p:txBody>
      </p:sp>
    </p:spTree>
    <p:extLst>
      <p:ext uri="{BB962C8B-B14F-4D97-AF65-F5344CB8AC3E}">
        <p14:creationId xmlns:p14="http://schemas.microsoft.com/office/powerpoint/2010/main" val="38360182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discussion/reflection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87</a:t>
            </a:fld>
            <a:endParaRPr lang="en-CA"/>
          </a:p>
        </p:txBody>
      </p:sp>
    </p:spTree>
    <p:extLst>
      <p:ext uri="{BB962C8B-B14F-4D97-AF65-F5344CB8AC3E}">
        <p14:creationId xmlns:p14="http://schemas.microsoft.com/office/powerpoint/2010/main" val="8362516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en-CA" b="0" i="0" dirty="0">
                <a:solidFill>
                  <a:srgbClr val="373D3F"/>
                </a:solidFill>
                <a:latin typeface="Encode Sans"/>
                <a:ea typeface="Encode Sans"/>
                <a:cs typeface="Encode Sans"/>
                <a:sym typeface="Encode Sans"/>
              </a:rPr>
              <a:t>The benefits of exercise for persons with amputation include:</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Helps maintain a healthy and stable weight; gaining or losing weight has a major impact on prosthetic fitting</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non-vascular amputees exercise(s) is a preventative treatment to reduce the risk of developing diabetes and cardiovascular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A healthy well-balanced diet is also important for the prevention of diabetes.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Exercises for amputees with vascular disease are a preventative treatment against the ongoing process of Type 2 diabetes and vascular disease.</a:t>
            </a:r>
            <a:endParaRPr lang="en-CA" dirty="0"/>
          </a:p>
          <a:p>
            <a:pPr marL="742950" lvl="1" indent="-2857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For amputees with vascular disease, exercise can reduce symptoms of PVD such as breathlessness, angina and intermittent claudication pain often felt during walking. By improving blood circulation through exercises, type 2 diabetes can be better controlled.</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Good nutrition and regular exercise have a positive effect on the skeletal system and help prevent osteoporosis.</a:t>
            </a:r>
            <a:endParaRPr lang="en-CA" dirty="0"/>
          </a:p>
          <a:p>
            <a:pPr marL="457200" lvl="0" indent="-298450" algn="l" rtl="0">
              <a:lnSpc>
                <a:spcPct val="100000"/>
              </a:lnSpc>
              <a:spcBef>
                <a:spcPts val="0"/>
              </a:spcBef>
              <a:spcAft>
                <a:spcPts val="0"/>
              </a:spcAft>
              <a:buSzPts val="1100"/>
              <a:buFont typeface="Arial"/>
              <a:buChar char="•"/>
            </a:pPr>
            <a:r>
              <a:rPr lang="en-CA" b="0" i="0" dirty="0">
                <a:solidFill>
                  <a:srgbClr val="373D3F"/>
                </a:solidFill>
                <a:latin typeface="Encode Sans"/>
                <a:ea typeface="Encode Sans"/>
                <a:cs typeface="Encode Sans"/>
                <a:sym typeface="Encode Sans"/>
              </a:rPr>
              <a:t>Exercising releases neurotransmitters and endorphins, which create feelings of happiness and elation.</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88</a:t>
            </a:fld>
            <a:endParaRPr lang="en-CA"/>
          </a:p>
        </p:txBody>
      </p:sp>
    </p:spTree>
    <p:extLst>
      <p:ext uri="{BB962C8B-B14F-4D97-AF65-F5344CB8AC3E}">
        <p14:creationId xmlns:p14="http://schemas.microsoft.com/office/powerpoint/2010/main" val="15077644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Play Kahoot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latin typeface="Manrope"/>
                <a:ea typeface="Manrope"/>
                <a:cs typeface="Manrope"/>
                <a:sym typeface="Manrope"/>
              </a:rPr>
              <a:t>Username: </a:t>
            </a:r>
            <a:r>
              <a:rPr lang="en-CA" u="sng" dirty="0">
                <a:solidFill>
                  <a:schemeClr val="hlink"/>
                </a:solidFill>
                <a:latin typeface="Manrope"/>
                <a:ea typeface="Manrope"/>
                <a:cs typeface="Manrope"/>
                <a:sym typeface="Manrope"/>
                <a:hlinkClick r:id="rId3"/>
              </a:rPr>
              <a:t>acckahoot2022@gmail.com</a:t>
            </a: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Password: peersupport2022</a:t>
            </a:r>
          </a:p>
          <a:p>
            <a:pPr marL="0" lvl="0" indent="0" algn="l" rtl="0">
              <a:spcBef>
                <a:spcPts val="0"/>
              </a:spcBef>
              <a:spcAft>
                <a:spcPts val="0"/>
              </a:spcAft>
              <a:buNone/>
            </a:pPr>
            <a:endParaRPr lang="en-CA" dirty="0">
              <a:latin typeface="Manrope"/>
              <a:ea typeface="Manrope"/>
              <a:cs typeface="Manrope"/>
              <a:sym typeface="Manrope"/>
            </a:endParaRPr>
          </a:p>
          <a:p>
            <a:pPr marL="0" lvl="0" indent="0" algn="l" rtl="0">
              <a:spcBef>
                <a:spcPts val="0"/>
              </a:spcBef>
              <a:spcAft>
                <a:spcPts val="0"/>
              </a:spcAft>
              <a:buNone/>
            </a:pPr>
            <a:r>
              <a:rPr lang="en-CA" dirty="0">
                <a:latin typeface="Manrope"/>
                <a:ea typeface="Manrope"/>
                <a:cs typeface="Manrope"/>
                <a:sym typeface="Manrope"/>
              </a:rPr>
              <a:t>https://</a:t>
            </a:r>
            <a:r>
              <a:rPr lang="en-CA" dirty="0" err="1">
                <a:latin typeface="Manrope"/>
                <a:ea typeface="Manrope"/>
                <a:cs typeface="Manrope"/>
                <a:sym typeface="Manrope"/>
              </a:rPr>
              <a:t>kahoot.com</a:t>
            </a:r>
            <a:r>
              <a:rPr lang="en-CA" dirty="0">
                <a:latin typeface="Manrope"/>
                <a:ea typeface="Manrope"/>
                <a:cs typeface="Manrope"/>
                <a:sym typeface="Manrope"/>
              </a:rPr>
              <a:t>/</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89</a:t>
            </a:fld>
            <a:endParaRPr lang="en-CA"/>
          </a:p>
        </p:txBody>
      </p:sp>
    </p:spTree>
    <p:extLst>
      <p:ext uri="{BB962C8B-B14F-4D97-AF65-F5344CB8AC3E}">
        <p14:creationId xmlns:p14="http://schemas.microsoft.com/office/powerpoint/2010/main" val="456081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9250" algn="l" rtl="0">
              <a:lnSpc>
                <a:spcPct val="107000"/>
              </a:lnSpc>
              <a:spcBef>
                <a:spcPts val="0"/>
              </a:spcBef>
              <a:spcAft>
                <a:spcPts val="0"/>
              </a:spcAft>
              <a:buSzPts val="1100"/>
              <a:buFont typeface="Noto Sans Symbols"/>
              <a:buChar char="∙"/>
            </a:pPr>
            <a:r>
              <a:rPr lang="en-CA" dirty="0">
                <a:latin typeface="Calibri"/>
                <a:ea typeface="Calibri"/>
                <a:cs typeface="Calibri"/>
                <a:sym typeface="Calibri"/>
              </a:rPr>
              <a:t>Describe the benefits of nature on one’s biopsychosocial wellbeing</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Explain how to incorporate nature into one’s daily life</a:t>
            </a:r>
            <a:endParaRPr lang="en-CA" dirty="0"/>
          </a:p>
          <a:p>
            <a:pPr marL="342900" lvl="0" indent="-349250" algn="l" rtl="0">
              <a:lnSpc>
                <a:spcPct val="107000"/>
              </a:lnSpc>
              <a:spcBef>
                <a:spcPts val="800"/>
              </a:spcBef>
              <a:spcAft>
                <a:spcPts val="0"/>
              </a:spcAft>
              <a:buSzPts val="1100"/>
              <a:buFont typeface="Noto Sans Symbols"/>
              <a:buChar char="∙"/>
            </a:pPr>
            <a:r>
              <a:rPr lang="en-CA" dirty="0">
                <a:latin typeface="Calibri"/>
                <a:ea typeface="Calibri"/>
                <a:cs typeface="Calibri"/>
                <a:sym typeface="Calibri"/>
              </a:rPr>
              <a:t>Engage participants in reflection activity and discuss the impact of nature on one’s life</a:t>
            </a:r>
            <a:endParaRPr lang="en-CA" dirty="0"/>
          </a:p>
          <a:p>
            <a:pPr marL="0" lvl="0" indent="0" algn="l" rtl="0">
              <a:lnSpc>
                <a:spcPct val="100000"/>
              </a:lnSpc>
              <a:spcBef>
                <a:spcPts val="0"/>
              </a:spcBef>
              <a:spcAft>
                <a:spcPts val="0"/>
              </a:spcAft>
              <a:buSzPts val="1100"/>
              <a:buNone/>
            </a:pPr>
            <a:endParaRPr lang="en-CA" dirty="0"/>
          </a:p>
          <a:p>
            <a:pPr marL="0" marR="0" lvl="0" indent="0" algn="l" rtl="0">
              <a:lnSpc>
                <a:spcPct val="100000"/>
              </a:lnSpc>
              <a:spcBef>
                <a:spcPts val="0"/>
              </a:spcBef>
              <a:spcAft>
                <a:spcPts val="0"/>
              </a:spcAft>
              <a:buClr>
                <a:srgbClr val="000000"/>
              </a:buClr>
              <a:buSzPts val="1100"/>
              <a:buFont typeface="Arial"/>
              <a:buNone/>
            </a:pPr>
            <a:r>
              <a:rPr lang="en-CA" dirty="0">
                <a:latin typeface="Calibri"/>
                <a:ea typeface="Calibri"/>
                <a:cs typeface="Calibri"/>
                <a:sym typeface="Calibri"/>
              </a:rPr>
              <a:t>Take up discussion questions  on the slide questions themselves. </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90</a:t>
            </a:fld>
            <a:endParaRPr lang="en-CA"/>
          </a:p>
        </p:txBody>
      </p:sp>
    </p:spTree>
    <p:extLst>
      <p:ext uri="{BB962C8B-B14F-4D97-AF65-F5344CB8AC3E}">
        <p14:creationId xmlns:p14="http://schemas.microsoft.com/office/powerpoint/2010/main" val="21485297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Acceptance, letting go, and non-striving</a:t>
            </a:r>
            <a:r>
              <a:rPr lang="en-CA" b="0" i="0" dirty="0">
                <a:solidFill>
                  <a:srgbClr val="373D3F"/>
                </a:solidFill>
                <a:latin typeface="Encode Sans"/>
                <a:ea typeface="Encode Sans"/>
                <a:cs typeface="Encode Sans"/>
                <a:sym typeface="Encode Sans"/>
              </a:rPr>
              <a:t> – living in the moment and not trying to control everything</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Adopting  a beginner’s mindset</a:t>
            </a:r>
            <a:r>
              <a:rPr lang="en-CA" b="0" i="0" dirty="0">
                <a:solidFill>
                  <a:srgbClr val="373D3F"/>
                </a:solidFill>
                <a:latin typeface="Encode Sans"/>
                <a:ea typeface="Encode Sans"/>
                <a:cs typeface="Encode Sans"/>
                <a:sym typeface="Encode Sans"/>
              </a:rPr>
              <a:t> – approach life with fresh eyes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Trust</a:t>
            </a:r>
            <a:r>
              <a:rPr lang="en-CA" b="0" i="0" dirty="0">
                <a:solidFill>
                  <a:srgbClr val="373D3F"/>
                </a:solidFill>
                <a:latin typeface="Encode Sans"/>
                <a:ea typeface="Encode Sans"/>
                <a:cs typeface="Encode Sans"/>
                <a:sym typeface="Encode Sans"/>
              </a:rPr>
              <a:t> – trust yourself,  understand that your knowledge and experience will help you. As if your visitor, they will also help you help others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Patience</a:t>
            </a:r>
            <a:r>
              <a:rPr lang="en-CA" b="0" i="0" dirty="0">
                <a:solidFill>
                  <a:srgbClr val="373D3F"/>
                </a:solidFill>
                <a:latin typeface="Encode Sans"/>
                <a:ea typeface="Encode Sans"/>
                <a:cs typeface="Encode Sans"/>
                <a:sym typeface="Encode Sans"/>
              </a:rPr>
              <a:t> – patient with yourself and your progress</a:t>
            </a:r>
            <a:endParaRPr lang="en-CA" dirty="0"/>
          </a:p>
          <a:p>
            <a:pPr marL="457200" lvl="0" indent="-298450" algn="l" rtl="0">
              <a:lnSpc>
                <a:spcPct val="100000"/>
              </a:lnSpc>
              <a:spcBef>
                <a:spcPts val="0"/>
              </a:spcBef>
              <a:spcAft>
                <a:spcPts val="0"/>
              </a:spcAft>
              <a:buSzPts val="1100"/>
              <a:buFont typeface="Arial"/>
              <a:buChar char="•"/>
            </a:pPr>
            <a:r>
              <a:rPr lang="en-CA" b="1" i="0" dirty="0">
                <a:solidFill>
                  <a:srgbClr val="373D3F"/>
                </a:solidFill>
                <a:latin typeface="Encode Sans"/>
                <a:ea typeface="Encode Sans"/>
                <a:cs typeface="Encode Sans"/>
                <a:sym typeface="Encode Sans"/>
              </a:rPr>
              <a:t>Gratitude and generosity</a:t>
            </a:r>
            <a:r>
              <a:rPr lang="en-CA" b="0" i="0" dirty="0">
                <a:solidFill>
                  <a:srgbClr val="373D3F"/>
                </a:solidFill>
                <a:latin typeface="Encode Sans"/>
                <a:ea typeface="Encode Sans"/>
                <a:cs typeface="Encode Sans"/>
                <a:sym typeface="Encode Sans"/>
              </a:rPr>
              <a:t> – bring lightheartedness and generosity to everything you face.</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91</a:t>
            </a:fld>
            <a:endParaRPr lang="en-CA"/>
          </a:p>
        </p:txBody>
      </p:sp>
    </p:spTree>
    <p:extLst>
      <p:ext uri="{BB962C8B-B14F-4D97-AF65-F5344CB8AC3E}">
        <p14:creationId xmlns:p14="http://schemas.microsoft.com/office/powerpoint/2010/main" val="28790436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libri"/>
                <a:ea typeface="Calibri"/>
                <a:cs typeface="Calibri"/>
                <a:sym typeface="Calibri"/>
              </a:rPr>
              <a:t>Take up discussion questions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92</a:t>
            </a:fld>
            <a:endParaRPr lang="en-CA"/>
          </a:p>
        </p:txBody>
      </p:sp>
    </p:spTree>
    <p:extLst>
      <p:ext uri="{BB962C8B-B14F-4D97-AF65-F5344CB8AC3E}">
        <p14:creationId xmlns:p14="http://schemas.microsoft.com/office/powerpoint/2010/main" val="34409177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Discuss the importance of continuing to learn as peer visitors</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93</a:t>
            </a:fld>
            <a:endParaRPr lang="en-CA"/>
          </a:p>
        </p:txBody>
      </p:sp>
    </p:spTree>
    <p:extLst>
      <p:ext uri="{BB962C8B-B14F-4D97-AF65-F5344CB8AC3E}">
        <p14:creationId xmlns:p14="http://schemas.microsoft.com/office/powerpoint/2010/main" val="13674588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gn="l" rtl="0">
              <a:spcBef>
                <a:spcPts val="0"/>
              </a:spcBef>
              <a:spcAft>
                <a:spcPts val="0"/>
              </a:spcAft>
              <a:buClr>
                <a:schemeClr val="dk1"/>
              </a:buClr>
              <a:buSzPts val="1100"/>
              <a:buFont typeface="Arial"/>
              <a:buNone/>
            </a:pPr>
            <a:r>
              <a:rPr lang="en-CA" dirty="0"/>
              <a:t>At the back of the guide, you’ll find a list of resources with links that you can use to increase your own knowledge or to share with peer visitors as appropriate</a:t>
            </a:r>
          </a:p>
          <a:p>
            <a:pPr marL="457200" lvl="0" indent="-228600" algn="l" rtl="0">
              <a:spcBef>
                <a:spcPts val="0"/>
              </a:spcBef>
              <a:spcAft>
                <a:spcPts val="0"/>
              </a:spcAft>
              <a:buClr>
                <a:schemeClr val="dk1"/>
              </a:buClr>
              <a:buSzPts val="1100"/>
              <a:buFont typeface="Arial"/>
              <a:buNone/>
            </a:pPr>
            <a:r>
              <a:rPr lang="en-CA" dirty="0"/>
              <a:t>● If you have other resources that you think are excellent for persons with amputation, please share them with us, and we can add them to the guide.</a:t>
            </a:r>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94</a:t>
            </a:fld>
            <a:endParaRPr lang="en-CA"/>
          </a:p>
        </p:txBody>
      </p:sp>
    </p:spTree>
    <p:extLst>
      <p:ext uri="{BB962C8B-B14F-4D97-AF65-F5344CB8AC3E}">
        <p14:creationId xmlns:p14="http://schemas.microsoft.com/office/powerpoint/2010/main" val="25668243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96</a:t>
            </a:fld>
            <a:endParaRPr lang="en-CA"/>
          </a:p>
        </p:txBody>
      </p:sp>
    </p:spTree>
    <p:extLst>
      <p:ext uri="{BB962C8B-B14F-4D97-AF65-F5344CB8AC3E}">
        <p14:creationId xmlns:p14="http://schemas.microsoft.com/office/powerpoint/2010/main" val="344442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Bef>
                <a:spcPts val="0"/>
              </a:spcBef>
              <a:spcAft>
                <a:spcPts val="0"/>
              </a:spcAft>
              <a:buSzPts val="1000"/>
              <a:buFont typeface="Noto Sans Symbols"/>
              <a:buChar char="∙"/>
            </a:pPr>
            <a:r>
              <a:rPr lang="en-CA" sz="1100" b="1" dirty="0">
                <a:latin typeface="Calibri"/>
                <a:ea typeface="Calibri"/>
                <a:cs typeface="Calibri"/>
                <a:sym typeface="Calibri"/>
              </a:rPr>
              <a:t>Summarize and Discuss video in relation to these benefits</a:t>
            </a:r>
            <a:endParaRPr lang="en-CA" dirty="0"/>
          </a:p>
          <a:p>
            <a:pPr marL="342900" lvl="0" indent="-279400" algn="l" rtl="0">
              <a:lnSpc>
                <a:spcPct val="107000"/>
              </a:lnSpc>
              <a:spcBef>
                <a:spcPts val="800"/>
              </a:spcBef>
              <a:spcAft>
                <a:spcPts val="0"/>
              </a:spcAft>
              <a:buSzPts val="1000"/>
              <a:buFont typeface="Noto Sans Symbols"/>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Describe key aspects of peer support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Different ways peer support can be provided: </a:t>
            </a:r>
            <a:r>
              <a:rPr lang="en-CA" sz="1100" dirty="0" err="1">
                <a:latin typeface="Calibri"/>
                <a:ea typeface="Calibri"/>
                <a:cs typeface="Calibri"/>
                <a:sym typeface="Calibri"/>
              </a:rPr>
              <a:t>e.g</a:t>
            </a:r>
            <a:r>
              <a:rPr lang="en-CA" sz="1100" dirty="0">
                <a:latin typeface="Calibri"/>
                <a:ea typeface="Calibri"/>
                <a:cs typeface="Calibri"/>
                <a:sym typeface="Calibri"/>
              </a:rPr>
              <a:t> self help groups, online groups</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Aspects of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Requirements for becoming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What the role entails: </a:t>
            </a:r>
            <a:r>
              <a:rPr lang="en-CA" sz="1100" dirty="0" err="1">
                <a:latin typeface="Calibri"/>
                <a:ea typeface="Calibri"/>
                <a:cs typeface="Calibri"/>
                <a:sym typeface="Calibri"/>
              </a:rPr>
              <a:t>e.g</a:t>
            </a:r>
            <a:r>
              <a:rPr lang="en-CA" sz="1100" dirty="0">
                <a:latin typeface="Calibri"/>
                <a:ea typeface="Calibri"/>
                <a:cs typeface="Calibri"/>
                <a:sym typeface="Calibri"/>
              </a:rPr>
              <a:t> listen, emotional support, inspire hope</a:t>
            </a:r>
            <a:endParaRPr lang="en-CA" dirty="0"/>
          </a:p>
          <a:p>
            <a:pPr marL="742950" lvl="1" indent="-222250" algn="l" rtl="0">
              <a:lnSpc>
                <a:spcPct val="107000"/>
              </a:lnSpc>
              <a:spcBef>
                <a:spcPts val="800"/>
              </a:spcBef>
              <a:spcAft>
                <a:spcPts val="0"/>
              </a:spcAft>
              <a:buSzPts val="1000"/>
              <a:buFont typeface="Courier New"/>
              <a:buNone/>
            </a:pPr>
            <a:endParaRPr lang="en-CA" sz="1100" dirty="0">
              <a:latin typeface="Calibri"/>
              <a:ea typeface="Calibri"/>
              <a:cs typeface="Calibri"/>
              <a:sym typeface="Calibri"/>
            </a:endParaRPr>
          </a:p>
          <a:p>
            <a:pPr marL="342900" lvl="0" indent="-342900" algn="l" rtl="0">
              <a:lnSpc>
                <a:spcPct val="107000"/>
              </a:lnSpc>
              <a:spcBef>
                <a:spcPts val="800"/>
              </a:spcBef>
              <a:spcAft>
                <a:spcPts val="0"/>
              </a:spcAft>
              <a:buSzPts val="1000"/>
              <a:buFont typeface="Noto Sans Symbols"/>
              <a:buChar char="∙"/>
            </a:pPr>
            <a:r>
              <a:rPr lang="en-CA" sz="1100" b="1" dirty="0">
                <a:latin typeface="Calibri"/>
                <a:ea typeface="Calibri"/>
                <a:cs typeface="Calibri"/>
                <a:sym typeface="Calibri"/>
              </a:rPr>
              <a:t>Why become a peer visitor</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Why their unique experience can allow them to empathize in a way others cannot</a:t>
            </a:r>
            <a:endParaRPr lang="en-CA" dirty="0"/>
          </a:p>
          <a:p>
            <a:pPr marL="742950" lvl="1" indent="-285750" algn="l" rtl="0">
              <a:lnSpc>
                <a:spcPct val="107000"/>
              </a:lnSpc>
              <a:spcBef>
                <a:spcPts val="800"/>
              </a:spcBef>
              <a:spcAft>
                <a:spcPts val="0"/>
              </a:spcAft>
              <a:buSzPts val="1000"/>
              <a:buFont typeface="Courier New"/>
              <a:buChar char="o"/>
            </a:pPr>
            <a:r>
              <a:rPr lang="en-CA" sz="1100" dirty="0">
                <a:latin typeface="Calibri"/>
                <a:ea typeface="Calibri"/>
                <a:cs typeface="Calibri"/>
                <a:sym typeface="Calibri"/>
              </a:rPr>
              <a:t>Discuss the emotional outcomes of the Richardson Study for peer mentors</a:t>
            </a:r>
            <a:endParaRPr lang="en-CA" dirty="0"/>
          </a:p>
          <a:p>
            <a:endParaRPr lang="en-CA" dirty="0"/>
          </a:p>
        </p:txBody>
      </p:sp>
      <p:sp>
        <p:nvSpPr>
          <p:cNvPr id="4" name="Slide Number Placeholder 3"/>
          <p:cNvSpPr>
            <a:spLocks noGrp="1"/>
          </p:cNvSpPr>
          <p:nvPr>
            <p:ph type="sldNum" sz="quarter" idx="5"/>
          </p:nvPr>
        </p:nvSpPr>
        <p:spPr/>
        <p:txBody>
          <a:bodyPr/>
          <a:lstStyle/>
          <a:p>
            <a:fld id="{4D02A7A1-462E-9E40-BF0F-04DD2669768F}" type="slidenum">
              <a:rPr lang="en-CA" smtClean="0"/>
              <a:t>10</a:t>
            </a:fld>
            <a:endParaRPr lang="en-CA"/>
          </a:p>
        </p:txBody>
      </p:sp>
    </p:spTree>
    <p:extLst>
      <p:ext uri="{BB962C8B-B14F-4D97-AF65-F5344CB8AC3E}">
        <p14:creationId xmlns:p14="http://schemas.microsoft.com/office/powerpoint/2010/main" val="5703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6DFF-59A2-0D76-1D79-89784F322F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A"/>
          </a:p>
        </p:txBody>
      </p:sp>
      <p:sp>
        <p:nvSpPr>
          <p:cNvPr id="3" name="Subtitle 2">
            <a:extLst>
              <a:ext uri="{FF2B5EF4-FFF2-40B4-BE49-F238E27FC236}">
                <a16:creationId xmlns:a16="http://schemas.microsoft.com/office/drawing/2014/main" id="{443D14BF-66B4-F48B-AE29-24B8A52AD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A"/>
          </a:p>
        </p:txBody>
      </p:sp>
      <p:sp>
        <p:nvSpPr>
          <p:cNvPr id="4" name="Date Placeholder 3">
            <a:extLst>
              <a:ext uri="{FF2B5EF4-FFF2-40B4-BE49-F238E27FC236}">
                <a16:creationId xmlns:a16="http://schemas.microsoft.com/office/drawing/2014/main" id="{39A9B1CF-93F5-EE4D-5900-A69C545F894E}"/>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1C943856-DE61-86F7-E67E-9AD6528D66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7E426F-5626-3280-8C5D-5D26D9FF8A14}"/>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282724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5145-8486-D41A-7302-54126F0D402D}"/>
              </a:ext>
            </a:extLst>
          </p:cNvPr>
          <p:cNvSpPr>
            <a:spLocks noGrp="1"/>
          </p:cNvSpPr>
          <p:nvPr>
            <p:ph type="title"/>
          </p:nvPr>
        </p:nvSpPr>
        <p:spPr/>
        <p:txBody>
          <a:bodyPr/>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6D59D1B1-520C-0329-0BA1-A27C61F404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BB3BB369-A124-6C87-9CD9-B62DA27BFC22}"/>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2B953065-C064-8497-A8AE-5F6162ED3D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DCDC39-3AED-2E17-88B9-31DBC1BFDD9D}"/>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1134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C9744-F153-589C-2982-972BA31819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A"/>
          </a:p>
        </p:txBody>
      </p:sp>
      <p:sp>
        <p:nvSpPr>
          <p:cNvPr id="3" name="Vertical Text Placeholder 2">
            <a:extLst>
              <a:ext uri="{FF2B5EF4-FFF2-40B4-BE49-F238E27FC236}">
                <a16:creationId xmlns:a16="http://schemas.microsoft.com/office/drawing/2014/main" id="{280D83E1-A97C-D88F-A37B-F568D170AB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A607514-7CBE-0EEA-D876-8F3CF923B411}"/>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FF268816-C97F-A478-76E1-7CD2B08C564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F19870-B9B5-B31F-01E0-FC8FE4B4AEC1}"/>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7780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sp>
        <p:nvSpPr>
          <p:cNvPr id="40" name="Google Shape;40;p85"/>
          <p:cNvSpPr/>
          <p:nvPr/>
        </p:nvSpPr>
        <p:spPr>
          <a:xfrm rot="813319">
            <a:off x="-938668" y="3122770"/>
            <a:ext cx="8536145"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274"/>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85"/>
          <p:cNvSpPr/>
          <p:nvPr/>
        </p:nvSpPr>
        <p:spPr>
          <a:xfrm rot="-5553048">
            <a:off x="-4562250" y="2134197"/>
            <a:ext cx="7987156" cy="7484208"/>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666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85"/>
          <p:cNvSpPr/>
          <p:nvPr/>
        </p:nvSpPr>
        <p:spPr>
          <a:xfrm rot="-1460553" flipH="1">
            <a:off x="8936510" y="-882447"/>
            <a:ext cx="9962073"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588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85"/>
          <p:cNvSpPr/>
          <p:nvPr/>
        </p:nvSpPr>
        <p:spPr>
          <a:xfrm rot="3657786">
            <a:off x="9657409" y="1190851"/>
            <a:ext cx="6078609" cy="1821172"/>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2941"/>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 name="Google Shape;44;p85"/>
          <p:cNvSpPr/>
          <p:nvPr/>
        </p:nvSpPr>
        <p:spPr>
          <a:xfrm rot="3624623">
            <a:off x="7682224" y="811266"/>
            <a:ext cx="10434704" cy="383710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85"/>
          <p:cNvSpPr txBox="1">
            <a:spLocks noGrp="1"/>
          </p:cNvSpPr>
          <p:nvPr>
            <p:ph type="title"/>
          </p:nvPr>
        </p:nvSpPr>
        <p:spPr>
          <a:xfrm>
            <a:off x="960000" y="583600"/>
            <a:ext cx="10270400" cy="87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4000">
                <a:latin typeface="Kulim Park"/>
                <a:ea typeface="Kulim Park"/>
                <a:cs typeface="Kulim Park"/>
                <a:sym typeface="Kulim Park"/>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 name="Google Shape;46;p85"/>
          <p:cNvSpPr txBox="1">
            <a:spLocks noGrp="1"/>
          </p:cNvSpPr>
          <p:nvPr>
            <p:ph type="body" idx="1"/>
          </p:nvPr>
        </p:nvSpPr>
        <p:spPr>
          <a:xfrm>
            <a:off x="960000" y="1460600"/>
            <a:ext cx="10270400" cy="4814400"/>
          </a:xfrm>
          <a:prstGeom prst="rect">
            <a:avLst/>
          </a:prstGeom>
          <a:noFill/>
          <a:ln>
            <a:noFill/>
          </a:ln>
        </p:spPr>
        <p:txBody>
          <a:bodyPr spcFirstLastPara="1" wrap="square" lIns="91425" tIns="91425" rIns="91425" bIns="91425" anchor="t" anchorCtr="0">
            <a:noAutofit/>
          </a:bodyPr>
          <a:lstStyle>
            <a:lvl1pPr marL="609585" lvl="0" indent="-440256" algn="l">
              <a:lnSpc>
                <a:spcPct val="100000"/>
              </a:lnSpc>
              <a:spcBef>
                <a:spcPts val="0"/>
              </a:spcBef>
              <a:spcAft>
                <a:spcPts val="0"/>
              </a:spcAft>
              <a:buSzPts val="1600"/>
              <a:buChar char="●"/>
              <a:defRPr sz="1667">
                <a:latin typeface="Manrope"/>
                <a:ea typeface="Manrope"/>
                <a:cs typeface="Manrope"/>
                <a:sym typeface="Manrope"/>
              </a:defRPr>
            </a:lvl1pPr>
            <a:lvl2pPr marL="1219170" lvl="1" indent="-440256" algn="l">
              <a:lnSpc>
                <a:spcPct val="100000"/>
              </a:lnSpc>
              <a:spcBef>
                <a:spcPts val="0"/>
              </a:spcBef>
              <a:spcAft>
                <a:spcPts val="0"/>
              </a:spcAft>
              <a:buSzPts val="1600"/>
              <a:buChar char="○"/>
              <a:defRPr/>
            </a:lvl2pPr>
            <a:lvl3pPr marL="1828754" lvl="2" indent="-440256" algn="l">
              <a:lnSpc>
                <a:spcPct val="100000"/>
              </a:lnSpc>
              <a:spcBef>
                <a:spcPts val="0"/>
              </a:spcBef>
              <a:spcAft>
                <a:spcPts val="0"/>
              </a:spcAft>
              <a:buSzPts val="1600"/>
              <a:buChar char="■"/>
              <a:defRPr/>
            </a:lvl3pPr>
            <a:lvl4pPr marL="2438339" lvl="3" indent="-440256" algn="l">
              <a:lnSpc>
                <a:spcPct val="100000"/>
              </a:lnSpc>
              <a:spcBef>
                <a:spcPts val="0"/>
              </a:spcBef>
              <a:spcAft>
                <a:spcPts val="0"/>
              </a:spcAft>
              <a:buSzPts val="1600"/>
              <a:buChar char="●"/>
              <a:defRPr/>
            </a:lvl4pPr>
            <a:lvl5pPr marL="3047924" lvl="4" indent="-440256" algn="l">
              <a:lnSpc>
                <a:spcPct val="100000"/>
              </a:lnSpc>
              <a:spcBef>
                <a:spcPts val="0"/>
              </a:spcBef>
              <a:spcAft>
                <a:spcPts val="0"/>
              </a:spcAft>
              <a:buSzPts val="1600"/>
              <a:buChar char="○"/>
              <a:defRPr/>
            </a:lvl5pPr>
            <a:lvl6pPr marL="3657509" lvl="5" indent="-440256" algn="l">
              <a:lnSpc>
                <a:spcPct val="100000"/>
              </a:lnSpc>
              <a:spcBef>
                <a:spcPts val="0"/>
              </a:spcBef>
              <a:spcAft>
                <a:spcPts val="0"/>
              </a:spcAft>
              <a:buSzPts val="1600"/>
              <a:buChar char="■"/>
              <a:defRPr/>
            </a:lvl6pPr>
            <a:lvl7pPr marL="4267093" lvl="6" indent="-440256" algn="l">
              <a:lnSpc>
                <a:spcPct val="100000"/>
              </a:lnSpc>
              <a:spcBef>
                <a:spcPts val="0"/>
              </a:spcBef>
              <a:spcAft>
                <a:spcPts val="0"/>
              </a:spcAft>
              <a:buSzPts val="1600"/>
              <a:buChar char="●"/>
              <a:defRPr/>
            </a:lvl7pPr>
            <a:lvl8pPr marL="4876678" lvl="7" indent="-440256" algn="l">
              <a:lnSpc>
                <a:spcPct val="100000"/>
              </a:lnSpc>
              <a:spcBef>
                <a:spcPts val="0"/>
              </a:spcBef>
              <a:spcAft>
                <a:spcPts val="0"/>
              </a:spcAft>
              <a:buSzPts val="1600"/>
              <a:buChar char="○"/>
              <a:defRPr/>
            </a:lvl8pPr>
            <a:lvl9pPr marL="5486263" lvl="8" indent="-440256" algn="l">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74193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70B2-BC3C-03E8-14FF-5ADA2E2E4F52}"/>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2E1A5082-D0E4-CF8E-BF85-A5100D2CE9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1D7AC284-8964-C40C-2E27-14D74D6D537F}"/>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48474D63-F358-CC81-A5D7-C481952A0A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9FC5C2-EF21-73C9-FA1A-6EACF6BE8CE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127635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4EE1-2C9F-4A8A-5E94-787E0DED2F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A"/>
          </a:p>
        </p:txBody>
      </p:sp>
      <p:sp>
        <p:nvSpPr>
          <p:cNvPr id="3" name="Text Placeholder 2">
            <a:extLst>
              <a:ext uri="{FF2B5EF4-FFF2-40B4-BE49-F238E27FC236}">
                <a16:creationId xmlns:a16="http://schemas.microsoft.com/office/drawing/2014/main" id="{5AD5932E-DC00-3F53-E2D2-890B863633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48590D-88BA-CB23-D951-1FD39EDBC50B}"/>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85EC5582-47E0-4FF4-9800-A2AF56A798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BB7E58-6B8A-DF70-A3C3-ACBFCFB9104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0283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D6CC-BC01-6FDC-37D7-EB1224800D5C}"/>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ED09CDF4-3D37-A429-823B-B4F618733C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id="{0531A7C3-B6B6-E630-2176-EE380F8403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id="{DE166F73-9C7C-BA66-32E3-FA13D79EFCD4}"/>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6" name="Footer Placeholder 5">
            <a:extLst>
              <a:ext uri="{FF2B5EF4-FFF2-40B4-BE49-F238E27FC236}">
                <a16:creationId xmlns:a16="http://schemas.microsoft.com/office/drawing/2014/main" id="{49D50677-1E10-D9BE-0DDA-EE8DD4B1881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E830A3-18C5-A633-4F7B-AAE2241A8B8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007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815E-98E4-16B4-9259-2615B00CAAEC}"/>
              </a:ext>
            </a:extLst>
          </p:cNvPr>
          <p:cNvSpPr>
            <a:spLocks noGrp="1"/>
          </p:cNvSpPr>
          <p:nvPr>
            <p:ph type="title"/>
          </p:nvPr>
        </p:nvSpPr>
        <p:spPr>
          <a:xfrm>
            <a:off x="839788" y="365125"/>
            <a:ext cx="10515600" cy="1325563"/>
          </a:xfrm>
        </p:spPr>
        <p:txBody>
          <a:bodyPr/>
          <a:lstStyle/>
          <a:p>
            <a:r>
              <a:rPr lang="en-GB"/>
              <a:t>Click to edit Master title style</a:t>
            </a:r>
            <a:endParaRPr lang="en-CA"/>
          </a:p>
        </p:txBody>
      </p:sp>
      <p:sp>
        <p:nvSpPr>
          <p:cNvPr id="3" name="Text Placeholder 2">
            <a:extLst>
              <a:ext uri="{FF2B5EF4-FFF2-40B4-BE49-F238E27FC236}">
                <a16:creationId xmlns:a16="http://schemas.microsoft.com/office/drawing/2014/main" id="{CF4AC818-3C09-B401-4DCF-98632FD5C1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09134-37D0-D1AA-B8FD-EAFC95C1C2E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Text Placeholder 4">
            <a:extLst>
              <a:ext uri="{FF2B5EF4-FFF2-40B4-BE49-F238E27FC236}">
                <a16:creationId xmlns:a16="http://schemas.microsoft.com/office/drawing/2014/main" id="{9992DE3B-C7BA-F80A-9BD7-E34AD7302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D659F2-725A-B960-143B-2430D1AEB0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7" name="Date Placeholder 6">
            <a:extLst>
              <a:ext uri="{FF2B5EF4-FFF2-40B4-BE49-F238E27FC236}">
                <a16:creationId xmlns:a16="http://schemas.microsoft.com/office/drawing/2014/main" id="{AAF505B6-F647-E737-5118-129E974F4584}"/>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8" name="Footer Placeholder 7">
            <a:extLst>
              <a:ext uri="{FF2B5EF4-FFF2-40B4-BE49-F238E27FC236}">
                <a16:creationId xmlns:a16="http://schemas.microsoft.com/office/drawing/2014/main" id="{781D5CC0-E51F-D280-07F3-47D6FDD4089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EB7FE91-76A5-36AE-3C2C-E6E34A2195F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850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A393-273A-5494-85E4-A28B4A568CE3}"/>
              </a:ext>
            </a:extLst>
          </p:cNvPr>
          <p:cNvSpPr>
            <a:spLocks noGrp="1"/>
          </p:cNvSpPr>
          <p:nvPr>
            <p:ph type="title"/>
          </p:nvPr>
        </p:nvSpPr>
        <p:spPr/>
        <p:txBody>
          <a:bodyPr/>
          <a:lstStyle/>
          <a:p>
            <a:r>
              <a:rPr lang="en-GB"/>
              <a:t>Click to edit Master title style</a:t>
            </a:r>
            <a:endParaRPr lang="en-CA"/>
          </a:p>
        </p:txBody>
      </p:sp>
      <p:sp>
        <p:nvSpPr>
          <p:cNvPr id="3" name="Date Placeholder 2">
            <a:extLst>
              <a:ext uri="{FF2B5EF4-FFF2-40B4-BE49-F238E27FC236}">
                <a16:creationId xmlns:a16="http://schemas.microsoft.com/office/drawing/2014/main" id="{CE29CF51-D45E-29AE-81A0-0A9088A7D240}"/>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4" name="Footer Placeholder 3">
            <a:extLst>
              <a:ext uri="{FF2B5EF4-FFF2-40B4-BE49-F238E27FC236}">
                <a16:creationId xmlns:a16="http://schemas.microsoft.com/office/drawing/2014/main" id="{BF2876C3-BE44-4C0D-1523-F4F435A1187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818E73-2C98-D25A-42BC-34AD48788ED0}"/>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95048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84018-4394-6685-E99B-FDBD781365BE}"/>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3" name="Footer Placeholder 2">
            <a:extLst>
              <a:ext uri="{FF2B5EF4-FFF2-40B4-BE49-F238E27FC236}">
                <a16:creationId xmlns:a16="http://schemas.microsoft.com/office/drawing/2014/main" id="{4B14AFE5-5261-BAFF-7FF0-E7879F43080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2AA63B7-951D-04B2-86EC-F65FCA2C1607}"/>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323500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F0F5-2D66-5C73-BE64-423CB4118A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Content Placeholder 2">
            <a:extLst>
              <a:ext uri="{FF2B5EF4-FFF2-40B4-BE49-F238E27FC236}">
                <a16:creationId xmlns:a16="http://schemas.microsoft.com/office/drawing/2014/main" id="{3D9EE7AF-71DF-0F98-5F4F-E36528B09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Text Placeholder 3">
            <a:extLst>
              <a:ext uri="{FF2B5EF4-FFF2-40B4-BE49-F238E27FC236}">
                <a16:creationId xmlns:a16="http://schemas.microsoft.com/office/drawing/2014/main" id="{D26C4AD8-F367-A92A-BF2F-2E3C9A0F5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20AD38-4ED0-2E63-FD77-63BB6F71C7A0}"/>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6" name="Footer Placeholder 5">
            <a:extLst>
              <a:ext uri="{FF2B5EF4-FFF2-40B4-BE49-F238E27FC236}">
                <a16:creationId xmlns:a16="http://schemas.microsoft.com/office/drawing/2014/main" id="{2FDD2AB3-CAC3-EE4D-8C4E-D44F10323E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5FAB58-30FB-A104-285B-864BA44E583E}"/>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8048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38E9-402D-085B-5867-92905E7C5D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A"/>
          </a:p>
        </p:txBody>
      </p:sp>
      <p:sp>
        <p:nvSpPr>
          <p:cNvPr id="3" name="Picture Placeholder 2">
            <a:extLst>
              <a:ext uri="{FF2B5EF4-FFF2-40B4-BE49-F238E27FC236}">
                <a16:creationId xmlns:a16="http://schemas.microsoft.com/office/drawing/2014/main" id="{FCEFC8BA-4B3C-E435-0D3D-B9A3B53FF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D778F10-841F-6D03-77A9-358A7A188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300445-108E-6F40-429B-06D76CEF4A0D}"/>
              </a:ext>
            </a:extLst>
          </p:cNvPr>
          <p:cNvSpPr>
            <a:spLocks noGrp="1"/>
          </p:cNvSpPr>
          <p:nvPr>
            <p:ph type="dt" sz="half" idx="10"/>
          </p:nvPr>
        </p:nvSpPr>
        <p:spPr/>
        <p:txBody>
          <a:bodyPr/>
          <a:lstStyle/>
          <a:p>
            <a:fld id="{75F481B9-24D5-DA4D-AF0C-B13404E77389}" type="datetimeFigureOut">
              <a:rPr lang="en-CA" smtClean="0"/>
              <a:t>2024-01-30</a:t>
            </a:fld>
            <a:endParaRPr lang="en-CA"/>
          </a:p>
        </p:txBody>
      </p:sp>
      <p:sp>
        <p:nvSpPr>
          <p:cNvPr id="6" name="Footer Placeholder 5">
            <a:extLst>
              <a:ext uri="{FF2B5EF4-FFF2-40B4-BE49-F238E27FC236}">
                <a16:creationId xmlns:a16="http://schemas.microsoft.com/office/drawing/2014/main" id="{61FCE2E2-FC88-7A8D-D2E0-A133F3FF6E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7ECC12-1695-5272-AC27-7C04A99F5F12}"/>
              </a:ext>
            </a:extLst>
          </p:cNvPr>
          <p:cNvSpPr>
            <a:spLocks noGrp="1"/>
          </p:cNvSpPr>
          <p:nvPr>
            <p:ph type="sldNum" sz="quarter" idx="12"/>
          </p:nvPr>
        </p:nvSpPr>
        <p:spPr/>
        <p:txBody>
          <a:bodyPr/>
          <a:lstStyle/>
          <a:p>
            <a:fld id="{E20519BB-9BDE-104E-9479-34CBBE58645F}" type="slidenum">
              <a:rPr lang="en-CA" smtClean="0"/>
              <a:t>‹#›</a:t>
            </a:fld>
            <a:endParaRPr lang="en-CA"/>
          </a:p>
        </p:txBody>
      </p:sp>
    </p:spTree>
    <p:extLst>
      <p:ext uri="{BB962C8B-B14F-4D97-AF65-F5344CB8AC3E}">
        <p14:creationId xmlns:p14="http://schemas.microsoft.com/office/powerpoint/2010/main" val="45712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663B1-9721-CE76-AB05-949ED87F7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A"/>
          </a:p>
        </p:txBody>
      </p:sp>
      <p:sp>
        <p:nvSpPr>
          <p:cNvPr id="3" name="Text Placeholder 2">
            <a:extLst>
              <a:ext uri="{FF2B5EF4-FFF2-40B4-BE49-F238E27FC236}">
                <a16:creationId xmlns:a16="http://schemas.microsoft.com/office/drawing/2014/main" id="{038B076A-4D90-3A56-DFB3-721E7D8F6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6D27E875-C9DB-2358-7030-06262E8A2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F481B9-24D5-DA4D-AF0C-B13404E77389}" type="datetimeFigureOut">
              <a:rPr lang="en-CA" smtClean="0"/>
              <a:t>2024-01-30</a:t>
            </a:fld>
            <a:endParaRPr lang="en-CA"/>
          </a:p>
        </p:txBody>
      </p:sp>
      <p:sp>
        <p:nvSpPr>
          <p:cNvPr id="5" name="Footer Placeholder 4">
            <a:extLst>
              <a:ext uri="{FF2B5EF4-FFF2-40B4-BE49-F238E27FC236}">
                <a16:creationId xmlns:a16="http://schemas.microsoft.com/office/drawing/2014/main" id="{4928E8B4-2779-85A0-1315-B1034C8B9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3824D7CF-62B0-9A15-67E1-52BD0440D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0519BB-9BDE-104E-9479-34CBBE58645F}" type="slidenum">
              <a:rPr lang="en-CA" smtClean="0"/>
              <a:t>‹#›</a:t>
            </a:fld>
            <a:endParaRPr lang="en-CA"/>
          </a:p>
        </p:txBody>
      </p:sp>
      <p:pic>
        <p:nvPicPr>
          <p:cNvPr id="7" name="Google Shape;305;p1"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C50AFDD2-7829-8E7E-6C2F-6D1C59C2EE29}"/>
              </a:ext>
            </a:extLst>
          </p:cNvPr>
          <p:cNvPicPr preferRelativeResize="0"/>
          <p:nvPr userDrawn="1"/>
        </p:nvPicPr>
        <p:blipFill rotWithShape="1">
          <a:blip r:embed="rId14">
            <a:alphaModFix/>
          </a:blip>
          <a:srcRect/>
          <a:stretch/>
        </p:blipFill>
        <p:spPr>
          <a:xfrm>
            <a:off x="10545417" y="6176963"/>
            <a:ext cx="1646583" cy="660123"/>
          </a:xfrm>
          <a:prstGeom prst="rect">
            <a:avLst/>
          </a:prstGeom>
          <a:noFill/>
          <a:ln>
            <a:noFill/>
          </a:ln>
        </p:spPr>
      </p:pic>
    </p:spTree>
    <p:extLst>
      <p:ext uri="{BB962C8B-B14F-4D97-AF65-F5344CB8AC3E}">
        <p14:creationId xmlns:p14="http://schemas.microsoft.com/office/powerpoint/2010/main" val="327879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1sfM-xx7tHI"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rzsVh8YwZEQ"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ZX5vgok5QpQ"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hyperlink" Target="https://youtu.be/SxNslxMhaq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create.kahoot.it/details/3f8cc371-07a2-43b7-8262-fc143183ddd8"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20deb688-b0bc-420c-8186-d9297bd89911"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0af0b5c0-e914-41f2-8fea-099fadc37e8e"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youtu.be/TcT0d9v-31E"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79.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5798c37d-589f-43c6-bbb4-f584f223969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edcf7e71-c2d7-4b3b-a492-46208d66cce8"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lay.kahoot.it/v2/lobby?quizId=f07dfb7b-aa56-4b17-a82a-27f68b8bfe1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FrTG0kmCf4"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9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4E12-4ACC-9729-F048-4CF6B6D4BBE8}"/>
              </a:ext>
            </a:extLst>
          </p:cNvPr>
          <p:cNvSpPr>
            <a:spLocks noGrp="1"/>
          </p:cNvSpPr>
          <p:nvPr>
            <p:ph type="ctrTitle"/>
          </p:nvPr>
        </p:nvSpPr>
        <p:spPr/>
        <p:txBody>
          <a:bodyPr/>
          <a:lstStyle/>
          <a:p>
            <a:r>
              <a:rPr lang="en-CA" sz="6000" b="1" dirty="0"/>
              <a:t>ACC PEER VISITOR TRAINING</a:t>
            </a:r>
            <a:r>
              <a:rPr lang="en-CA" b="1" dirty="0"/>
              <a:t> </a:t>
            </a:r>
            <a:endParaRPr lang="en-CA" dirty="0"/>
          </a:p>
        </p:txBody>
      </p:sp>
      <p:pic>
        <p:nvPicPr>
          <p:cNvPr id="4" name="Picture 3">
            <a:extLst>
              <a:ext uri="{FF2B5EF4-FFF2-40B4-BE49-F238E27FC236}">
                <a16:creationId xmlns:a16="http://schemas.microsoft.com/office/drawing/2014/main" id="{F669CDA1-0AEF-037D-9DAE-512EEA647352}"/>
              </a:ext>
            </a:extLst>
          </p:cNvPr>
          <p:cNvPicPr>
            <a:picLocks noChangeAspect="1"/>
          </p:cNvPicPr>
          <p:nvPr/>
        </p:nvPicPr>
        <p:blipFill>
          <a:blip r:embed="rId3"/>
          <a:stretch>
            <a:fillRect/>
          </a:stretch>
        </p:blipFill>
        <p:spPr>
          <a:xfrm>
            <a:off x="-1" y="5343603"/>
            <a:ext cx="12192001" cy="1514397"/>
          </a:xfrm>
          <a:prstGeom prst="rect">
            <a:avLst/>
          </a:prstGeom>
        </p:spPr>
      </p:pic>
    </p:spTree>
    <p:extLst>
      <p:ext uri="{BB962C8B-B14F-4D97-AF65-F5344CB8AC3E}">
        <p14:creationId xmlns:p14="http://schemas.microsoft.com/office/powerpoint/2010/main" val="21208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7461-F712-E520-B9B9-90A97C30575A}"/>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pic>
        <p:nvPicPr>
          <p:cNvPr id="4" name="Google Shape;369;p10">
            <a:extLst>
              <a:ext uri="{FF2B5EF4-FFF2-40B4-BE49-F238E27FC236}">
                <a16:creationId xmlns:a16="http://schemas.microsoft.com/office/drawing/2014/main" id="{CAEE583C-6CEC-E15B-C559-48018C58A12D}"/>
              </a:ext>
            </a:extLst>
          </p:cNvPr>
          <p:cNvPicPr preferRelativeResize="0"/>
          <p:nvPr/>
        </p:nvPicPr>
        <p:blipFill rotWithShape="1">
          <a:blip r:embed="rId3">
            <a:alphaModFix/>
          </a:blip>
          <a:srcRect/>
          <a:stretch/>
        </p:blipFill>
        <p:spPr>
          <a:xfrm>
            <a:off x="568394" y="1574125"/>
            <a:ext cx="5688244" cy="4597703"/>
          </a:xfrm>
          <a:prstGeom prst="rect">
            <a:avLst/>
          </a:prstGeom>
          <a:noFill/>
          <a:ln>
            <a:noFill/>
          </a:ln>
        </p:spPr>
      </p:pic>
      <p:pic>
        <p:nvPicPr>
          <p:cNvPr id="5" name="Google Shape;370;p10">
            <a:extLst>
              <a:ext uri="{FF2B5EF4-FFF2-40B4-BE49-F238E27FC236}">
                <a16:creationId xmlns:a16="http://schemas.microsoft.com/office/drawing/2014/main" id="{E9FEA44F-E434-DE16-E10B-67F8A638D88F}"/>
              </a:ext>
            </a:extLst>
          </p:cNvPr>
          <p:cNvPicPr preferRelativeResize="0"/>
          <p:nvPr/>
        </p:nvPicPr>
        <p:blipFill rotWithShape="1">
          <a:blip r:embed="rId4">
            <a:alphaModFix/>
          </a:blip>
          <a:srcRect/>
          <a:stretch/>
        </p:blipFill>
        <p:spPr>
          <a:xfrm>
            <a:off x="5803852" y="2053171"/>
            <a:ext cx="5722943" cy="3230704"/>
          </a:xfrm>
          <a:prstGeom prst="rect">
            <a:avLst/>
          </a:prstGeom>
          <a:noFill/>
          <a:ln>
            <a:noFill/>
          </a:ln>
        </p:spPr>
      </p:pic>
    </p:spTree>
    <p:extLst>
      <p:ext uri="{BB962C8B-B14F-4D97-AF65-F5344CB8AC3E}">
        <p14:creationId xmlns:p14="http://schemas.microsoft.com/office/powerpoint/2010/main" val="40230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A03E-41C0-776C-947C-7CE0EB458E00}"/>
              </a:ext>
            </a:extLst>
          </p:cNvPr>
          <p:cNvSpPr>
            <a:spLocks noGrp="1"/>
          </p:cNvSpPr>
          <p:nvPr>
            <p:ph type="title"/>
          </p:nvPr>
        </p:nvSpPr>
        <p:spPr>
          <a:xfrm>
            <a:off x="838200" y="365125"/>
            <a:ext cx="10515600" cy="1325563"/>
          </a:xfrm>
        </p:spPr>
        <p:txBody>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C39ED46C-C69B-324B-28AA-9AB74537AB35}"/>
              </a:ext>
            </a:extLst>
          </p:cNvPr>
          <p:cNvSpPr>
            <a:spLocks noGrp="1"/>
          </p:cNvSpPr>
          <p:nvPr>
            <p:ph idx="1"/>
          </p:nvPr>
        </p:nvSpPr>
        <p:spPr>
          <a:xfrm>
            <a:off x="838200" y="1825625"/>
            <a:ext cx="10515600" cy="4351338"/>
          </a:xfrm>
        </p:spPr>
        <p:txBody>
          <a:bodyPr/>
          <a:lstStyle/>
          <a:p>
            <a:pPr marL="0" lvl="0" indent="0">
              <a:buNone/>
            </a:pPr>
            <a:r>
              <a:rPr lang="en-CA" dirty="0">
                <a:sym typeface="Kulim Park"/>
              </a:rPr>
              <a:t>Role Playing Activity: Groups of 2</a:t>
            </a:r>
          </a:p>
          <a:p>
            <a:pPr lvl="0"/>
            <a:r>
              <a:rPr lang="en-CA" dirty="0">
                <a:sym typeface="Kulim Park"/>
              </a:rPr>
              <a:t>One person - peer support</a:t>
            </a:r>
            <a:endParaRPr lang="en-CA" dirty="0">
              <a:sym typeface="Arial"/>
            </a:endParaRPr>
          </a:p>
          <a:p>
            <a:pPr lvl="0"/>
            <a:r>
              <a:rPr lang="en-CA" dirty="0">
                <a:sym typeface="Kulim Park"/>
              </a:rPr>
              <a:t>One person with an amputation. </a:t>
            </a:r>
            <a:endParaRPr lang="en-CA" dirty="0">
              <a:sym typeface="Arial"/>
            </a:endParaRPr>
          </a:p>
          <a:p>
            <a:pPr lvl="0"/>
            <a:r>
              <a:rPr lang="en-CA" dirty="0">
                <a:sym typeface="Kulim Park"/>
              </a:rPr>
              <a:t>Act out how you would approach the individual and how you would get to know them. </a:t>
            </a:r>
            <a:endParaRPr lang="en-CA" dirty="0">
              <a:sym typeface="Arial"/>
            </a:endParaRPr>
          </a:p>
          <a:p>
            <a:pPr lvl="0"/>
            <a:r>
              <a:rPr lang="en-CA" dirty="0">
                <a:sym typeface="Kulim Park"/>
              </a:rPr>
              <a:t>Your goal is to try and figure out what their main concerns are and what resources they need</a:t>
            </a:r>
            <a:endParaRPr lang="en-CA" dirty="0">
              <a:sym typeface="Arial"/>
            </a:endParaRPr>
          </a:p>
          <a:p>
            <a:pPr lvl="0"/>
            <a:r>
              <a:rPr lang="en-CA" dirty="0">
                <a:sym typeface="Kulim Park"/>
              </a:rPr>
              <a:t>Separate into </a:t>
            </a:r>
            <a:r>
              <a:rPr lang="en-CA" dirty="0" err="1">
                <a:sym typeface="Kulim Park"/>
              </a:rPr>
              <a:t>groupsof</a:t>
            </a:r>
            <a:r>
              <a:rPr lang="en-CA" dirty="0">
                <a:sym typeface="Kulim Park"/>
              </a:rPr>
              <a:t> 2 persons to facilitate this role play. </a:t>
            </a:r>
          </a:p>
          <a:p>
            <a:endParaRPr lang="en-CA" dirty="0"/>
          </a:p>
        </p:txBody>
      </p:sp>
    </p:spTree>
    <p:extLst>
      <p:ext uri="{BB962C8B-B14F-4D97-AF65-F5344CB8AC3E}">
        <p14:creationId xmlns:p14="http://schemas.microsoft.com/office/powerpoint/2010/main" val="169548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C848-C6C2-8940-CD87-D5794C8DFDC6}"/>
              </a:ext>
            </a:extLst>
          </p:cNvPr>
          <p:cNvSpPr>
            <a:spLocks noGrp="1"/>
          </p:cNvSpPr>
          <p:nvPr>
            <p:ph type="title"/>
          </p:nvPr>
        </p:nvSpPr>
        <p:spPr>
          <a:xfrm>
            <a:off x="838200" y="365125"/>
            <a:ext cx="10515600" cy="1325563"/>
          </a:xfrm>
        </p:spPr>
        <p:txBody>
          <a:bodyPr>
            <a:normAutofit/>
          </a:bodyPr>
          <a:lstStyle/>
          <a:p>
            <a:r>
              <a:rPr lang="en-CA" dirty="0">
                <a:sym typeface="Kulim Park SemiBold"/>
              </a:rPr>
              <a:t>What is Peer Support &amp; What is a Peer Visitor?</a:t>
            </a:r>
            <a:endParaRPr lang="en-CA" dirty="0"/>
          </a:p>
        </p:txBody>
      </p:sp>
      <p:sp>
        <p:nvSpPr>
          <p:cNvPr id="3" name="Content Placeholder 2">
            <a:extLst>
              <a:ext uri="{FF2B5EF4-FFF2-40B4-BE49-F238E27FC236}">
                <a16:creationId xmlns:a16="http://schemas.microsoft.com/office/drawing/2014/main" id="{E64A68E9-D7C3-9097-5B06-D7952A812CFB}"/>
              </a:ext>
            </a:extLst>
          </p:cNvPr>
          <p:cNvSpPr>
            <a:spLocks noGrp="1"/>
          </p:cNvSpPr>
          <p:nvPr>
            <p:ph idx="1"/>
          </p:nvPr>
        </p:nvSpPr>
        <p:spPr>
          <a:xfrm>
            <a:off x="838200" y="1825625"/>
            <a:ext cx="10515600" cy="4351338"/>
          </a:xfrm>
        </p:spPr>
        <p:txBody>
          <a:bodyPr/>
          <a:lstStyle/>
          <a:p>
            <a:pPr marL="0" indent="0">
              <a:buNone/>
            </a:pPr>
            <a:r>
              <a:rPr lang="en-CA" dirty="0">
                <a:sym typeface="Kulim Park"/>
              </a:rPr>
              <a:t>Role Play Discussion: </a:t>
            </a:r>
          </a:p>
          <a:p>
            <a:pPr marL="0" indent="0">
              <a:buNone/>
            </a:pPr>
            <a:endParaRPr lang="en-CA" dirty="0">
              <a:sym typeface="Kulim Park"/>
            </a:endParaRPr>
          </a:p>
          <a:p>
            <a:r>
              <a:rPr lang="en-CA" dirty="0">
                <a:sym typeface="Kulim Park"/>
              </a:rPr>
              <a:t>Identify the strengths and weaknesses of your role play scenario.</a:t>
            </a:r>
          </a:p>
          <a:p>
            <a:endParaRPr lang="en-CA" dirty="0">
              <a:sym typeface="Kulim Park"/>
            </a:endParaRPr>
          </a:p>
          <a:p>
            <a:r>
              <a:rPr lang="en-CA" dirty="0">
                <a:sym typeface="Kulim Park"/>
              </a:rPr>
              <a:t>What worked well? </a:t>
            </a:r>
          </a:p>
          <a:p>
            <a:endParaRPr lang="en-CA" dirty="0">
              <a:sym typeface="Kulim Park"/>
            </a:endParaRPr>
          </a:p>
          <a:p>
            <a:r>
              <a:rPr lang="en-CA" dirty="0">
                <a:sym typeface="Kulim Park"/>
              </a:rPr>
              <a:t>What could be improved?</a:t>
            </a:r>
            <a:endParaRPr lang="en-CA" dirty="0"/>
          </a:p>
        </p:txBody>
      </p:sp>
    </p:spTree>
    <p:extLst>
      <p:ext uri="{BB962C8B-B14F-4D97-AF65-F5344CB8AC3E}">
        <p14:creationId xmlns:p14="http://schemas.microsoft.com/office/powerpoint/2010/main" val="368094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A75F5D-2184-0D3E-D045-89C811F07AA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sym typeface="Kulim Park SemiBold"/>
              </a:rPr>
              <a:t>Section 2: Roles and Responsibilities</a:t>
            </a:r>
            <a:endParaRPr lang="en-US" sz="3700" kern="1200">
              <a:solidFill>
                <a:srgbClr val="FFFFFF"/>
              </a:solidFill>
              <a:latin typeface="+mj-lt"/>
              <a:ea typeface="+mj-ea"/>
              <a:cs typeface="+mj-cs"/>
            </a:endParaRPr>
          </a:p>
        </p:txBody>
      </p:sp>
      <p:pic>
        <p:nvPicPr>
          <p:cNvPr id="8" name="Google Shape;393;p13">
            <a:extLst>
              <a:ext uri="{FF2B5EF4-FFF2-40B4-BE49-F238E27FC236}">
                <a16:creationId xmlns:a16="http://schemas.microsoft.com/office/drawing/2014/main" id="{14E0BB19-08B2-20AC-63D8-62DE4D42C948}"/>
              </a:ext>
            </a:extLst>
          </p:cNvPr>
          <p:cNvPicPr preferRelativeResize="0"/>
          <p:nvPr/>
        </p:nvPicPr>
        <p:blipFill rotWithShape="1">
          <a:blip r:embed="rId3"/>
          <a:srcRect l="14388" r="14381"/>
          <a:stretch/>
        </p:blipFill>
        <p:spPr>
          <a:xfrm>
            <a:off x="2408420" y="1966293"/>
            <a:ext cx="7375158"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59BF6B32-3E53-BC0B-A220-F04EB7826A13}"/>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15376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6387F-78D8-81C2-5672-A3958FC49116}"/>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12" name="Content Placeholder 11">
            <a:extLst>
              <a:ext uri="{FF2B5EF4-FFF2-40B4-BE49-F238E27FC236}">
                <a16:creationId xmlns:a16="http://schemas.microsoft.com/office/drawing/2014/main" id="{C1CE3041-A5D6-5486-A922-158F5779F962}"/>
              </a:ext>
            </a:extLst>
          </p:cNvPr>
          <p:cNvSpPr>
            <a:spLocks noGrp="1"/>
          </p:cNvSpPr>
          <p:nvPr>
            <p:ph idx="1"/>
          </p:nvPr>
        </p:nvSpPr>
        <p:spPr>
          <a:xfrm>
            <a:off x="838200" y="1825625"/>
            <a:ext cx="10515600" cy="4351338"/>
          </a:xfrm>
        </p:spPr>
        <p:txBody>
          <a:bodyPr>
            <a:normAutofit/>
          </a:bodyPr>
          <a:lstStyle/>
          <a:p>
            <a:pPr lvl="0"/>
            <a:r>
              <a:rPr lang="en-CA" dirty="0">
                <a:sym typeface="Kulim Park"/>
              </a:rPr>
              <a:t>Good own recovery progress</a:t>
            </a:r>
          </a:p>
          <a:p>
            <a:pPr lvl="0"/>
            <a:r>
              <a:rPr lang="en-CA" dirty="0">
                <a:sym typeface="Kulim Park"/>
              </a:rPr>
              <a:t>Good listening skills</a:t>
            </a:r>
          </a:p>
          <a:p>
            <a:pPr lvl="0"/>
            <a:r>
              <a:rPr lang="en-CA" dirty="0">
                <a:sym typeface="Kulim Park"/>
              </a:rPr>
              <a:t>Understand and guide the person seeking support</a:t>
            </a:r>
          </a:p>
          <a:p>
            <a:pPr lvl="0"/>
            <a:r>
              <a:rPr lang="en-CA" dirty="0">
                <a:sym typeface="Kulim Park"/>
              </a:rPr>
              <a:t>Handle crisis situations</a:t>
            </a:r>
          </a:p>
          <a:p>
            <a:pPr lvl="0"/>
            <a:r>
              <a:rPr lang="en-CA" dirty="0">
                <a:sym typeface="Kulim Park"/>
              </a:rPr>
              <a:t>Provide appropriate Resources</a:t>
            </a:r>
          </a:p>
          <a:p>
            <a:pPr lvl="0"/>
            <a:r>
              <a:rPr lang="en-CA" dirty="0">
                <a:sym typeface="Kulim Park"/>
              </a:rPr>
              <a:t>Works within established boundaries</a:t>
            </a:r>
          </a:p>
          <a:p>
            <a:endParaRPr lang="en-CA" dirty="0"/>
          </a:p>
        </p:txBody>
      </p:sp>
    </p:spTree>
    <p:extLst>
      <p:ext uri="{BB962C8B-B14F-4D97-AF65-F5344CB8AC3E}">
        <p14:creationId xmlns:p14="http://schemas.microsoft.com/office/powerpoint/2010/main" val="63904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397A-AE32-C14F-F7FB-FB2BFC693BF9}"/>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 (continued)</a:t>
            </a:r>
            <a:endParaRPr lang="en-CA" dirty="0"/>
          </a:p>
        </p:txBody>
      </p:sp>
      <p:sp>
        <p:nvSpPr>
          <p:cNvPr id="3" name="Content Placeholder 2">
            <a:extLst>
              <a:ext uri="{FF2B5EF4-FFF2-40B4-BE49-F238E27FC236}">
                <a16:creationId xmlns:a16="http://schemas.microsoft.com/office/drawing/2014/main" id="{D3DF3362-AB6D-73BD-B7ED-4C4B2D00A255}"/>
              </a:ext>
            </a:extLst>
          </p:cNvPr>
          <p:cNvSpPr>
            <a:spLocks noGrp="1"/>
          </p:cNvSpPr>
          <p:nvPr>
            <p:ph idx="1"/>
          </p:nvPr>
        </p:nvSpPr>
        <p:spPr>
          <a:xfrm>
            <a:off x="838200" y="1825625"/>
            <a:ext cx="10515600" cy="4351338"/>
          </a:xfrm>
        </p:spPr>
        <p:txBody>
          <a:bodyPr>
            <a:normAutofit/>
          </a:bodyPr>
          <a:lstStyle/>
          <a:p>
            <a:pPr lvl="0"/>
            <a:r>
              <a:rPr lang="en-CA" dirty="0">
                <a:sym typeface="Kulim Park"/>
              </a:rPr>
              <a:t>Asks questions and for help when needed</a:t>
            </a:r>
          </a:p>
          <a:p>
            <a:pPr lvl="0"/>
            <a:r>
              <a:rPr lang="en-CA" dirty="0">
                <a:sym typeface="Kulim Park"/>
              </a:rPr>
              <a:t>Approachable and easy to communicate with</a:t>
            </a:r>
          </a:p>
          <a:p>
            <a:pPr lvl="0"/>
            <a:r>
              <a:rPr lang="en-CA" dirty="0">
                <a:sym typeface="Kulim Park"/>
              </a:rPr>
              <a:t>Provide judgment-free care</a:t>
            </a:r>
          </a:p>
          <a:p>
            <a:pPr lvl="0"/>
            <a:r>
              <a:rPr lang="en-CA" dirty="0">
                <a:sym typeface="Kulim Park"/>
              </a:rPr>
              <a:t>Show respect, empathy, and compassion </a:t>
            </a:r>
          </a:p>
          <a:p>
            <a:pPr lvl="0"/>
            <a:r>
              <a:rPr lang="en-CA" dirty="0">
                <a:sym typeface="Kulim Park"/>
              </a:rPr>
              <a:t>Peer visitation is not about them </a:t>
            </a:r>
          </a:p>
          <a:p>
            <a:pPr lvl="0"/>
            <a:r>
              <a:rPr lang="en-CA" dirty="0">
                <a:sym typeface="Kulim Park"/>
              </a:rPr>
              <a:t>Peer visitation is about the person seeking support</a:t>
            </a:r>
          </a:p>
          <a:p>
            <a:pPr lvl="0"/>
            <a:r>
              <a:rPr lang="en-CA" dirty="0">
                <a:sym typeface="Kulim Park"/>
              </a:rPr>
              <a:t>Does not direct own beliefs onto the person </a:t>
            </a:r>
          </a:p>
        </p:txBody>
      </p:sp>
    </p:spTree>
    <p:extLst>
      <p:ext uri="{BB962C8B-B14F-4D97-AF65-F5344CB8AC3E}">
        <p14:creationId xmlns:p14="http://schemas.microsoft.com/office/powerpoint/2010/main" val="22918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B332-7631-97E6-583F-45D09DBCCFF7}"/>
              </a:ext>
            </a:extLst>
          </p:cNvPr>
          <p:cNvSpPr>
            <a:spLocks noGrp="1"/>
          </p:cNvSpPr>
          <p:nvPr>
            <p:ph type="title"/>
          </p:nvPr>
        </p:nvSpPr>
        <p:spPr>
          <a:xfrm>
            <a:off x="838200" y="365125"/>
            <a:ext cx="10515600" cy="1860400"/>
          </a:xfrm>
        </p:spPr>
        <p:txBody>
          <a:bodyPr>
            <a:normAutofit/>
          </a:bodyPr>
          <a:lstStyle/>
          <a:p>
            <a:r>
              <a:rPr lang="en-CA" sz="5200"/>
              <a:t>Peer Visitor Competencies</a:t>
            </a:r>
          </a:p>
        </p:txBody>
      </p:sp>
      <p:grpSp>
        <p:nvGrpSpPr>
          <p:cNvPr id="5" name="Google Shape;413;p15">
            <a:extLst>
              <a:ext uri="{FF2B5EF4-FFF2-40B4-BE49-F238E27FC236}">
                <a16:creationId xmlns:a16="http://schemas.microsoft.com/office/drawing/2014/main" id="{1BCAC2A7-7DD3-70FB-A867-AFA16CEC19AB}"/>
              </a:ext>
            </a:extLst>
          </p:cNvPr>
          <p:cNvGrpSpPr/>
          <p:nvPr/>
        </p:nvGrpSpPr>
        <p:grpSpPr>
          <a:xfrm>
            <a:off x="969027" y="1853515"/>
            <a:ext cx="4252674" cy="4450530"/>
            <a:chOff x="857298" y="2989"/>
            <a:chExt cx="4381444" cy="4058021"/>
          </a:xfrm>
        </p:grpSpPr>
        <p:sp>
          <p:nvSpPr>
            <p:cNvPr id="6" name="Google Shape;414;p15">
              <a:extLst>
                <a:ext uri="{FF2B5EF4-FFF2-40B4-BE49-F238E27FC236}">
                  <a16:creationId xmlns:a16="http://schemas.microsoft.com/office/drawing/2014/main" id="{8A7ED622-A0B5-656A-75E3-C3613BDE71AE}"/>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415;p15">
              <a:extLst>
                <a:ext uri="{FF2B5EF4-FFF2-40B4-BE49-F238E27FC236}">
                  <a16:creationId xmlns:a16="http://schemas.microsoft.com/office/drawing/2014/main" id="{210A419B-C573-952C-7E83-F090B88564B3}"/>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Hope</a:t>
              </a:r>
              <a:endParaRPr sz="1400" b="0" i="0" u="none" strike="noStrike" cap="none">
                <a:solidFill>
                  <a:srgbClr val="000000"/>
                </a:solidFill>
                <a:latin typeface="Arial"/>
                <a:ea typeface="Arial"/>
                <a:cs typeface="Arial"/>
                <a:sym typeface="Arial"/>
              </a:endParaRPr>
            </a:p>
          </p:txBody>
        </p:sp>
        <p:sp>
          <p:nvSpPr>
            <p:cNvPr id="8" name="Google Shape;416;p15">
              <a:extLst>
                <a:ext uri="{FF2B5EF4-FFF2-40B4-BE49-F238E27FC236}">
                  <a16:creationId xmlns:a16="http://schemas.microsoft.com/office/drawing/2014/main" id="{CA86EB8E-EE98-243E-64C9-D962D882B070}"/>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417;p15">
              <a:extLst>
                <a:ext uri="{FF2B5EF4-FFF2-40B4-BE49-F238E27FC236}">
                  <a16:creationId xmlns:a16="http://schemas.microsoft.com/office/drawing/2014/main" id="{E7633E37-4529-AE2C-795A-6E8BC2D26EE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418;p15">
              <a:extLst>
                <a:ext uri="{FF2B5EF4-FFF2-40B4-BE49-F238E27FC236}">
                  <a16:creationId xmlns:a16="http://schemas.microsoft.com/office/drawing/2014/main" id="{FE1C87A5-8C66-6EB8-7FBB-1611D1E0BBFF}"/>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Demeanour</a:t>
              </a:r>
              <a:endParaRPr sz="1400" b="0" i="0" u="none" strike="noStrike" cap="none">
                <a:solidFill>
                  <a:srgbClr val="000000"/>
                </a:solidFill>
                <a:latin typeface="Arial"/>
                <a:ea typeface="Arial"/>
                <a:cs typeface="Arial"/>
                <a:sym typeface="Arial"/>
              </a:endParaRPr>
            </a:p>
          </p:txBody>
        </p:sp>
        <p:sp>
          <p:nvSpPr>
            <p:cNvPr id="11" name="Google Shape;419;p15">
              <a:extLst>
                <a:ext uri="{FF2B5EF4-FFF2-40B4-BE49-F238E27FC236}">
                  <a16:creationId xmlns:a16="http://schemas.microsoft.com/office/drawing/2014/main" id="{D865F218-E4CC-D8BA-63A0-DDD5DD31F812}"/>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420;p15">
              <a:extLst>
                <a:ext uri="{FF2B5EF4-FFF2-40B4-BE49-F238E27FC236}">
                  <a16:creationId xmlns:a16="http://schemas.microsoft.com/office/drawing/2014/main" id="{C774C377-E863-B0B5-CEBD-095B04F87AB4}"/>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421;p15">
              <a:extLst>
                <a:ext uri="{FF2B5EF4-FFF2-40B4-BE49-F238E27FC236}">
                  <a16:creationId xmlns:a16="http://schemas.microsoft.com/office/drawing/2014/main" id="{593AEF4D-7CB9-1E0E-C60D-BAE5F49EBD7B}"/>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Interpersonal</a:t>
              </a:r>
              <a:endParaRPr sz="1400" b="0" i="0" u="none" strike="noStrike" cap="none">
                <a:solidFill>
                  <a:srgbClr val="000000"/>
                </a:solidFill>
                <a:latin typeface="Arial"/>
                <a:ea typeface="Arial"/>
                <a:cs typeface="Arial"/>
                <a:sym typeface="Arial"/>
              </a:endParaRPr>
            </a:p>
          </p:txBody>
        </p:sp>
        <p:sp>
          <p:nvSpPr>
            <p:cNvPr id="14" name="Google Shape;422;p15">
              <a:extLst>
                <a:ext uri="{FF2B5EF4-FFF2-40B4-BE49-F238E27FC236}">
                  <a16:creationId xmlns:a16="http://schemas.microsoft.com/office/drawing/2014/main" id="{29C3D287-29F9-B945-8EC9-BC1F09500CA3}"/>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423;p15">
              <a:extLst>
                <a:ext uri="{FF2B5EF4-FFF2-40B4-BE49-F238E27FC236}">
                  <a16:creationId xmlns:a16="http://schemas.microsoft.com/office/drawing/2014/main" id="{3813357F-5842-8033-654A-6F70D9A23168}"/>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24;p15">
              <a:extLst>
                <a:ext uri="{FF2B5EF4-FFF2-40B4-BE49-F238E27FC236}">
                  <a16:creationId xmlns:a16="http://schemas.microsoft.com/office/drawing/2014/main" id="{06E04DF9-EBCD-685B-FDEB-149563DC665E}"/>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Communications</a:t>
              </a:r>
              <a:endParaRPr sz="1400" b="0" i="0" u="none" strike="noStrike" cap="none">
                <a:solidFill>
                  <a:srgbClr val="000000"/>
                </a:solidFill>
                <a:latin typeface="Arial"/>
                <a:ea typeface="Arial"/>
                <a:cs typeface="Arial"/>
                <a:sym typeface="Arial"/>
              </a:endParaRPr>
            </a:p>
          </p:txBody>
        </p:sp>
        <p:sp>
          <p:nvSpPr>
            <p:cNvPr id="17" name="Google Shape;425;p15">
              <a:extLst>
                <a:ext uri="{FF2B5EF4-FFF2-40B4-BE49-F238E27FC236}">
                  <a16:creationId xmlns:a16="http://schemas.microsoft.com/office/drawing/2014/main" id="{CD142765-1783-596C-CFFF-D2C9046EACE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426;p15">
              <a:extLst>
                <a:ext uri="{FF2B5EF4-FFF2-40B4-BE49-F238E27FC236}">
                  <a16:creationId xmlns:a16="http://schemas.microsoft.com/office/drawing/2014/main" id="{BE8B8ED3-2023-E509-9EEE-7876B53CF123}"/>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427;p15">
              <a:extLst>
                <a:ext uri="{FF2B5EF4-FFF2-40B4-BE49-F238E27FC236}">
                  <a16:creationId xmlns:a16="http://schemas.microsoft.com/office/drawing/2014/main" id="{36576D2E-5D0B-1BD5-1E0A-BFAEAE9FF4F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Self-management and resiliency</a:t>
              </a:r>
              <a:endParaRPr sz="1400" b="0" i="0" u="none" strike="noStrike" cap="none">
                <a:solidFill>
                  <a:srgbClr val="000000"/>
                </a:solidFill>
                <a:latin typeface="Arial"/>
                <a:ea typeface="Arial"/>
                <a:cs typeface="Arial"/>
                <a:sym typeface="Arial"/>
              </a:endParaRPr>
            </a:p>
          </p:txBody>
        </p:sp>
        <p:sp>
          <p:nvSpPr>
            <p:cNvPr id="20" name="Google Shape;428;p15">
              <a:extLst>
                <a:ext uri="{FF2B5EF4-FFF2-40B4-BE49-F238E27FC236}">
                  <a16:creationId xmlns:a16="http://schemas.microsoft.com/office/drawing/2014/main" id="{DE928331-4A70-365E-0CC6-0B5DC71A66BA}"/>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430;p15">
            <a:extLst>
              <a:ext uri="{FF2B5EF4-FFF2-40B4-BE49-F238E27FC236}">
                <a16:creationId xmlns:a16="http://schemas.microsoft.com/office/drawing/2014/main" id="{D4948B19-FD04-C49E-AB3A-6642D882CE31}"/>
              </a:ext>
            </a:extLst>
          </p:cNvPr>
          <p:cNvGrpSpPr/>
          <p:nvPr/>
        </p:nvGrpSpPr>
        <p:grpSpPr>
          <a:xfrm>
            <a:off x="6970298" y="1853515"/>
            <a:ext cx="4252674" cy="4450530"/>
            <a:chOff x="857298" y="2989"/>
            <a:chExt cx="4381444" cy="4058021"/>
          </a:xfrm>
        </p:grpSpPr>
        <p:sp>
          <p:nvSpPr>
            <p:cNvPr id="22" name="Google Shape;431;p15">
              <a:extLst>
                <a:ext uri="{FF2B5EF4-FFF2-40B4-BE49-F238E27FC236}">
                  <a16:creationId xmlns:a16="http://schemas.microsoft.com/office/drawing/2014/main" id="{E06A6ACC-96A5-C234-4233-460485CC1EF2}"/>
                </a:ext>
              </a:extLst>
            </p:cNvPr>
            <p:cNvSpPr/>
            <p:nvPr/>
          </p:nvSpPr>
          <p:spPr>
            <a:xfrm rot="10800000">
              <a:off x="1184801" y="298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432;p15">
              <a:extLst>
                <a:ext uri="{FF2B5EF4-FFF2-40B4-BE49-F238E27FC236}">
                  <a16:creationId xmlns:a16="http://schemas.microsoft.com/office/drawing/2014/main" id="{29ECB4DA-8E76-3A8F-41FA-2956A6A0325A}"/>
                </a:ext>
              </a:extLst>
            </p:cNvPr>
            <p:cNvSpPr txBox="1"/>
            <p:nvPr/>
          </p:nvSpPr>
          <p:spPr>
            <a:xfrm>
              <a:off x="1348642" y="306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Flexibility and adaptability</a:t>
              </a:r>
              <a:endParaRPr sz="1400" b="0" i="0" u="none" strike="noStrike" cap="none">
                <a:solidFill>
                  <a:srgbClr val="000000"/>
                </a:solidFill>
                <a:latin typeface="Arial"/>
                <a:ea typeface="Arial"/>
                <a:cs typeface="Arial"/>
                <a:sym typeface="Arial"/>
              </a:endParaRPr>
            </a:p>
          </p:txBody>
        </p:sp>
        <p:sp>
          <p:nvSpPr>
            <p:cNvPr id="24" name="Google Shape;433;p15">
              <a:extLst>
                <a:ext uri="{FF2B5EF4-FFF2-40B4-BE49-F238E27FC236}">
                  <a16:creationId xmlns:a16="http://schemas.microsoft.com/office/drawing/2014/main" id="{4773CE7B-1FC2-8D93-E60D-F93D39DF451F}"/>
                </a:ext>
              </a:extLst>
            </p:cNvPr>
            <p:cNvSpPr/>
            <p:nvPr/>
          </p:nvSpPr>
          <p:spPr>
            <a:xfrm>
              <a:off x="857298" y="306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34;p15">
              <a:extLst>
                <a:ext uri="{FF2B5EF4-FFF2-40B4-BE49-F238E27FC236}">
                  <a16:creationId xmlns:a16="http://schemas.microsoft.com/office/drawing/2014/main" id="{15D2F89D-621E-2273-DB7D-2F1C29D28488}"/>
                </a:ext>
              </a:extLst>
            </p:cNvPr>
            <p:cNvSpPr/>
            <p:nvPr/>
          </p:nvSpPr>
          <p:spPr>
            <a:xfrm rot="10800000">
              <a:off x="1184801" y="85367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435;p15">
              <a:extLst>
                <a:ext uri="{FF2B5EF4-FFF2-40B4-BE49-F238E27FC236}">
                  <a16:creationId xmlns:a16="http://schemas.microsoft.com/office/drawing/2014/main" id="{16EC1D52-0F8A-E45D-0B4D-F3BC3B7ECB26}"/>
                </a:ext>
              </a:extLst>
            </p:cNvPr>
            <p:cNvSpPr txBox="1"/>
            <p:nvPr/>
          </p:nvSpPr>
          <p:spPr>
            <a:xfrm>
              <a:off x="1348642" y="85375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Self-awareness and confidence</a:t>
              </a:r>
              <a:endParaRPr sz="1400" b="0" i="0" u="none" strike="noStrike" cap="none">
                <a:solidFill>
                  <a:srgbClr val="000000"/>
                </a:solidFill>
                <a:latin typeface="Arial"/>
                <a:ea typeface="Arial"/>
                <a:cs typeface="Arial"/>
                <a:sym typeface="Arial"/>
              </a:endParaRPr>
            </a:p>
          </p:txBody>
        </p:sp>
        <p:sp>
          <p:nvSpPr>
            <p:cNvPr id="27" name="Google Shape;436;p15">
              <a:extLst>
                <a:ext uri="{FF2B5EF4-FFF2-40B4-BE49-F238E27FC236}">
                  <a16:creationId xmlns:a16="http://schemas.microsoft.com/office/drawing/2014/main" id="{71483104-44E5-209D-0FED-620A97BAE45D}"/>
                </a:ext>
              </a:extLst>
            </p:cNvPr>
            <p:cNvSpPr/>
            <p:nvPr/>
          </p:nvSpPr>
          <p:spPr>
            <a:xfrm>
              <a:off x="857298" y="85375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37;p15">
              <a:extLst>
                <a:ext uri="{FF2B5EF4-FFF2-40B4-BE49-F238E27FC236}">
                  <a16:creationId xmlns:a16="http://schemas.microsoft.com/office/drawing/2014/main" id="{C6B1B92E-1FE7-18D2-9762-CDE7C8A0630E}"/>
                </a:ext>
              </a:extLst>
            </p:cNvPr>
            <p:cNvSpPr/>
            <p:nvPr/>
          </p:nvSpPr>
          <p:spPr>
            <a:xfrm rot="10800000">
              <a:off x="1184801" y="1704362"/>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438;p15">
              <a:extLst>
                <a:ext uri="{FF2B5EF4-FFF2-40B4-BE49-F238E27FC236}">
                  <a16:creationId xmlns:a16="http://schemas.microsoft.com/office/drawing/2014/main" id="{F4408DD2-5725-B549-1386-A7373A1FE605}"/>
                </a:ext>
              </a:extLst>
            </p:cNvPr>
            <p:cNvSpPr txBox="1"/>
            <p:nvPr/>
          </p:nvSpPr>
          <p:spPr>
            <a:xfrm>
              <a:off x="1348642" y="1704436"/>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Initiative and commitment</a:t>
              </a:r>
              <a:endParaRPr sz="1400" b="0" i="0" u="none" strike="noStrike" cap="none">
                <a:solidFill>
                  <a:srgbClr val="000000"/>
                </a:solidFill>
                <a:latin typeface="Arial"/>
                <a:ea typeface="Arial"/>
                <a:cs typeface="Arial"/>
                <a:sym typeface="Arial"/>
              </a:endParaRPr>
            </a:p>
          </p:txBody>
        </p:sp>
        <p:sp>
          <p:nvSpPr>
            <p:cNvPr id="30" name="Google Shape;439;p15">
              <a:extLst>
                <a:ext uri="{FF2B5EF4-FFF2-40B4-BE49-F238E27FC236}">
                  <a16:creationId xmlns:a16="http://schemas.microsoft.com/office/drawing/2014/main" id="{4D16C802-412A-05AD-9858-7F994A8A908B}"/>
                </a:ext>
              </a:extLst>
            </p:cNvPr>
            <p:cNvSpPr/>
            <p:nvPr/>
          </p:nvSpPr>
          <p:spPr>
            <a:xfrm>
              <a:off x="857298" y="1704436"/>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440;p15">
              <a:extLst>
                <a:ext uri="{FF2B5EF4-FFF2-40B4-BE49-F238E27FC236}">
                  <a16:creationId xmlns:a16="http://schemas.microsoft.com/office/drawing/2014/main" id="{140315BF-F02B-263A-99C9-A74AD5811537}"/>
                </a:ext>
              </a:extLst>
            </p:cNvPr>
            <p:cNvSpPr/>
            <p:nvPr/>
          </p:nvSpPr>
          <p:spPr>
            <a:xfrm rot="10800000">
              <a:off x="1184801" y="2555049"/>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441;p15">
              <a:extLst>
                <a:ext uri="{FF2B5EF4-FFF2-40B4-BE49-F238E27FC236}">
                  <a16:creationId xmlns:a16="http://schemas.microsoft.com/office/drawing/2014/main" id="{AC684174-B6AE-374F-7858-B106870699F9}"/>
                </a:ext>
              </a:extLst>
            </p:cNvPr>
            <p:cNvSpPr txBox="1"/>
            <p:nvPr/>
          </p:nvSpPr>
          <p:spPr>
            <a:xfrm>
              <a:off x="1348642" y="2555123"/>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Critical thinking</a:t>
              </a:r>
              <a:endParaRPr sz="1400" b="0" i="0" u="none" strike="noStrike" cap="none">
                <a:solidFill>
                  <a:srgbClr val="000000"/>
                </a:solidFill>
                <a:latin typeface="Arial"/>
                <a:ea typeface="Arial"/>
                <a:cs typeface="Arial"/>
                <a:sym typeface="Arial"/>
              </a:endParaRPr>
            </a:p>
          </p:txBody>
        </p:sp>
        <p:sp>
          <p:nvSpPr>
            <p:cNvPr id="33" name="Google Shape;442;p15">
              <a:extLst>
                <a:ext uri="{FF2B5EF4-FFF2-40B4-BE49-F238E27FC236}">
                  <a16:creationId xmlns:a16="http://schemas.microsoft.com/office/drawing/2014/main" id="{1467667B-5C9A-B985-9A9C-BC1B037E1E85}"/>
                </a:ext>
              </a:extLst>
            </p:cNvPr>
            <p:cNvSpPr/>
            <p:nvPr/>
          </p:nvSpPr>
          <p:spPr>
            <a:xfrm>
              <a:off x="857298" y="2555123"/>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443;p15">
              <a:extLst>
                <a:ext uri="{FF2B5EF4-FFF2-40B4-BE49-F238E27FC236}">
                  <a16:creationId xmlns:a16="http://schemas.microsoft.com/office/drawing/2014/main" id="{12B5C1FE-7E77-79EA-7187-077D82809F44}"/>
                </a:ext>
              </a:extLst>
            </p:cNvPr>
            <p:cNvSpPr/>
            <p:nvPr/>
          </p:nvSpPr>
          <p:spPr>
            <a:xfrm rot="10800000">
              <a:off x="1184801" y="3405736"/>
              <a:ext cx="4053900" cy="6552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444;p15">
              <a:extLst>
                <a:ext uri="{FF2B5EF4-FFF2-40B4-BE49-F238E27FC236}">
                  <a16:creationId xmlns:a16="http://schemas.microsoft.com/office/drawing/2014/main" id="{E4F465D9-5819-4791-73D1-7ACEA5967011}"/>
                </a:ext>
              </a:extLst>
            </p:cNvPr>
            <p:cNvSpPr txBox="1"/>
            <p:nvPr/>
          </p:nvSpPr>
          <p:spPr>
            <a:xfrm>
              <a:off x="1348642" y="3405810"/>
              <a:ext cx="3890100" cy="655200"/>
            </a:xfrm>
            <a:prstGeom prst="rect">
              <a:avLst/>
            </a:prstGeom>
            <a:noFill/>
            <a:ln>
              <a:noFill/>
            </a:ln>
          </p:spPr>
          <p:txBody>
            <a:bodyPr spcFirstLastPara="1" wrap="square" lIns="288875" tIns="72375" rIns="135125" bIns="72375" anchor="ctr" anchorCtr="0">
              <a:noAutofit/>
            </a:bodyPr>
            <a:lstStyle/>
            <a:p>
              <a:pPr algn="ctr" defTabSz="886968">
                <a:lnSpc>
                  <a:spcPct val="90000"/>
                </a:lnSpc>
                <a:spcAft>
                  <a:spcPts val="600"/>
                </a:spcAft>
                <a:buClr>
                  <a:srgbClr val="000000"/>
                </a:buClr>
                <a:buSzPts val="1900"/>
              </a:pPr>
              <a:r>
                <a:rPr lang="en-CA" sz="1843" kern="1200">
                  <a:solidFill>
                    <a:schemeClr val="lt1"/>
                  </a:solidFill>
                  <a:latin typeface="Arial"/>
                  <a:ea typeface="+mn-ea"/>
                  <a:cs typeface="Arial"/>
                  <a:sym typeface="Arial"/>
                </a:rPr>
                <a:t>Continuous learning and development</a:t>
              </a:r>
              <a:endParaRPr sz="1400" b="0" i="0" u="none" strike="noStrike" cap="none">
                <a:solidFill>
                  <a:srgbClr val="000000"/>
                </a:solidFill>
                <a:latin typeface="Arial"/>
                <a:ea typeface="Arial"/>
                <a:cs typeface="Arial"/>
                <a:sym typeface="Arial"/>
              </a:endParaRPr>
            </a:p>
          </p:txBody>
        </p:sp>
        <p:sp>
          <p:nvSpPr>
            <p:cNvPr id="36" name="Google Shape;445;p15">
              <a:extLst>
                <a:ext uri="{FF2B5EF4-FFF2-40B4-BE49-F238E27FC236}">
                  <a16:creationId xmlns:a16="http://schemas.microsoft.com/office/drawing/2014/main" id="{CE34C840-3FB2-38B2-0B12-102FA427A2E1}"/>
                </a:ext>
              </a:extLst>
            </p:cNvPr>
            <p:cNvSpPr/>
            <p:nvPr/>
          </p:nvSpPr>
          <p:spPr>
            <a:xfrm>
              <a:off x="857298" y="3405810"/>
              <a:ext cx="655200" cy="6552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0275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88B6-277C-15FD-C3C9-5AEA985617E1}"/>
              </a:ext>
            </a:extLst>
          </p:cNvPr>
          <p:cNvSpPr>
            <a:spLocks noGrp="1"/>
          </p:cNvSpPr>
          <p:nvPr>
            <p:ph type="title"/>
          </p:nvPr>
        </p:nvSpPr>
        <p:spPr>
          <a:xfrm>
            <a:off x="838200" y="365125"/>
            <a:ext cx="10515600" cy="1325563"/>
          </a:xfrm>
        </p:spPr>
        <p:txBody>
          <a:bodyPr/>
          <a:lstStyle/>
          <a:p>
            <a:r>
              <a:rPr lang="en-CA" dirty="0">
                <a:sym typeface="Kulim Park SemiBold"/>
              </a:rPr>
              <a:t>Roles and Responsibilities of a Peer Visitor</a:t>
            </a:r>
            <a:endParaRPr lang="en-CA" dirty="0"/>
          </a:p>
        </p:txBody>
      </p:sp>
      <p:sp>
        <p:nvSpPr>
          <p:cNvPr id="3" name="Content Placeholder 2">
            <a:extLst>
              <a:ext uri="{FF2B5EF4-FFF2-40B4-BE49-F238E27FC236}">
                <a16:creationId xmlns:a16="http://schemas.microsoft.com/office/drawing/2014/main" id="{E02BC396-011D-39A0-F594-8EFE90FE028E}"/>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pPr marL="0" indent="0">
              <a:buNone/>
            </a:pPr>
            <a:endParaRPr lang="en-CA" dirty="0">
              <a:sym typeface="Kulim Park"/>
            </a:endParaRPr>
          </a:p>
          <a:p>
            <a:r>
              <a:rPr lang="en-CA" dirty="0">
                <a:sym typeface="Kulim Park"/>
              </a:rPr>
              <a:t>Are there any other roles or responsibilities you think should also be included for a peer visitor?</a:t>
            </a:r>
            <a:endParaRPr lang="en-CA" dirty="0"/>
          </a:p>
        </p:txBody>
      </p:sp>
    </p:spTree>
    <p:extLst>
      <p:ext uri="{BB962C8B-B14F-4D97-AF65-F5344CB8AC3E}">
        <p14:creationId xmlns:p14="http://schemas.microsoft.com/office/powerpoint/2010/main" val="106321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0CC7-FE1B-2CC3-3EC5-3C024DD1C9B5}"/>
              </a:ext>
            </a:extLst>
          </p:cNvPr>
          <p:cNvSpPr>
            <a:spLocks noGrp="1"/>
          </p:cNvSpPr>
          <p:nvPr>
            <p:ph type="title"/>
          </p:nvPr>
        </p:nvSpPr>
        <p:spPr>
          <a:xfrm>
            <a:off x="838200" y="365125"/>
            <a:ext cx="10515600" cy="1325563"/>
          </a:xfrm>
        </p:spPr>
        <p:txBody>
          <a:bodyPr/>
          <a:lstStyle/>
          <a:p>
            <a:r>
              <a:rPr lang="en-CA" dirty="0">
                <a:sym typeface="Kulim Park SemiBold"/>
              </a:rPr>
              <a:t>Characteristics of a Peer Visitor</a:t>
            </a:r>
            <a:endParaRPr lang="en-CA" dirty="0"/>
          </a:p>
        </p:txBody>
      </p:sp>
      <p:sp>
        <p:nvSpPr>
          <p:cNvPr id="3" name="Content Placeholder 2">
            <a:extLst>
              <a:ext uri="{FF2B5EF4-FFF2-40B4-BE49-F238E27FC236}">
                <a16:creationId xmlns:a16="http://schemas.microsoft.com/office/drawing/2014/main" id="{C098106D-6C87-5892-84F9-90D97551F3E3}"/>
              </a:ext>
            </a:extLst>
          </p:cNvPr>
          <p:cNvSpPr>
            <a:spLocks noGrp="1"/>
          </p:cNvSpPr>
          <p:nvPr>
            <p:ph idx="1"/>
          </p:nvPr>
        </p:nvSpPr>
        <p:spPr>
          <a:xfrm>
            <a:off x="838200" y="1825625"/>
            <a:ext cx="8701726" cy="4351338"/>
          </a:xfrm>
        </p:spPr>
        <p:txBody>
          <a:bodyPr>
            <a:normAutofit fontScale="92500" lnSpcReduction="20000"/>
          </a:bodyPr>
          <a:lstStyle/>
          <a:p>
            <a:pPr marL="0" lvl="0" indent="0">
              <a:buNone/>
            </a:pPr>
            <a:r>
              <a:rPr lang="en-CA" dirty="0">
                <a:sym typeface="Kulim Park"/>
              </a:rPr>
              <a:t>Fill in the Blanks:</a:t>
            </a:r>
          </a:p>
          <a:p>
            <a:pPr lvl="0"/>
            <a:r>
              <a:rPr lang="en-CA" dirty="0">
                <a:sym typeface="Kulim Park"/>
              </a:rPr>
              <a:t>When a peer visitor is open to new ideas, they are competent in ________________. </a:t>
            </a:r>
          </a:p>
          <a:p>
            <a:pPr lvl="0"/>
            <a:r>
              <a:rPr lang="en-CA" dirty="0">
                <a:sym typeface="Kulim Park"/>
              </a:rPr>
              <a:t>When they respond from an equal and sharing point of view, they are demonstrating a competent ________________.</a:t>
            </a:r>
          </a:p>
          <a:p>
            <a:pPr lvl="0"/>
            <a:r>
              <a:rPr lang="en-CA" dirty="0">
                <a:sym typeface="Kulim Park"/>
              </a:rPr>
              <a:t>A peer visitor who listens with empathy and without judgment is demonstrating competency in ________________.</a:t>
            </a:r>
          </a:p>
          <a:p>
            <a:pPr lvl="0"/>
            <a:r>
              <a:rPr lang="en-CA" dirty="0">
                <a:sym typeface="Kulim Park"/>
              </a:rPr>
              <a:t>Peer visitors who consider the outcomes of their actions are demonstrating ________________.</a:t>
            </a:r>
            <a:br>
              <a:rPr lang="en-CA" dirty="0">
                <a:sym typeface="Kulim Park"/>
              </a:rPr>
            </a:br>
            <a:br>
              <a:rPr lang="en-CA" dirty="0">
                <a:sym typeface="Kulim Park"/>
              </a:rPr>
            </a:br>
            <a:endParaRPr lang="en-CA" dirty="0"/>
          </a:p>
        </p:txBody>
      </p:sp>
      <p:sp>
        <p:nvSpPr>
          <p:cNvPr id="6" name="TextBox 5">
            <a:extLst>
              <a:ext uri="{FF2B5EF4-FFF2-40B4-BE49-F238E27FC236}">
                <a16:creationId xmlns:a16="http://schemas.microsoft.com/office/drawing/2014/main" id="{6C9B97DB-FE2E-2808-FFF7-835530F85292}"/>
              </a:ext>
            </a:extLst>
          </p:cNvPr>
          <p:cNvSpPr txBox="1"/>
          <p:nvPr/>
        </p:nvSpPr>
        <p:spPr>
          <a:xfrm>
            <a:off x="9096866" y="2384981"/>
            <a:ext cx="3023585" cy="2246769"/>
          </a:xfrm>
          <a:prstGeom prst="rect">
            <a:avLst/>
          </a:prstGeom>
          <a:noFill/>
        </p:spPr>
        <p:txBody>
          <a:bodyPr wrap="none" rtlCol="0">
            <a:spAutoFit/>
          </a:bodyPr>
          <a:lstStyle/>
          <a:p>
            <a:r>
              <a:rPr lang="en-CA" sz="2000" dirty="0">
                <a:solidFill>
                  <a:srgbClr val="E06666"/>
                </a:solidFill>
                <a:latin typeface="Arial" panose="020B0604020202020204" pitchFamily="34" charset="0"/>
                <a:ea typeface="Kulim Park"/>
                <a:cs typeface="Arial" panose="020B0604020202020204" pitchFamily="34" charset="0"/>
                <a:sym typeface="Kulim Park"/>
              </a:rPr>
              <a:t>critical thinking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r>
              <a:rPr lang="en-CA" sz="2000" dirty="0">
                <a:solidFill>
                  <a:srgbClr val="E06666"/>
                </a:solidFill>
                <a:latin typeface="Arial" panose="020B0604020202020204" pitchFamily="34" charset="0"/>
                <a:cs typeface="Arial" panose="020B0604020202020204" pitchFamily="34" charset="0"/>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demeanor     </a:t>
            </a:r>
          </a:p>
          <a:p>
            <a:endParaRPr lang="en-CA" sz="2000" dirty="0">
              <a:solidFill>
                <a:srgbClr val="E06666"/>
              </a:solidFill>
              <a:latin typeface="Arial" panose="020B0604020202020204" pitchFamily="34" charset="0"/>
              <a:ea typeface="Kulim Park"/>
              <a:cs typeface="Arial" panose="020B0604020202020204" pitchFamily="34" charset="0"/>
              <a:sym typeface="Kulim Park"/>
            </a:endParaRPr>
          </a:p>
          <a:p>
            <a:r>
              <a:rPr lang="en-CA" sz="2000" dirty="0">
                <a:solidFill>
                  <a:srgbClr val="E06666"/>
                </a:solidFill>
                <a:latin typeface="Arial" panose="020B0604020202020204" pitchFamily="34" charset="0"/>
                <a:ea typeface="Kulim Park"/>
                <a:cs typeface="Arial" panose="020B0604020202020204" pitchFamily="34" charset="0"/>
                <a:sym typeface="Kulim Park"/>
              </a:rPr>
              <a:t>communication     </a:t>
            </a:r>
          </a:p>
          <a:p>
            <a:r>
              <a:rPr lang="en-CA" sz="2000" dirty="0">
                <a:solidFill>
                  <a:srgbClr val="E06666"/>
                </a:solidFill>
                <a:latin typeface="Arial" panose="020B0604020202020204" pitchFamily="34" charset="0"/>
                <a:ea typeface="Kulim Park"/>
                <a:cs typeface="Arial" panose="020B0604020202020204" pitchFamily="34" charset="0"/>
                <a:sym typeface="Kulim Park"/>
              </a:rPr>
              <a:t>      </a:t>
            </a:r>
          </a:p>
          <a:p>
            <a:r>
              <a:rPr lang="en-CA" sz="2000" dirty="0">
                <a:solidFill>
                  <a:srgbClr val="E06666"/>
                </a:solidFill>
                <a:latin typeface="Arial" panose="020B0604020202020204" pitchFamily="34" charset="0"/>
                <a:ea typeface="Kulim Park"/>
                <a:cs typeface="Arial" panose="020B0604020202020204" pitchFamily="34" charset="0"/>
                <a:sym typeface="Kulim Park"/>
              </a:rPr>
              <a:t>flexibility and adaptability</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AD78-F562-49CC-9087-C28F451AA412}"/>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02F0DCD9-AF69-D793-BC1F-1DF63A709224}"/>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#1:</a:t>
            </a:r>
          </a:p>
          <a:p>
            <a:pPr lvl="0"/>
            <a:r>
              <a:rPr lang="en-CA" dirty="0">
                <a:sym typeface="Kulim Park"/>
              </a:rPr>
              <a:t>Peer visitor: Hello, how are you doing today?</a:t>
            </a:r>
            <a:endParaRPr lang="en-CA" dirty="0"/>
          </a:p>
          <a:p>
            <a:pPr lvl="0"/>
            <a:r>
              <a:rPr lang="en-CA" dirty="0">
                <a:sym typeface="Kulim Park"/>
              </a:rPr>
              <a:t>Person with amputation: </a:t>
            </a:r>
            <a:r>
              <a:rPr lang="en-CA" dirty="0"/>
              <a:t> </a:t>
            </a:r>
            <a:r>
              <a:rPr lang="en-CA" dirty="0">
                <a:sym typeface="Kulim Park"/>
              </a:rPr>
              <a:t>I’m doing okay, I think, I’m still getting used to my new leg</a:t>
            </a:r>
          </a:p>
          <a:p>
            <a:pPr lvl="0"/>
            <a:r>
              <a:rPr lang="en-CA" dirty="0">
                <a:sym typeface="Kulim Park"/>
              </a:rPr>
              <a:t>Peer visitor: </a:t>
            </a:r>
            <a:r>
              <a:rPr lang="en-CA" dirty="0"/>
              <a:t> </a:t>
            </a:r>
            <a:r>
              <a:rPr lang="en-CA" dirty="0">
                <a:sym typeface="Kulim Park"/>
              </a:rPr>
              <a:t>I can totally relate, don’t worry it only took me 2 months to get used to mine.</a:t>
            </a:r>
            <a:endParaRPr lang="en-CA" dirty="0">
              <a:sym typeface="Kulim Park SemiBold"/>
            </a:endParaRPr>
          </a:p>
          <a:p>
            <a:endParaRPr lang="en-CA" dirty="0"/>
          </a:p>
        </p:txBody>
      </p:sp>
    </p:spTree>
    <p:extLst>
      <p:ext uri="{BB962C8B-B14F-4D97-AF65-F5344CB8AC3E}">
        <p14:creationId xmlns:p14="http://schemas.microsoft.com/office/powerpoint/2010/main" val="203091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C87A4-24C2-CA6E-6165-CD6D122F7D5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1: Peer Support</a:t>
            </a:r>
            <a:endParaRPr lang="en-US" sz="4000" kern="1200">
              <a:solidFill>
                <a:srgbClr val="FFFFFF"/>
              </a:solidFill>
              <a:latin typeface="+mj-lt"/>
              <a:ea typeface="+mj-ea"/>
              <a:cs typeface="+mj-cs"/>
            </a:endParaRPr>
          </a:p>
        </p:txBody>
      </p:sp>
      <p:pic>
        <p:nvPicPr>
          <p:cNvPr id="4" name="Google Shape;313;p2">
            <a:extLst>
              <a:ext uri="{FF2B5EF4-FFF2-40B4-BE49-F238E27FC236}">
                <a16:creationId xmlns:a16="http://schemas.microsoft.com/office/drawing/2014/main" id="{4A19D7C2-A797-0495-E8AF-266174FE7DE4}"/>
              </a:ext>
            </a:extLst>
          </p:cNvPr>
          <p:cNvPicPr preferRelativeResize="0"/>
          <p:nvPr/>
        </p:nvPicPr>
        <p:blipFill rotWithShape="1">
          <a:blip r:embed="rId3"/>
          <a:srcRect l="9211" r="9202"/>
          <a:stretch/>
        </p:blipFill>
        <p:spPr>
          <a:xfrm>
            <a:off x="2701248" y="1966293"/>
            <a:ext cx="678950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B26DDEE8-B8B1-DBCB-975A-8BC95EC52AE8}"/>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85427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AA3E-53C6-83D9-0969-5B6BEE85F3E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CDA019C3-5797-FFD4-3B38-4FD024EBAA4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Questions: </a:t>
            </a:r>
          </a:p>
          <a:p>
            <a:pPr marL="0" indent="0">
              <a:buNone/>
            </a:pPr>
            <a:endParaRPr lang="en-CA" dirty="0">
              <a:sym typeface="Kulim Park"/>
            </a:endParaRPr>
          </a:p>
          <a:p>
            <a:r>
              <a:rPr lang="en-CA" dirty="0">
                <a:sym typeface="Kulim Park"/>
              </a:rPr>
              <a:t>Did the peer visitor demonstrate any inappropriate behaviour?</a:t>
            </a:r>
          </a:p>
          <a:p>
            <a:endParaRPr lang="en-CA" dirty="0">
              <a:sym typeface="Kulim Park"/>
            </a:endParaRPr>
          </a:p>
          <a:p>
            <a:r>
              <a:rPr lang="en-CA" dirty="0">
                <a:sym typeface="Kulim Park"/>
              </a:rPr>
              <a:t>Why why this behaviour inappropriate? </a:t>
            </a:r>
          </a:p>
          <a:p>
            <a:endParaRPr lang="en-CA" dirty="0">
              <a:sym typeface="Kulim Park"/>
            </a:endParaRPr>
          </a:p>
          <a:p>
            <a:r>
              <a:rPr lang="en-CA" dirty="0">
                <a:sym typeface="Kulim Park"/>
              </a:rPr>
              <a:t>What could have been done differently?</a:t>
            </a:r>
            <a:endParaRPr lang="en-CA" dirty="0"/>
          </a:p>
        </p:txBody>
      </p:sp>
    </p:spTree>
    <p:extLst>
      <p:ext uri="{BB962C8B-B14F-4D97-AF65-F5344CB8AC3E}">
        <p14:creationId xmlns:p14="http://schemas.microsoft.com/office/powerpoint/2010/main" val="93566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62A3-BCA9-BB73-5696-9E4B5BF2D67D}"/>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5140FC8B-A460-0037-AF5B-41666F59F16D}"/>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#2:</a:t>
            </a:r>
          </a:p>
          <a:p>
            <a:pPr lvl="0"/>
            <a:r>
              <a:rPr lang="en-CA" dirty="0">
                <a:sym typeface="Kulim Park"/>
              </a:rPr>
              <a:t>Peer support:  Good morning! How are you feeling today?</a:t>
            </a:r>
          </a:p>
          <a:p>
            <a:pPr lvl="0"/>
            <a:r>
              <a:rPr lang="en-CA" dirty="0">
                <a:sym typeface="Kulim Park"/>
              </a:rPr>
              <a:t>Person with amputation:  </a:t>
            </a:r>
            <a:r>
              <a:rPr lang="en-CA" dirty="0" err="1">
                <a:sym typeface="Kulim Park"/>
              </a:rPr>
              <a:t>um..I</a:t>
            </a:r>
            <a:r>
              <a:rPr lang="en-CA" dirty="0">
                <a:sym typeface="Kulim Park"/>
              </a:rPr>
              <a:t> don’t know, I think I'm making progress with my arm, but it still feels really weird, it's taking me a long time to pick up objects, and it's all just so frustrating</a:t>
            </a:r>
          </a:p>
          <a:p>
            <a:pPr lvl="0"/>
            <a:r>
              <a:rPr lang="en-CA" dirty="0">
                <a:sym typeface="Kulim Park"/>
              </a:rPr>
              <a:t>Peer support:   That must be rough, I had a similar experience when I first started, do you want to hear my story?</a:t>
            </a:r>
          </a:p>
          <a:p>
            <a:endParaRPr lang="en-CA" dirty="0"/>
          </a:p>
        </p:txBody>
      </p:sp>
    </p:spTree>
    <p:extLst>
      <p:ext uri="{BB962C8B-B14F-4D97-AF65-F5344CB8AC3E}">
        <p14:creationId xmlns:p14="http://schemas.microsoft.com/office/powerpoint/2010/main" val="2685228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4F70-ABCE-4E49-7C5D-7771E4E7C96B}"/>
              </a:ext>
            </a:extLst>
          </p:cNvPr>
          <p:cNvSpPr>
            <a:spLocks noGrp="1"/>
          </p:cNvSpPr>
          <p:nvPr>
            <p:ph type="title"/>
          </p:nvPr>
        </p:nvSpPr>
        <p:spPr>
          <a:xfrm>
            <a:off x="838200" y="365125"/>
            <a:ext cx="10515600" cy="1325563"/>
          </a:xfrm>
        </p:spPr>
        <p:txBody>
          <a:bodyPr/>
          <a:lstStyle/>
          <a:p>
            <a:r>
              <a:rPr lang="en-CA" dirty="0">
                <a:sym typeface="Kulim Park SemiBold"/>
              </a:rPr>
              <a:t>What is and What is not Allowed</a:t>
            </a:r>
            <a:endParaRPr lang="en-CA" dirty="0"/>
          </a:p>
        </p:txBody>
      </p:sp>
      <p:sp>
        <p:nvSpPr>
          <p:cNvPr id="3" name="Content Placeholder 2">
            <a:extLst>
              <a:ext uri="{FF2B5EF4-FFF2-40B4-BE49-F238E27FC236}">
                <a16:creationId xmlns:a16="http://schemas.microsoft.com/office/drawing/2014/main" id="{FE253DF6-56E4-7272-4158-623212CE035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Question: </a:t>
            </a:r>
          </a:p>
          <a:p>
            <a:endParaRPr lang="en-CA" dirty="0">
              <a:sym typeface="Kulim Park"/>
            </a:endParaRPr>
          </a:p>
          <a:p>
            <a:r>
              <a:rPr lang="en-CA" dirty="0">
                <a:sym typeface="Kulim Park"/>
              </a:rPr>
              <a:t>Do you think the peer support person demonstrated appropriate behaviour?</a:t>
            </a:r>
            <a:endParaRPr lang="en-CA" dirty="0"/>
          </a:p>
        </p:txBody>
      </p:sp>
    </p:spTree>
    <p:extLst>
      <p:ext uri="{BB962C8B-B14F-4D97-AF65-F5344CB8AC3E}">
        <p14:creationId xmlns:p14="http://schemas.microsoft.com/office/powerpoint/2010/main" val="1544326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E843-600D-6BC3-A8CC-B68067800B13}"/>
              </a:ext>
            </a:extLst>
          </p:cNvPr>
          <p:cNvSpPr>
            <a:spLocks noGrp="1"/>
          </p:cNvSpPr>
          <p:nvPr>
            <p:ph type="title"/>
          </p:nvPr>
        </p:nvSpPr>
        <p:spPr>
          <a:xfrm>
            <a:off x="839788" y="365125"/>
            <a:ext cx="10515600" cy="1325563"/>
          </a:xfrm>
        </p:spPr>
        <p:txBody>
          <a:bodyPr/>
          <a:lstStyle/>
          <a:p>
            <a:r>
              <a:rPr lang="en-CA" dirty="0">
                <a:sym typeface="Kulim Park SemiBold"/>
              </a:rPr>
              <a:t>Ethics – Principles of Practice</a:t>
            </a:r>
            <a:endParaRPr lang="en-CA" dirty="0"/>
          </a:p>
        </p:txBody>
      </p:sp>
      <p:sp>
        <p:nvSpPr>
          <p:cNvPr id="4" name="Text Placeholder 3">
            <a:extLst>
              <a:ext uri="{FF2B5EF4-FFF2-40B4-BE49-F238E27FC236}">
                <a16:creationId xmlns:a16="http://schemas.microsoft.com/office/drawing/2014/main" id="{731476D5-9020-41B4-5DC4-3274DB344EB6}"/>
              </a:ext>
            </a:extLst>
          </p:cNvPr>
          <p:cNvSpPr>
            <a:spLocks noGrp="1"/>
          </p:cNvSpPr>
          <p:nvPr>
            <p:ph type="body" idx="1"/>
          </p:nvPr>
        </p:nvSpPr>
        <p:spPr>
          <a:xfrm>
            <a:off x="839788" y="1681163"/>
            <a:ext cx="5157787" cy="823912"/>
          </a:xfrm>
        </p:spPr>
        <p:txBody>
          <a:bodyPr/>
          <a:lstStyle/>
          <a:p>
            <a:r>
              <a:rPr lang="en-CA" dirty="0">
                <a:sym typeface="Kulim Park"/>
              </a:rPr>
              <a:t>Peer visitors are:</a:t>
            </a:r>
            <a:endParaRPr lang="en-CA" dirty="0">
              <a:sym typeface="Arial"/>
            </a:endParaRPr>
          </a:p>
        </p:txBody>
      </p:sp>
      <p:sp>
        <p:nvSpPr>
          <p:cNvPr id="5" name="Content Placeholder 4">
            <a:extLst>
              <a:ext uri="{FF2B5EF4-FFF2-40B4-BE49-F238E27FC236}">
                <a16:creationId xmlns:a16="http://schemas.microsoft.com/office/drawing/2014/main" id="{66481EB4-D8FE-2010-2C49-86F6E2DDD893}"/>
              </a:ext>
            </a:extLst>
          </p:cNvPr>
          <p:cNvSpPr>
            <a:spLocks noGrp="1"/>
          </p:cNvSpPr>
          <p:nvPr>
            <p:ph sz="half" idx="2"/>
          </p:nvPr>
        </p:nvSpPr>
        <p:spPr>
          <a:xfrm>
            <a:off x="839788" y="2505075"/>
            <a:ext cx="5157787" cy="3684588"/>
          </a:xfrm>
        </p:spPr>
        <p:txBody>
          <a:bodyPr>
            <a:normAutofit/>
          </a:bodyPr>
          <a:lstStyle/>
          <a:p>
            <a:pPr lvl="1"/>
            <a:r>
              <a:rPr lang="en-CA" dirty="0">
                <a:sym typeface="Kulim Park"/>
              </a:rPr>
              <a:t>Volunteers  </a:t>
            </a:r>
            <a:endParaRPr lang="en-CA" dirty="0">
              <a:sym typeface="Arial"/>
            </a:endParaRPr>
          </a:p>
          <a:p>
            <a:pPr lvl="1"/>
            <a:r>
              <a:rPr lang="en-CA" dirty="0">
                <a:sym typeface="Kulim Park"/>
              </a:rPr>
              <a:t>Hopeful</a:t>
            </a:r>
            <a:endParaRPr lang="en-CA" dirty="0">
              <a:sym typeface="Arial"/>
            </a:endParaRPr>
          </a:p>
          <a:p>
            <a:pPr lvl="1"/>
            <a:r>
              <a:rPr lang="en-CA" dirty="0">
                <a:sym typeface="Kulim Park"/>
              </a:rPr>
              <a:t>Open-minded</a:t>
            </a:r>
            <a:endParaRPr lang="en-CA" dirty="0">
              <a:sym typeface="Arial"/>
            </a:endParaRPr>
          </a:p>
          <a:p>
            <a:pPr lvl="1"/>
            <a:r>
              <a:rPr lang="en-CA" dirty="0">
                <a:sym typeface="Kulim Park"/>
              </a:rPr>
              <a:t>Nonjudgmental</a:t>
            </a:r>
            <a:endParaRPr lang="en-CA" dirty="0">
              <a:sym typeface="Arial"/>
            </a:endParaRPr>
          </a:p>
          <a:p>
            <a:pPr lvl="1"/>
            <a:r>
              <a:rPr lang="en-CA" dirty="0">
                <a:sym typeface="Kulim Park"/>
              </a:rPr>
              <a:t>Empathetic</a:t>
            </a:r>
            <a:endParaRPr lang="en-CA" dirty="0">
              <a:sym typeface="Arial"/>
            </a:endParaRPr>
          </a:p>
          <a:p>
            <a:pPr lvl="1"/>
            <a:r>
              <a:rPr lang="en-CA" dirty="0">
                <a:sym typeface="Kulim Park"/>
              </a:rPr>
              <a:t>Respectful	</a:t>
            </a:r>
            <a:endParaRPr lang="en-CA" dirty="0">
              <a:sym typeface="Arial"/>
            </a:endParaRPr>
          </a:p>
          <a:p>
            <a:pPr lvl="1"/>
            <a:r>
              <a:rPr lang="en-CA" dirty="0">
                <a:sym typeface="Kulim Park"/>
              </a:rPr>
              <a:t>Change facilitators</a:t>
            </a:r>
            <a:endParaRPr lang="en-CA" dirty="0">
              <a:sym typeface="Arial"/>
            </a:endParaRPr>
          </a:p>
          <a:p>
            <a:pPr lvl="1"/>
            <a:r>
              <a:rPr lang="en-CA" dirty="0">
                <a:sym typeface="Kulim Park"/>
              </a:rPr>
              <a:t>Honest and direct</a:t>
            </a:r>
            <a:endParaRPr lang="en-CA" dirty="0">
              <a:sym typeface="Manrope"/>
            </a:endParaRPr>
          </a:p>
        </p:txBody>
      </p:sp>
      <p:sp>
        <p:nvSpPr>
          <p:cNvPr id="6" name="Text Placeholder 5">
            <a:extLst>
              <a:ext uri="{FF2B5EF4-FFF2-40B4-BE49-F238E27FC236}">
                <a16:creationId xmlns:a16="http://schemas.microsoft.com/office/drawing/2014/main" id="{7D912ED6-CD30-2916-8070-E5B0E63D02DF}"/>
              </a:ext>
            </a:extLst>
          </p:cNvPr>
          <p:cNvSpPr>
            <a:spLocks noGrp="1"/>
          </p:cNvSpPr>
          <p:nvPr>
            <p:ph type="body" sz="quarter" idx="3"/>
          </p:nvPr>
        </p:nvSpPr>
        <p:spPr>
          <a:xfrm>
            <a:off x="6172200" y="1681163"/>
            <a:ext cx="5183188" cy="823912"/>
          </a:xfrm>
        </p:spPr>
        <p:txBody>
          <a:bodyPr/>
          <a:lstStyle/>
          <a:p>
            <a:r>
              <a:rPr lang="en-CA" dirty="0">
                <a:sym typeface="Kulim Park"/>
              </a:rPr>
              <a:t>Peer support is: </a:t>
            </a:r>
            <a:endParaRPr lang="en-CA" dirty="0"/>
          </a:p>
        </p:txBody>
      </p:sp>
      <p:sp>
        <p:nvSpPr>
          <p:cNvPr id="7" name="Content Placeholder 6">
            <a:extLst>
              <a:ext uri="{FF2B5EF4-FFF2-40B4-BE49-F238E27FC236}">
                <a16:creationId xmlns:a16="http://schemas.microsoft.com/office/drawing/2014/main" id="{031FF99C-493F-D0A1-A7E3-F5EF36F35456}"/>
              </a:ext>
            </a:extLst>
          </p:cNvPr>
          <p:cNvSpPr>
            <a:spLocks noGrp="1"/>
          </p:cNvSpPr>
          <p:nvPr>
            <p:ph sz="quarter" idx="4"/>
          </p:nvPr>
        </p:nvSpPr>
        <p:spPr>
          <a:xfrm>
            <a:off x="6172200" y="2505075"/>
            <a:ext cx="5183188" cy="3684588"/>
          </a:xfrm>
        </p:spPr>
        <p:txBody>
          <a:bodyPr>
            <a:normAutofit/>
          </a:bodyPr>
          <a:lstStyle/>
          <a:p>
            <a:pPr lvl="1"/>
            <a:r>
              <a:rPr lang="en-CA" dirty="0">
                <a:sym typeface="Kulim Park"/>
              </a:rPr>
              <a:t>Mutual and reciprocal</a:t>
            </a:r>
            <a:endParaRPr lang="en-CA" dirty="0"/>
          </a:p>
          <a:p>
            <a:pPr lvl="1"/>
            <a:r>
              <a:rPr lang="en-CA" dirty="0">
                <a:sym typeface="Kulim Park"/>
              </a:rPr>
              <a:t>Equally shared power	</a:t>
            </a:r>
            <a:endParaRPr lang="en-CA" dirty="0"/>
          </a:p>
          <a:p>
            <a:pPr lvl="1"/>
            <a:r>
              <a:rPr lang="en-CA" dirty="0">
                <a:sym typeface="Kulim Park"/>
              </a:rPr>
              <a:t>Strengths-focused recovery</a:t>
            </a:r>
            <a:endParaRPr lang="en-CA" dirty="0"/>
          </a:p>
          <a:p>
            <a:pPr lvl="1"/>
            <a:r>
              <a:rPr lang="en-CA" dirty="0">
                <a:sym typeface="Kulim Park"/>
              </a:rPr>
              <a:t>Transparent</a:t>
            </a:r>
            <a:endParaRPr lang="en-CA" dirty="0"/>
          </a:p>
          <a:p>
            <a:pPr lvl="1"/>
            <a:r>
              <a:rPr lang="en-CA" dirty="0">
                <a:sym typeface="Kulim Park"/>
              </a:rPr>
              <a:t>Personally driven</a:t>
            </a:r>
            <a:endParaRPr lang="en-CA" dirty="0"/>
          </a:p>
        </p:txBody>
      </p:sp>
    </p:spTree>
    <p:extLst>
      <p:ext uri="{BB962C8B-B14F-4D97-AF65-F5344CB8AC3E}">
        <p14:creationId xmlns:p14="http://schemas.microsoft.com/office/powerpoint/2010/main" val="280626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9281-706D-5043-213C-313A8BB958F3}"/>
              </a:ext>
            </a:extLst>
          </p:cNvPr>
          <p:cNvSpPr>
            <a:spLocks noGrp="1"/>
          </p:cNvSpPr>
          <p:nvPr>
            <p:ph type="title"/>
          </p:nvPr>
        </p:nvSpPr>
        <p:spPr>
          <a:xfrm>
            <a:off x="838200" y="365125"/>
            <a:ext cx="10515600" cy="1325563"/>
          </a:xfrm>
        </p:spPr>
        <p:txBody>
          <a:bodyPr/>
          <a:lstStyle/>
          <a:p>
            <a:r>
              <a:rPr lang="en-CA" dirty="0"/>
              <a:t>Ethics</a:t>
            </a:r>
          </a:p>
        </p:txBody>
      </p:sp>
      <p:sp>
        <p:nvSpPr>
          <p:cNvPr id="7" name="Content Placeholder 6">
            <a:extLst>
              <a:ext uri="{FF2B5EF4-FFF2-40B4-BE49-F238E27FC236}">
                <a16:creationId xmlns:a16="http://schemas.microsoft.com/office/drawing/2014/main" id="{ADEAEF20-BA9C-B16F-5DD6-6B86D8CB9E45}"/>
              </a:ext>
            </a:extLst>
          </p:cNvPr>
          <p:cNvSpPr>
            <a:spLocks noGrp="1"/>
          </p:cNvSpPr>
          <p:nvPr>
            <p:ph idx="1"/>
          </p:nvPr>
        </p:nvSpPr>
        <p:spPr>
          <a:xfrm>
            <a:off x="838200" y="1825625"/>
            <a:ext cx="10515600" cy="4351338"/>
          </a:xfrm>
        </p:spPr>
        <p:txBody>
          <a:bodyPr/>
          <a:lstStyle/>
          <a:p>
            <a:pPr marL="0" lvl="0" indent="0">
              <a:buNone/>
            </a:pPr>
            <a:r>
              <a:rPr lang="en-CA" dirty="0"/>
              <a:t>Discussion Activity: </a:t>
            </a:r>
          </a:p>
          <a:p>
            <a:pPr marL="0" lvl="0" indent="0">
              <a:buNone/>
            </a:pPr>
            <a:endParaRPr lang="en-CA" dirty="0"/>
          </a:p>
          <a:p>
            <a:r>
              <a:rPr lang="en-CA" dirty="0"/>
              <a:t>Select 2 principles of practice </a:t>
            </a:r>
          </a:p>
          <a:p>
            <a:r>
              <a:rPr lang="en-CA" dirty="0"/>
              <a:t>Write on a piece of paper how you would ensure these principles are met during a visit</a:t>
            </a:r>
          </a:p>
          <a:p>
            <a:r>
              <a:rPr lang="en-CA" dirty="0"/>
              <a:t>Take about 5 minutes to prepare</a:t>
            </a:r>
          </a:p>
          <a:p>
            <a:r>
              <a:rPr lang="en-CA" dirty="0"/>
              <a:t>Discuss </a:t>
            </a:r>
          </a:p>
          <a:p>
            <a:endParaRPr lang="en-CA" dirty="0"/>
          </a:p>
        </p:txBody>
      </p:sp>
    </p:spTree>
    <p:extLst>
      <p:ext uri="{BB962C8B-B14F-4D97-AF65-F5344CB8AC3E}">
        <p14:creationId xmlns:p14="http://schemas.microsoft.com/office/powerpoint/2010/main" val="28724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0503E-D44A-0A25-1AB1-17FC5370B051}"/>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sym typeface="Kulim Park SemiBold"/>
              </a:rPr>
              <a:t>Ethics</a:t>
            </a:r>
            <a:endParaRPr lang="en-CA" sz="4000">
              <a:solidFill>
                <a:srgbClr val="FFFFFF"/>
              </a:solidFill>
            </a:endParaRPr>
          </a:p>
        </p:txBody>
      </p:sp>
      <p:sp>
        <p:nvSpPr>
          <p:cNvPr id="3" name="Content Placeholder 2">
            <a:extLst>
              <a:ext uri="{FF2B5EF4-FFF2-40B4-BE49-F238E27FC236}">
                <a16:creationId xmlns:a16="http://schemas.microsoft.com/office/drawing/2014/main" id="{F631B6AF-E52A-3F74-E977-796C7EDD379E}"/>
              </a:ext>
            </a:extLst>
          </p:cNvPr>
          <p:cNvSpPr>
            <a:spLocks noGrp="1"/>
          </p:cNvSpPr>
          <p:nvPr>
            <p:ph idx="1"/>
          </p:nvPr>
        </p:nvSpPr>
        <p:spPr>
          <a:xfrm>
            <a:off x="4810259" y="649480"/>
            <a:ext cx="6555347" cy="5546047"/>
          </a:xfrm>
        </p:spPr>
        <p:txBody>
          <a:bodyPr anchor="ctr">
            <a:normAutofit/>
          </a:bodyPr>
          <a:lstStyle/>
          <a:p>
            <a:pPr marL="0" lvl="0" indent="0">
              <a:buNone/>
            </a:pPr>
            <a:r>
              <a:rPr lang="en-CA" sz="2000" b="1">
                <a:sym typeface="Kulim Park"/>
              </a:rPr>
              <a:t>Question #1: </a:t>
            </a:r>
          </a:p>
          <a:p>
            <a:pPr lvl="0"/>
            <a:r>
              <a:rPr lang="en-CA" sz="2000">
                <a:sym typeface="Kulim Park"/>
              </a:rPr>
              <a:t>True or false, peer visitors exercise power to direct the person they are visiting to do what they know is best for the person?</a:t>
            </a:r>
          </a:p>
          <a:p>
            <a:pPr marL="0" lvl="0" indent="0">
              <a:buNone/>
            </a:pPr>
            <a:r>
              <a:rPr lang="en-CA" sz="2000" b="1">
                <a:sym typeface="Kulim Park"/>
              </a:rPr>
              <a:t>Question #2: </a:t>
            </a:r>
          </a:p>
          <a:p>
            <a:pPr lvl="0"/>
            <a:r>
              <a:rPr lang="en-CA" sz="2000">
                <a:sym typeface="Kulim Park"/>
              </a:rPr>
              <a:t>True or false, peer visitors are able to respond emotionally and/or spiritually to what the other person is saying?</a:t>
            </a:r>
          </a:p>
          <a:p>
            <a:pPr marL="0" lvl="0" indent="0">
              <a:buNone/>
            </a:pPr>
            <a:r>
              <a:rPr lang="en-CA" sz="2000" b="1">
                <a:sym typeface="Kulim Park"/>
              </a:rPr>
              <a:t>Question #3:</a:t>
            </a:r>
          </a:p>
          <a:p>
            <a:pPr lvl="0"/>
            <a:r>
              <a:rPr lang="en-CA" sz="2000">
                <a:sym typeface="Kulim Park"/>
              </a:rPr>
              <a:t>True or false, peer visitors may share their stories as they relate to the challenges of the person they are visiting?</a:t>
            </a:r>
          </a:p>
          <a:p>
            <a:endParaRPr lang="en-CA" sz="2000"/>
          </a:p>
        </p:txBody>
      </p:sp>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9E4B892E-34E2-507C-CFA7-7CB7227570F3}"/>
              </a:ext>
            </a:extLst>
          </p:cNvPr>
          <p:cNvPicPr preferRelativeResize="0"/>
          <p:nvPr/>
        </p:nvPicPr>
        <p:blipFill rotWithShape="1">
          <a:blip r:embed="rId3">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06529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EFE3D-9F21-64D7-0664-D75AE362704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kern="1200">
                <a:solidFill>
                  <a:srgbClr val="FFFFFF"/>
                </a:solidFill>
                <a:latin typeface="+mj-lt"/>
                <a:ea typeface="+mj-ea"/>
                <a:cs typeface="+mj-cs"/>
                <a:sym typeface="Kulim Park SemiBold"/>
              </a:rPr>
              <a:t>Section 3: Communication</a:t>
            </a:r>
            <a:endParaRPr lang="en-US" sz="4000" kern="1200">
              <a:solidFill>
                <a:srgbClr val="FFFFFF"/>
              </a:solidFill>
              <a:latin typeface="+mj-lt"/>
              <a:ea typeface="+mj-ea"/>
              <a:cs typeface="+mj-cs"/>
            </a:endParaRPr>
          </a:p>
        </p:txBody>
      </p:sp>
      <p:pic>
        <p:nvPicPr>
          <p:cNvPr id="4" name="Google Shape;520;p25">
            <a:extLst>
              <a:ext uri="{FF2B5EF4-FFF2-40B4-BE49-F238E27FC236}">
                <a16:creationId xmlns:a16="http://schemas.microsoft.com/office/drawing/2014/main" id="{8E4AC2A9-74B1-57E6-B8FE-BE721FF32EA3}"/>
              </a:ext>
            </a:extLst>
          </p:cNvPr>
          <p:cNvPicPr preferRelativeResize="0"/>
          <p:nvPr/>
        </p:nvPicPr>
        <p:blipFill rotWithShape="1">
          <a:blip r:embed="rId3"/>
          <a:srcRect l="8637" r="8629"/>
          <a:stretch/>
        </p:blipFill>
        <p:spPr>
          <a:xfrm>
            <a:off x="1118363" y="1966293"/>
            <a:ext cx="9955272" cy="4452160"/>
          </a:xfrm>
          <a:prstGeom prst="rect">
            <a:avLst/>
          </a:prstGeom>
          <a:noFill/>
        </p:spPr>
      </p:pic>
      <p:pic>
        <p:nvPicPr>
          <p:cNvPr id="6"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126788F-8642-4CD4-4F74-E95219C13D1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350015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1583-A332-322A-F1C8-68B5ED038426}"/>
              </a:ext>
            </a:extLst>
          </p:cNvPr>
          <p:cNvSpPr>
            <a:spLocks noGrp="1"/>
          </p:cNvSpPr>
          <p:nvPr>
            <p:ph type="title"/>
          </p:nvPr>
        </p:nvSpPr>
        <p:spPr/>
        <p:txBody>
          <a:bodyPr/>
          <a:lstStyle/>
          <a:p>
            <a:r>
              <a:rPr lang="en-CA" dirty="0"/>
              <a:t>Body Language</a:t>
            </a:r>
          </a:p>
        </p:txBody>
      </p:sp>
      <p:pic>
        <p:nvPicPr>
          <p:cNvPr id="3" name="Google Shape;526;p26" title="Body Language">
            <a:hlinkClick r:id="rId3"/>
            <a:extLst>
              <a:ext uri="{FF2B5EF4-FFF2-40B4-BE49-F238E27FC236}">
                <a16:creationId xmlns:a16="http://schemas.microsoft.com/office/drawing/2014/main" id="{816196D6-EC3E-6C42-83D6-74F2A879272F}"/>
              </a:ext>
            </a:extLst>
          </p:cNvPr>
          <p:cNvPicPr preferRelativeResize="0"/>
          <p:nvPr/>
        </p:nvPicPr>
        <p:blipFill rotWithShape="1">
          <a:blip r:embed="rId4">
            <a:alphaModFix/>
          </a:blip>
          <a:srcRect/>
          <a:stretch/>
        </p:blipFill>
        <p:spPr>
          <a:xfrm>
            <a:off x="1291472" y="1394718"/>
            <a:ext cx="9144000" cy="4795157"/>
          </a:xfrm>
          <a:prstGeom prst="rect">
            <a:avLst/>
          </a:prstGeom>
          <a:noFill/>
          <a:ln>
            <a:noFill/>
          </a:ln>
        </p:spPr>
      </p:pic>
    </p:spTree>
    <p:extLst>
      <p:ext uri="{BB962C8B-B14F-4D97-AF65-F5344CB8AC3E}">
        <p14:creationId xmlns:p14="http://schemas.microsoft.com/office/powerpoint/2010/main" val="9383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13A5-746F-42CF-B93E-E2150A2B5719}"/>
              </a:ext>
            </a:extLst>
          </p:cNvPr>
          <p:cNvSpPr>
            <a:spLocks noGrp="1"/>
          </p:cNvSpPr>
          <p:nvPr>
            <p:ph type="title"/>
          </p:nvPr>
        </p:nvSpPr>
        <p:spPr>
          <a:xfrm>
            <a:off x="838200" y="365125"/>
            <a:ext cx="10515600" cy="1325563"/>
          </a:xfrm>
        </p:spPr>
        <p:txBody>
          <a:bodyPr/>
          <a:lstStyle/>
          <a:p>
            <a:r>
              <a:rPr lang="en-CA" dirty="0"/>
              <a:t>Body Language</a:t>
            </a:r>
          </a:p>
        </p:txBody>
      </p:sp>
      <p:sp>
        <p:nvSpPr>
          <p:cNvPr id="3" name="Content Placeholder 2">
            <a:extLst>
              <a:ext uri="{FF2B5EF4-FFF2-40B4-BE49-F238E27FC236}">
                <a16:creationId xmlns:a16="http://schemas.microsoft.com/office/drawing/2014/main" id="{5FA1D535-7E3E-473B-D370-C4F4CBEE2A64}"/>
              </a:ext>
            </a:extLst>
          </p:cNvPr>
          <p:cNvSpPr>
            <a:spLocks noGrp="1"/>
          </p:cNvSpPr>
          <p:nvPr>
            <p:ph idx="1"/>
          </p:nvPr>
        </p:nvSpPr>
        <p:spPr>
          <a:xfrm>
            <a:off x="838200" y="1825625"/>
            <a:ext cx="7768472" cy="4351338"/>
          </a:xfrm>
        </p:spPr>
        <p:txBody>
          <a:bodyPr/>
          <a:lstStyle/>
          <a:p>
            <a:pPr lvl="0"/>
            <a:r>
              <a:rPr lang="en-CA" dirty="0">
                <a:sym typeface="Kulim Park"/>
              </a:rPr>
              <a:t>Raised eyebrows signal ________________. </a:t>
            </a:r>
            <a:endParaRPr lang="en-CA" dirty="0">
              <a:sym typeface="Arial"/>
            </a:endParaRPr>
          </a:p>
          <a:p>
            <a:pPr lvl="0"/>
            <a:r>
              <a:rPr lang="en-CA" dirty="0">
                <a:sym typeface="Kulim Park"/>
              </a:rPr>
              <a:t>Eye contact shows ________________. </a:t>
            </a:r>
            <a:endParaRPr lang="en-CA" dirty="0">
              <a:sym typeface="Arial"/>
            </a:endParaRPr>
          </a:p>
          <a:p>
            <a:pPr lvl="0"/>
            <a:r>
              <a:rPr lang="en-CA" dirty="0">
                <a:sym typeface="Kulim Park"/>
              </a:rPr>
              <a:t>Crossed legs are a sign of ________________. </a:t>
            </a:r>
            <a:endParaRPr lang="en-CA" dirty="0">
              <a:sym typeface="Arial"/>
            </a:endParaRPr>
          </a:p>
          <a:p>
            <a:pPr lvl="0"/>
            <a:r>
              <a:rPr lang="en-CA" dirty="0">
                <a:sym typeface="Kulim Park"/>
              </a:rPr>
              <a:t>Shaking leg signals ________________. </a:t>
            </a:r>
            <a:endParaRPr lang="en-CA" dirty="0">
              <a:sym typeface="Arial"/>
            </a:endParaRPr>
          </a:p>
          <a:p>
            <a:pPr lvl="0"/>
            <a:r>
              <a:rPr lang="en-CA" dirty="0">
                <a:sym typeface="Kulim Park"/>
              </a:rPr>
              <a:t>Voice rising or lowering suggests _____________.</a:t>
            </a:r>
            <a:endParaRPr lang="en-CA" dirty="0">
              <a:sym typeface="Arial"/>
            </a:endParaRPr>
          </a:p>
          <a:p>
            <a:pPr lvl="0"/>
            <a:r>
              <a:rPr lang="en-CA" dirty="0">
                <a:sym typeface="Kulim Park"/>
              </a:rPr>
              <a:t>Open arms signal ________________.</a:t>
            </a:r>
            <a:endParaRPr lang="en-CA" dirty="0">
              <a:sym typeface="Arial"/>
            </a:endParaRPr>
          </a:p>
        </p:txBody>
      </p:sp>
      <p:sp>
        <p:nvSpPr>
          <p:cNvPr id="6" name="TextBox 5">
            <a:extLst>
              <a:ext uri="{FF2B5EF4-FFF2-40B4-BE49-F238E27FC236}">
                <a16:creationId xmlns:a16="http://schemas.microsoft.com/office/drawing/2014/main" id="{984AB2EA-12EF-4C89-F6D5-219FB271F545}"/>
              </a:ext>
            </a:extLst>
          </p:cNvPr>
          <p:cNvSpPr txBox="1"/>
          <p:nvPr/>
        </p:nvSpPr>
        <p:spPr>
          <a:xfrm>
            <a:off x="9341964" y="1690688"/>
            <a:ext cx="2363147" cy="3062377"/>
          </a:xfrm>
          <a:prstGeom prst="rect">
            <a:avLst/>
          </a:prstGeom>
          <a:noFill/>
        </p:spPr>
        <p:txBody>
          <a:bodyPr wrap="none" rtlCol="0">
            <a:spAutoFit/>
          </a:bodyPr>
          <a:lstStyle/>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low receptivity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discomfort</a:t>
            </a:r>
            <a:endParaRPr lang="en-CA"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69850" marR="0" lvl="0" indent="0" algn="l" rtl="0">
              <a:lnSpc>
                <a:spcPct val="100000"/>
              </a:lnSpc>
              <a:spcBef>
                <a:spcPts val="600"/>
              </a:spcBef>
              <a:spcAft>
                <a:spcPts val="0"/>
              </a:spcAft>
              <a:buClr>
                <a:srgbClr val="000000"/>
              </a:buClr>
              <a:buSzPts val="2000"/>
              <a:buFont typeface="Arial"/>
              <a:buNone/>
            </a:pPr>
            <a:r>
              <a:rPr lang="en-CA" sz="2400" dirty="0">
                <a:solidFill>
                  <a:srgbClr val="E06666"/>
                </a:solidFill>
                <a:latin typeface="Arial" panose="020B0604020202020204" pitchFamily="34" charset="0"/>
                <a:ea typeface="Kulim Park"/>
                <a:cs typeface="Arial" panose="020B0604020202020204" pitchFamily="34" charset="0"/>
                <a:sym typeface="Kulim Park"/>
              </a:rPr>
              <a:t>A</a:t>
            </a: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pproachability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Anxiety</a:t>
            </a:r>
          </a:p>
          <a:p>
            <a:pPr marL="69850" marR="0" lvl="0" indent="0" algn="l" rtl="0">
              <a:lnSpc>
                <a:spcPct val="100000"/>
              </a:lnSpc>
              <a:spcBef>
                <a:spcPts val="600"/>
              </a:spcBef>
              <a:spcAft>
                <a:spcPts val="0"/>
              </a:spcAft>
              <a:buClr>
                <a:srgbClr val="000000"/>
              </a:buClr>
              <a:buSzPts val="2000"/>
              <a:buFont typeface="Arial"/>
              <a:buNone/>
            </a:pPr>
            <a:r>
              <a:rPr lang="en-CA" sz="2400" b="0" i="0" u="none" strike="noStrike" cap="none" dirty="0">
                <a:solidFill>
                  <a:srgbClr val="E06666"/>
                </a:solidFill>
                <a:latin typeface="Arial" panose="020B0604020202020204" pitchFamily="34" charset="0"/>
                <a:ea typeface="Kulim Park"/>
                <a:cs typeface="Arial" panose="020B0604020202020204" pitchFamily="34" charset="0"/>
                <a:sym typeface="Kulim Park"/>
              </a:rPr>
              <a:t>interest </a:t>
            </a:r>
            <a:endParaRPr lang="en-CA" sz="2400" b="0" i="0" u="none" strike="noStrike" cap="none" dirty="0">
              <a:solidFill>
                <a:schemeClr val="dk1"/>
              </a:solidFill>
              <a:latin typeface="Arial" panose="020B0604020202020204" pitchFamily="34" charset="0"/>
              <a:ea typeface="Kulim Park"/>
              <a:cs typeface="Arial" panose="020B0604020202020204" pitchFamily="34" charset="0"/>
              <a:sym typeface="Kulim Park"/>
            </a:endParaRPr>
          </a:p>
          <a:p>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68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48A0-A800-C7D0-E73F-6C9600B4C2F4}"/>
              </a:ext>
            </a:extLst>
          </p:cNvPr>
          <p:cNvSpPr>
            <a:spLocks noGrp="1"/>
          </p:cNvSpPr>
          <p:nvPr>
            <p:ph type="title"/>
          </p:nvPr>
        </p:nvSpPr>
        <p:spPr/>
        <p:txBody>
          <a:bodyPr/>
          <a:lstStyle/>
          <a:p>
            <a:r>
              <a:rPr lang="en-CA" dirty="0"/>
              <a:t>Active Listening</a:t>
            </a:r>
          </a:p>
        </p:txBody>
      </p:sp>
      <p:pic>
        <p:nvPicPr>
          <p:cNvPr id="4" name="Google Shape;539;p28" title="Active Listening">
            <a:hlinkClick r:id="rId3"/>
            <a:extLst>
              <a:ext uri="{FF2B5EF4-FFF2-40B4-BE49-F238E27FC236}">
                <a16:creationId xmlns:a16="http://schemas.microsoft.com/office/drawing/2014/main" id="{DB9027C0-D676-2FB9-EE94-26BCE48948B4}"/>
              </a:ext>
            </a:extLst>
          </p:cNvPr>
          <p:cNvPicPr preferRelativeResize="0"/>
          <p:nvPr/>
        </p:nvPicPr>
        <p:blipFill rotWithShape="1">
          <a:blip r:embed="rId4">
            <a:alphaModFix/>
          </a:blip>
          <a:srcRect/>
          <a:stretch/>
        </p:blipFill>
        <p:spPr>
          <a:xfrm>
            <a:off x="1762940" y="1338263"/>
            <a:ext cx="9144000" cy="4838700"/>
          </a:xfrm>
          <a:prstGeom prst="rect">
            <a:avLst/>
          </a:prstGeom>
          <a:noFill/>
          <a:ln>
            <a:noFill/>
          </a:ln>
        </p:spPr>
      </p:pic>
    </p:spTree>
    <p:extLst>
      <p:ext uri="{BB962C8B-B14F-4D97-AF65-F5344CB8AC3E}">
        <p14:creationId xmlns:p14="http://schemas.microsoft.com/office/powerpoint/2010/main" val="2463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0AD4ED-8763-9D33-6965-7142E0E8AFD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sym typeface="Kulim Park SemiBold"/>
              </a:rPr>
              <a:t>Health and Wellness</a:t>
            </a:r>
            <a:endParaRPr lang="en-US" sz="3600" kern="120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F1DAC638-57D5-FA55-2E80-2CF22503958B}"/>
              </a:ext>
            </a:extLst>
          </p:cNvPr>
          <p:cNvPicPr>
            <a:picLocks noChangeAspect="1"/>
          </p:cNvPicPr>
          <p:nvPr/>
        </p:nvPicPr>
        <p:blipFill rotWithShape="1">
          <a:blip r:embed="rId3"/>
          <a:srcRect b="3090"/>
          <a:stretch/>
        </p:blipFill>
        <p:spPr>
          <a:xfrm>
            <a:off x="4422148" y="439262"/>
            <a:ext cx="7174576" cy="5979475"/>
          </a:xfrm>
          <a:prstGeom prst="rect">
            <a:avLst/>
          </a:prstGeom>
        </p:spPr>
      </p:pic>
    </p:spTree>
    <p:extLst>
      <p:ext uri="{BB962C8B-B14F-4D97-AF65-F5344CB8AC3E}">
        <p14:creationId xmlns:p14="http://schemas.microsoft.com/office/powerpoint/2010/main" val="274279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 Placeholder 3">
            <a:extLst>
              <a:ext uri="{FF2B5EF4-FFF2-40B4-BE49-F238E27FC236}">
                <a16:creationId xmlns:a16="http://schemas.microsoft.com/office/drawing/2014/main" id="{628F7C16-A67C-9714-78B9-CE8935BBCECB}"/>
              </a:ext>
            </a:extLst>
          </p:cNvPr>
          <p:cNvSpPr>
            <a:spLocks noGrp="1"/>
          </p:cNvSpPr>
          <p:nvPr>
            <p:ph type="body" idx="1"/>
          </p:nvPr>
        </p:nvSpPr>
        <p:spPr>
          <a:xfrm>
            <a:off x="654996" y="614379"/>
            <a:ext cx="5570706" cy="5562584"/>
          </a:xfrm>
        </p:spPr>
        <p:txBody>
          <a:bodyPr vert="horz" lIns="91440" tIns="45720" rIns="91440" bIns="45720" rtlCol="0">
            <a:normAutofit/>
          </a:bodyPr>
          <a:lstStyle/>
          <a:p>
            <a:pPr marL="380985" indent="0">
              <a:lnSpc>
                <a:spcPct val="90000"/>
              </a:lnSpc>
              <a:spcAft>
                <a:spcPts val="600"/>
              </a:spcAft>
              <a:buNone/>
            </a:pPr>
            <a:r>
              <a:rPr lang="en-US" sz="2400" dirty="0">
                <a:latin typeface="+mn-lt"/>
                <a:ea typeface="+mn-ea"/>
                <a:cs typeface="+mn-cs"/>
              </a:rPr>
              <a:t>“Listening is a magnetic and strange thing, a creative force. The friends who listen to us are the ones we move toward. When we are listened to, it creates us, makes us on fold and expand”</a:t>
            </a:r>
          </a:p>
          <a:p>
            <a:pPr marL="380985" indent="0">
              <a:lnSpc>
                <a:spcPct val="90000"/>
              </a:lnSpc>
              <a:spcAft>
                <a:spcPts val="600"/>
              </a:spcAft>
              <a:buNone/>
            </a:pPr>
            <a:r>
              <a:rPr lang="en-US" sz="2400" dirty="0">
                <a:latin typeface="+mn-lt"/>
                <a:ea typeface="+mn-ea"/>
                <a:cs typeface="+mn-cs"/>
              </a:rPr>
              <a:t>KARL A. MENNINGER</a:t>
            </a:r>
          </a:p>
          <a:p>
            <a:pPr marL="380985" indent="0">
              <a:lnSpc>
                <a:spcPct val="90000"/>
              </a:lnSpc>
              <a:spcAft>
                <a:spcPts val="600"/>
              </a:spcAft>
              <a:buNone/>
            </a:pPr>
            <a:endParaRPr lang="en-US" sz="2400" dirty="0">
              <a:latin typeface="+mn-lt"/>
              <a:ea typeface="+mn-ea"/>
              <a:cs typeface="+mn-cs"/>
            </a:endParaRPr>
          </a:p>
          <a:p>
            <a:pPr marL="380985" indent="0">
              <a:lnSpc>
                <a:spcPct val="90000"/>
              </a:lnSpc>
              <a:spcAft>
                <a:spcPts val="600"/>
              </a:spcAft>
              <a:buNone/>
            </a:pPr>
            <a:r>
              <a:rPr lang="en-US" sz="2400" dirty="0">
                <a:latin typeface="+mn-lt"/>
                <a:ea typeface="+mn-ea"/>
                <a:cs typeface="+mn-cs"/>
              </a:rPr>
              <a:t>“The word ‘listen’ contains the same letters as the word ‘silent’”</a:t>
            </a:r>
          </a:p>
          <a:p>
            <a:pPr marL="380985" indent="0">
              <a:lnSpc>
                <a:spcPct val="90000"/>
              </a:lnSpc>
              <a:spcAft>
                <a:spcPts val="600"/>
              </a:spcAft>
              <a:buNone/>
            </a:pPr>
            <a:r>
              <a:rPr lang="en-US" sz="2400" dirty="0">
                <a:latin typeface="+mn-lt"/>
                <a:ea typeface="+mn-ea"/>
                <a:cs typeface="+mn-cs"/>
              </a:rPr>
              <a:t>ALFRED BRENDEL</a:t>
            </a:r>
          </a:p>
          <a:p>
            <a:pPr indent="-228600">
              <a:lnSpc>
                <a:spcPct val="90000"/>
              </a:lnSpc>
              <a:spcAft>
                <a:spcPts val="600"/>
              </a:spcAft>
              <a:buFont typeface="Arial" panose="020B0604020202020204" pitchFamily="34" charset="0"/>
              <a:buChar char="•"/>
            </a:pPr>
            <a:endParaRPr lang="en-US" dirty="0">
              <a:latin typeface="+mn-lt"/>
              <a:ea typeface="+mn-ea"/>
              <a:cs typeface="+mn-cs"/>
            </a:endParaRPr>
          </a:p>
          <a:p>
            <a:pPr indent="-228600">
              <a:lnSpc>
                <a:spcPct val="90000"/>
              </a:lnSpc>
              <a:spcAft>
                <a:spcPts val="600"/>
              </a:spcAft>
              <a:buFont typeface="Arial" panose="020B0604020202020204" pitchFamily="34" charset="0"/>
              <a:buChar char="•"/>
            </a:pPr>
            <a:endParaRPr lang="en-US" dirty="0">
              <a:latin typeface="+mn-lt"/>
              <a:ea typeface="+mn-ea"/>
              <a:cs typeface="+mn-cs"/>
            </a:endParaRPr>
          </a:p>
        </p:txBody>
      </p:sp>
      <p:pic>
        <p:nvPicPr>
          <p:cNvPr id="6" name="Picture 5" descr="Two music sheets folded to form a heart shape">
            <a:extLst>
              <a:ext uri="{FF2B5EF4-FFF2-40B4-BE49-F238E27FC236}">
                <a16:creationId xmlns:a16="http://schemas.microsoft.com/office/drawing/2014/main" id="{C200C54A-6ECD-CE76-A177-3706FF36244B}"/>
              </a:ext>
            </a:extLst>
          </p:cNvPr>
          <p:cNvPicPr>
            <a:picLocks noChangeAspect="1"/>
          </p:cNvPicPr>
          <p:nvPr/>
        </p:nvPicPr>
        <p:blipFill rotWithShape="1">
          <a:blip r:embed="rId3"/>
          <a:srcRect l="24992" r="816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48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EA70-EF60-9ED5-770E-D87C2C46238B}"/>
              </a:ext>
            </a:extLst>
          </p:cNvPr>
          <p:cNvSpPr>
            <a:spLocks noGrp="1"/>
          </p:cNvSpPr>
          <p:nvPr>
            <p:ph type="title"/>
          </p:nvPr>
        </p:nvSpPr>
        <p:spPr>
          <a:xfrm>
            <a:off x="838200" y="365125"/>
            <a:ext cx="10515600" cy="1325563"/>
          </a:xfrm>
        </p:spPr>
        <p:txBody>
          <a:bodyPr/>
          <a:lstStyle/>
          <a:p>
            <a:r>
              <a:rPr lang="en-CA" dirty="0">
                <a:sym typeface="Kulim Park"/>
              </a:rPr>
              <a:t>Communication Skills</a:t>
            </a:r>
            <a:endParaRPr lang="en-CA" dirty="0"/>
          </a:p>
        </p:txBody>
      </p:sp>
      <p:sp>
        <p:nvSpPr>
          <p:cNvPr id="3" name="Content Placeholder 2">
            <a:extLst>
              <a:ext uri="{FF2B5EF4-FFF2-40B4-BE49-F238E27FC236}">
                <a16:creationId xmlns:a16="http://schemas.microsoft.com/office/drawing/2014/main" id="{AE84D14B-534E-C106-3E8A-B2FDEA92210F}"/>
              </a:ext>
            </a:extLst>
          </p:cNvPr>
          <p:cNvSpPr>
            <a:spLocks noGrp="1"/>
          </p:cNvSpPr>
          <p:nvPr>
            <p:ph idx="1"/>
          </p:nvPr>
        </p:nvSpPr>
        <p:spPr>
          <a:xfrm>
            <a:off x="838200" y="1825625"/>
            <a:ext cx="10515600" cy="4351338"/>
          </a:xfrm>
        </p:spPr>
        <p:txBody>
          <a:bodyPr/>
          <a:lstStyle/>
          <a:p>
            <a:pPr marL="0" indent="0">
              <a:buNone/>
            </a:pPr>
            <a:r>
              <a:rPr lang="en-CA" dirty="0">
                <a:sym typeface="Kulim Park"/>
              </a:rPr>
              <a:t>Discussion Activity: </a:t>
            </a:r>
          </a:p>
          <a:p>
            <a:pPr marL="0" indent="0">
              <a:buNone/>
            </a:pPr>
            <a:endParaRPr lang="en-CA" dirty="0">
              <a:sym typeface="Kulim Park"/>
            </a:endParaRPr>
          </a:p>
          <a:p>
            <a:r>
              <a:rPr lang="en-CA" dirty="0">
                <a:sym typeface="Kulim Park"/>
              </a:rPr>
              <a:t>Create a list of open- and close-ended questions you can ask in different contexts.</a:t>
            </a:r>
            <a:endParaRPr lang="en-CA" dirty="0"/>
          </a:p>
        </p:txBody>
      </p:sp>
    </p:spTree>
    <p:extLst>
      <p:ext uri="{BB962C8B-B14F-4D97-AF65-F5344CB8AC3E}">
        <p14:creationId xmlns:p14="http://schemas.microsoft.com/office/powerpoint/2010/main" val="112120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FC92-FF53-20B3-A7BE-A86C56BFE9A7}"/>
              </a:ext>
            </a:extLst>
          </p:cNvPr>
          <p:cNvSpPr>
            <a:spLocks noGrp="1"/>
          </p:cNvSpPr>
          <p:nvPr>
            <p:ph type="title"/>
          </p:nvPr>
        </p:nvSpPr>
        <p:spPr>
          <a:xfrm>
            <a:off x="838200" y="365125"/>
            <a:ext cx="10515600" cy="1325563"/>
          </a:xfrm>
        </p:spPr>
        <p:txBody>
          <a:bodyPr/>
          <a:lstStyle/>
          <a:p>
            <a:r>
              <a:rPr lang="en-CA" dirty="0">
                <a:sym typeface="Kulim Park SemiBold"/>
              </a:rPr>
              <a:t>Cross-cultural Communication</a:t>
            </a:r>
            <a:endParaRPr lang="en-CA" dirty="0"/>
          </a:p>
        </p:txBody>
      </p:sp>
      <p:pic>
        <p:nvPicPr>
          <p:cNvPr id="4" name="Google Shape;552;p30" title="10 Tips for Effective Cross-Cultural Communication">
            <a:hlinkClick r:id="rId3"/>
            <a:extLst>
              <a:ext uri="{FF2B5EF4-FFF2-40B4-BE49-F238E27FC236}">
                <a16:creationId xmlns:a16="http://schemas.microsoft.com/office/drawing/2014/main" id="{33F0A981-CAE0-C555-6C37-4FEA369D7C74}"/>
              </a:ext>
            </a:extLst>
          </p:cNvPr>
          <p:cNvPicPr preferRelativeResize="0"/>
          <p:nvPr/>
        </p:nvPicPr>
        <p:blipFill rotWithShape="1">
          <a:blip r:embed="rId4">
            <a:alphaModFix/>
          </a:blip>
          <a:srcRect/>
          <a:stretch/>
        </p:blipFill>
        <p:spPr>
          <a:xfrm>
            <a:off x="1524000" y="1508870"/>
            <a:ext cx="9144000" cy="4808522"/>
          </a:xfrm>
          <a:prstGeom prst="rect">
            <a:avLst/>
          </a:prstGeom>
          <a:noFill/>
          <a:ln>
            <a:noFill/>
          </a:ln>
        </p:spPr>
      </p:pic>
    </p:spTree>
    <p:extLst>
      <p:ext uri="{BB962C8B-B14F-4D97-AF65-F5344CB8AC3E}">
        <p14:creationId xmlns:p14="http://schemas.microsoft.com/office/powerpoint/2010/main" val="36804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8EB2-BBDE-7050-4D29-DE56C4C25F9A}"/>
              </a:ext>
            </a:extLst>
          </p:cNvPr>
          <p:cNvSpPr>
            <a:spLocks noGrp="1"/>
          </p:cNvSpPr>
          <p:nvPr>
            <p:ph type="title"/>
          </p:nvPr>
        </p:nvSpPr>
        <p:spPr>
          <a:xfrm>
            <a:off x="838200" y="365125"/>
            <a:ext cx="10515600" cy="1325563"/>
          </a:xfrm>
        </p:spPr>
        <p:txBody>
          <a:bodyPr/>
          <a:lstStyle/>
          <a:p>
            <a:r>
              <a:rPr lang="en-CA" dirty="0">
                <a:sym typeface="Kulim Park SemiBold"/>
              </a:rPr>
              <a:t>Silence: Silence is an Excellent Communication Tool</a:t>
            </a:r>
            <a:endParaRPr lang="en-CA" dirty="0"/>
          </a:p>
        </p:txBody>
      </p:sp>
      <p:pic>
        <p:nvPicPr>
          <p:cNvPr id="4" name="Google Shape;558;p31" title="Silence is an Excellent Communication Tool | Business Analyst Training">
            <a:hlinkClick r:id="rId3"/>
            <a:extLst>
              <a:ext uri="{FF2B5EF4-FFF2-40B4-BE49-F238E27FC236}">
                <a16:creationId xmlns:a16="http://schemas.microsoft.com/office/drawing/2014/main" id="{56ABD9AD-629E-594C-E39A-22DBF83A7391}"/>
              </a:ext>
            </a:extLst>
          </p:cNvPr>
          <p:cNvPicPr preferRelativeResize="0"/>
          <p:nvPr/>
        </p:nvPicPr>
        <p:blipFill rotWithShape="1">
          <a:blip r:embed="rId4">
            <a:alphaModFix/>
          </a:blip>
          <a:srcRect/>
          <a:stretch/>
        </p:blipFill>
        <p:spPr>
          <a:xfrm>
            <a:off x="1637270" y="1690688"/>
            <a:ext cx="8917459" cy="4592023"/>
          </a:xfrm>
          <a:prstGeom prst="rect">
            <a:avLst/>
          </a:prstGeom>
          <a:noFill/>
          <a:ln>
            <a:noFill/>
          </a:ln>
        </p:spPr>
      </p:pic>
    </p:spTree>
    <p:extLst>
      <p:ext uri="{BB962C8B-B14F-4D97-AF65-F5344CB8AC3E}">
        <p14:creationId xmlns:p14="http://schemas.microsoft.com/office/powerpoint/2010/main" val="19971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CE3F-784B-A56A-9DD6-2453B34AF8F9}"/>
              </a:ext>
            </a:extLst>
          </p:cNvPr>
          <p:cNvSpPr>
            <a:spLocks noGrp="1"/>
          </p:cNvSpPr>
          <p:nvPr>
            <p:ph type="title"/>
          </p:nvPr>
        </p:nvSpPr>
        <p:spPr>
          <a:xfrm>
            <a:off x="838200" y="365125"/>
            <a:ext cx="10515600" cy="1325563"/>
          </a:xfrm>
        </p:spPr>
        <p:txBody>
          <a:bodyPr/>
          <a:lstStyle/>
          <a:p>
            <a:r>
              <a:rPr lang="en-CA" dirty="0"/>
              <a:t>Practicing with Silence</a:t>
            </a:r>
          </a:p>
        </p:txBody>
      </p:sp>
      <p:sp>
        <p:nvSpPr>
          <p:cNvPr id="3" name="Content Placeholder 2">
            <a:extLst>
              <a:ext uri="{FF2B5EF4-FFF2-40B4-BE49-F238E27FC236}">
                <a16:creationId xmlns:a16="http://schemas.microsoft.com/office/drawing/2014/main" id="{A0413B69-FF0F-6D6A-1DA0-EC26D10D22B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Choose a partner.</a:t>
            </a:r>
            <a:endParaRPr lang="en-CA" dirty="0"/>
          </a:p>
          <a:p>
            <a:pPr lvl="0"/>
            <a:r>
              <a:rPr lang="en-CA" dirty="0">
                <a:sym typeface="Kulim Park"/>
              </a:rPr>
              <a:t>Take a few seconds to silently look each other directly in the eyes. </a:t>
            </a:r>
            <a:endParaRPr lang="en-CA" dirty="0"/>
          </a:p>
          <a:p>
            <a:pPr lvl="0"/>
            <a:r>
              <a:rPr lang="en-CA" dirty="0">
                <a:sym typeface="Kulim Park"/>
              </a:rPr>
              <a:t>Begin by saying a couple of sentences about something important to you.</a:t>
            </a:r>
            <a:endParaRPr lang="en-CA" dirty="0"/>
          </a:p>
          <a:p>
            <a:pPr lvl="0"/>
            <a:r>
              <a:rPr lang="en-CA" dirty="0">
                <a:sym typeface="Kulim Park"/>
              </a:rPr>
              <a:t>You maintain direct eye contact the whole time, and before the other person is allowed to respond, 10 full seconds must elapse in total silence while you continue to hold eye contact.</a:t>
            </a:r>
            <a:endParaRPr lang="en-CA" dirty="0"/>
          </a:p>
          <a:p>
            <a:pPr lvl="0"/>
            <a:r>
              <a:rPr lang="en-CA" dirty="0">
                <a:sym typeface="Kulim Park"/>
              </a:rPr>
              <a:t>Then the other person responds with a statement or a question, in one or two sentences. </a:t>
            </a:r>
            <a:endParaRPr lang="en-CA" dirty="0"/>
          </a:p>
          <a:p>
            <a:pPr lvl="0"/>
            <a:r>
              <a:rPr lang="en-CA" dirty="0">
                <a:sym typeface="Kulim Park"/>
              </a:rPr>
              <a:t>Again, before you respond, you sit facing each other for another 10 seconds of eye contact and silence. </a:t>
            </a:r>
            <a:endParaRPr lang="en-CA" dirty="0"/>
          </a:p>
          <a:p>
            <a:pPr lvl="0"/>
            <a:r>
              <a:rPr lang="en-CA" dirty="0">
                <a:sym typeface="Kulim Park"/>
              </a:rPr>
              <a:t>Go back and forth you go like this for about three to four minutes.</a:t>
            </a:r>
          </a:p>
        </p:txBody>
      </p:sp>
      <p:pic>
        <p:nvPicPr>
          <p:cNvPr id="6" name="Google Shape;566;p32" descr="Why I Love... Silence">
            <a:extLst>
              <a:ext uri="{FF2B5EF4-FFF2-40B4-BE49-F238E27FC236}">
                <a16:creationId xmlns:a16="http://schemas.microsoft.com/office/drawing/2014/main" id="{AB4634D4-3B5B-B83F-1E61-B1824FA3DE73}"/>
              </a:ext>
            </a:extLst>
          </p:cNvPr>
          <p:cNvPicPr preferRelativeResize="0"/>
          <p:nvPr/>
        </p:nvPicPr>
        <p:blipFill rotWithShape="1">
          <a:blip r:embed="rId3">
            <a:alphaModFix/>
          </a:blip>
          <a:srcRect/>
          <a:stretch/>
        </p:blipFill>
        <p:spPr>
          <a:xfrm>
            <a:off x="9378779" y="362788"/>
            <a:ext cx="2158834" cy="1663720"/>
          </a:xfrm>
          <a:prstGeom prst="rect">
            <a:avLst/>
          </a:prstGeom>
          <a:ln>
            <a:noFill/>
          </a:ln>
          <a:effectLst>
            <a:softEdge rad="112500"/>
          </a:effectLst>
        </p:spPr>
      </p:pic>
    </p:spTree>
    <p:extLst>
      <p:ext uri="{BB962C8B-B14F-4D97-AF65-F5344CB8AC3E}">
        <p14:creationId xmlns:p14="http://schemas.microsoft.com/office/powerpoint/2010/main" val="40605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5CA6-1CB0-AD5D-52FF-70CFE7CD62B3}"/>
              </a:ext>
            </a:extLst>
          </p:cNvPr>
          <p:cNvSpPr>
            <a:spLocks noGrp="1"/>
          </p:cNvSpPr>
          <p:nvPr>
            <p:ph type="title"/>
          </p:nvPr>
        </p:nvSpPr>
        <p:spPr>
          <a:xfrm>
            <a:off x="838200" y="365125"/>
            <a:ext cx="10515600" cy="1325563"/>
          </a:xfrm>
        </p:spPr>
        <p:txBody>
          <a:bodyPr/>
          <a:lstStyle/>
          <a:p>
            <a:r>
              <a:rPr lang="en-CA" dirty="0"/>
              <a:t>Silent Activity Discussion</a:t>
            </a:r>
          </a:p>
        </p:txBody>
      </p:sp>
      <p:sp>
        <p:nvSpPr>
          <p:cNvPr id="3" name="Content Placeholder 2">
            <a:extLst>
              <a:ext uri="{FF2B5EF4-FFF2-40B4-BE49-F238E27FC236}">
                <a16:creationId xmlns:a16="http://schemas.microsoft.com/office/drawing/2014/main" id="{63C75FF8-A35B-0C4F-7269-51C3C7E7E495}"/>
              </a:ext>
            </a:extLst>
          </p:cNvPr>
          <p:cNvSpPr>
            <a:spLocks noGrp="1"/>
          </p:cNvSpPr>
          <p:nvPr>
            <p:ph idx="1"/>
          </p:nvPr>
        </p:nvSpPr>
        <p:spPr>
          <a:xfrm>
            <a:off x="838200" y="1825625"/>
            <a:ext cx="10515600" cy="4351338"/>
          </a:xfrm>
        </p:spPr>
        <p:txBody>
          <a:bodyPr/>
          <a:lstStyle/>
          <a:p>
            <a:pPr lvl="0"/>
            <a:r>
              <a:rPr lang="en-CA" dirty="0"/>
              <a:t>What did you notice during this exercise? </a:t>
            </a:r>
          </a:p>
          <a:p>
            <a:pPr lvl="0"/>
            <a:endParaRPr lang="en-CA" dirty="0"/>
          </a:p>
          <a:p>
            <a:pPr lvl="0"/>
            <a:r>
              <a:rPr lang="en-CA" dirty="0"/>
              <a:t>How do you think silence like this can result in better therapeutic communication?</a:t>
            </a:r>
          </a:p>
          <a:p>
            <a:endParaRPr lang="en-CA" dirty="0"/>
          </a:p>
        </p:txBody>
      </p:sp>
    </p:spTree>
    <p:extLst>
      <p:ext uri="{BB962C8B-B14F-4D97-AF65-F5344CB8AC3E}">
        <p14:creationId xmlns:p14="http://schemas.microsoft.com/office/powerpoint/2010/main" val="297284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51956A-F65D-C1F1-3F8A-D7EBCE576AC7}"/>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4: Recovery</a:t>
            </a:r>
            <a:endParaRPr lang="en-US" sz="4000" kern="1200">
              <a:solidFill>
                <a:srgbClr val="FFFFFF"/>
              </a:solidFill>
              <a:latin typeface="+mj-lt"/>
              <a:ea typeface="+mj-ea"/>
              <a:cs typeface="+mj-cs"/>
            </a:endParaRPr>
          </a:p>
        </p:txBody>
      </p:sp>
      <p:pic>
        <p:nvPicPr>
          <p:cNvPr id="8" name="Google Shape;581;p34">
            <a:extLst>
              <a:ext uri="{FF2B5EF4-FFF2-40B4-BE49-F238E27FC236}">
                <a16:creationId xmlns:a16="http://schemas.microsoft.com/office/drawing/2014/main" id="{FE266EC7-9B52-4765-E2FD-73A9B280816B}"/>
              </a:ext>
            </a:extLst>
          </p:cNvPr>
          <p:cNvPicPr preferRelativeResize="0"/>
          <p:nvPr/>
        </p:nvPicPr>
        <p:blipFill rotWithShape="1">
          <a:blip r:embed="rId3"/>
          <a:srcRect l="18382" r="18382"/>
          <a:stretch/>
        </p:blipFill>
        <p:spPr>
          <a:xfrm>
            <a:off x="2532244" y="1966293"/>
            <a:ext cx="7127511"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A4BAECC2-E178-1741-A0EB-B3D6A0B2E19A}"/>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2772742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CDA92-E170-19A4-714C-110E6F0CF68F}"/>
              </a:ext>
            </a:extLst>
          </p:cNvPr>
          <p:cNvSpPr>
            <a:spLocks noGrp="1"/>
          </p:cNvSpPr>
          <p:nvPr>
            <p:ph type="title"/>
          </p:nvPr>
        </p:nvSpPr>
        <p:spPr>
          <a:xfrm>
            <a:off x="838200" y="365125"/>
            <a:ext cx="10515600" cy="1325563"/>
          </a:xfrm>
        </p:spPr>
        <p:txBody>
          <a:bodyPr/>
          <a:lstStyle/>
          <a:p>
            <a:r>
              <a:rPr lang="en-CA" dirty="0"/>
              <a:t>Signs of Recovery</a:t>
            </a:r>
          </a:p>
        </p:txBody>
      </p:sp>
      <p:sp>
        <p:nvSpPr>
          <p:cNvPr id="5" name="Content Placeholder 4">
            <a:extLst>
              <a:ext uri="{FF2B5EF4-FFF2-40B4-BE49-F238E27FC236}">
                <a16:creationId xmlns:a16="http://schemas.microsoft.com/office/drawing/2014/main" id="{B3C9B6C8-9696-6BE6-450C-A19685B84763}"/>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A sense of balance in emotions and relationships</a:t>
            </a:r>
            <a:endParaRPr lang="en-CA" dirty="0"/>
          </a:p>
          <a:p>
            <a:pPr lvl="0"/>
            <a:endParaRPr lang="en-CA" dirty="0">
              <a:sym typeface="Kulim Park"/>
            </a:endParaRPr>
          </a:p>
          <a:p>
            <a:pPr lvl="0"/>
            <a:r>
              <a:rPr lang="en-CA" dirty="0">
                <a:sym typeface="Kulim Park"/>
              </a:rPr>
              <a:t>Awareness of abilities and limitations</a:t>
            </a:r>
            <a:endParaRPr lang="en-CA" dirty="0"/>
          </a:p>
          <a:p>
            <a:pPr lvl="0"/>
            <a:endParaRPr lang="en-CA" dirty="0">
              <a:sym typeface="Kulim Park"/>
            </a:endParaRPr>
          </a:p>
          <a:p>
            <a:pPr lvl="0"/>
            <a:r>
              <a:rPr lang="en-CA" dirty="0">
                <a:sym typeface="Kulim Park"/>
              </a:rPr>
              <a:t>Positive self-concept and a sense of accomplishment</a:t>
            </a:r>
            <a:endParaRPr lang="en-CA" dirty="0"/>
          </a:p>
          <a:p>
            <a:pPr lvl="0"/>
            <a:endParaRPr lang="en-CA" dirty="0">
              <a:sym typeface="Kulim Park"/>
            </a:endParaRPr>
          </a:p>
          <a:p>
            <a:pPr lvl="0"/>
            <a:r>
              <a:rPr lang="en-CA" dirty="0">
                <a:sym typeface="Kulim Park"/>
              </a:rPr>
              <a:t>Ability to get around in the environment</a:t>
            </a:r>
            <a:endParaRPr lang="en-CA" dirty="0"/>
          </a:p>
          <a:p>
            <a:pPr lvl="0"/>
            <a:endParaRPr lang="en-CA" dirty="0">
              <a:sym typeface="Kulim Park"/>
            </a:endParaRPr>
          </a:p>
          <a:p>
            <a:pPr lvl="0"/>
            <a:r>
              <a:rPr lang="en-CA" dirty="0">
                <a:sym typeface="Kulim Park"/>
              </a:rPr>
              <a:t>Participation in social, vocational and/or recreational activities</a:t>
            </a:r>
            <a:endParaRPr lang="en-CA" dirty="0"/>
          </a:p>
          <a:p>
            <a:pPr lvl="0"/>
            <a:endParaRPr lang="en-CA" dirty="0">
              <a:sym typeface="Kulim Park"/>
            </a:endParaRPr>
          </a:p>
          <a:p>
            <a:pPr lvl="0"/>
            <a:r>
              <a:rPr lang="en-CA" dirty="0">
                <a:sym typeface="Kulim Park"/>
              </a:rPr>
              <a:t>Setting Priorities</a:t>
            </a:r>
            <a:endParaRPr lang="en-CA" dirty="0"/>
          </a:p>
          <a:p>
            <a:endParaRPr lang="en-CA" dirty="0"/>
          </a:p>
        </p:txBody>
      </p:sp>
    </p:spTree>
    <p:extLst>
      <p:ext uri="{BB962C8B-B14F-4D97-AF65-F5344CB8AC3E}">
        <p14:creationId xmlns:p14="http://schemas.microsoft.com/office/powerpoint/2010/main" val="866977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C0C6-E147-C759-96CF-578FD47A1148}"/>
              </a:ext>
            </a:extLst>
          </p:cNvPr>
          <p:cNvSpPr>
            <a:spLocks noGrp="1"/>
          </p:cNvSpPr>
          <p:nvPr>
            <p:ph type="title"/>
          </p:nvPr>
        </p:nvSpPr>
        <p:spPr>
          <a:xfrm>
            <a:off x="838200" y="365125"/>
            <a:ext cx="10515600" cy="1325563"/>
          </a:xfrm>
        </p:spPr>
        <p:txBody>
          <a:bodyPr/>
          <a:lstStyle/>
          <a:p>
            <a:r>
              <a:rPr lang="en-CA" dirty="0"/>
              <a:t>What impedes Recovery?</a:t>
            </a:r>
          </a:p>
        </p:txBody>
      </p:sp>
      <p:graphicFrame>
        <p:nvGraphicFramePr>
          <p:cNvPr id="8" name="Content Placeholder 2">
            <a:extLst>
              <a:ext uri="{FF2B5EF4-FFF2-40B4-BE49-F238E27FC236}">
                <a16:creationId xmlns:a16="http://schemas.microsoft.com/office/drawing/2014/main" id="{1ABBEBCC-D751-2707-BD03-9382E477333F}"/>
              </a:ext>
            </a:extLst>
          </p:cNvPr>
          <p:cNvGraphicFramePr>
            <a:graphicFrameLocks noGrp="1"/>
          </p:cNvGraphicFramePr>
          <p:nvPr>
            <p:ph idx="1"/>
            <p:extLst>
              <p:ext uri="{D42A27DB-BD31-4B8C-83A1-F6EECF244321}">
                <p14:modId xmlns:p14="http://schemas.microsoft.com/office/powerpoint/2010/main" val="8523583"/>
              </p:ext>
            </p:extLst>
          </p:nvPr>
        </p:nvGraphicFramePr>
        <p:xfrm>
          <a:off x="247135" y="1519881"/>
          <a:ext cx="11726561" cy="497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097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AD96-BB3A-DB3B-4C5A-153159D630CE}"/>
              </a:ext>
            </a:extLst>
          </p:cNvPr>
          <p:cNvSpPr>
            <a:spLocks noGrp="1"/>
          </p:cNvSpPr>
          <p:nvPr>
            <p:ph type="title"/>
          </p:nvPr>
        </p:nvSpPr>
        <p:spPr>
          <a:xfrm>
            <a:off x="838200" y="365125"/>
            <a:ext cx="10515600" cy="1325563"/>
          </a:xfrm>
        </p:spPr>
        <p:txBody>
          <a:bodyPr/>
          <a:lstStyle/>
          <a:p>
            <a:r>
              <a:rPr lang="en-CA" dirty="0"/>
              <a:t>Discussion – Recovery Challenges</a:t>
            </a:r>
          </a:p>
        </p:txBody>
      </p:sp>
      <p:sp>
        <p:nvSpPr>
          <p:cNvPr id="3" name="Content Placeholder 2">
            <a:extLst>
              <a:ext uri="{FF2B5EF4-FFF2-40B4-BE49-F238E27FC236}">
                <a16:creationId xmlns:a16="http://schemas.microsoft.com/office/drawing/2014/main" id="{07EF7369-BBFC-6C52-E4B3-A5E6D751ACC5}"/>
              </a:ext>
            </a:extLst>
          </p:cNvPr>
          <p:cNvSpPr>
            <a:spLocks noGrp="1"/>
          </p:cNvSpPr>
          <p:nvPr>
            <p:ph idx="1"/>
          </p:nvPr>
        </p:nvSpPr>
        <p:spPr>
          <a:xfrm>
            <a:off x="838200" y="1825625"/>
            <a:ext cx="10515600" cy="4351338"/>
          </a:xfrm>
        </p:spPr>
        <p:txBody>
          <a:bodyPr/>
          <a:lstStyle/>
          <a:p>
            <a:r>
              <a:rPr lang="en-CA" dirty="0"/>
              <a:t>What did you feel was the greatest barrier to your recovery?</a:t>
            </a:r>
          </a:p>
          <a:p>
            <a:endParaRPr lang="en-CA" dirty="0"/>
          </a:p>
        </p:txBody>
      </p:sp>
    </p:spTree>
    <p:extLst>
      <p:ext uri="{BB962C8B-B14F-4D97-AF65-F5344CB8AC3E}">
        <p14:creationId xmlns:p14="http://schemas.microsoft.com/office/powerpoint/2010/main" val="124103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BF6F9-0623-B95B-4C87-6DC2970955E0}"/>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4" name="Content Placeholder 3">
            <a:extLst>
              <a:ext uri="{FF2B5EF4-FFF2-40B4-BE49-F238E27FC236}">
                <a16:creationId xmlns:a16="http://schemas.microsoft.com/office/drawing/2014/main" id="{EA61A8B2-B044-81A6-78F1-33A7EA70B259}"/>
              </a:ext>
            </a:extLst>
          </p:cNvPr>
          <p:cNvSpPr>
            <a:spLocks noGrp="1"/>
          </p:cNvSpPr>
          <p:nvPr>
            <p:ph idx="1"/>
          </p:nvPr>
        </p:nvSpPr>
        <p:spPr>
          <a:xfrm>
            <a:off x="838200" y="1825625"/>
            <a:ext cx="10515600" cy="4351338"/>
          </a:xfrm>
        </p:spPr>
        <p:txBody>
          <a:bodyPr/>
          <a:lstStyle/>
          <a:p>
            <a:pPr marL="0" indent="0">
              <a:buNone/>
            </a:pPr>
            <a:r>
              <a:rPr lang="en-CA" dirty="0"/>
              <a:t>Group Discussion 1: </a:t>
            </a:r>
          </a:p>
          <a:p>
            <a:pPr marL="0" indent="0">
              <a:buNone/>
            </a:pPr>
            <a:endParaRPr lang="en-CA" dirty="0"/>
          </a:p>
          <a:p>
            <a:r>
              <a:rPr lang="en-CA" dirty="0"/>
              <a:t>What do you think the short-term benefits of peer support are?</a:t>
            </a:r>
          </a:p>
          <a:p>
            <a:r>
              <a:rPr lang="en-CA" dirty="0"/>
              <a:t>What do you think the long-term benefits are?</a:t>
            </a:r>
          </a:p>
        </p:txBody>
      </p:sp>
    </p:spTree>
    <p:extLst>
      <p:ext uri="{BB962C8B-B14F-4D97-AF65-F5344CB8AC3E}">
        <p14:creationId xmlns:p14="http://schemas.microsoft.com/office/powerpoint/2010/main" val="2121423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C5A0D-C352-7A76-D9CB-9FE45259D91C}"/>
              </a:ext>
            </a:extLst>
          </p:cNvPr>
          <p:cNvSpPr>
            <a:spLocks noGrp="1"/>
          </p:cNvSpPr>
          <p:nvPr>
            <p:ph type="title"/>
          </p:nvPr>
        </p:nvSpPr>
        <p:spPr>
          <a:xfrm>
            <a:off x="1371597" y="348865"/>
            <a:ext cx="10044023" cy="877729"/>
          </a:xfrm>
        </p:spPr>
        <p:txBody>
          <a:bodyPr anchor="ctr">
            <a:normAutofit/>
          </a:bodyPr>
          <a:lstStyle/>
          <a:p>
            <a:r>
              <a:rPr lang="en-CA" sz="4000">
                <a:solidFill>
                  <a:srgbClr val="FFFFFF"/>
                </a:solidFill>
              </a:rPr>
              <a:t>Phases of Recovery</a:t>
            </a:r>
          </a:p>
        </p:txBody>
      </p:sp>
      <p:graphicFrame>
        <p:nvGraphicFramePr>
          <p:cNvPr id="6" name="Content Placeholder 5">
            <a:extLst>
              <a:ext uri="{FF2B5EF4-FFF2-40B4-BE49-F238E27FC236}">
                <a16:creationId xmlns:a16="http://schemas.microsoft.com/office/drawing/2014/main" id="{E1C629A9-94F1-F139-EF8B-2500EBF680DE}"/>
              </a:ext>
            </a:extLst>
          </p:cNvPr>
          <p:cNvGraphicFramePr>
            <a:graphicFrameLocks noGrp="1"/>
          </p:cNvGraphicFramePr>
          <p:nvPr>
            <p:ph idx="1"/>
            <p:extLst>
              <p:ext uri="{D42A27DB-BD31-4B8C-83A1-F6EECF244321}">
                <p14:modId xmlns:p14="http://schemas.microsoft.com/office/powerpoint/2010/main" val="3456788387"/>
              </p:ext>
            </p:extLst>
          </p:nvPr>
        </p:nvGraphicFramePr>
        <p:xfrm>
          <a:off x="644056" y="2479518"/>
          <a:ext cx="10927829" cy="3458928"/>
        </p:xfrm>
        <a:graphic>
          <a:graphicData uri="http://schemas.openxmlformats.org/drawingml/2006/table">
            <a:tbl>
              <a:tblPr bandRow="1">
                <a:tableStyleId>{8EC20E35-A176-4012-BC5E-935CFFF8708E}</a:tableStyleId>
              </a:tblPr>
              <a:tblGrid>
                <a:gridCol w="3019813">
                  <a:extLst>
                    <a:ext uri="{9D8B030D-6E8A-4147-A177-3AD203B41FA5}">
                      <a16:colId xmlns:a16="http://schemas.microsoft.com/office/drawing/2014/main" val="701350114"/>
                    </a:ext>
                  </a:extLst>
                </a:gridCol>
                <a:gridCol w="7908016">
                  <a:extLst>
                    <a:ext uri="{9D8B030D-6E8A-4147-A177-3AD203B41FA5}">
                      <a16:colId xmlns:a16="http://schemas.microsoft.com/office/drawing/2014/main" val="750537691"/>
                    </a:ext>
                  </a:extLst>
                </a:gridCol>
              </a:tblGrid>
              <a:tr h="576483">
                <a:tc>
                  <a:txBody>
                    <a:bodyPr/>
                    <a:lstStyle/>
                    <a:p>
                      <a:r>
                        <a:rPr lang="en-CA" sz="2900" dirty="0"/>
                        <a:t>Enduring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Surviving surgery and pain</a:t>
                      </a:r>
                    </a:p>
                  </a:txBody>
                  <a:tcPr marL="95025" marR="95025" marT="47512" marB="47512"/>
                </a:tc>
                <a:extLst>
                  <a:ext uri="{0D108BD9-81ED-4DB2-BD59-A6C34878D82A}">
                    <a16:rowId xmlns:a16="http://schemas.microsoft.com/office/drawing/2014/main" val="3775430866"/>
                  </a:ext>
                </a:extLst>
              </a:tr>
              <a:tr h="576483">
                <a:tc>
                  <a:txBody>
                    <a:bodyPr/>
                    <a:lstStyle/>
                    <a:p>
                      <a:r>
                        <a:rPr lang="en-CA" sz="2900"/>
                        <a:t>Suffering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Questioning “Why me?”</a:t>
                      </a:r>
                    </a:p>
                  </a:txBody>
                  <a:tcPr marL="95025" marR="95025" marT="47512" marB="47512"/>
                </a:tc>
                <a:extLst>
                  <a:ext uri="{0D108BD9-81ED-4DB2-BD59-A6C34878D82A}">
                    <a16:rowId xmlns:a16="http://schemas.microsoft.com/office/drawing/2014/main" val="1318248267"/>
                  </a:ext>
                </a:extLst>
              </a:tr>
              <a:tr h="576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Reckoning</a:t>
                      </a:r>
                    </a:p>
                  </a:txBody>
                  <a:tcPr marL="95025" marR="95025" marT="47512" marB="475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900" u="none" strike="noStrike" cap="none"/>
                        <a:t>Becoming aware of the new reality</a:t>
                      </a:r>
                    </a:p>
                  </a:txBody>
                  <a:tcPr marL="95025" marR="95025" marT="47512" marB="47512"/>
                </a:tc>
                <a:extLst>
                  <a:ext uri="{0D108BD9-81ED-4DB2-BD59-A6C34878D82A}">
                    <a16:rowId xmlns:a16="http://schemas.microsoft.com/office/drawing/2014/main" val="443952578"/>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Reconciling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Putting the loss in perspective</a:t>
                      </a:r>
                      <a:endParaRPr sz="2900" u="none" strike="noStrike" cap="none"/>
                    </a:p>
                  </a:txBody>
                  <a:tcPr marL="95035" marR="95035" marT="47517" marB="47517"/>
                </a:tc>
                <a:extLst>
                  <a:ext uri="{0D108BD9-81ED-4DB2-BD59-A6C34878D82A}">
                    <a16:rowId xmlns:a16="http://schemas.microsoft.com/office/drawing/2014/main" val="404786233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Normalizing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Reordering priorities</a:t>
                      </a:r>
                      <a:endParaRPr sz="2900" u="none" strike="noStrike" cap="none"/>
                    </a:p>
                  </a:txBody>
                  <a:tcPr marL="95035" marR="95035" marT="47517" marB="47517"/>
                </a:tc>
                <a:extLst>
                  <a:ext uri="{0D108BD9-81ED-4DB2-BD59-A6C34878D82A}">
                    <a16:rowId xmlns:a16="http://schemas.microsoft.com/office/drawing/2014/main" val="1618463413"/>
                  </a:ext>
                </a:extLst>
              </a:tr>
              <a:tr h="576493">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a:t>Thriving</a:t>
                      </a:r>
                      <a:endParaRPr sz="2900" u="none" strike="noStrike" cap="none"/>
                    </a:p>
                  </a:txBody>
                  <a:tcPr marL="95035" marR="95035" marT="47517" marB="47517"/>
                </a:tc>
                <a:tc>
                  <a:txBody>
                    <a:bodyPr/>
                    <a:lstStyle/>
                    <a:p>
                      <a:pPr marL="0" marR="0" lvl="0" indent="0" algn="l" rtl="0">
                        <a:lnSpc>
                          <a:spcPct val="100000"/>
                        </a:lnSpc>
                        <a:spcBef>
                          <a:spcPts val="0"/>
                        </a:spcBef>
                        <a:spcAft>
                          <a:spcPts val="0"/>
                        </a:spcAft>
                        <a:buClr>
                          <a:srgbClr val="000000"/>
                        </a:buClr>
                        <a:buSzPts val="1800"/>
                        <a:buFont typeface="Arial"/>
                        <a:buNone/>
                      </a:pPr>
                      <a:r>
                        <a:rPr lang="en-CA" sz="2900" u="none" strike="noStrike" cap="none" dirty="0"/>
                        <a:t>Living life to the fullest</a:t>
                      </a:r>
                      <a:endParaRPr sz="2900" u="none" strike="noStrike" cap="none" dirty="0"/>
                    </a:p>
                  </a:txBody>
                  <a:tcPr marL="95035" marR="95035" marT="47517" marB="47517"/>
                </a:tc>
                <a:extLst>
                  <a:ext uri="{0D108BD9-81ED-4DB2-BD59-A6C34878D82A}">
                    <a16:rowId xmlns:a16="http://schemas.microsoft.com/office/drawing/2014/main" val="2974520181"/>
                  </a:ext>
                </a:extLst>
              </a:tr>
            </a:tbl>
          </a:graphicData>
        </a:graphic>
      </p:graphicFrame>
    </p:spTree>
    <p:extLst>
      <p:ext uri="{BB962C8B-B14F-4D97-AF65-F5344CB8AC3E}">
        <p14:creationId xmlns:p14="http://schemas.microsoft.com/office/powerpoint/2010/main" val="2212003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68A2-C52B-8CE5-8C63-1C04B2C0A43C}"/>
              </a:ext>
            </a:extLst>
          </p:cNvPr>
          <p:cNvSpPr>
            <a:spLocks noGrp="1"/>
          </p:cNvSpPr>
          <p:nvPr>
            <p:ph type="title"/>
          </p:nvPr>
        </p:nvSpPr>
        <p:spPr>
          <a:xfrm>
            <a:off x="838200" y="365125"/>
            <a:ext cx="10515600" cy="1325563"/>
          </a:xfrm>
        </p:spPr>
        <p:txBody>
          <a:bodyPr/>
          <a:lstStyle/>
          <a:p>
            <a:r>
              <a:rPr lang="en-CA" dirty="0">
                <a:sym typeface="Kulim Park SemiBold"/>
              </a:rPr>
              <a:t>Phases of Recovery</a:t>
            </a:r>
            <a:endParaRPr lang="en-CA" dirty="0"/>
          </a:p>
        </p:txBody>
      </p:sp>
      <p:sp>
        <p:nvSpPr>
          <p:cNvPr id="3" name="Content Placeholder 2">
            <a:extLst>
              <a:ext uri="{FF2B5EF4-FFF2-40B4-BE49-F238E27FC236}">
                <a16:creationId xmlns:a16="http://schemas.microsoft.com/office/drawing/2014/main" id="{242DF358-822A-8134-C847-930EFAD8D903}"/>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a:t>
            </a:r>
          </a:p>
          <a:p>
            <a:endParaRPr lang="en-CA" dirty="0">
              <a:sym typeface="Kulim Park"/>
            </a:endParaRPr>
          </a:p>
          <a:p>
            <a:r>
              <a:rPr lang="en-CA" dirty="0">
                <a:sym typeface="Kulim Park"/>
              </a:rPr>
              <a:t>Did you experience all 6 phases of recovery? </a:t>
            </a:r>
          </a:p>
          <a:p>
            <a:r>
              <a:rPr lang="en-CA" dirty="0">
                <a:sym typeface="Kulim Park"/>
              </a:rPr>
              <a:t>If so, did you experience them in this order?</a:t>
            </a:r>
            <a:endParaRPr lang="en-CA" dirty="0"/>
          </a:p>
        </p:txBody>
      </p:sp>
    </p:spTree>
    <p:extLst>
      <p:ext uri="{BB962C8B-B14F-4D97-AF65-F5344CB8AC3E}">
        <p14:creationId xmlns:p14="http://schemas.microsoft.com/office/powerpoint/2010/main" val="237878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C4A9-8CB1-ED5E-712B-02B804A09ABE}"/>
              </a:ext>
            </a:extLst>
          </p:cNvPr>
          <p:cNvSpPr>
            <a:spLocks noGrp="1"/>
          </p:cNvSpPr>
          <p:nvPr>
            <p:ph type="title"/>
          </p:nvPr>
        </p:nvSpPr>
        <p:spPr>
          <a:xfrm>
            <a:off x="838200" y="365125"/>
            <a:ext cx="10515600" cy="1325563"/>
          </a:xfrm>
        </p:spPr>
        <p:txBody>
          <a:bodyPr/>
          <a:lstStyle/>
          <a:p>
            <a:r>
              <a:rPr lang="en-CA" dirty="0">
                <a:sym typeface="Kulim Park SemiBold"/>
              </a:rPr>
              <a:t>Phases of Recovery</a:t>
            </a:r>
            <a:br>
              <a:rPr lang="en-CA" dirty="0">
                <a:sym typeface="Kulim Park SemiBold"/>
              </a:rPr>
            </a:br>
            <a:endParaRPr lang="en-CA" dirty="0"/>
          </a:p>
        </p:txBody>
      </p:sp>
      <p:sp>
        <p:nvSpPr>
          <p:cNvPr id="3" name="Content Placeholder 2">
            <a:extLst>
              <a:ext uri="{FF2B5EF4-FFF2-40B4-BE49-F238E27FC236}">
                <a16:creationId xmlns:a16="http://schemas.microsoft.com/office/drawing/2014/main" id="{E78A2F23-D94D-2058-D67A-AA35343F41D3}"/>
              </a:ext>
            </a:extLst>
          </p:cNvPr>
          <p:cNvSpPr>
            <a:spLocks noGrp="1"/>
          </p:cNvSpPr>
          <p:nvPr>
            <p:ph idx="1"/>
          </p:nvPr>
        </p:nvSpPr>
        <p:spPr>
          <a:xfrm>
            <a:off x="838200" y="1825625"/>
            <a:ext cx="10515600" cy="4351338"/>
          </a:xfrm>
        </p:spPr>
        <p:txBody>
          <a:bodyPr>
            <a:normAutofit/>
          </a:bodyPr>
          <a:lstStyle/>
          <a:p>
            <a:pPr marL="0" lvl="0" indent="0">
              <a:buNone/>
            </a:pPr>
            <a:r>
              <a:rPr lang="en-CA" b="1" dirty="0">
                <a:sym typeface="Kulim Park"/>
              </a:rPr>
              <a:t>Question #1: </a:t>
            </a:r>
          </a:p>
          <a:p>
            <a:pPr lvl="0"/>
            <a:r>
              <a:rPr lang="en-CA" dirty="0">
                <a:sym typeface="Kulim Park"/>
              </a:rPr>
              <a:t>True or false: Coming to terms with the extent of the loss is referred to as reconciling?</a:t>
            </a:r>
          </a:p>
          <a:p>
            <a:pPr marL="0" lvl="0" indent="0">
              <a:buNone/>
            </a:pPr>
            <a:r>
              <a:rPr lang="en-CA" b="1" dirty="0">
                <a:sym typeface="Kulim Park"/>
              </a:rPr>
              <a:t>Question #2: </a:t>
            </a:r>
          </a:p>
          <a:p>
            <a:pPr lvl="0"/>
            <a:r>
              <a:rPr lang="en-CA" dirty="0">
                <a:sym typeface="Kulim Park"/>
              </a:rPr>
              <a:t>True or false: Everyone reaches the thriving stage of recovery?</a:t>
            </a:r>
          </a:p>
          <a:p>
            <a:pPr marL="0" lvl="0" indent="0">
              <a:buNone/>
            </a:pPr>
            <a:r>
              <a:rPr lang="en-CA" b="1" dirty="0">
                <a:sym typeface="Kulim Park"/>
              </a:rPr>
              <a:t>Question #3:</a:t>
            </a:r>
          </a:p>
          <a:p>
            <a:pPr lvl="0"/>
            <a:r>
              <a:rPr lang="en-CA" dirty="0">
                <a:sym typeface="Kulim Park"/>
              </a:rPr>
              <a:t>True or false: Active listening with empathy is an appropriate action when your person is in the suffering phase of recovery?</a:t>
            </a:r>
            <a:endParaRPr lang="en-CA" dirty="0"/>
          </a:p>
        </p:txBody>
      </p:sp>
    </p:spTree>
    <p:extLst>
      <p:ext uri="{BB962C8B-B14F-4D97-AF65-F5344CB8AC3E}">
        <p14:creationId xmlns:p14="http://schemas.microsoft.com/office/powerpoint/2010/main" val="413320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C774-B298-071B-6A8B-9BCBB4293445}"/>
              </a:ext>
            </a:extLst>
          </p:cNvPr>
          <p:cNvSpPr>
            <a:spLocks noGrp="1"/>
          </p:cNvSpPr>
          <p:nvPr>
            <p:ph type="title"/>
          </p:nvPr>
        </p:nvSpPr>
        <p:spPr>
          <a:xfrm>
            <a:off x="838200" y="365125"/>
            <a:ext cx="10515600" cy="1325563"/>
          </a:xfrm>
        </p:spPr>
        <p:txBody>
          <a:bodyPr/>
          <a:lstStyle/>
          <a:p>
            <a:r>
              <a:rPr lang="en-CA" dirty="0">
                <a:sym typeface="Kulim Park SemiBold"/>
              </a:rPr>
              <a:t>Coping – Scenario 1</a:t>
            </a:r>
            <a:endParaRPr lang="en-CA" dirty="0"/>
          </a:p>
        </p:txBody>
      </p:sp>
      <p:sp>
        <p:nvSpPr>
          <p:cNvPr id="3" name="Content Placeholder 2">
            <a:extLst>
              <a:ext uri="{FF2B5EF4-FFF2-40B4-BE49-F238E27FC236}">
                <a16:creationId xmlns:a16="http://schemas.microsoft.com/office/drawing/2014/main" id="{96108155-71F5-9610-38ED-9104A7AA4540}"/>
              </a:ext>
            </a:extLst>
          </p:cNvPr>
          <p:cNvSpPr>
            <a:spLocks noGrp="1"/>
          </p:cNvSpPr>
          <p:nvPr>
            <p:ph idx="1"/>
          </p:nvPr>
        </p:nvSpPr>
        <p:spPr>
          <a:xfrm>
            <a:off x="838200" y="1825625"/>
            <a:ext cx="10515600" cy="4351338"/>
          </a:xfrm>
        </p:spPr>
        <p:txBody>
          <a:bodyPr/>
          <a:lstStyle/>
          <a:p>
            <a:r>
              <a:rPr lang="en-CA" dirty="0">
                <a:sym typeface="Kulim Park"/>
              </a:rPr>
              <a:t>You walk into the hospital room of a person who has just undergone an above knee amputation. </a:t>
            </a:r>
          </a:p>
          <a:p>
            <a:r>
              <a:rPr lang="en-CA" dirty="0">
                <a:sym typeface="Kulim Park"/>
              </a:rPr>
              <a:t>She was an avid biker prior to the accident, and you see her selling her collection of bikes and accessories online.</a:t>
            </a:r>
          </a:p>
          <a:p>
            <a:r>
              <a:rPr lang="en-CA" dirty="0">
                <a:sym typeface="Kulim Park"/>
              </a:rPr>
              <a:t>You ask her why she is doing this, and she shrugs and replies “I’m never going to be able to do what I love again so may as well get started on selling things”</a:t>
            </a:r>
            <a:endParaRPr lang="en-CA" dirty="0"/>
          </a:p>
        </p:txBody>
      </p:sp>
    </p:spTree>
    <p:extLst>
      <p:ext uri="{BB962C8B-B14F-4D97-AF65-F5344CB8AC3E}">
        <p14:creationId xmlns:p14="http://schemas.microsoft.com/office/powerpoint/2010/main" val="4294588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D157-5663-B6FF-C125-909D1FE1660A}"/>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DAA3262D-FED6-C8CF-62CE-3AEC50239C25}"/>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#1 Discussion Questions: </a:t>
            </a:r>
          </a:p>
          <a:p>
            <a:r>
              <a:rPr lang="en-CA" dirty="0">
                <a:sym typeface="Kulim Park"/>
              </a:rPr>
              <a:t>What stage of recovery do you think she is undergoing?</a:t>
            </a:r>
          </a:p>
          <a:p>
            <a:r>
              <a:rPr lang="en-CA" dirty="0">
                <a:sym typeface="Kulim Park"/>
              </a:rPr>
              <a:t>How would you reply to someone if they expressed this to you?</a:t>
            </a:r>
            <a:endParaRPr lang="en-CA" dirty="0"/>
          </a:p>
        </p:txBody>
      </p:sp>
    </p:spTree>
    <p:extLst>
      <p:ext uri="{BB962C8B-B14F-4D97-AF65-F5344CB8AC3E}">
        <p14:creationId xmlns:p14="http://schemas.microsoft.com/office/powerpoint/2010/main" val="80927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408F-CB42-9BC3-1BF1-5ED47E761E96}"/>
              </a:ext>
            </a:extLst>
          </p:cNvPr>
          <p:cNvSpPr>
            <a:spLocks noGrp="1"/>
          </p:cNvSpPr>
          <p:nvPr>
            <p:ph type="title"/>
          </p:nvPr>
        </p:nvSpPr>
        <p:spPr>
          <a:xfrm>
            <a:off x="838200" y="365125"/>
            <a:ext cx="10515600" cy="1325563"/>
          </a:xfrm>
        </p:spPr>
        <p:txBody>
          <a:bodyPr/>
          <a:lstStyle/>
          <a:p>
            <a:r>
              <a:rPr lang="en-CA" dirty="0"/>
              <a:t>Coping – Scenario 2</a:t>
            </a:r>
          </a:p>
        </p:txBody>
      </p:sp>
      <p:sp>
        <p:nvSpPr>
          <p:cNvPr id="3" name="Content Placeholder 2">
            <a:extLst>
              <a:ext uri="{FF2B5EF4-FFF2-40B4-BE49-F238E27FC236}">
                <a16:creationId xmlns:a16="http://schemas.microsoft.com/office/drawing/2014/main" id="{A7492F13-A176-0957-7651-12874ECE16B1}"/>
              </a:ext>
            </a:extLst>
          </p:cNvPr>
          <p:cNvSpPr>
            <a:spLocks noGrp="1"/>
          </p:cNvSpPr>
          <p:nvPr>
            <p:ph idx="1"/>
          </p:nvPr>
        </p:nvSpPr>
        <p:spPr>
          <a:xfrm>
            <a:off x="838200" y="1825625"/>
            <a:ext cx="10515600" cy="4351338"/>
          </a:xfrm>
        </p:spPr>
        <p:txBody>
          <a:bodyPr>
            <a:normAutofit fontScale="92500" lnSpcReduction="10000"/>
          </a:bodyPr>
          <a:lstStyle/>
          <a:p>
            <a:pPr lvl="0"/>
            <a:r>
              <a:rPr lang="en-CA" dirty="0"/>
              <a:t>You have been peer support for a person since the beginning of their amputation process. </a:t>
            </a:r>
          </a:p>
          <a:p>
            <a:pPr lvl="0"/>
            <a:endParaRPr lang="en-CA" dirty="0"/>
          </a:p>
          <a:p>
            <a:pPr lvl="0"/>
            <a:r>
              <a:rPr lang="en-CA" dirty="0"/>
              <a:t>It has been 4 months since you started seeing them. You've noticed that the person has started to withdraw from social situations and avoids leaving the house. </a:t>
            </a:r>
          </a:p>
          <a:p>
            <a:pPr lvl="0"/>
            <a:endParaRPr lang="en-CA" dirty="0"/>
          </a:p>
          <a:p>
            <a:pPr lvl="0"/>
            <a:r>
              <a:rPr lang="en-CA" dirty="0"/>
              <a:t>The person’s family does not seem to be worried about this behaviour. </a:t>
            </a:r>
          </a:p>
          <a:p>
            <a:pPr lvl="0"/>
            <a:endParaRPr lang="en-CA" dirty="0"/>
          </a:p>
          <a:p>
            <a:pPr lvl="0"/>
            <a:r>
              <a:rPr lang="en-CA" dirty="0"/>
              <a:t>They now have little interest in seeing their friends or family and are growing increasingly isolated in their bed.</a:t>
            </a:r>
          </a:p>
          <a:p>
            <a:endParaRPr lang="en-CA" dirty="0"/>
          </a:p>
        </p:txBody>
      </p:sp>
    </p:spTree>
    <p:extLst>
      <p:ext uri="{BB962C8B-B14F-4D97-AF65-F5344CB8AC3E}">
        <p14:creationId xmlns:p14="http://schemas.microsoft.com/office/powerpoint/2010/main" val="3245864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DAAB-6053-E12B-4394-0A23EE72C48D}"/>
              </a:ext>
            </a:extLst>
          </p:cNvPr>
          <p:cNvSpPr>
            <a:spLocks noGrp="1"/>
          </p:cNvSpPr>
          <p:nvPr>
            <p:ph type="title"/>
          </p:nvPr>
        </p:nvSpPr>
        <p:spPr>
          <a:xfrm>
            <a:off x="838200" y="365125"/>
            <a:ext cx="10515600" cy="1325563"/>
          </a:xfrm>
        </p:spPr>
        <p:txBody>
          <a:bodyPr/>
          <a:lstStyle/>
          <a:p>
            <a:r>
              <a:rPr lang="en-CA" dirty="0">
                <a:sym typeface="Kulim Park SemiBold"/>
              </a:rPr>
              <a:t>Coping</a:t>
            </a:r>
            <a:endParaRPr lang="en-CA" dirty="0"/>
          </a:p>
        </p:txBody>
      </p:sp>
      <p:sp>
        <p:nvSpPr>
          <p:cNvPr id="3" name="Content Placeholder 2">
            <a:extLst>
              <a:ext uri="{FF2B5EF4-FFF2-40B4-BE49-F238E27FC236}">
                <a16:creationId xmlns:a16="http://schemas.microsoft.com/office/drawing/2014/main" id="{9BA0ADE9-7A74-4182-8F1B-231C18A7701F}"/>
              </a:ext>
            </a:extLst>
          </p:cNvPr>
          <p:cNvSpPr>
            <a:spLocks noGrp="1"/>
          </p:cNvSpPr>
          <p:nvPr>
            <p:ph idx="1"/>
          </p:nvPr>
        </p:nvSpPr>
        <p:spPr>
          <a:xfrm>
            <a:off x="838200" y="1825625"/>
            <a:ext cx="10515600" cy="4351338"/>
          </a:xfrm>
        </p:spPr>
        <p:txBody>
          <a:bodyPr/>
          <a:lstStyle/>
          <a:p>
            <a:pPr marL="0" indent="0">
              <a:buNone/>
            </a:pPr>
            <a:r>
              <a:rPr lang="en-CA" dirty="0">
                <a:sym typeface="Kulim Park"/>
              </a:rPr>
              <a:t>Scenario #2 Discussion Questions: </a:t>
            </a:r>
          </a:p>
          <a:p>
            <a:pPr marL="0" indent="0">
              <a:buNone/>
            </a:pPr>
            <a:endParaRPr lang="en-CA" dirty="0">
              <a:sym typeface="Kulim Park"/>
            </a:endParaRPr>
          </a:p>
          <a:p>
            <a:r>
              <a:rPr lang="en-CA" dirty="0">
                <a:sym typeface="Kulim Park"/>
              </a:rPr>
              <a:t>Is this a healthy coping strategy? </a:t>
            </a:r>
          </a:p>
          <a:p>
            <a:endParaRPr lang="en-CA" dirty="0">
              <a:sym typeface="Kulim Park"/>
            </a:endParaRPr>
          </a:p>
          <a:p>
            <a:r>
              <a:rPr lang="en-CA" dirty="0">
                <a:sym typeface="Kulim Park"/>
              </a:rPr>
              <a:t>How would you address this with the person? </a:t>
            </a:r>
          </a:p>
          <a:p>
            <a:endParaRPr lang="en-CA" dirty="0">
              <a:sym typeface="Kulim Park"/>
            </a:endParaRPr>
          </a:p>
          <a:p>
            <a:r>
              <a:rPr lang="en-CA" dirty="0">
                <a:sym typeface="Kulim Park"/>
              </a:rPr>
              <a:t>How would you attempt to improve their situation?</a:t>
            </a:r>
            <a:endParaRPr lang="en-CA" dirty="0"/>
          </a:p>
        </p:txBody>
      </p:sp>
    </p:spTree>
    <p:extLst>
      <p:ext uri="{BB962C8B-B14F-4D97-AF65-F5344CB8AC3E}">
        <p14:creationId xmlns:p14="http://schemas.microsoft.com/office/powerpoint/2010/main" val="1694201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8" name="Arc 103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8179B0-E1C0-C160-EDFC-DA8115A089CF}"/>
              </a:ext>
            </a:extLst>
          </p:cNvPr>
          <p:cNvSpPr>
            <a:spLocks noGrp="1"/>
          </p:cNvSpPr>
          <p:nvPr>
            <p:ph type="title"/>
          </p:nvPr>
        </p:nvSpPr>
        <p:spPr>
          <a:xfrm>
            <a:off x="5894962" y="479493"/>
            <a:ext cx="5458838" cy="1325563"/>
          </a:xfrm>
        </p:spPr>
        <p:txBody>
          <a:bodyPr>
            <a:normAutofit/>
          </a:bodyPr>
          <a:lstStyle/>
          <a:p>
            <a:r>
              <a:rPr lang="en-CA"/>
              <a:t>Spirituality in the recovery process</a:t>
            </a:r>
            <a:endParaRPr lang="en-CA" dirty="0"/>
          </a:p>
        </p:txBody>
      </p:sp>
      <p:sp>
        <p:nvSpPr>
          <p:cNvPr id="1039"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piritual but Not Religious – emerging | spirituality weekly | Lou Kavar">
            <a:extLst>
              <a:ext uri="{FF2B5EF4-FFF2-40B4-BE49-F238E27FC236}">
                <a16:creationId xmlns:a16="http://schemas.microsoft.com/office/drawing/2014/main" id="{E3D86310-0AB2-B879-34FD-8F40C03FCA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683589"/>
            <a:ext cx="4777381" cy="332107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B97246-9ECA-A713-164A-464A974962DB}"/>
              </a:ext>
            </a:extLst>
          </p:cNvPr>
          <p:cNvSpPr>
            <a:spLocks noGrp="1"/>
          </p:cNvSpPr>
          <p:nvPr>
            <p:ph idx="1"/>
          </p:nvPr>
        </p:nvSpPr>
        <p:spPr>
          <a:xfrm>
            <a:off x="5652655" y="1984443"/>
            <a:ext cx="6130042" cy="4192520"/>
          </a:xfrm>
        </p:spPr>
        <p:txBody>
          <a:bodyPr>
            <a:noAutofit/>
          </a:bodyPr>
          <a:lstStyle/>
          <a:p>
            <a:r>
              <a:rPr lang="en-CA" sz="1800" b="0" i="0" dirty="0">
                <a:effectLst/>
                <a:latin typeface="Encode Sans" pitchFamily="2" charset="77"/>
              </a:rPr>
              <a:t>Subjective experience of each person as they search for meaning in their lives</a:t>
            </a:r>
          </a:p>
          <a:p>
            <a:r>
              <a:rPr lang="en-CA" sz="1800" b="0" i="0" dirty="0">
                <a:effectLst/>
                <a:latin typeface="Encode Sans" pitchFamily="2" charset="77"/>
              </a:rPr>
              <a:t>Linked to:</a:t>
            </a:r>
          </a:p>
          <a:p>
            <a:pPr lvl="1"/>
            <a:r>
              <a:rPr lang="en-CA" sz="1800" dirty="0">
                <a:latin typeface="Encode Sans" pitchFamily="2" charset="77"/>
              </a:rPr>
              <a:t>I</a:t>
            </a:r>
            <a:r>
              <a:rPr lang="en-CA" sz="1800" b="0" i="0" dirty="0">
                <a:effectLst/>
                <a:latin typeface="Encode Sans" pitchFamily="2" charset="77"/>
              </a:rPr>
              <a:t>mproved physical health </a:t>
            </a:r>
            <a:endParaRPr lang="en-CA" sz="1800" dirty="0">
              <a:latin typeface="Encode Sans" pitchFamily="2" charset="77"/>
            </a:endParaRPr>
          </a:p>
          <a:p>
            <a:pPr lvl="1"/>
            <a:r>
              <a:rPr lang="en-CA" sz="1800" dirty="0">
                <a:latin typeface="Encode Sans" pitchFamily="2" charset="77"/>
              </a:rPr>
              <a:t>I</a:t>
            </a:r>
            <a:r>
              <a:rPr lang="en-CA" sz="1800" b="0" i="0" dirty="0">
                <a:effectLst/>
                <a:latin typeface="Encode Sans" pitchFamily="2" charset="77"/>
              </a:rPr>
              <a:t>mprovements in mental health</a:t>
            </a:r>
          </a:p>
          <a:p>
            <a:pPr lvl="1"/>
            <a:r>
              <a:rPr lang="en-CA" sz="1800" dirty="0">
                <a:latin typeface="Encode Sans" pitchFamily="2" charset="77"/>
              </a:rPr>
              <a:t>M</a:t>
            </a:r>
            <a:r>
              <a:rPr lang="en-CA" sz="1800" b="0" i="0" dirty="0">
                <a:effectLst/>
                <a:latin typeface="Encode Sans" pitchFamily="2" charset="77"/>
              </a:rPr>
              <a:t>ay act as a coping mechanism</a:t>
            </a:r>
          </a:p>
          <a:p>
            <a:r>
              <a:rPr lang="en-CA" sz="1800" dirty="0">
                <a:latin typeface="Encode Sans" pitchFamily="2" charset="77"/>
              </a:rPr>
              <a:t>E</a:t>
            </a:r>
            <a:r>
              <a:rPr lang="en-CA" sz="1800" b="0" i="0" dirty="0">
                <a:effectLst/>
                <a:latin typeface="Encode Sans" pitchFamily="2" charset="77"/>
              </a:rPr>
              <a:t>xistential spirituality improves general health and social integration in persons with amputation (Peirano &amp; Franz (2012) </a:t>
            </a:r>
          </a:p>
          <a:p>
            <a:r>
              <a:rPr lang="en-CA" sz="1800" b="0" i="0" dirty="0">
                <a:effectLst/>
                <a:latin typeface="Encode Sans" pitchFamily="2" charset="77"/>
              </a:rPr>
              <a:t>During a peer visit questions about spirituality and faith may arise</a:t>
            </a:r>
          </a:p>
          <a:p>
            <a:r>
              <a:rPr lang="en-CA" sz="1800" dirty="0">
                <a:latin typeface="Encode Sans" pitchFamily="2" charset="77"/>
              </a:rPr>
              <a:t>As a peer visitor </a:t>
            </a:r>
            <a:r>
              <a:rPr lang="en-CA" sz="1800" b="0" i="0" dirty="0">
                <a:effectLst/>
                <a:latin typeface="Encode Sans" pitchFamily="2" charset="77"/>
              </a:rPr>
              <a:t>you </a:t>
            </a:r>
            <a:r>
              <a:rPr lang="en-CA" sz="1800" dirty="0">
                <a:latin typeface="Encode Sans" pitchFamily="2" charset="77"/>
              </a:rPr>
              <a:t>are there to </a:t>
            </a:r>
            <a:r>
              <a:rPr lang="en-CA" sz="1800" b="0" i="0" dirty="0">
                <a:effectLst/>
                <a:latin typeface="Encode Sans" pitchFamily="2" charset="77"/>
              </a:rPr>
              <a:t>listen and encourage communication</a:t>
            </a:r>
          </a:p>
          <a:p>
            <a:r>
              <a:rPr lang="en-CA" sz="1800" dirty="0">
                <a:latin typeface="Encode Sans" pitchFamily="2" charset="77"/>
              </a:rPr>
              <a:t>Important not to impose your beliefs on the person you are visiting</a:t>
            </a:r>
            <a:endParaRPr lang="en-CA" sz="1800" b="0" i="0" dirty="0">
              <a:effectLst/>
              <a:latin typeface="Encode Sans" pitchFamily="2" charset="77"/>
            </a:endParaRPr>
          </a:p>
        </p:txBody>
      </p:sp>
    </p:spTree>
    <p:extLst>
      <p:ext uri="{BB962C8B-B14F-4D97-AF65-F5344CB8AC3E}">
        <p14:creationId xmlns:p14="http://schemas.microsoft.com/office/powerpoint/2010/main" val="1415535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76A5-124E-65F3-8A30-3E297E9F7DD0}"/>
              </a:ext>
            </a:extLst>
          </p:cNvPr>
          <p:cNvSpPr>
            <a:spLocks noGrp="1"/>
          </p:cNvSpPr>
          <p:nvPr>
            <p:ph type="title"/>
          </p:nvPr>
        </p:nvSpPr>
        <p:spPr>
          <a:xfrm>
            <a:off x="838200" y="365125"/>
            <a:ext cx="10515600" cy="1325563"/>
          </a:xfrm>
        </p:spPr>
        <p:txBody>
          <a:bodyPr/>
          <a:lstStyle/>
          <a:p>
            <a:r>
              <a:rPr lang="en-CA" dirty="0"/>
              <a:t>Halfway Checkpoint Kahoot</a:t>
            </a:r>
          </a:p>
        </p:txBody>
      </p:sp>
      <p:sp>
        <p:nvSpPr>
          <p:cNvPr id="3" name="Content Placeholder 2">
            <a:extLst>
              <a:ext uri="{FF2B5EF4-FFF2-40B4-BE49-F238E27FC236}">
                <a16:creationId xmlns:a16="http://schemas.microsoft.com/office/drawing/2014/main" id="{590FC711-8BBC-53A9-A45A-3CD1125AB01C}"/>
              </a:ext>
            </a:extLst>
          </p:cNvPr>
          <p:cNvSpPr>
            <a:spLocks noGrp="1"/>
          </p:cNvSpPr>
          <p:nvPr>
            <p:ph idx="1"/>
          </p:nvPr>
        </p:nvSpPr>
        <p:spPr>
          <a:xfrm>
            <a:off x="838200" y="1825625"/>
            <a:ext cx="10515600" cy="4351338"/>
          </a:xfrm>
        </p:spPr>
        <p:txBody>
          <a:bodyPr/>
          <a:lstStyle/>
          <a:p>
            <a:pPr lvl="0"/>
            <a:endParaRPr lang="en" dirty="0"/>
          </a:p>
          <a:p>
            <a:pPr lvl="0"/>
            <a:endParaRPr lang="en" dirty="0"/>
          </a:p>
          <a:p>
            <a:pPr lvl="0"/>
            <a:endParaRPr lang="en" dirty="0"/>
          </a:p>
          <a:p>
            <a:pPr lvl="0"/>
            <a:r>
              <a:rPr lang="en" dirty="0"/>
              <a:t>Get your phones ready!</a:t>
            </a:r>
          </a:p>
          <a:p>
            <a:pPr lvl="0"/>
            <a:r>
              <a:rPr lang="en" dirty="0"/>
              <a:t>It’s Kahoot Time!</a:t>
            </a:r>
          </a:p>
          <a:p>
            <a:pPr lvl="0"/>
            <a:r>
              <a:rPr lang="en" dirty="0"/>
              <a:t>Go to </a:t>
            </a:r>
            <a:r>
              <a:rPr lang="en" dirty="0">
                <a:hlinkClick r:id="rId3"/>
              </a:rPr>
              <a:t>https://kahoot.it/</a:t>
            </a:r>
            <a:endParaRPr lang="en" dirty="0"/>
          </a:p>
          <a:p>
            <a:pPr lvl="0"/>
            <a:r>
              <a:rPr lang="en" dirty="0"/>
              <a:t>Enter the pin on the screen</a:t>
            </a:r>
            <a:endParaRPr lang="en-CA" dirty="0"/>
          </a:p>
        </p:txBody>
      </p:sp>
      <p:pic>
        <p:nvPicPr>
          <p:cNvPr id="6" name="Google Shape;562;p68">
            <a:hlinkClick r:id="rId4"/>
            <a:extLst>
              <a:ext uri="{FF2B5EF4-FFF2-40B4-BE49-F238E27FC236}">
                <a16:creationId xmlns:a16="http://schemas.microsoft.com/office/drawing/2014/main" id="{57B4723D-63BE-6A37-37BD-FE64A1DEA61B}"/>
              </a:ext>
            </a:extLst>
          </p:cNvPr>
          <p:cNvPicPr preferRelativeResize="0"/>
          <p:nvPr/>
        </p:nvPicPr>
        <p:blipFill>
          <a:blip r:embed="rId5">
            <a:alphaModFix/>
          </a:blip>
          <a:stretch>
            <a:fillRect/>
          </a:stretch>
        </p:blipFill>
        <p:spPr>
          <a:xfrm>
            <a:off x="3660487" y="1690688"/>
            <a:ext cx="4586775" cy="1322372"/>
          </a:xfrm>
          <a:prstGeom prst="rect">
            <a:avLst/>
          </a:prstGeom>
          <a:noFill/>
          <a:ln>
            <a:noFill/>
          </a:ln>
        </p:spPr>
      </p:pic>
    </p:spTree>
    <p:extLst>
      <p:ext uri="{BB962C8B-B14F-4D97-AF65-F5344CB8AC3E}">
        <p14:creationId xmlns:p14="http://schemas.microsoft.com/office/powerpoint/2010/main" val="3428180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C181D6-93E6-9C10-050D-2E93E597489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5: The Visit </a:t>
            </a:r>
            <a:endParaRPr lang="en-US" sz="4000" kern="1200">
              <a:solidFill>
                <a:srgbClr val="FFFFFF"/>
              </a:solidFill>
              <a:latin typeface="+mj-lt"/>
              <a:ea typeface="+mj-ea"/>
              <a:cs typeface="+mj-cs"/>
            </a:endParaRPr>
          </a:p>
        </p:txBody>
      </p:sp>
      <p:pic>
        <p:nvPicPr>
          <p:cNvPr id="8" name="Google Shape;669;p45" descr="Teddy bear on a hospital bed">
            <a:extLst>
              <a:ext uri="{FF2B5EF4-FFF2-40B4-BE49-F238E27FC236}">
                <a16:creationId xmlns:a16="http://schemas.microsoft.com/office/drawing/2014/main" id="{8EEFB954-3FD1-DF98-5813-6D79A1A3CF87}"/>
              </a:ext>
            </a:extLst>
          </p:cNvPr>
          <p:cNvPicPr preferRelativeResize="0"/>
          <p:nvPr/>
        </p:nvPicPr>
        <p:blipFill rotWithShape="1">
          <a:blip r:embed="rId3"/>
          <a:stretch/>
        </p:blipFill>
        <p:spPr>
          <a:xfrm>
            <a:off x="1093573" y="1966293"/>
            <a:ext cx="10004853" cy="4452160"/>
          </a:xfrm>
          <a:prstGeom prst="rect">
            <a:avLst/>
          </a:prstGeom>
          <a:noFill/>
        </p:spPr>
      </p:pic>
      <p:pic>
        <p:nvPicPr>
          <p:cNvPr id="9" name="Google Shape;314;p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EFA5622B-47AA-45A7-7D57-72B41509AE50}"/>
              </a:ext>
            </a:extLst>
          </p:cNvPr>
          <p:cNvPicPr preferRelativeResize="0"/>
          <p:nvPr/>
        </p:nvPicPr>
        <p:blipFill rotWithShape="1">
          <a:blip r:embed="rId4">
            <a:alphaModFix/>
          </a:blip>
          <a:srcRect/>
          <a:stretch/>
        </p:blipFill>
        <p:spPr>
          <a:xfrm>
            <a:off x="10021330" y="5918886"/>
            <a:ext cx="2170670" cy="939114"/>
          </a:xfrm>
          <a:prstGeom prst="rect">
            <a:avLst/>
          </a:prstGeom>
          <a:noFill/>
          <a:ln>
            <a:noFill/>
          </a:ln>
        </p:spPr>
      </p:pic>
    </p:spTree>
    <p:extLst>
      <p:ext uri="{BB962C8B-B14F-4D97-AF65-F5344CB8AC3E}">
        <p14:creationId xmlns:p14="http://schemas.microsoft.com/office/powerpoint/2010/main" val="42282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EC4B-3235-2C6F-4540-0D772BD2FB1B}"/>
              </a:ext>
            </a:extLst>
          </p:cNvPr>
          <p:cNvSpPr>
            <a:spLocks noGrp="1"/>
          </p:cNvSpPr>
          <p:nvPr>
            <p:ph type="title"/>
          </p:nvPr>
        </p:nvSpPr>
        <p:spPr>
          <a:xfrm>
            <a:off x="838200" y="365125"/>
            <a:ext cx="10515600" cy="1325563"/>
          </a:xfrm>
        </p:spPr>
        <p:txBody>
          <a:bodyPr/>
          <a:lstStyle/>
          <a:p>
            <a:r>
              <a:rPr lang="en-CA" dirty="0">
                <a:sym typeface="Kulim Park SemiBold"/>
              </a:rPr>
              <a:t>Benefits of Peer Support</a:t>
            </a:r>
            <a:endParaRPr lang="en-CA" dirty="0"/>
          </a:p>
        </p:txBody>
      </p:sp>
      <p:sp>
        <p:nvSpPr>
          <p:cNvPr id="3" name="Content Placeholder 2">
            <a:extLst>
              <a:ext uri="{FF2B5EF4-FFF2-40B4-BE49-F238E27FC236}">
                <a16:creationId xmlns:a16="http://schemas.microsoft.com/office/drawing/2014/main" id="{F46203BD-6DCC-1567-BDBF-0E14D175718D}"/>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2: </a:t>
            </a:r>
          </a:p>
          <a:p>
            <a:pPr marL="0" indent="0">
              <a:buNone/>
            </a:pPr>
            <a:endParaRPr lang="en-CA" dirty="0">
              <a:sym typeface="Kulim Park"/>
            </a:endParaRPr>
          </a:p>
          <a:p>
            <a:r>
              <a:rPr lang="en-CA" dirty="0">
                <a:sym typeface="Kulim Park"/>
              </a:rPr>
              <a:t>What did you perceive to be the biggest benefit of peer support in your own amputation experience?</a:t>
            </a:r>
            <a:endParaRPr lang="en-CA" dirty="0"/>
          </a:p>
        </p:txBody>
      </p:sp>
    </p:spTree>
    <p:extLst>
      <p:ext uri="{BB962C8B-B14F-4D97-AF65-F5344CB8AC3E}">
        <p14:creationId xmlns:p14="http://schemas.microsoft.com/office/powerpoint/2010/main" val="989498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DCA85-7BAB-CF8E-7B3C-DFE098894CFE}"/>
              </a:ext>
            </a:extLst>
          </p:cNvPr>
          <p:cNvSpPr>
            <a:spLocks noGrp="1"/>
          </p:cNvSpPr>
          <p:nvPr>
            <p:ph type="title"/>
          </p:nvPr>
        </p:nvSpPr>
        <p:spPr>
          <a:xfrm>
            <a:off x="838200" y="365125"/>
            <a:ext cx="10515600" cy="1325563"/>
          </a:xfrm>
        </p:spPr>
        <p:txBody>
          <a:bodyPr/>
          <a:lstStyle/>
          <a:p>
            <a:r>
              <a:rPr lang="en-CA" dirty="0"/>
              <a:t>Setting up the Visit </a:t>
            </a:r>
          </a:p>
        </p:txBody>
      </p:sp>
      <p:sp>
        <p:nvSpPr>
          <p:cNvPr id="5" name="Content Placeholder 4">
            <a:extLst>
              <a:ext uri="{FF2B5EF4-FFF2-40B4-BE49-F238E27FC236}">
                <a16:creationId xmlns:a16="http://schemas.microsoft.com/office/drawing/2014/main" id="{EA0776B3-80BA-94FF-2214-1BFE656E5A62}"/>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Role Playing Activity</a:t>
            </a:r>
          </a:p>
          <a:p>
            <a:pPr lvl="0"/>
            <a:r>
              <a:rPr lang="en-CA" dirty="0">
                <a:sym typeface="Kulim Park"/>
              </a:rPr>
              <a:t>Turn to a partner and pretend you are scheduling a visit with them. </a:t>
            </a:r>
          </a:p>
          <a:p>
            <a:pPr lvl="0"/>
            <a:r>
              <a:rPr lang="en-CA" dirty="0">
                <a:sym typeface="Kulim Park"/>
              </a:rPr>
              <a:t>Ask questions that will help you prepare for the visit. </a:t>
            </a:r>
            <a:endParaRPr lang="en-CA" dirty="0"/>
          </a:p>
          <a:p>
            <a:pPr lvl="1"/>
            <a:r>
              <a:rPr lang="en-CA" dirty="0">
                <a:sym typeface="Kulim Park"/>
              </a:rPr>
              <a:t>Age; date, level, and cause of amputation;</a:t>
            </a:r>
            <a:endParaRPr lang="en-CA" dirty="0"/>
          </a:p>
          <a:p>
            <a:pPr lvl="1"/>
            <a:r>
              <a:rPr lang="en-CA" dirty="0">
                <a:sym typeface="Kulim Park"/>
              </a:rPr>
              <a:t>Any other health conditions that might have an impact on the effectiveness of the visit; </a:t>
            </a:r>
            <a:endParaRPr lang="en-CA" dirty="0"/>
          </a:p>
          <a:p>
            <a:pPr lvl="1"/>
            <a:r>
              <a:rPr lang="en-CA" dirty="0">
                <a:sym typeface="Kulim Park"/>
              </a:rPr>
              <a:t>Emotional state; </a:t>
            </a:r>
            <a:endParaRPr lang="en-CA" dirty="0"/>
          </a:p>
          <a:p>
            <a:pPr lvl="1"/>
            <a:r>
              <a:rPr lang="en-CA" dirty="0">
                <a:sym typeface="Kulim Park"/>
              </a:rPr>
              <a:t>The types of information that have been requested by the person with amputation or by their family</a:t>
            </a:r>
            <a:endParaRPr lang="en-CA" dirty="0"/>
          </a:p>
          <a:p>
            <a:endParaRPr lang="en-CA" dirty="0"/>
          </a:p>
        </p:txBody>
      </p:sp>
    </p:spTree>
    <p:extLst>
      <p:ext uri="{BB962C8B-B14F-4D97-AF65-F5344CB8AC3E}">
        <p14:creationId xmlns:p14="http://schemas.microsoft.com/office/powerpoint/2010/main" val="429273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7BF4-F5EF-E59E-432A-8B87946CB885}"/>
              </a:ext>
            </a:extLst>
          </p:cNvPr>
          <p:cNvSpPr>
            <a:spLocks noGrp="1"/>
          </p:cNvSpPr>
          <p:nvPr>
            <p:ph type="title"/>
          </p:nvPr>
        </p:nvSpPr>
        <p:spPr/>
        <p:txBody>
          <a:bodyPr/>
          <a:lstStyle/>
          <a:p>
            <a:r>
              <a:rPr lang="en-CA" dirty="0">
                <a:sym typeface="Kulim Park SemiBold"/>
              </a:rPr>
              <a:t>The Visit – To Do’s </a:t>
            </a:r>
            <a:endParaRPr lang="en-CA" dirty="0"/>
          </a:p>
        </p:txBody>
      </p:sp>
      <p:grpSp>
        <p:nvGrpSpPr>
          <p:cNvPr id="6" name="Google Shape;682;p47">
            <a:extLst>
              <a:ext uri="{FF2B5EF4-FFF2-40B4-BE49-F238E27FC236}">
                <a16:creationId xmlns:a16="http://schemas.microsoft.com/office/drawing/2014/main" id="{DF2A061E-09C7-D596-6BFF-D31975AB2154}"/>
              </a:ext>
            </a:extLst>
          </p:cNvPr>
          <p:cNvGrpSpPr/>
          <p:nvPr/>
        </p:nvGrpSpPr>
        <p:grpSpPr>
          <a:xfrm>
            <a:off x="1048265" y="1445740"/>
            <a:ext cx="10095470" cy="4943214"/>
            <a:chOff x="0" y="0"/>
            <a:chExt cx="6096000" cy="4059534"/>
          </a:xfrm>
        </p:grpSpPr>
        <p:sp>
          <p:nvSpPr>
            <p:cNvPr id="7" name="Google Shape;683;p47">
              <a:extLst>
                <a:ext uri="{FF2B5EF4-FFF2-40B4-BE49-F238E27FC236}">
                  <a16:creationId xmlns:a16="http://schemas.microsoft.com/office/drawing/2014/main" id="{1D51DA6D-FE07-8723-7C0B-735EABB4AA0F}"/>
                </a:ext>
              </a:extLst>
            </p:cNvPr>
            <p:cNvSpPr/>
            <p:nvPr/>
          </p:nvSpPr>
          <p:spPr>
            <a:xfrm>
              <a:off x="0" y="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8" name="Google Shape;684;p47">
              <a:extLst>
                <a:ext uri="{FF2B5EF4-FFF2-40B4-BE49-F238E27FC236}">
                  <a16:creationId xmlns:a16="http://schemas.microsoft.com/office/drawing/2014/main" id="{1EAE30AA-3D61-2578-333D-B920742DC2DC}"/>
                </a:ext>
              </a:extLst>
            </p:cNvPr>
            <p:cNvSpPr txBox="1"/>
            <p:nvPr/>
          </p:nvSpPr>
          <p:spPr>
            <a:xfrm>
              <a:off x="1260623" y="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Be on time</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9" name="Google Shape;685;p47">
              <a:extLst>
                <a:ext uri="{FF2B5EF4-FFF2-40B4-BE49-F238E27FC236}">
                  <a16:creationId xmlns:a16="http://schemas.microsoft.com/office/drawing/2014/main" id="{4D26721D-81B4-CFB0-3E69-33FC17376715}"/>
                </a:ext>
              </a:extLst>
            </p:cNvPr>
            <p:cNvSpPr/>
            <p:nvPr/>
          </p:nvSpPr>
          <p:spPr>
            <a:xfrm>
              <a:off x="41423" y="41423"/>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0" name="Google Shape;686;p47">
              <a:extLst>
                <a:ext uri="{FF2B5EF4-FFF2-40B4-BE49-F238E27FC236}">
                  <a16:creationId xmlns:a16="http://schemas.microsoft.com/office/drawing/2014/main" id="{9017F445-C498-43EF-3D0C-C519817CCC4A}"/>
                </a:ext>
              </a:extLst>
            </p:cNvPr>
            <p:cNvSpPr/>
            <p:nvPr/>
          </p:nvSpPr>
          <p:spPr>
            <a:xfrm>
              <a:off x="0" y="45566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1" name="Google Shape;687;p47">
              <a:extLst>
                <a:ext uri="{FF2B5EF4-FFF2-40B4-BE49-F238E27FC236}">
                  <a16:creationId xmlns:a16="http://schemas.microsoft.com/office/drawing/2014/main" id="{18ADD382-E029-E532-603C-2E4C7312AF02}"/>
                </a:ext>
              </a:extLst>
            </p:cNvPr>
            <p:cNvSpPr txBox="1"/>
            <p:nvPr/>
          </p:nvSpPr>
          <p:spPr>
            <a:xfrm>
              <a:off x="1260623" y="45566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Arial"/>
                  <a:cs typeface="Arial" panose="020B0604020202020204" pitchFamily="34" charset="0"/>
                  <a:sym typeface="Arial"/>
                </a:rPr>
                <a:t>Stop at the nurse’s station (if visit in hospital)</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2" name="Google Shape;688;p47">
              <a:extLst>
                <a:ext uri="{FF2B5EF4-FFF2-40B4-BE49-F238E27FC236}">
                  <a16:creationId xmlns:a16="http://schemas.microsoft.com/office/drawing/2014/main" id="{AAA4D888-7739-C69C-86F9-C9E1A1637311}"/>
                </a:ext>
              </a:extLst>
            </p:cNvPr>
            <p:cNvSpPr/>
            <p:nvPr/>
          </p:nvSpPr>
          <p:spPr>
            <a:xfrm>
              <a:off x="41423" y="497085"/>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3" name="Google Shape;689;p47">
              <a:extLst>
                <a:ext uri="{FF2B5EF4-FFF2-40B4-BE49-F238E27FC236}">
                  <a16:creationId xmlns:a16="http://schemas.microsoft.com/office/drawing/2014/main" id="{99D2AA9D-A67F-C409-0D7F-9A7A3DF2DBB7}"/>
                </a:ext>
              </a:extLst>
            </p:cNvPr>
            <p:cNvSpPr/>
            <p:nvPr/>
          </p:nvSpPr>
          <p:spPr>
            <a:xfrm>
              <a:off x="0" y="91132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690;p47">
              <a:extLst>
                <a:ext uri="{FF2B5EF4-FFF2-40B4-BE49-F238E27FC236}">
                  <a16:creationId xmlns:a16="http://schemas.microsoft.com/office/drawing/2014/main" id="{E92CA498-703C-A182-6CD3-0B3D24ACAA32}"/>
                </a:ext>
              </a:extLst>
            </p:cNvPr>
            <p:cNvSpPr txBox="1"/>
            <p:nvPr/>
          </p:nvSpPr>
          <p:spPr>
            <a:xfrm>
              <a:off x="1260623" y="91132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Confirm that this is a good time</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15" name="Google Shape;691;p47">
              <a:extLst>
                <a:ext uri="{FF2B5EF4-FFF2-40B4-BE49-F238E27FC236}">
                  <a16:creationId xmlns:a16="http://schemas.microsoft.com/office/drawing/2014/main" id="{B6D057B4-A6F9-CF24-AEB3-87A606E3D3C7}"/>
                </a:ext>
              </a:extLst>
            </p:cNvPr>
            <p:cNvSpPr/>
            <p:nvPr/>
          </p:nvSpPr>
          <p:spPr>
            <a:xfrm>
              <a:off x="41423" y="95274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6" name="Google Shape;692;p47">
              <a:extLst>
                <a:ext uri="{FF2B5EF4-FFF2-40B4-BE49-F238E27FC236}">
                  <a16:creationId xmlns:a16="http://schemas.microsoft.com/office/drawing/2014/main" id="{1E8873B3-88C2-E7EF-429A-AF0B67FD907F}"/>
                </a:ext>
              </a:extLst>
            </p:cNvPr>
            <p:cNvSpPr/>
            <p:nvPr/>
          </p:nvSpPr>
          <p:spPr>
            <a:xfrm>
              <a:off x="0" y="136698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7" name="Google Shape;693;p47">
              <a:extLst>
                <a:ext uri="{FF2B5EF4-FFF2-40B4-BE49-F238E27FC236}">
                  <a16:creationId xmlns:a16="http://schemas.microsoft.com/office/drawing/2014/main" id="{540F530A-BCA4-EE40-A47C-F915B7307B77}"/>
                </a:ext>
              </a:extLst>
            </p:cNvPr>
            <p:cNvSpPr txBox="1"/>
            <p:nvPr/>
          </p:nvSpPr>
          <p:spPr>
            <a:xfrm>
              <a:off x="1260623" y="136698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Ensure amputee is comfortable for visit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18" name="Google Shape;694;p47">
              <a:extLst>
                <a:ext uri="{FF2B5EF4-FFF2-40B4-BE49-F238E27FC236}">
                  <a16:creationId xmlns:a16="http://schemas.microsoft.com/office/drawing/2014/main" id="{95B1746A-E190-2045-2DC8-10469934E049}"/>
                </a:ext>
              </a:extLst>
            </p:cNvPr>
            <p:cNvSpPr/>
            <p:nvPr/>
          </p:nvSpPr>
          <p:spPr>
            <a:xfrm>
              <a:off x="41423" y="140841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9" name="Google Shape;695;p47">
              <a:extLst>
                <a:ext uri="{FF2B5EF4-FFF2-40B4-BE49-F238E27FC236}">
                  <a16:creationId xmlns:a16="http://schemas.microsoft.com/office/drawing/2014/main" id="{F20C5F30-A176-B083-7845-DF53AF597059}"/>
                </a:ext>
              </a:extLst>
            </p:cNvPr>
            <p:cNvSpPr/>
            <p:nvPr/>
          </p:nvSpPr>
          <p:spPr>
            <a:xfrm>
              <a:off x="0" y="1822648"/>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696;p47">
              <a:extLst>
                <a:ext uri="{FF2B5EF4-FFF2-40B4-BE49-F238E27FC236}">
                  <a16:creationId xmlns:a16="http://schemas.microsoft.com/office/drawing/2014/main" id="{33084131-F171-5D07-9491-9A166FC5D745}"/>
                </a:ext>
              </a:extLst>
            </p:cNvPr>
            <p:cNvSpPr txBox="1"/>
            <p:nvPr/>
          </p:nvSpPr>
          <p:spPr>
            <a:xfrm>
              <a:off x="1260623" y="1822648"/>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Include family and friends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1" name="Google Shape;697;p47">
              <a:extLst>
                <a:ext uri="{FF2B5EF4-FFF2-40B4-BE49-F238E27FC236}">
                  <a16:creationId xmlns:a16="http://schemas.microsoft.com/office/drawing/2014/main" id="{9AC8F060-4CB0-6139-B086-6CEA07441B0E}"/>
                </a:ext>
              </a:extLst>
            </p:cNvPr>
            <p:cNvSpPr/>
            <p:nvPr/>
          </p:nvSpPr>
          <p:spPr>
            <a:xfrm>
              <a:off x="41423" y="1864072"/>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2" name="Google Shape;698;p47">
              <a:extLst>
                <a:ext uri="{FF2B5EF4-FFF2-40B4-BE49-F238E27FC236}">
                  <a16:creationId xmlns:a16="http://schemas.microsoft.com/office/drawing/2014/main" id="{B42AFAF8-7D9E-F5B9-3D4F-58ADA57528E2}"/>
                </a:ext>
              </a:extLst>
            </p:cNvPr>
            <p:cNvSpPr/>
            <p:nvPr/>
          </p:nvSpPr>
          <p:spPr>
            <a:xfrm>
              <a:off x="0" y="2278310"/>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3" name="Google Shape;699;p47">
              <a:extLst>
                <a:ext uri="{FF2B5EF4-FFF2-40B4-BE49-F238E27FC236}">
                  <a16:creationId xmlns:a16="http://schemas.microsoft.com/office/drawing/2014/main" id="{A9D89F37-D1EE-67F2-6489-AD34B5825085}"/>
                </a:ext>
              </a:extLst>
            </p:cNvPr>
            <p:cNvSpPr txBox="1"/>
            <p:nvPr/>
          </p:nvSpPr>
          <p:spPr>
            <a:xfrm>
              <a:off x="1260623" y="2278310"/>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Reschedule if there is medical tests or if unsafe environment</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4" name="Google Shape;700;p47">
              <a:extLst>
                <a:ext uri="{FF2B5EF4-FFF2-40B4-BE49-F238E27FC236}">
                  <a16:creationId xmlns:a16="http://schemas.microsoft.com/office/drawing/2014/main" id="{D3FADBEB-875E-382E-DFE1-A540F779B8CB}"/>
                </a:ext>
              </a:extLst>
            </p:cNvPr>
            <p:cNvSpPr/>
            <p:nvPr/>
          </p:nvSpPr>
          <p:spPr>
            <a:xfrm>
              <a:off x="41423" y="2319734"/>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701;p47">
              <a:extLst>
                <a:ext uri="{FF2B5EF4-FFF2-40B4-BE49-F238E27FC236}">
                  <a16:creationId xmlns:a16="http://schemas.microsoft.com/office/drawing/2014/main" id="{DA417440-1C8C-9613-53F9-D1136785F96B}"/>
                </a:ext>
              </a:extLst>
            </p:cNvPr>
            <p:cNvSpPr/>
            <p:nvPr/>
          </p:nvSpPr>
          <p:spPr>
            <a:xfrm>
              <a:off x="0" y="2733972"/>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6" name="Google Shape;702;p47">
              <a:extLst>
                <a:ext uri="{FF2B5EF4-FFF2-40B4-BE49-F238E27FC236}">
                  <a16:creationId xmlns:a16="http://schemas.microsoft.com/office/drawing/2014/main" id="{4228CCF0-832B-6108-7DA6-2229721ABFC9}"/>
                </a:ext>
              </a:extLst>
            </p:cNvPr>
            <p:cNvSpPr txBox="1"/>
            <p:nvPr/>
          </p:nvSpPr>
          <p:spPr>
            <a:xfrm>
              <a:off x="1260623" y="2733972"/>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Minimize distractions</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27" name="Google Shape;703;p47">
              <a:extLst>
                <a:ext uri="{FF2B5EF4-FFF2-40B4-BE49-F238E27FC236}">
                  <a16:creationId xmlns:a16="http://schemas.microsoft.com/office/drawing/2014/main" id="{BE2E3A96-84E4-F85B-FA14-4D7F3AE2DA01}"/>
                </a:ext>
              </a:extLst>
            </p:cNvPr>
            <p:cNvSpPr/>
            <p:nvPr/>
          </p:nvSpPr>
          <p:spPr>
            <a:xfrm>
              <a:off x="41423" y="2775396"/>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8" name="Google Shape;704;p47">
              <a:extLst>
                <a:ext uri="{FF2B5EF4-FFF2-40B4-BE49-F238E27FC236}">
                  <a16:creationId xmlns:a16="http://schemas.microsoft.com/office/drawing/2014/main" id="{63C90DCD-4E48-01DF-7AEE-57B0785C9174}"/>
                </a:ext>
              </a:extLst>
            </p:cNvPr>
            <p:cNvSpPr/>
            <p:nvPr/>
          </p:nvSpPr>
          <p:spPr>
            <a:xfrm>
              <a:off x="0" y="3189634"/>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9" name="Google Shape;705;p47">
              <a:extLst>
                <a:ext uri="{FF2B5EF4-FFF2-40B4-BE49-F238E27FC236}">
                  <a16:creationId xmlns:a16="http://schemas.microsoft.com/office/drawing/2014/main" id="{68AC492D-421B-1BC3-0166-09A5352A70DB}"/>
                </a:ext>
              </a:extLst>
            </p:cNvPr>
            <p:cNvSpPr txBox="1"/>
            <p:nvPr/>
          </p:nvSpPr>
          <p:spPr>
            <a:xfrm>
              <a:off x="1260623" y="3189634"/>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a:solidFill>
                    <a:schemeClr val="lt1"/>
                  </a:solidFill>
                  <a:latin typeface="Arial" panose="020B0604020202020204" pitchFamily="34" charset="0"/>
                  <a:ea typeface="Kulim Park"/>
                  <a:cs typeface="Arial" panose="020B0604020202020204" pitchFamily="34" charset="0"/>
                  <a:sym typeface="Kulim Park"/>
                </a:rPr>
                <a:t>Be aware of time zones (phone calls or video conferencing)</a:t>
              </a:r>
              <a:endParaRPr sz="20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30" name="Google Shape;706;p47">
              <a:extLst>
                <a:ext uri="{FF2B5EF4-FFF2-40B4-BE49-F238E27FC236}">
                  <a16:creationId xmlns:a16="http://schemas.microsoft.com/office/drawing/2014/main" id="{D32E2471-2533-5545-7032-9DF717A9BDE8}"/>
                </a:ext>
              </a:extLst>
            </p:cNvPr>
            <p:cNvSpPr/>
            <p:nvPr/>
          </p:nvSpPr>
          <p:spPr>
            <a:xfrm>
              <a:off x="41423" y="3231058"/>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1" name="Google Shape;707;p47">
              <a:extLst>
                <a:ext uri="{FF2B5EF4-FFF2-40B4-BE49-F238E27FC236}">
                  <a16:creationId xmlns:a16="http://schemas.microsoft.com/office/drawing/2014/main" id="{9766AFB7-F7DE-C7CE-1E3F-49F0CD3E6846}"/>
                </a:ext>
              </a:extLst>
            </p:cNvPr>
            <p:cNvSpPr/>
            <p:nvPr/>
          </p:nvSpPr>
          <p:spPr>
            <a:xfrm>
              <a:off x="0" y="3645296"/>
              <a:ext cx="6096000" cy="41423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2" name="Google Shape;708;p47">
              <a:extLst>
                <a:ext uri="{FF2B5EF4-FFF2-40B4-BE49-F238E27FC236}">
                  <a16:creationId xmlns:a16="http://schemas.microsoft.com/office/drawing/2014/main" id="{96363684-784B-4062-38A3-632257D3AD27}"/>
                </a:ext>
              </a:extLst>
            </p:cNvPr>
            <p:cNvSpPr txBox="1"/>
            <p:nvPr/>
          </p:nvSpPr>
          <p:spPr>
            <a:xfrm>
              <a:off x="1260623" y="3645296"/>
              <a:ext cx="4835376" cy="41423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CA" sz="2000" b="0" i="0" u="none" strike="noStrike" cap="none" dirty="0">
                  <a:solidFill>
                    <a:schemeClr val="lt1"/>
                  </a:solidFill>
                  <a:latin typeface="Arial" panose="020B0604020202020204" pitchFamily="34" charset="0"/>
                  <a:ea typeface="Kulim Park"/>
                  <a:cs typeface="Arial" panose="020B0604020202020204" pitchFamily="34" charset="0"/>
                  <a:sym typeface="Kulim Park"/>
                </a:rPr>
                <a:t>Be mindful of the amputee’s demeanor and energy level</a:t>
              </a:r>
              <a:endParaRPr sz="20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33" name="Google Shape;709;p47">
              <a:extLst>
                <a:ext uri="{FF2B5EF4-FFF2-40B4-BE49-F238E27FC236}">
                  <a16:creationId xmlns:a16="http://schemas.microsoft.com/office/drawing/2014/main" id="{652FC1F6-91E7-D321-3CA2-AD03F663C8C2}"/>
                </a:ext>
              </a:extLst>
            </p:cNvPr>
            <p:cNvSpPr/>
            <p:nvPr/>
          </p:nvSpPr>
          <p:spPr>
            <a:xfrm>
              <a:off x="41423" y="3686720"/>
              <a:ext cx="1219200" cy="331390"/>
            </a:xfrm>
            <a:prstGeom prst="roundRect">
              <a:avLst>
                <a:gd name="adj" fmla="val 10000"/>
              </a:avLst>
            </a:prstGeom>
            <a:blipFill rotWithShape="1">
              <a:blip r:embed="rId3">
                <a:alphaModFix/>
              </a:blip>
              <a:stretch>
                <a:fillRect t="-133977" b="-13398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3453551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A426-8BCA-21E5-7340-B8DB778F1D9D}"/>
              </a:ext>
            </a:extLst>
          </p:cNvPr>
          <p:cNvSpPr>
            <a:spLocks noGrp="1"/>
          </p:cNvSpPr>
          <p:nvPr>
            <p:ph type="title"/>
          </p:nvPr>
        </p:nvSpPr>
        <p:spPr>
          <a:xfrm>
            <a:off x="838200" y="365125"/>
            <a:ext cx="10515600" cy="1325563"/>
          </a:xfrm>
        </p:spPr>
        <p:txBody>
          <a:bodyPr/>
          <a:lstStyle/>
          <a:p>
            <a:r>
              <a:rPr lang="en-CA" dirty="0"/>
              <a:t>The Visit – What you should NOT do</a:t>
            </a:r>
          </a:p>
        </p:txBody>
      </p:sp>
      <p:grpSp>
        <p:nvGrpSpPr>
          <p:cNvPr id="4" name="Google Shape;715;p48">
            <a:extLst>
              <a:ext uri="{FF2B5EF4-FFF2-40B4-BE49-F238E27FC236}">
                <a16:creationId xmlns:a16="http://schemas.microsoft.com/office/drawing/2014/main" id="{CC5ADBE5-6B68-9CD8-AA3D-B8904D01752C}"/>
              </a:ext>
            </a:extLst>
          </p:cNvPr>
          <p:cNvGrpSpPr/>
          <p:nvPr/>
        </p:nvGrpSpPr>
        <p:grpSpPr>
          <a:xfrm>
            <a:off x="2014151" y="1690688"/>
            <a:ext cx="8353167" cy="4612886"/>
            <a:chOff x="0" y="127000"/>
            <a:chExt cx="6095999" cy="3809998"/>
          </a:xfrm>
        </p:grpSpPr>
        <p:sp>
          <p:nvSpPr>
            <p:cNvPr id="5" name="Google Shape;716;p48">
              <a:extLst>
                <a:ext uri="{FF2B5EF4-FFF2-40B4-BE49-F238E27FC236}">
                  <a16:creationId xmlns:a16="http://schemas.microsoft.com/office/drawing/2014/main" id="{5ABC6FA5-FB48-1747-815D-F800F7438175}"/>
                </a:ext>
              </a:extLst>
            </p:cNvPr>
            <p:cNvSpPr/>
            <p:nvPr/>
          </p:nvSpPr>
          <p:spPr>
            <a:xfrm>
              <a:off x="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6" name="Google Shape;717;p48">
              <a:extLst>
                <a:ext uri="{FF2B5EF4-FFF2-40B4-BE49-F238E27FC236}">
                  <a16:creationId xmlns:a16="http://schemas.microsoft.com/office/drawing/2014/main" id="{DE3B5495-FF87-39B5-7CCE-32BC76388E52}"/>
                </a:ext>
              </a:extLst>
            </p:cNvPr>
            <p:cNvSpPr txBox="1"/>
            <p:nvPr/>
          </p:nvSpPr>
          <p:spPr>
            <a:xfrm>
              <a:off x="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assistance to the bathroom</a:t>
              </a:r>
              <a:endParaRPr sz="2000" b="0" i="0" u="none" strike="noStrike" cap="none" dirty="0">
                <a:solidFill>
                  <a:schemeClr val="lt1"/>
                </a:solidFill>
                <a:latin typeface="Arial"/>
                <a:ea typeface="Arial"/>
                <a:cs typeface="Arial"/>
                <a:sym typeface="Arial"/>
              </a:endParaRPr>
            </a:p>
          </p:txBody>
        </p:sp>
        <p:sp>
          <p:nvSpPr>
            <p:cNvPr id="7" name="Google Shape;718;p48">
              <a:extLst>
                <a:ext uri="{FF2B5EF4-FFF2-40B4-BE49-F238E27FC236}">
                  <a16:creationId xmlns:a16="http://schemas.microsoft.com/office/drawing/2014/main" id="{328D5C08-6838-3E31-ACAA-80527AF79FB4}"/>
                </a:ext>
              </a:extLst>
            </p:cNvPr>
            <p:cNvSpPr/>
            <p:nvPr/>
          </p:nvSpPr>
          <p:spPr>
            <a:xfrm>
              <a:off x="20955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8" name="Google Shape;719;p48">
              <a:extLst>
                <a:ext uri="{FF2B5EF4-FFF2-40B4-BE49-F238E27FC236}">
                  <a16:creationId xmlns:a16="http://schemas.microsoft.com/office/drawing/2014/main" id="{3D512CD1-4D09-9E88-5EA4-019F556C1981}"/>
                </a:ext>
              </a:extLst>
            </p:cNvPr>
            <p:cNvSpPr txBox="1"/>
            <p:nvPr/>
          </p:nvSpPr>
          <p:spPr>
            <a:xfrm>
              <a:off x="20955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Administer any medications</a:t>
              </a:r>
              <a:endParaRPr sz="2000" b="0" i="0" u="none" strike="noStrike" cap="none">
                <a:solidFill>
                  <a:schemeClr val="lt1"/>
                </a:solidFill>
                <a:latin typeface="Arial"/>
                <a:ea typeface="Arial"/>
                <a:cs typeface="Arial"/>
                <a:sym typeface="Arial"/>
              </a:endParaRPr>
            </a:p>
          </p:txBody>
        </p:sp>
        <p:sp>
          <p:nvSpPr>
            <p:cNvPr id="9" name="Google Shape;720;p48">
              <a:extLst>
                <a:ext uri="{FF2B5EF4-FFF2-40B4-BE49-F238E27FC236}">
                  <a16:creationId xmlns:a16="http://schemas.microsoft.com/office/drawing/2014/main" id="{D48F55AC-CB1B-C0FB-FB64-67B2D6B3DB64}"/>
                </a:ext>
              </a:extLst>
            </p:cNvPr>
            <p:cNvSpPr/>
            <p:nvPr/>
          </p:nvSpPr>
          <p:spPr>
            <a:xfrm>
              <a:off x="4191000" y="1270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0" name="Google Shape;721;p48">
              <a:extLst>
                <a:ext uri="{FF2B5EF4-FFF2-40B4-BE49-F238E27FC236}">
                  <a16:creationId xmlns:a16="http://schemas.microsoft.com/office/drawing/2014/main" id="{CB5CD20F-909D-0079-104D-3A1C7F78CBBE}"/>
                </a:ext>
              </a:extLst>
            </p:cNvPr>
            <p:cNvSpPr txBox="1"/>
            <p:nvPr/>
          </p:nvSpPr>
          <p:spPr>
            <a:xfrm>
              <a:off x="4191000" y="1270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Provide transportation</a:t>
              </a:r>
              <a:endParaRPr sz="2000" b="0" i="0" u="none" strike="noStrike" cap="none">
                <a:solidFill>
                  <a:schemeClr val="lt1"/>
                </a:solidFill>
                <a:latin typeface="Arial"/>
                <a:ea typeface="Arial"/>
                <a:cs typeface="Arial"/>
                <a:sym typeface="Arial"/>
              </a:endParaRPr>
            </a:p>
          </p:txBody>
        </p:sp>
        <p:sp>
          <p:nvSpPr>
            <p:cNvPr id="11" name="Google Shape;722;p48">
              <a:extLst>
                <a:ext uri="{FF2B5EF4-FFF2-40B4-BE49-F238E27FC236}">
                  <a16:creationId xmlns:a16="http://schemas.microsoft.com/office/drawing/2014/main" id="{365C97BE-D829-8446-C71C-AAC9F8A60690}"/>
                </a:ext>
              </a:extLst>
            </p:cNvPr>
            <p:cNvSpPr/>
            <p:nvPr/>
          </p:nvSpPr>
          <p:spPr>
            <a:xfrm>
              <a:off x="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2" name="Google Shape;723;p48">
              <a:extLst>
                <a:ext uri="{FF2B5EF4-FFF2-40B4-BE49-F238E27FC236}">
                  <a16:creationId xmlns:a16="http://schemas.microsoft.com/office/drawing/2014/main" id="{FD991C4D-9418-ADC5-F6BD-EEDB41175AFF}"/>
                </a:ext>
              </a:extLst>
            </p:cNvPr>
            <p:cNvSpPr txBox="1"/>
            <p:nvPr/>
          </p:nvSpPr>
          <p:spPr>
            <a:xfrm>
              <a:off x="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Handle any money or valuables</a:t>
              </a:r>
              <a:endParaRPr sz="2000" b="0" i="0" u="none" strike="noStrike" cap="none" dirty="0">
                <a:solidFill>
                  <a:schemeClr val="lt1"/>
                </a:solidFill>
                <a:latin typeface="Arial"/>
                <a:ea typeface="Arial"/>
                <a:cs typeface="Arial"/>
                <a:sym typeface="Arial"/>
              </a:endParaRPr>
            </a:p>
          </p:txBody>
        </p:sp>
        <p:sp>
          <p:nvSpPr>
            <p:cNvPr id="13" name="Google Shape;724;p48">
              <a:extLst>
                <a:ext uri="{FF2B5EF4-FFF2-40B4-BE49-F238E27FC236}">
                  <a16:creationId xmlns:a16="http://schemas.microsoft.com/office/drawing/2014/main" id="{1D11FBCD-BD64-8502-DA16-521B33916ADA}"/>
                </a:ext>
              </a:extLst>
            </p:cNvPr>
            <p:cNvSpPr/>
            <p:nvPr/>
          </p:nvSpPr>
          <p:spPr>
            <a:xfrm>
              <a:off x="20955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4" name="Google Shape;725;p48">
              <a:extLst>
                <a:ext uri="{FF2B5EF4-FFF2-40B4-BE49-F238E27FC236}">
                  <a16:creationId xmlns:a16="http://schemas.microsoft.com/office/drawing/2014/main" id="{A254C62D-6191-56FB-5A0C-5348534B7CE1}"/>
                </a:ext>
              </a:extLst>
            </p:cNvPr>
            <p:cNvSpPr txBox="1"/>
            <p:nvPr/>
          </p:nvSpPr>
          <p:spPr>
            <a:xfrm>
              <a:off x="20955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Provide medical advice or recommendations</a:t>
              </a:r>
              <a:endParaRPr sz="2000" b="0" i="0" u="none" strike="noStrike" cap="none" dirty="0">
                <a:solidFill>
                  <a:schemeClr val="lt1"/>
                </a:solidFill>
                <a:latin typeface="Arial"/>
                <a:ea typeface="Arial"/>
                <a:cs typeface="Arial"/>
                <a:sym typeface="Arial"/>
              </a:endParaRPr>
            </a:p>
          </p:txBody>
        </p:sp>
        <p:sp>
          <p:nvSpPr>
            <p:cNvPr id="15" name="Google Shape;726;p48">
              <a:extLst>
                <a:ext uri="{FF2B5EF4-FFF2-40B4-BE49-F238E27FC236}">
                  <a16:creationId xmlns:a16="http://schemas.microsoft.com/office/drawing/2014/main" id="{AC7799AF-B605-9F67-8627-F92CF362622B}"/>
                </a:ext>
              </a:extLst>
            </p:cNvPr>
            <p:cNvSpPr/>
            <p:nvPr/>
          </p:nvSpPr>
          <p:spPr>
            <a:xfrm>
              <a:off x="4191000" y="1460500"/>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6" name="Google Shape;727;p48">
              <a:extLst>
                <a:ext uri="{FF2B5EF4-FFF2-40B4-BE49-F238E27FC236}">
                  <a16:creationId xmlns:a16="http://schemas.microsoft.com/office/drawing/2014/main" id="{99398D08-0FD9-3073-9775-FE66ED035B9E}"/>
                </a:ext>
              </a:extLst>
            </p:cNvPr>
            <p:cNvSpPr txBox="1"/>
            <p:nvPr/>
          </p:nvSpPr>
          <p:spPr>
            <a:xfrm>
              <a:off x="4191000" y="1460500"/>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a:solidFill>
                    <a:schemeClr val="lt1"/>
                  </a:solidFill>
                  <a:latin typeface="Arial"/>
                  <a:ea typeface="Arial"/>
                  <a:cs typeface="Arial"/>
                  <a:sym typeface="Arial"/>
                </a:rPr>
                <a:t>Arrive unexpectedly</a:t>
              </a:r>
              <a:endParaRPr sz="2000" b="0" i="0" u="none" strike="noStrike" cap="none">
                <a:solidFill>
                  <a:schemeClr val="lt1"/>
                </a:solidFill>
                <a:latin typeface="Arial"/>
                <a:ea typeface="Arial"/>
                <a:cs typeface="Arial"/>
                <a:sym typeface="Arial"/>
              </a:endParaRPr>
            </a:p>
          </p:txBody>
        </p:sp>
        <p:sp>
          <p:nvSpPr>
            <p:cNvPr id="17" name="Google Shape;728;p48">
              <a:extLst>
                <a:ext uri="{FF2B5EF4-FFF2-40B4-BE49-F238E27FC236}">
                  <a16:creationId xmlns:a16="http://schemas.microsoft.com/office/drawing/2014/main" id="{11A003E7-31C5-EB3A-CD68-2E9531C7425E}"/>
                </a:ext>
              </a:extLst>
            </p:cNvPr>
            <p:cNvSpPr/>
            <p:nvPr/>
          </p:nvSpPr>
          <p:spPr>
            <a:xfrm>
              <a:off x="2095500" y="2793999"/>
              <a:ext cx="1904999" cy="1142999"/>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a:ea typeface="Arial"/>
                <a:cs typeface="Arial"/>
                <a:sym typeface="Arial"/>
              </a:endParaRPr>
            </a:p>
          </p:txBody>
        </p:sp>
        <p:sp>
          <p:nvSpPr>
            <p:cNvPr id="18" name="Google Shape;729;p48">
              <a:extLst>
                <a:ext uri="{FF2B5EF4-FFF2-40B4-BE49-F238E27FC236}">
                  <a16:creationId xmlns:a16="http://schemas.microsoft.com/office/drawing/2014/main" id="{F892E396-2D15-DED3-5800-6B98D17A5963}"/>
                </a:ext>
              </a:extLst>
            </p:cNvPr>
            <p:cNvSpPr txBox="1"/>
            <p:nvPr/>
          </p:nvSpPr>
          <p:spPr>
            <a:xfrm>
              <a:off x="2095500" y="2793999"/>
              <a:ext cx="1904999" cy="1142999"/>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CA" sz="2000" b="0" i="0" u="none" strike="noStrike" cap="none" dirty="0">
                  <a:solidFill>
                    <a:schemeClr val="lt1"/>
                  </a:solidFill>
                  <a:latin typeface="Arial"/>
                  <a:ea typeface="Arial"/>
                  <a:cs typeface="Arial"/>
                  <a:sym typeface="Arial"/>
                </a:rPr>
                <a:t>Sit on the bed of the person you are visiting</a:t>
              </a:r>
              <a:endParaRPr sz="2000" b="0" i="0" u="none" strike="noStrike" cap="none" dirty="0">
                <a:solidFill>
                  <a:srgbClr val="000000"/>
                </a:solidFill>
                <a:latin typeface="Arial"/>
                <a:ea typeface="Arial"/>
                <a:cs typeface="Arial"/>
                <a:sym typeface="Arial"/>
              </a:endParaRPr>
            </a:p>
          </p:txBody>
        </p:sp>
      </p:grpSp>
      <p:pic>
        <p:nvPicPr>
          <p:cNvPr id="19" name="Google Shape;730;p48" descr="Stop Sign Stock Photo, Picture and Royalty Free Image. Image 8623324.">
            <a:extLst>
              <a:ext uri="{FF2B5EF4-FFF2-40B4-BE49-F238E27FC236}">
                <a16:creationId xmlns:a16="http://schemas.microsoft.com/office/drawing/2014/main" id="{55591C49-DB02-331C-431E-C635ACBC56DA}"/>
              </a:ext>
            </a:extLst>
          </p:cNvPr>
          <p:cNvPicPr preferRelativeResize="0"/>
          <p:nvPr/>
        </p:nvPicPr>
        <p:blipFill rotWithShape="1">
          <a:blip r:embed="rId2">
            <a:alphaModFix/>
          </a:blip>
          <a:srcRect/>
          <a:stretch/>
        </p:blipFill>
        <p:spPr>
          <a:xfrm>
            <a:off x="2199503" y="4791133"/>
            <a:ext cx="1606296" cy="1456556"/>
          </a:xfrm>
          <a:prstGeom prst="rect">
            <a:avLst/>
          </a:prstGeom>
          <a:noFill/>
          <a:ln>
            <a:noFill/>
          </a:ln>
        </p:spPr>
      </p:pic>
      <p:pic>
        <p:nvPicPr>
          <p:cNvPr id="20" name="Google Shape;730;p48" descr="Stop Sign Stock Photo, Picture and Royalty Free Image. Image 8623324.">
            <a:extLst>
              <a:ext uri="{FF2B5EF4-FFF2-40B4-BE49-F238E27FC236}">
                <a16:creationId xmlns:a16="http://schemas.microsoft.com/office/drawing/2014/main" id="{327DF1B5-5C68-5B29-0D8C-5BDC8E38BBF3}"/>
              </a:ext>
            </a:extLst>
          </p:cNvPr>
          <p:cNvPicPr preferRelativeResize="0"/>
          <p:nvPr/>
        </p:nvPicPr>
        <p:blipFill rotWithShape="1">
          <a:blip r:embed="rId2">
            <a:alphaModFix/>
          </a:blip>
          <a:srcRect/>
          <a:stretch/>
        </p:blipFill>
        <p:spPr>
          <a:xfrm>
            <a:off x="8386203" y="4791133"/>
            <a:ext cx="1606296" cy="1456556"/>
          </a:xfrm>
          <a:prstGeom prst="rect">
            <a:avLst/>
          </a:prstGeom>
          <a:noFill/>
          <a:ln>
            <a:noFill/>
          </a:ln>
        </p:spPr>
      </p:pic>
    </p:spTree>
    <p:extLst>
      <p:ext uri="{BB962C8B-B14F-4D97-AF65-F5344CB8AC3E}">
        <p14:creationId xmlns:p14="http://schemas.microsoft.com/office/powerpoint/2010/main" val="296986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57F5-3E26-9191-6FE6-3D49FFCDDC4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a:t>
            </a:r>
            <a:endParaRPr lang="en-CA" dirty="0"/>
          </a:p>
        </p:txBody>
      </p:sp>
      <p:sp>
        <p:nvSpPr>
          <p:cNvPr id="3" name="Content Placeholder 2">
            <a:extLst>
              <a:ext uri="{FF2B5EF4-FFF2-40B4-BE49-F238E27FC236}">
                <a16:creationId xmlns:a16="http://schemas.microsoft.com/office/drawing/2014/main" id="{809F7D60-95E2-5BD9-5DD1-4B84F5931247}"/>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John, a peer visitor with the Amputee Coalition of Canada, is visiting Marie in the hospital. </a:t>
            </a:r>
          </a:p>
          <a:p>
            <a:pPr lvl="0"/>
            <a:endParaRPr lang="en-CA" dirty="0">
              <a:sym typeface="Kulim Park"/>
            </a:endParaRPr>
          </a:p>
          <a:p>
            <a:pPr lvl="0"/>
            <a:r>
              <a:rPr lang="en-CA" dirty="0">
                <a:sym typeface="Kulim Park"/>
              </a:rPr>
              <a:t>She had her amputation four days ago and requested a peer visitor through the hospital’s peer visitor program. </a:t>
            </a:r>
          </a:p>
          <a:p>
            <a:pPr marL="0" lvl="0" indent="0">
              <a:buNone/>
            </a:pPr>
            <a:endParaRPr lang="en-CA" dirty="0"/>
          </a:p>
          <a:p>
            <a:pPr lvl="0"/>
            <a:r>
              <a:rPr lang="en-CA" dirty="0">
                <a:sym typeface="Kulim Park"/>
              </a:rPr>
              <a:t>John arrives at the visit rather harried and 10 minutes late.</a:t>
            </a:r>
          </a:p>
          <a:p>
            <a:pPr marL="0" lvl="0" indent="0">
              <a:buNone/>
            </a:pPr>
            <a:endParaRPr lang="en-CA" dirty="0"/>
          </a:p>
          <a:p>
            <a:pPr lvl="0"/>
            <a:r>
              <a:rPr lang="en-CA" dirty="0">
                <a:sym typeface="Kulim Park"/>
              </a:rPr>
              <a:t>He did not have time to check-in at the front desk and pulls up a chair beside Marie’s bed.  </a:t>
            </a:r>
          </a:p>
          <a:p>
            <a:endParaRPr lang="en-CA" dirty="0"/>
          </a:p>
        </p:txBody>
      </p:sp>
    </p:spTree>
    <p:extLst>
      <p:ext uri="{BB962C8B-B14F-4D97-AF65-F5344CB8AC3E}">
        <p14:creationId xmlns:p14="http://schemas.microsoft.com/office/powerpoint/2010/main" val="3236877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7113-E4D5-2F19-5714-F99BD79FF397}"/>
              </a:ext>
            </a:extLst>
          </p:cNvPr>
          <p:cNvSpPr>
            <a:spLocks noGrp="1"/>
          </p:cNvSpPr>
          <p:nvPr>
            <p:ph type="title"/>
          </p:nvPr>
        </p:nvSpPr>
        <p:spPr>
          <a:xfrm>
            <a:off x="838200" y="365125"/>
            <a:ext cx="10515600" cy="1325563"/>
          </a:xfrm>
        </p:spPr>
        <p:txBody>
          <a:bodyPr/>
          <a:lstStyle/>
          <a:p>
            <a:r>
              <a:rPr lang="en-CA" dirty="0">
                <a:sym typeface="Kulim Park SemiBold"/>
              </a:rPr>
              <a:t>During the visit - Scenario (continued) </a:t>
            </a:r>
            <a:endParaRPr lang="en-CA" dirty="0"/>
          </a:p>
        </p:txBody>
      </p:sp>
      <p:sp>
        <p:nvSpPr>
          <p:cNvPr id="3" name="Content Placeholder 2">
            <a:extLst>
              <a:ext uri="{FF2B5EF4-FFF2-40B4-BE49-F238E27FC236}">
                <a16:creationId xmlns:a16="http://schemas.microsoft.com/office/drawing/2014/main" id="{4551131C-527D-DBE7-AC4B-B8C4AA8480D6}"/>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After conversing for 15 minutes, Marie says she needs to go to the washroom and asks John to assist her.  </a:t>
            </a:r>
            <a:endParaRPr lang="en-CA" dirty="0"/>
          </a:p>
          <a:p>
            <a:pPr lvl="0"/>
            <a:r>
              <a:rPr lang="en-CA" dirty="0">
                <a:sym typeface="Kulim Park"/>
              </a:rPr>
              <a:t>There is no nurse in the room so he helps her get out of bed and walk to the washroom.</a:t>
            </a:r>
            <a:endParaRPr lang="en-CA" dirty="0"/>
          </a:p>
          <a:p>
            <a:pPr lvl="0"/>
            <a:r>
              <a:rPr lang="en-CA" dirty="0">
                <a:sym typeface="Kulim Park"/>
              </a:rPr>
              <a:t>After she returns to the bed they continue to talk for another 15 minutes. </a:t>
            </a:r>
            <a:endParaRPr lang="en-CA" dirty="0"/>
          </a:p>
          <a:p>
            <a:pPr lvl="0"/>
            <a:r>
              <a:rPr lang="en-CA" dirty="0">
                <a:sym typeface="Kulim Park"/>
              </a:rPr>
              <a:t>John does not notice that Marie is looking increasingly uncomfortable and less engaged in the conversation. He remains for another half hour. </a:t>
            </a:r>
            <a:endParaRPr lang="en-CA" dirty="0"/>
          </a:p>
          <a:p>
            <a:pPr lvl="0"/>
            <a:r>
              <a:rPr lang="en-CA" dirty="0">
                <a:sym typeface="Kulim Park"/>
              </a:rPr>
              <a:t>Prior to leaving, he asks if she would like a further visit or further information.</a:t>
            </a:r>
          </a:p>
          <a:p>
            <a:endParaRPr lang="en-CA" dirty="0"/>
          </a:p>
        </p:txBody>
      </p:sp>
    </p:spTree>
    <p:extLst>
      <p:ext uri="{BB962C8B-B14F-4D97-AF65-F5344CB8AC3E}">
        <p14:creationId xmlns:p14="http://schemas.microsoft.com/office/powerpoint/2010/main" val="819668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C6AC-E7A2-883C-852A-6DCA1564FD9D}"/>
              </a:ext>
            </a:extLst>
          </p:cNvPr>
          <p:cNvSpPr>
            <a:spLocks noGrp="1"/>
          </p:cNvSpPr>
          <p:nvPr>
            <p:ph type="title"/>
          </p:nvPr>
        </p:nvSpPr>
        <p:spPr>
          <a:xfrm>
            <a:off x="838200" y="365125"/>
            <a:ext cx="10515600" cy="1325563"/>
          </a:xfrm>
        </p:spPr>
        <p:txBody>
          <a:bodyPr/>
          <a:lstStyle/>
          <a:p>
            <a:r>
              <a:rPr lang="en-CA" dirty="0">
                <a:sym typeface="Kulim Park SemiBold"/>
              </a:rPr>
              <a:t>During the visit </a:t>
            </a:r>
            <a:endParaRPr lang="en-CA" dirty="0"/>
          </a:p>
        </p:txBody>
      </p:sp>
      <p:sp>
        <p:nvSpPr>
          <p:cNvPr id="3" name="Content Placeholder 2">
            <a:extLst>
              <a:ext uri="{FF2B5EF4-FFF2-40B4-BE49-F238E27FC236}">
                <a16:creationId xmlns:a16="http://schemas.microsoft.com/office/drawing/2014/main" id="{45C2F336-13BA-6F4C-0762-2B9A87ECB96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 </a:t>
            </a:r>
            <a:endParaRPr lang="en-CA" dirty="0"/>
          </a:p>
          <a:p>
            <a:pPr lvl="0"/>
            <a:endParaRPr lang="en-CA" dirty="0">
              <a:sym typeface="Kulim Park"/>
            </a:endParaRPr>
          </a:p>
          <a:p>
            <a:pPr lvl="0"/>
            <a:r>
              <a:rPr lang="en-CA" dirty="0">
                <a:sym typeface="Kulim Park"/>
              </a:rPr>
              <a:t>What are some good peer visitor practices in this scenario? </a:t>
            </a:r>
            <a:endParaRPr lang="en-CA" dirty="0"/>
          </a:p>
          <a:p>
            <a:pPr lvl="0"/>
            <a:endParaRPr lang="en-CA" dirty="0">
              <a:sym typeface="Kulim Park"/>
            </a:endParaRPr>
          </a:p>
          <a:p>
            <a:pPr lvl="0"/>
            <a:r>
              <a:rPr lang="en-CA" dirty="0">
                <a:sym typeface="Kulim Park"/>
              </a:rPr>
              <a:t>Are there any bad peer visitor practices? Why or why not? </a:t>
            </a:r>
            <a:endParaRPr lang="en-CA" dirty="0"/>
          </a:p>
          <a:p>
            <a:pPr lvl="0"/>
            <a:endParaRPr lang="en-CA" dirty="0">
              <a:sym typeface="Kulim Park"/>
            </a:endParaRPr>
          </a:p>
          <a:p>
            <a:pPr lvl="0"/>
            <a:r>
              <a:rPr lang="en-CA" dirty="0">
                <a:sym typeface="Kulim Park"/>
              </a:rPr>
              <a:t>What should John do to improve the peer visiting experience for Marie? </a:t>
            </a:r>
          </a:p>
          <a:p>
            <a:endParaRPr lang="en-CA" dirty="0"/>
          </a:p>
        </p:txBody>
      </p:sp>
    </p:spTree>
    <p:extLst>
      <p:ext uri="{BB962C8B-B14F-4D97-AF65-F5344CB8AC3E}">
        <p14:creationId xmlns:p14="http://schemas.microsoft.com/office/powerpoint/2010/main" val="3103846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D03C-1298-D9A4-9609-86DC768F7947}"/>
              </a:ext>
            </a:extLst>
          </p:cNvPr>
          <p:cNvSpPr>
            <a:spLocks noGrp="1"/>
          </p:cNvSpPr>
          <p:nvPr>
            <p:ph type="title"/>
          </p:nvPr>
        </p:nvSpPr>
        <p:spPr>
          <a:xfrm>
            <a:off x="838200" y="365125"/>
            <a:ext cx="10515600" cy="1325563"/>
          </a:xfrm>
        </p:spPr>
        <p:txBody>
          <a:bodyPr/>
          <a:lstStyle/>
          <a:p>
            <a:r>
              <a:rPr lang="en-CA" dirty="0"/>
              <a:t>After the visit </a:t>
            </a:r>
          </a:p>
        </p:txBody>
      </p:sp>
      <p:sp>
        <p:nvSpPr>
          <p:cNvPr id="3" name="Content Placeholder 2">
            <a:extLst>
              <a:ext uri="{FF2B5EF4-FFF2-40B4-BE49-F238E27FC236}">
                <a16:creationId xmlns:a16="http://schemas.microsoft.com/office/drawing/2014/main" id="{A7EBABBA-8239-0182-4F75-03E91CD13836}"/>
              </a:ext>
            </a:extLst>
          </p:cNvPr>
          <p:cNvSpPr>
            <a:spLocks noGrp="1"/>
          </p:cNvSpPr>
          <p:nvPr>
            <p:ph idx="1"/>
          </p:nvPr>
        </p:nvSpPr>
        <p:spPr>
          <a:xfrm>
            <a:off x="838200" y="1825625"/>
            <a:ext cx="10515600" cy="4351338"/>
          </a:xfrm>
        </p:spPr>
        <p:txBody>
          <a:bodyPr/>
          <a:lstStyle/>
          <a:p>
            <a:pPr marL="0" lvl="0" indent="0">
              <a:buNone/>
            </a:pPr>
            <a:r>
              <a:rPr lang="en-CA" dirty="0">
                <a:sym typeface="Kulim Park"/>
              </a:rPr>
              <a:t>Scheduling a follow-up visit</a:t>
            </a:r>
            <a:endParaRPr lang="en-CA" dirty="0"/>
          </a:p>
          <a:p>
            <a:pPr lvl="0"/>
            <a:endParaRPr lang="en-CA" dirty="0">
              <a:sym typeface="Kulim Park"/>
            </a:endParaRPr>
          </a:p>
          <a:p>
            <a:pPr lvl="0"/>
            <a:r>
              <a:rPr lang="en-CA" dirty="0">
                <a:sym typeface="Kulim Park"/>
              </a:rPr>
              <a:t>Preferably schedule this before concluding the initial visit. </a:t>
            </a:r>
            <a:endParaRPr lang="en-CA" dirty="0"/>
          </a:p>
          <a:p>
            <a:pPr lvl="0"/>
            <a:endParaRPr lang="en-CA" dirty="0">
              <a:sym typeface="Kulim Park"/>
            </a:endParaRPr>
          </a:p>
          <a:p>
            <a:pPr lvl="0"/>
            <a:r>
              <a:rPr lang="en-CA" dirty="0">
                <a:sym typeface="Kulim Park"/>
              </a:rPr>
              <a:t>Let appropriate program contacts know if another visit is scheduled.</a:t>
            </a:r>
            <a:endParaRPr lang="en-CA" dirty="0"/>
          </a:p>
          <a:p>
            <a:endParaRPr lang="en-CA" dirty="0"/>
          </a:p>
        </p:txBody>
      </p:sp>
    </p:spTree>
    <p:extLst>
      <p:ext uri="{BB962C8B-B14F-4D97-AF65-F5344CB8AC3E}">
        <p14:creationId xmlns:p14="http://schemas.microsoft.com/office/powerpoint/2010/main" val="586275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5C62-078A-FD75-514A-5568AACC2AE4}"/>
              </a:ext>
            </a:extLst>
          </p:cNvPr>
          <p:cNvSpPr>
            <a:spLocks noGrp="1"/>
          </p:cNvSpPr>
          <p:nvPr>
            <p:ph type="title"/>
          </p:nvPr>
        </p:nvSpPr>
        <p:spPr>
          <a:xfrm>
            <a:off x="838200" y="365125"/>
            <a:ext cx="10515600" cy="1325563"/>
          </a:xfrm>
        </p:spPr>
        <p:txBody>
          <a:bodyPr/>
          <a:lstStyle/>
          <a:p>
            <a:r>
              <a:rPr lang="en-CA" dirty="0"/>
              <a:t>After the visit – Evaluate the visit</a:t>
            </a:r>
          </a:p>
        </p:txBody>
      </p:sp>
      <p:sp>
        <p:nvSpPr>
          <p:cNvPr id="3" name="Content Placeholder 2">
            <a:extLst>
              <a:ext uri="{FF2B5EF4-FFF2-40B4-BE49-F238E27FC236}">
                <a16:creationId xmlns:a16="http://schemas.microsoft.com/office/drawing/2014/main" id="{3C433B2A-1686-A942-78DB-9E32C0A40B83}"/>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Kulim Park"/>
              </a:rPr>
              <a:t>Did I have appropriate information in advance of the visit?</a:t>
            </a:r>
            <a:endParaRPr lang="en-CA" dirty="0"/>
          </a:p>
          <a:p>
            <a:pPr lvl="0"/>
            <a:endParaRPr lang="en-CA" dirty="0">
              <a:sym typeface="Kulim Park"/>
            </a:endParaRPr>
          </a:p>
          <a:p>
            <a:pPr lvl="0"/>
            <a:r>
              <a:rPr lang="en-CA" dirty="0">
                <a:sym typeface="Kulim Park"/>
              </a:rPr>
              <a:t>Did I prepare appropriately for the visit?</a:t>
            </a:r>
            <a:endParaRPr lang="en-CA" dirty="0"/>
          </a:p>
          <a:p>
            <a:pPr lvl="0"/>
            <a:endParaRPr lang="en-CA" dirty="0">
              <a:sym typeface="Kulim Park"/>
            </a:endParaRPr>
          </a:p>
          <a:p>
            <a:pPr lvl="0"/>
            <a:r>
              <a:rPr lang="en-CA" dirty="0">
                <a:sym typeface="Kulim Park"/>
              </a:rPr>
              <a:t>Was the communication during the visit effective or helpful? </a:t>
            </a:r>
          </a:p>
          <a:p>
            <a:pPr lvl="0"/>
            <a:r>
              <a:rPr lang="en-CA" dirty="0">
                <a:sym typeface="Kulim Park"/>
              </a:rPr>
              <a:t>If not, why not?</a:t>
            </a:r>
            <a:endParaRPr lang="en-CA" dirty="0"/>
          </a:p>
          <a:p>
            <a:pPr lvl="0"/>
            <a:endParaRPr lang="en-CA" dirty="0">
              <a:sym typeface="Kulim Park"/>
            </a:endParaRPr>
          </a:p>
          <a:p>
            <a:pPr lvl="0"/>
            <a:r>
              <a:rPr lang="en-CA" dirty="0">
                <a:sym typeface="Kulim Park"/>
              </a:rPr>
              <a:t>What would I do differently the next time?</a:t>
            </a:r>
            <a:endParaRPr lang="en-CA" dirty="0"/>
          </a:p>
          <a:p>
            <a:pPr lvl="0"/>
            <a:endParaRPr lang="en-CA" dirty="0">
              <a:sym typeface="Kulim Park"/>
            </a:endParaRPr>
          </a:p>
          <a:p>
            <a:pPr lvl="0"/>
            <a:r>
              <a:rPr lang="en-CA" dirty="0">
                <a:sym typeface="Kulim Park"/>
              </a:rPr>
              <a:t>Are there any other resources that would’ve been helpful?</a:t>
            </a:r>
            <a:endParaRPr lang="en-CA" dirty="0"/>
          </a:p>
          <a:p>
            <a:endParaRPr lang="en-CA" dirty="0"/>
          </a:p>
        </p:txBody>
      </p:sp>
    </p:spTree>
    <p:extLst>
      <p:ext uri="{BB962C8B-B14F-4D97-AF65-F5344CB8AC3E}">
        <p14:creationId xmlns:p14="http://schemas.microsoft.com/office/powerpoint/2010/main" val="2784165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91F-F25F-7C59-F3DF-D27628C54CC1}"/>
              </a:ext>
            </a:extLst>
          </p:cNvPr>
          <p:cNvSpPr>
            <a:spLocks noGrp="1"/>
          </p:cNvSpPr>
          <p:nvPr>
            <p:ph type="title"/>
          </p:nvPr>
        </p:nvSpPr>
        <p:spPr>
          <a:xfrm>
            <a:off x="838200" y="365125"/>
            <a:ext cx="10515600" cy="1325563"/>
          </a:xfrm>
        </p:spPr>
        <p:txBody>
          <a:bodyPr/>
          <a:lstStyle/>
          <a:p>
            <a:r>
              <a:rPr lang="en-CA" dirty="0"/>
              <a:t>After the visit – report the visit</a:t>
            </a:r>
          </a:p>
        </p:txBody>
      </p:sp>
      <p:sp>
        <p:nvSpPr>
          <p:cNvPr id="3" name="Content Placeholder 2">
            <a:extLst>
              <a:ext uri="{FF2B5EF4-FFF2-40B4-BE49-F238E27FC236}">
                <a16:creationId xmlns:a16="http://schemas.microsoft.com/office/drawing/2014/main" id="{2C93C046-F572-F497-30F5-BE226D21ACD3}"/>
              </a:ext>
            </a:extLst>
          </p:cNvPr>
          <p:cNvSpPr>
            <a:spLocks noGrp="1"/>
          </p:cNvSpPr>
          <p:nvPr>
            <p:ph idx="1"/>
          </p:nvPr>
        </p:nvSpPr>
        <p:spPr>
          <a:xfrm>
            <a:off x="838200" y="1825625"/>
            <a:ext cx="10515600" cy="4351338"/>
          </a:xfrm>
        </p:spPr>
        <p:txBody>
          <a:bodyPr/>
          <a:lstStyle/>
          <a:p>
            <a:r>
              <a:rPr lang="en-CA" dirty="0">
                <a:sym typeface="Kulim Park"/>
              </a:rPr>
              <a:t>To the organization or relevant individual</a:t>
            </a:r>
          </a:p>
          <a:p>
            <a:r>
              <a:rPr lang="en-CA" dirty="0">
                <a:sym typeface="Kulim Park"/>
              </a:rPr>
              <a:t>Provide a brief summary </a:t>
            </a:r>
          </a:p>
          <a:p>
            <a:r>
              <a:rPr lang="en-CA" dirty="0">
                <a:sym typeface="Kulim Park"/>
              </a:rPr>
              <a:t>Maintain confidentiality</a:t>
            </a:r>
          </a:p>
          <a:p>
            <a:endParaRPr lang="en-CA" dirty="0"/>
          </a:p>
        </p:txBody>
      </p:sp>
    </p:spTree>
    <p:extLst>
      <p:ext uri="{BB962C8B-B14F-4D97-AF65-F5344CB8AC3E}">
        <p14:creationId xmlns:p14="http://schemas.microsoft.com/office/powerpoint/2010/main" val="3281799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51B2-E3AE-3E61-8146-C41411996F25}"/>
              </a:ext>
            </a:extLst>
          </p:cNvPr>
          <p:cNvSpPr>
            <a:spLocks noGrp="1"/>
          </p:cNvSpPr>
          <p:nvPr>
            <p:ph type="title"/>
          </p:nvPr>
        </p:nvSpPr>
        <p:spPr>
          <a:xfrm>
            <a:off x="838200" y="365125"/>
            <a:ext cx="10515600" cy="1325563"/>
          </a:xfrm>
        </p:spPr>
        <p:txBody>
          <a:bodyPr/>
          <a:lstStyle/>
          <a:p>
            <a:r>
              <a:rPr lang="en-CA" dirty="0">
                <a:sym typeface="Kulim Park SemiBold"/>
              </a:rPr>
              <a:t>After the visit </a:t>
            </a:r>
            <a:endParaRPr lang="en-CA" dirty="0"/>
          </a:p>
        </p:txBody>
      </p:sp>
      <p:sp>
        <p:nvSpPr>
          <p:cNvPr id="3" name="Content Placeholder 2">
            <a:extLst>
              <a:ext uri="{FF2B5EF4-FFF2-40B4-BE49-F238E27FC236}">
                <a16:creationId xmlns:a16="http://schemas.microsoft.com/office/drawing/2014/main" id="{BCF32FE7-E0A2-C1FF-7F65-57735C3B18C3}"/>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How would you go about determining the effectiveness of your visit? </a:t>
            </a:r>
            <a:endParaRPr lang="en-CA" dirty="0"/>
          </a:p>
          <a:p>
            <a:pPr lvl="0"/>
            <a:endParaRPr lang="en-CA" dirty="0">
              <a:sym typeface="Kulim Park"/>
            </a:endParaRPr>
          </a:p>
          <a:p>
            <a:pPr lvl="0"/>
            <a:r>
              <a:rPr lang="en-CA" dirty="0">
                <a:sym typeface="Kulim Park"/>
              </a:rPr>
              <a:t>What would you do if there was a request by the amputee that was out of your scope of practice? </a:t>
            </a:r>
            <a:endParaRPr lang="en-CA" dirty="0"/>
          </a:p>
          <a:p>
            <a:pPr lvl="0"/>
            <a:endParaRPr lang="en-CA" dirty="0">
              <a:sym typeface="Kulim Park"/>
            </a:endParaRPr>
          </a:p>
          <a:p>
            <a:pPr lvl="0"/>
            <a:r>
              <a:rPr lang="en-CA" dirty="0">
                <a:sym typeface="Kulim Park"/>
              </a:rPr>
              <a:t>How would you handle the situation? </a:t>
            </a:r>
          </a:p>
          <a:p>
            <a:endParaRPr lang="en-CA" dirty="0"/>
          </a:p>
        </p:txBody>
      </p:sp>
    </p:spTree>
    <p:extLst>
      <p:ext uri="{BB962C8B-B14F-4D97-AF65-F5344CB8AC3E}">
        <p14:creationId xmlns:p14="http://schemas.microsoft.com/office/powerpoint/2010/main" val="85274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00DC2-4B6A-170D-6865-C235CA8057BC}"/>
              </a:ext>
            </a:extLst>
          </p:cNvPr>
          <p:cNvSpPr>
            <a:spLocks noGrp="1"/>
          </p:cNvSpPr>
          <p:nvPr>
            <p:ph type="title"/>
          </p:nvPr>
        </p:nvSpPr>
        <p:spPr>
          <a:xfrm>
            <a:off x="838200" y="365125"/>
            <a:ext cx="10515600" cy="1325563"/>
          </a:xfrm>
        </p:spPr>
        <p:txBody>
          <a:bodyPr/>
          <a:lstStyle/>
          <a:p>
            <a:r>
              <a:rPr lang="en-CA" dirty="0">
                <a:sym typeface="Kulim Park SemiBold"/>
              </a:rPr>
              <a:t>Attributes and Benefits of Peer Support</a:t>
            </a:r>
            <a:endParaRPr lang="en-CA" dirty="0"/>
          </a:p>
        </p:txBody>
      </p:sp>
      <p:pic>
        <p:nvPicPr>
          <p:cNvPr id="6" name="Picture 5">
            <a:extLst>
              <a:ext uri="{FF2B5EF4-FFF2-40B4-BE49-F238E27FC236}">
                <a16:creationId xmlns:a16="http://schemas.microsoft.com/office/drawing/2014/main" id="{1EF936BB-2FF9-AC9E-94DF-819CF1713643}"/>
              </a:ext>
            </a:extLst>
          </p:cNvPr>
          <p:cNvPicPr>
            <a:picLocks noChangeAspect="1"/>
          </p:cNvPicPr>
          <p:nvPr/>
        </p:nvPicPr>
        <p:blipFill>
          <a:blip r:embed="rId2"/>
          <a:stretch>
            <a:fillRect/>
          </a:stretch>
        </p:blipFill>
        <p:spPr>
          <a:xfrm>
            <a:off x="1320113" y="1545168"/>
            <a:ext cx="8911282" cy="4830798"/>
          </a:xfrm>
          <a:prstGeom prst="rect">
            <a:avLst/>
          </a:prstGeom>
        </p:spPr>
      </p:pic>
    </p:spTree>
    <p:extLst>
      <p:ext uri="{BB962C8B-B14F-4D97-AF65-F5344CB8AC3E}">
        <p14:creationId xmlns:p14="http://schemas.microsoft.com/office/powerpoint/2010/main" val="1019582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BBF-F46C-D888-E01E-FE9FED05D5B6}"/>
              </a:ext>
            </a:extLst>
          </p:cNvPr>
          <p:cNvSpPr>
            <a:spLocks noGrp="1"/>
          </p:cNvSpPr>
          <p:nvPr>
            <p:ph type="title"/>
          </p:nvPr>
        </p:nvSpPr>
        <p:spPr>
          <a:xfrm>
            <a:off x="838200" y="365125"/>
            <a:ext cx="10515600" cy="1325563"/>
          </a:xfrm>
        </p:spPr>
        <p:txBody>
          <a:bodyPr/>
          <a:lstStyle/>
          <a:p>
            <a:r>
              <a:rPr lang="en-CA" dirty="0">
                <a:sym typeface="Kulim Park SemiBold"/>
              </a:rPr>
              <a:t>The Visit</a:t>
            </a:r>
            <a:endParaRPr lang="en-CA" dirty="0"/>
          </a:p>
        </p:txBody>
      </p:sp>
      <p:sp>
        <p:nvSpPr>
          <p:cNvPr id="3" name="Content Placeholder 2">
            <a:extLst>
              <a:ext uri="{FF2B5EF4-FFF2-40B4-BE49-F238E27FC236}">
                <a16:creationId xmlns:a16="http://schemas.microsoft.com/office/drawing/2014/main" id="{258EC0E4-E37D-4C27-2C60-4ED1E358B2B9}"/>
              </a:ext>
            </a:extLst>
          </p:cNvPr>
          <p:cNvSpPr>
            <a:spLocks noGrp="1"/>
          </p:cNvSpPr>
          <p:nvPr>
            <p:ph idx="1"/>
          </p:nvPr>
        </p:nvSpPr>
        <p:spPr>
          <a:xfrm>
            <a:off x="838200" y="1825625"/>
            <a:ext cx="10515600" cy="4351338"/>
          </a:xfrm>
        </p:spPr>
        <p:txBody>
          <a:bodyPr>
            <a:normAutofit fontScale="77500" lnSpcReduction="20000"/>
          </a:bodyPr>
          <a:lstStyle/>
          <a:p>
            <a:pPr marL="0" lvl="0" indent="0">
              <a:buNone/>
            </a:pPr>
            <a:r>
              <a:rPr lang="en-CA" dirty="0">
                <a:sym typeface="Kulim Park"/>
              </a:rPr>
              <a:t>Group Exercise: </a:t>
            </a:r>
          </a:p>
          <a:p>
            <a:pPr lvl="0"/>
            <a:endParaRPr lang="en-CA" dirty="0">
              <a:sym typeface="Kulim Park"/>
            </a:endParaRPr>
          </a:p>
          <a:p>
            <a:pPr marL="0" lvl="0" indent="0">
              <a:buNone/>
            </a:pPr>
            <a:r>
              <a:rPr lang="en-CA" dirty="0">
                <a:sym typeface="Kulim Park"/>
              </a:rPr>
              <a:t>Place the following steps for a peer visit in the appropriate order by putting the correct number to the left of each activity, 1-7.</a:t>
            </a:r>
            <a:endParaRPr lang="en-CA" dirty="0"/>
          </a:p>
          <a:p>
            <a:pPr lvl="0"/>
            <a:endParaRPr lang="en-CA" dirty="0">
              <a:sym typeface="Kulim Park"/>
            </a:endParaRPr>
          </a:p>
          <a:p>
            <a:pPr lvl="0"/>
            <a:r>
              <a:rPr lang="en-CA" dirty="0">
                <a:sym typeface="Kulim Park"/>
              </a:rPr>
              <a:t>_____Make the initial contact to schedule the visit</a:t>
            </a:r>
          </a:p>
          <a:p>
            <a:pPr lvl="0"/>
            <a:r>
              <a:rPr lang="en-CA" dirty="0">
                <a:sym typeface="Kulim Park"/>
              </a:rPr>
              <a:t>_____Gather any information required for the visit</a:t>
            </a:r>
          </a:p>
          <a:p>
            <a:pPr lvl="0"/>
            <a:r>
              <a:rPr lang="en-CA" dirty="0">
                <a:sym typeface="Kulim Park"/>
              </a:rPr>
              <a:t>_____Schedule follow-up visit or activity as requested</a:t>
            </a:r>
          </a:p>
          <a:p>
            <a:pPr lvl="0"/>
            <a:r>
              <a:rPr lang="en-CA" dirty="0">
                <a:sym typeface="Kulim Park"/>
              </a:rPr>
              <a:t>_____Report the visit if required</a:t>
            </a:r>
          </a:p>
          <a:p>
            <a:pPr lvl="0"/>
            <a:r>
              <a:rPr lang="en-CA" dirty="0">
                <a:sym typeface="Kulim Park"/>
              </a:rPr>
              <a:t>_____Determine the type of visit required: home, hospital, phone or other</a:t>
            </a:r>
          </a:p>
          <a:p>
            <a:pPr lvl="0"/>
            <a:r>
              <a:rPr lang="en-CA" dirty="0">
                <a:sym typeface="Kulim Park"/>
              </a:rPr>
              <a:t>_____Conduct the visit</a:t>
            </a:r>
          </a:p>
          <a:p>
            <a:pPr lvl="0"/>
            <a:r>
              <a:rPr lang="en-CA" dirty="0">
                <a:sym typeface="Kulim Park"/>
              </a:rPr>
              <a:t>_____Evaluate the visit</a:t>
            </a:r>
            <a:endParaRPr lang="en-CA" dirty="0"/>
          </a:p>
        </p:txBody>
      </p:sp>
    </p:spTree>
    <p:extLst>
      <p:ext uri="{BB962C8B-B14F-4D97-AF65-F5344CB8AC3E}">
        <p14:creationId xmlns:p14="http://schemas.microsoft.com/office/powerpoint/2010/main" val="642119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4C37D-0BA0-83F7-121E-602E55ABEEF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i="1" u="sng" strike="noStrike" kern="1200" cap="none">
                <a:solidFill>
                  <a:srgbClr val="FFFFFF"/>
                </a:solidFill>
                <a:latin typeface="+mj-lt"/>
                <a:ea typeface="+mj-ea"/>
                <a:cs typeface="+mj-cs"/>
                <a:sym typeface="Kulim Park SemiBold"/>
              </a:rPr>
              <a:t>Section 6: Mental Health</a:t>
            </a:r>
            <a:endParaRPr lang="en-US" sz="4000" kern="1200">
              <a:solidFill>
                <a:srgbClr val="FFFFFF"/>
              </a:solidFill>
              <a:latin typeface="+mj-lt"/>
              <a:ea typeface="+mj-ea"/>
              <a:cs typeface="+mj-cs"/>
            </a:endParaRPr>
          </a:p>
        </p:txBody>
      </p:sp>
      <p:pic>
        <p:nvPicPr>
          <p:cNvPr id="6" name="Google Shape;791;p54" descr="Scrabble squares with the letters for mental health">
            <a:extLst>
              <a:ext uri="{FF2B5EF4-FFF2-40B4-BE49-F238E27FC236}">
                <a16:creationId xmlns:a16="http://schemas.microsoft.com/office/drawing/2014/main" id="{2FE063FE-732C-C9B6-2792-EB4ECE35CFD6}"/>
              </a:ext>
            </a:extLst>
          </p:cNvPr>
          <p:cNvPicPr preferRelativeResize="0"/>
          <p:nvPr/>
        </p:nvPicPr>
        <p:blipFill rotWithShape="1">
          <a:blip r:embed="rId3"/>
          <a:stretch/>
        </p:blipFill>
        <p:spPr>
          <a:xfrm>
            <a:off x="432225" y="1997660"/>
            <a:ext cx="11327549" cy="4389425"/>
          </a:xfrm>
          <a:prstGeom prst="rect">
            <a:avLst/>
          </a:prstGeom>
          <a:noFill/>
        </p:spPr>
      </p:pic>
      <p:pic>
        <p:nvPicPr>
          <p:cNvPr id="7" name="Google Shape;792;p54"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2A4818BD-F0A9-978A-4405-82CEECE0E27F}"/>
              </a:ext>
            </a:extLst>
          </p:cNvPr>
          <p:cNvPicPr preferRelativeResize="0"/>
          <p:nvPr/>
        </p:nvPicPr>
        <p:blipFill rotWithShape="1">
          <a:blip r:embed="rId4">
            <a:alphaModFix/>
          </a:blip>
          <a:srcRect/>
          <a:stretch/>
        </p:blipFill>
        <p:spPr>
          <a:xfrm>
            <a:off x="10330250" y="6005384"/>
            <a:ext cx="1861750" cy="803405"/>
          </a:xfrm>
          <a:prstGeom prst="rect">
            <a:avLst/>
          </a:prstGeom>
          <a:noFill/>
          <a:ln>
            <a:noFill/>
          </a:ln>
        </p:spPr>
      </p:pic>
    </p:spTree>
    <p:extLst>
      <p:ext uri="{BB962C8B-B14F-4D97-AF65-F5344CB8AC3E}">
        <p14:creationId xmlns:p14="http://schemas.microsoft.com/office/powerpoint/2010/main" val="30071422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48316-A7AE-9512-C8DB-7D37D772F229}"/>
              </a:ext>
            </a:extLst>
          </p:cNvPr>
          <p:cNvSpPr>
            <a:spLocks noGrp="1"/>
          </p:cNvSpPr>
          <p:nvPr>
            <p:ph type="title"/>
          </p:nvPr>
        </p:nvSpPr>
        <p:spPr>
          <a:xfrm>
            <a:off x="838200" y="365125"/>
            <a:ext cx="10515600" cy="1325563"/>
          </a:xfrm>
        </p:spPr>
        <p:txBody>
          <a:bodyPr/>
          <a:lstStyle/>
          <a:p>
            <a:r>
              <a:rPr lang="en-CA" dirty="0">
                <a:sym typeface="Kulim Park SemiBold"/>
              </a:rPr>
              <a:t>Peer Visitor Role in Mental Health</a:t>
            </a:r>
            <a:endParaRPr lang="en-CA" dirty="0"/>
          </a:p>
        </p:txBody>
      </p:sp>
      <p:sp>
        <p:nvSpPr>
          <p:cNvPr id="5" name="Content Placeholder 4">
            <a:extLst>
              <a:ext uri="{FF2B5EF4-FFF2-40B4-BE49-F238E27FC236}">
                <a16:creationId xmlns:a16="http://schemas.microsoft.com/office/drawing/2014/main" id="{82EE2A4D-12D1-3BA7-F675-13C164725376}"/>
              </a:ext>
            </a:extLst>
          </p:cNvPr>
          <p:cNvSpPr>
            <a:spLocks noGrp="1"/>
          </p:cNvSpPr>
          <p:nvPr>
            <p:ph idx="1"/>
          </p:nvPr>
        </p:nvSpPr>
        <p:spPr>
          <a:xfrm>
            <a:off x="838200" y="1825625"/>
            <a:ext cx="10515600" cy="4351338"/>
          </a:xfrm>
        </p:spPr>
        <p:txBody>
          <a:bodyPr>
            <a:normAutofit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impact do you think that receiving an amputation had on your mental health? </a:t>
            </a:r>
            <a:endParaRPr lang="en-CA" dirty="0"/>
          </a:p>
          <a:p>
            <a:pPr lvl="0"/>
            <a:endParaRPr lang="en-CA" dirty="0">
              <a:sym typeface="Kulim Park"/>
            </a:endParaRPr>
          </a:p>
          <a:p>
            <a:pPr lvl="0"/>
            <a:r>
              <a:rPr lang="en-CA" dirty="0">
                <a:sym typeface="Kulim Park"/>
              </a:rPr>
              <a:t>What do you think is the most important aspect of helping someone who is struggling to cope in their recovery process? </a:t>
            </a:r>
            <a:endParaRPr lang="en-CA" dirty="0"/>
          </a:p>
          <a:p>
            <a:pPr lvl="0"/>
            <a:endParaRPr lang="en-CA" dirty="0">
              <a:sym typeface="Kulim Park"/>
            </a:endParaRPr>
          </a:p>
          <a:p>
            <a:pPr lvl="0"/>
            <a:r>
              <a:rPr lang="en-CA" dirty="0">
                <a:sym typeface="Kulim Park"/>
              </a:rPr>
              <a:t>What existing resources do you know that can be helpful to amputees struggling with their mental health?  </a:t>
            </a:r>
            <a:endParaRPr lang="en-CA" dirty="0"/>
          </a:p>
          <a:p>
            <a:endParaRPr lang="en-CA" dirty="0"/>
          </a:p>
        </p:txBody>
      </p:sp>
    </p:spTree>
    <p:extLst>
      <p:ext uri="{BB962C8B-B14F-4D97-AF65-F5344CB8AC3E}">
        <p14:creationId xmlns:p14="http://schemas.microsoft.com/office/powerpoint/2010/main" val="2894209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71C2-EBCF-C0F6-BD97-F0AB2A53E18B}"/>
              </a:ext>
            </a:extLst>
          </p:cNvPr>
          <p:cNvSpPr>
            <a:spLocks noGrp="1"/>
          </p:cNvSpPr>
          <p:nvPr>
            <p:ph type="title"/>
          </p:nvPr>
        </p:nvSpPr>
        <p:spPr>
          <a:xfrm>
            <a:off x="838200" y="365125"/>
            <a:ext cx="10515600" cy="1325563"/>
          </a:xfrm>
        </p:spPr>
        <p:txBody>
          <a:bodyPr/>
          <a:lstStyle/>
          <a:p>
            <a:r>
              <a:rPr lang="en-CA" dirty="0"/>
              <a:t>Grief, Depression, Anxiety?</a:t>
            </a:r>
          </a:p>
        </p:txBody>
      </p:sp>
      <p:sp>
        <p:nvSpPr>
          <p:cNvPr id="3" name="Content Placeholder 2">
            <a:extLst>
              <a:ext uri="{FF2B5EF4-FFF2-40B4-BE49-F238E27FC236}">
                <a16:creationId xmlns:a16="http://schemas.microsoft.com/office/drawing/2014/main" id="{B2D46708-9FF0-2127-0B17-7ED417140A85}"/>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Grief</a:t>
            </a:r>
            <a:endParaRPr lang="en-CA" dirty="0"/>
          </a:p>
          <a:p>
            <a:pPr lvl="1"/>
            <a:r>
              <a:rPr lang="en-CA" dirty="0">
                <a:sym typeface="Kulim Park"/>
              </a:rPr>
              <a:t>Painful feelings come and go and diminish over time	</a:t>
            </a:r>
            <a:endParaRPr lang="en-CA" dirty="0"/>
          </a:p>
          <a:p>
            <a:pPr lvl="1"/>
            <a:r>
              <a:rPr lang="en-CA" dirty="0">
                <a:sym typeface="Kulim Park"/>
              </a:rPr>
              <a:t>Painful feelings are reduced in positive situations such as a birthday party</a:t>
            </a:r>
          </a:p>
          <a:p>
            <a:pPr lvl="0"/>
            <a:endParaRPr lang="en-CA" dirty="0">
              <a:sym typeface="Kulim Park"/>
            </a:endParaRPr>
          </a:p>
          <a:p>
            <a:pPr lvl="0"/>
            <a:r>
              <a:rPr lang="en-CA" dirty="0">
                <a:sym typeface="Kulim Park"/>
              </a:rPr>
              <a:t>Depression</a:t>
            </a:r>
            <a:endParaRPr lang="en-CA" dirty="0"/>
          </a:p>
          <a:p>
            <a:pPr lvl="1"/>
            <a:r>
              <a:rPr lang="en-CA" dirty="0">
                <a:sym typeface="Kulim Park"/>
              </a:rPr>
              <a:t>Depressed mood is consistent over a long time period </a:t>
            </a:r>
            <a:endParaRPr lang="en-CA" dirty="0"/>
          </a:p>
          <a:p>
            <a:pPr lvl="1"/>
            <a:r>
              <a:rPr lang="en-CA" dirty="0">
                <a:sym typeface="Kulim Park"/>
              </a:rPr>
              <a:t>Symptoms remain constant in all situations</a:t>
            </a:r>
            <a:endParaRPr lang="en-CA" dirty="0"/>
          </a:p>
          <a:p>
            <a:pPr lvl="1"/>
            <a:endParaRPr lang="en-CA" dirty="0">
              <a:sym typeface="Kulim Park"/>
            </a:endParaRPr>
          </a:p>
          <a:p>
            <a:pPr lvl="0"/>
            <a:r>
              <a:rPr lang="en-CA" dirty="0">
                <a:sym typeface="Kulim Park"/>
              </a:rPr>
              <a:t>Anxiety</a:t>
            </a:r>
            <a:endParaRPr lang="en-CA" dirty="0"/>
          </a:p>
          <a:p>
            <a:pPr lvl="1"/>
            <a:r>
              <a:rPr lang="en-CA" dirty="0">
                <a:sym typeface="Kulim Park"/>
              </a:rPr>
              <a:t>Feeling of worry, nervousness, or unease</a:t>
            </a:r>
          </a:p>
          <a:p>
            <a:endParaRPr lang="en-CA" dirty="0"/>
          </a:p>
        </p:txBody>
      </p:sp>
    </p:spTree>
    <p:extLst>
      <p:ext uri="{BB962C8B-B14F-4D97-AF65-F5344CB8AC3E}">
        <p14:creationId xmlns:p14="http://schemas.microsoft.com/office/powerpoint/2010/main" val="2068700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ECD2-0E6B-D81E-B726-F9EB81C46BF9}"/>
              </a:ext>
            </a:extLst>
          </p:cNvPr>
          <p:cNvSpPr>
            <a:spLocks noGrp="1"/>
          </p:cNvSpPr>
          <p:nvPr>
            <p:ph type="title"/>
          </p:nvPr>
        </p:nvSpPr>
        <p:spPr>
          <a:xfrm>
            <a:off x="838200" y="365125"/>
            <a:ext cx="10515600" cy="1325563"/>
          </a:xfrm>
        </p:spPr>
        <p:txBody>
          <a:bodyPr/>
          <a:lstStyle/>
          <a:p>
            <a:r>
              <a:rPr lang="en-CA" dirty="0"/>
              <a:t>Symptoms of Depression</a:t>
            </a:r>
          </a:p>
        </p:txBody>
      </p:sp>
      <p:sp>
        <p:nvSpPr>
          <p:cNvPr id="3" name="Content Placeholder 2">
            <a:extLst>
              <a:ext uri="{FF2B5EF4-FFF2-40B4-BE49-F238E27FC236}">
                <a16:creationId xmlns:a16="http://schemas.microsoft.com/office/drawing/2014/main" id="{BAD827D4-1466-D553-15F9-1A1993F10F13}"/>
              </a:ext>
            </a:extLst>
          </p:cNvPr>
          <p:cNvSpPr>
            <a:spLocks noGrp="1"/>
          </p:cNvSpPr>
          <p:nvPr>
            <p:ph idx="1"/>
          </p:nvPr>
        </p:nvSpPr>
        <p:spPr>
          <a:xfrm>
            <a:off x="838200" y="1825625"/>
            <a:ext cx="10515600" cy="4351338"/>
          </a:xfrm>
        </p:spPr>
        <p:txBody>
          <a:bodyPr>
            <a:normAutofit fontScale="92500"/>
          </a:bodyPr>
          <a:lstStyle/>
          <a:p>
            <a:pPr lvl="0"/>
            <a:r>
              <a:rPr lang="en-CA" dirty="0">
                <a:sym typeface="Kulim Park"/>
              </a:rPr>
              <a:t>Feeling sad or having a depressed mood</a:t>
            </a:r>
            <a:endParaRPr lang="en-CA" dirty="0"/>
          </a:p>
          <a:p>
            <a:pPr lvl="0"/>
            <a:r>
              <a:rPr lang="en-CA" dirty="0">
                <a:sym typeface="Kulim Park"/>
              </a:rPr>
              <a:t>Lost interest in activities</a:t>
            </a:r>
            <a:endParaRPr lang="en-CA" dirty="0"/>
          </a:p>
          <a:p>
            <a:pPr lvl="0"/>
            <a:r>
              <a:rPr lang="en-CA" dirty="0">
                <a:sym typeface="Kulim Park"/>
              </a:rPr>
              <a:t>Change in appetite – weight loss or gain</a:t>
            </a:r>
            <a:endParaRPr lang="en-CA" dirty="0"/>
          </a:p>
          <a:p>
            <a:pPr lvl="0"/>
            <a:r>
              <a:rPr lang="en-CA" dirty="0">
                <a:sym typeface="Kulim Park"/>
              </a:rPr>
              <a:t>Trouble falling asleep or sleeping too much</a:t>
            </a:r>
            <a:endParaRPr lang="en-CA" dirty="0"/>
          </a:p>
          <a:p>
            <a:pPr lvl="0"/>
            <a:r>
              <a:rPr lang="en-CA" dirty="0">
                <a:sym typeface="Kulim Park"/>
              </a:rPr>
              <a:t>Increased fatigue</a:t>
            </a:r>
            <a:endParaRPr lang="en-CA" dirty="0"/>
          </a:p>
          <a:p>
            <a:pPr lvl="0"/>
            <a:r>
              <a:rPr lang="en-CA" dirty="0">
                <a:sym typeface="Kulim Park"/>
              </a:rPr>
              <a:t>Increased pace or slowed movement or speech (observable to others)</a:t>
            </a:r>
            <a:endParaRPr lang="en-CA" dirty="0"/>
          </a:p>
          <a:p>
            <a:pPr lvl="0"/>
            <a:r>
              <a:rPr lang="en-CA" dirty="0">
                <a:sym typeface="Kulim Park"/>
              </a:rPr>
              <a:t>Feeling guilty</a:t>
            </a:r>
            <a:endParaRPr lang="en-CA" dirty="0"/>
          </a:p>
          <a:p>
            <a:pPr lvl="0"/>
            <a:r>
              <a:rPr lang="en-CA" dirty="0">
                <a:sym typeface="Kulim Park"/>
              </a:rPr>
              <a:t>Difficulty making decisions</a:t>
            </a:r>
            <a:endParaRPr lang="en-CA" dirty="0"/>
          </a:p>
          <a:p>
            <a:pPr lvl="0"/>
            <a:r>
              <a:rPr lang="en-CA" dirty="0">
                <a:sym typeface="Kulim Park"/>
              </a:rPr>
              <a:t>Thoughts of death or suicide</a:t>
            </a:r>
            <a:endParaRPr lang="en-CA" dirty="0"/>
          </a:p>
          <a:p>
            <a:endParaRPr lang="en-CA" dirty="0"/>
          </a:p>
        </p:txBody>
      </p:sp>
    </p:spTree>
    <p:extLst>
      <p:ext uri="{BB962C8B-B14F-4D97-AF65-F5344CB8AC3E}">
        <p14:creationId xmlns:p14="http://schemas.microsoft.com/office/powerpoint/2010/main" val="3973090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4FE5-F956-1CB6-961D-84F66D1642D3}"/>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3DF48DE4-7756-14A6-36E6-E64A257A0AE2}"/>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the differences and similarities between grief, depression and anxiety? What impact does it have on someone’s quality of life? </a:t>
            </a:r>
            <a:endParaRPr lang="en-CA" dirty="0"/>
          </a:p>
          <a:p>
            <a:pPr lvl="0"/>
            <a:endParaRPr lang="en-CA" dirty="0">
              <a:sym typeface="Kulim Park"/>
            </a:endParaRPr>
          </a:p>
          <a:p>
            <a:pPr lvl="0"/>
            <a:r>
              <a:rPr lang="en-CA" dirty="0">
                <a:sym typeface="Kulim Park"/>
              </a:rPr>
              <a:t>Have you ever experienced any of grief, depression, anxiety and other mental health problems during your recovery? Did you have a support system? Who/what helped you through this tough experience? </a:t>
            </a:r>
            <a:endParaRPr lang="en-CA" dirty="0"/>
          </a:p>
          <a:p>
            <a:pPr lvl="0"/>
            <a:endParaRPr lang="en-CA" dirty="0">
              <a:sym typeface="Kulim Park"/>
            </a:endParaRPr>
          </a:p>
          <a:p>
            <a:pPr lvl="0"/>
            <a:r>
              <a:rPr lang="en-CA" dirty="0">
                <a:sym typeface="Kulim Park"/>
              </a:rPr>
              <a:t>Are there any specific strategies you would recommend for improving your mental health or helping someone else with their mental health struggles?  </a:t>
            </a:r>
          </a:p>
          <a:p>
            <a:endParaRPr lang="en-CA" dirty="0"/>
          </a:p>
        </p:txBody>
      </p:sp>
    </p:spTree>
    <p:extLst>
      <p:ext uri="{BB962C8B-B14F-4D97-AF65-F5344CB8AC3E}">
        <p14:creationId xmlns:p14="http://schemas.microsoft.com/office/powerpoint/2010/main" val="2855398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9037-FF67-7CE7-5BCC-7C6CA8C712CB}"/>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EAC210F-5361-A7B7-6E89-13E5CCB9D480}"/>
              </a:ext>
            </a:extLst>
          </p:cNvPr>
          <p:cNvSpPr>
            <a:spLocks noGrp="1"/>
          </p:cNvSpPr>
          <p:nvPr>
            <p:ph idx="1"/>
          </p:nvPr>
        </p:nvSpPr>
        <p:spPr>
          <a:xfrm>
            <a:off x="838200" y="1825625"/>
            <a:ext cx="8550897" cy="4351338"/>
          </a:xfrm>
        </p:spPr>
        <p:txBody>
          <a:bodyPr>
            <a:normAutofit fontScale="85000" lnSpcReduction="20000"/>
          </a:bodyPr>
          <a:lstStyle/>
          <a:p>
            <a:pPr marL="0" lvl="0" indent="0">
              <a:buNone/>
            </a:pPr>
            <a:r>
              <a:rPr lang="en-CA" dirty="0">
                <a:sym typeface="Kulim Park"/>
              </a:rPr>
              <a:t>Check your understanding:</a:t>
            </a:r>
          </a:p>
          <a:p>
            <a:pPr lvl="0"/>
            <a:r>
              <a:rPr lang="en-CA" dirty="0">
                <a:sym typeface="Kulim Park"/>
              </a:rPr>
              <a:t>Depression is associated with decreased use of _____________ and poorer _______________.</a:t>
            </a:r>
          </a:p>
          <a:p>
            <a:pPr lvl="0"/>
            <a:r>
              <a:rPr lang="en-CA" dirty="0">
                <a:sym typeface="Kulim Park"/>
              </a:rPr>
              <a:t>Depressive symptoms include ________________ .</a:t>
            </a:r>
          </a:p>
          <a:p>
            <a:pPr lvl="0"/>
            <a:r>
              <a:rPr lang="en-CA" dirty="0">
                <a:sym typeface="Kulim Park"/>
              </a:rPr>
              <a:t>As a peer visitor you can help them by _____________________.</a:t>
            </a:r>
          </a:p>
          <a:p>
            <a:pPr lvl="0"/>
            <a:r>
              <a:rPr lang="en-CA" dirty="0">
                <a:sym typeface="Kulim Park"/>
              </a:rPr>
              <a:t>Grief differs from depression in that it ________________ over time.</a:t>
            </a:r>
          </a:p>
          <a:p>
            <a:pPr lvl="0"/>
            <a:r>
              <a:rPr lang="en-CA" dirty="0">
                <a:sym typeface="Kulim Park"/>
              </a:rPr>
              <a:t>Persons with __________ extremity amputations have higher levels of anxiety than those with _________ extremity amputations.</a:t>
            </a:r>
          </a:p>
          <a:p>
            <a:pPr lvl="0"/>
            <a:r>
              <a:rPr lang="en-CA" dirty="0">
                <a:sym typeface="Kulim Park"/>
              </a:rPr>
              <a:t>Symptoms of anxiety include ________________ .</a:t>
            </a:r>
          </a:p>
          <a:p>
            <a:pPr lvl="0"/>
            <a:r>
              <a:rPr lang="en-CA" dirty="0">
                <a:sym typeface="Kulim Park"/>
              </a:rPr>
              <a:t>Depression and anxiety are correlated with ______________ quality of life.</a:t>
            </a:r>
          </a:p>
          <a:p>
            <a:endParaRPr lang="en-CA" dirty="0"/>
          </a:p>
        </p:txBody>
      </p:sp>
      <p:sp>
        <p:nvSpPr>
          <p:cNvPr id="6" name="TextBox 5">
            <a:extLst>
              <a:ext uri="{FF2B5EF4-FFF2-40B4-BE49-F238E27FC236}">
                <a16:creationId xmlns:a16="http://schemas.microsoft.com/office/drawing/2014/main" id="{F4DEDCB9-7F4F-5E60-764B-761F0A9F0F3F}"/>
              </a:ext>
            </a:extLst>
          </p:cNvPr>
          <p:cNvSpPr txBox="1"/>
          <p:nvPr/>
        </p:nvSpPr>
        <p:spPr>
          <a:xfrm>
            <a:off x="9615340" y="2020626"/>
            <a:ext cx="2177591" cy="3139321"/>
          </a:xfrm>
          <a:prstGeom prst="rect">
            <a:avLst/>
          </a:prstGeom>
          <a:noFill/>
        </p:spPr>
        <p:txBody>
          <a:bodyPr wrap="square" rtlCol="0">
            <a:spAutoFit/>
          </a:bodyPr>
          <a:lstStyle/>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self-rated health</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increased fatigue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Prosthesis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Diminishes</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Poorer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letting them know you are there</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Upper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Lower</a:t>
            </a:r>
          </a:p>
          <a:p>
            <a:pPr marL="285750" indent="-285750">
              <a:buFont typeface="Arial" panose="020B0604020202020204" pitchFamily="34" charset="0"/>
              <a:buChar char="•"/>
            </a:pPr>
            <a:r>
              <a:rPr lang="en-CA" sz="1800" dirty="0">
                <a:solidFill>
                  <a:srgbClr val="FF0000"/>
                </a:solidFill>
                <a:latin typeface="Kulim Park"/>
                <a:ea typeface="Kulim Park"/>
                <a:cs typeface="Kulim Park"/>
                <a:sym typeface="Kulim Park"/>
              </a:rPr>
              <a:t>nervousness</a:t>
            </a:r>
            <a:endParaRPr lang="en-CA" sz="1800" b="1" dirty="0"/>
          </a:p>
          <a:p>
            <a:endParaRPr lang="en-CA" dirty="0"/>
          </a:p>
        </p:txBody>
      </p:sp>
    </p:spTree>
    <p:extLst>
      <p:ext uri="{BB962C8B-B14F-4D97-AF65-F5344CB8AC3E}">
        <p14:creationId xmlns:p14="http://schemas.microsoft.com/office/powerpoint/2010/main" val="3373173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7881-9A48-AFAC-213B-EEBA4BE95354}"/>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C6CCA54D-9D54-4715-A26B-A9883978C024}"/>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a:t>
            </a:r>
            <a:endParaRPr lang="en-CA" dirty="0"/>
          </a:p>
          <a:p>
            <a:pPr lvl="0"/>
            <a:r>
              <a:rPr lang="en-CA" dirty="0">
                <a:sym typeface="Kulim Park"/>
              </a:rPr>
              <a:t>The amputee you are supporting is an Indigenous man of the Anishinaabe Nation. </a:t>
            </a:r>
          </a:p>
          <a:p>
            <a:pPr lvl="0"/>
            <a:r>
              <a:rPr lang="en-CA" dirty="0">
                <a:sym typeface="Kulim Park"/>
              </a:rPr>
              <a:t>He tells you that he is currently going through rehabilitation at the local hospital, but he dreads going there every time due to the amount of discrimination he has experienced. </a:t>
            </a:r>
          </a:p>
          <a:p>
            <a:pPr lvl="0"/>
            <a:r>
              <a:rPr lang="en-CA" dirty="0">
                <a:sym typeface="Kulim Park"/>
              </a:rPr>
              <a:t>His physiotherapist is very impatient with him and often pushes him to do exercises he is not comfortable with.</a:t>
            </a:r>
          </a:p>
          <a:p>
            <a:endParaRPr lang="en-CA" dirty="0"/>
          </a:p>
        </p:txBody>
      </p:sp>
    </p:spTree>
    <p:extLst>
      <p:ext uri="{BB962C8B-B14F-4D97-AF65-F5344CB8AC3E}">
        <p14:creationId xmlns:p14="http://schemas.microsoft.com/office/powerpoint/2010/main" val="5256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CB48-2008-B00D-EDF1-73D4FB196AA1}"/>
              </a:ext>
            </a:extLst>
          </p:cNvPr>
          <p:cNvSpPr>
            <a:spLocks noGrp="1"/>
          </p:cNvSpPr>
          <p:nvPr>
            <p:ph type="title"/>
          </p:nvPr>
        </p:nvSpPr>
        <p:spPr>
          <a:xfrm>
            <a:off x="838200" y="365125"/>
            <a:ext cx="10515600" cy="1325563"/>
          </a:xfrm>
        </p:spPr>
        <p:txBody>
          <a:bodyPr/>
          <a:lstStyle/>
          <a:p>
            <a:r>
              <a:rPr lang="en-CA" dirty="0">
                <a:sym typeface="Kulim Park SemiBold"/>
              </a:rPr>
              <a:t>Grief, Depression, Anxiety and Quality of Life </a:t>
            </a:r>
            <a:endParaRPr lang="en-CA" dirty="0"/>
          </a:p>
        </p:txBody>
      </p:sp>
      <p:sp>
        <p:nvSpPr>
          <p:cNvPr id="3" name="Content Placeholder 2">
            <a:extLst>
              <a:ext uri="{FF2B5EF4-FFF2-40B4-BE49-F238E27FC236}">
                <a16:creationId xmlns:a16="http://schemas.microsoft.com/office/drawing/2014/main" id="{EDB65AD7-A546-A8AF-2CF8-3A991F5AF0B7}"/>
              </a:ext>
            </a:extLst>
          </p:cNvPr>
          <p:cNvSpPr>
            <a:spLocks noGrp="1"/>
          </p:cNvSpPr>
          <p:nvPr>
            <p:ph idx="1"/>
          </p:nvPr>
        </p:nvSpPr>
        <p:spPr>
          <a:xfrm>
            <a:off x="838200" y="1825625"/>
            <a:ext cx="10515600" cy="4351338"/>
          </a:xfrm>
        </p:spPr>
        <p:txBody>
          <a:bodyPr/>
          <a:lstStyle/>
          <a:p>
            <a:pPr marL="0" lvl="0" indent="0">
              <a:buNone/>
            </a:pPr>
            <a:r>
              <a:rPr lang="en-CA" dirty="0">
                <a:sym typeface="Kulim Park"/>
              </a:rPr>
              <a:t>Scenario (continued): </a:t>
            </a:r>
            <a:endParaRPr lang="en-CA" dirty="0"/>
          </a:p>
          <a:p>
            <a:pPr lvl="0"/>
            <a:r>
              <a:rPr lang="en-CA" dirty="0">
                <a:sym typeface="Kulim Park"/>
              </a:rPr>
              <a:t>When he tells his physiotherapist that he is very anxious about doing the exercises and he is afraid of further injuries since he is not ready, the response he received was: “You need to do these exercises, or you are never going to recover.” </a:t>
            </a:r>
          </a:p>
          <a:p>
            <a:pPr lvl="0"/>
            <a:r>
              <a:rPr lang="en-CA" dirty="0">
                <a:sym typeface="Kulim Park"/>
              </a:rPr>
              <a:t>What advice would you give him to help him through this tough situation? </a:t>
            </a:r>
            <a:endParaRPr lang="en-CA" dirty="0"/>
          </a:p>
          <a:p>
            <a:endParaRPr lang="en-CA" dirty="0"/>
          </a:p>
        </p:txBody>
      </p:sp>
    </p:spTree>
    <p:extLst>
      <p:ext uri="{BB962C8B-B14F-4D97-AF65-F5344CB8AC3E}">
        <p14:creationId xmlns:p14="http://schemas.microsoft.com/office/powerpoint/2010/main" val="38316495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F4EB-3238-7C1D-2FEE-74BC481FF7E5}"/>
              </a:ext>
            </a:extLst>
          </p:cNvPr>
          <p:cNvSpPr>
            <a:spLocks noGrp="1"/>
          </p:cNvSpPr>
          <p:nvPr>
            <p:ph type="title"/>
          </p:nvPr>
        </p:nvSpPr>
        <p:spPr>
          <a:xfrm>
            <a:off x="838200" y="365125"/>
            <a:ext cx="10515600" cy="1325563"/>
          </a:xfrm>
        </p:spPr>
        <p:txBody>
          <a:bodyPr/>
          <a:lstStyle/>
          <a:p>
            <a:r>
              <a:rPr lang="en-CA" dirty="0"/>
              <a:t>Post-Traumatic-Stress-Disorder - Symptoms</a:t>
            </a:r>
          </a:p>
        </p:txBody>
      </p:sp>
      <p:grpSp>
        <p:nvGrpSpPr>
          <p:cNvPr id="5" name="Google Shape;845;p61">
            <a:extLst>
              <a:ext uri="{FF2B5EF4-FFF2-40B4-BE49-F238E27FC236}">
                <a16:creationId xmlns:a16="http://schemas.microsoft.com/office/drawing/2014/main" id="{6B6580F0-6356-D5DB-402B-B033FD271BAE}"/>
              </a:ext>
            </a:extLst>
          </p:cNvPr>
          <p:cNvGrpSpPr/>
          <p:nvPr/>
        </p:nvGrpSpPr>
        <p:grpSpPr>
          <a:xfrm>
            <a:off x="3237470" y="1617629"/>
            <a:ext cx="5313406" cy="4643574"/>
            <a:chOff x="1174154" y="343086"/>
            <a:chExt cx="4087193" cy="4064163"/>
          </a:xfrm>
        </p:grpSpPr>
        <p:sp>
          <p:nvSpPr>
            <p:cNvPr id="6" name="Google Shape;846;p61">
              <a:extLst>
                <a:ext uri="{FF2B5EF4-FFF2-40B4-BE49-F238E27FC236}">
                  <a16:creationId xmlns:a16="http://schemas.microsoft.com/office/drawing/2014/main" id="{D8FCCFEA-68F1-D759-BCDA-0E7928FEFB88}"/>
                </a:ext>
              </a:extLst>
            </p:cNvPr>
            <p:cNvSpPr/>
            <p:nvPr/>
          </p:nvSpPr>
          <p:spPr>
            <a:xfrm>
              <a:off x="1446394" y="343086"/>
              <a:ext cx="3802075" cy="3802075"/>
            </a:xfrm>
            <a:prstGeom prst="pie">
              <a:avLst>
                <a:gd name="adj1" fmla="val 162000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847;p61">
              <a:extLst>
                <a:ext uri="{FF2B5EF4-FFF2-40B4-BE49-F238E27FC236}">
                  <a16:creationId xmlns:a16="http://schemas.microsoft.com/office/drawing/2014/main" id="{21D8D416-2D08-1510-2E33-7EB332D833DE}"/>
                </a:ext>
              </a:extLst>
            </p:cNvPr>
            <p:cNvSpPr txBox="1"/>
            <p:nvPr/>
          </p:nvSpPr>
          <p:spPr>
            <a:xfrm>
              <a:off x="3390884" y="1046470"/>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Intrusion</a:t>
              </a:r>
              <a:endParaRPr sz="1400" b="0" i="0" u="none" strike="noStrike" cap="none">
                <a:solidFill>
                  <a:srgbClr val="000000"/>
                </a:solidFill>
                <a:latin typeface="Arial"/>
                <a:ea typeface="Arial"/>
                <a:cs typeface="Arial"/>
                <a:sym typeface="Arial"/>
              </a:endParaRPr>
            </a:p>
          </p:txBody>
        </p:sp>
        <p:sp>
          <p:nvSpPr>
            <p:cNvPr id="8" name="Google Shape;848;p61">
              <a:extLst>
                <a:ext uri="{FF2B5EF4-FFF2-40B4-BE49-F238E27FC236}">
                  <a16:creationId xmlns:a16="http://schemas.microsoft.com/office/drawing/2014/main" id="{3DCBAEB7-5CB3-E1D0-AC24-47F32841AF01}"/>
                </a:ext>
              </a:extLst>
            </p:cNvPr>
            <p:cNvSpPr/>
            <p:nvPr/>
          </p:nvSpPr>
          <p:spPr>
            <a:xfrm>
              <a:off x="1459272" y="564416"/>
              <a:ext cx="3802075" cy="3802075"/>
            </a:xfrm>
            <a:prstGeom prst="pie">
              <a:avLst>
                <a:gd name="adj1" fmla="val 0"/>
                <a:gd name="adj2" fmla="val 54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849;p61">
              <a:extLst>
                <a:ext uri="{FF2B5EF4-FFF2-40B4-BE49-F238E27FC236}">
                  <a16:creationId xmlns:a16="http://schemas.microsoft.com/office/drawing/2014/main" id="{BFD6E2B1-03D1-69FC-011C-B4EDE67290F4}"/>
                </a:ext>
              </a:extLst>
            </p:cNvPr>
            <p:cNvSpPr txBox="1"/>
            <p:nvPr/>
          </p:nvSpPr>
          <p:spPr>
            <a:xfrm>
              <a:off x="3428204" y="2533348"/>
              <a:ext cx="1403146" cy="113157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Avoidance</a:t>
              </a:r>
              <a:endParaRPr sz="1400" b="0" i="0" u="none" strike="noStrike" cap="none">
                <a:solidFill>
                  <a:srgbClr val="000000"/>
                </a:solidFill>
                <a:latin typeface="Arial"/>
                <a:ea typeface="Arial"/>
                <a:cs typeface="Arial"/>
                <a:sym typeface="Arial"/>
              </a:endParaRPr>
            </a:p>
          </p:txBody>
        </p:sp>
        <p:sp>
          <p:nvSpPr>
            <p:cNvPr id="10" name="Google Shape;850;p61">
              <a:extLst>
                <a:ext uri="{FF2B5EF4-FFF2-40B4-BE49-F238E27FC236}">
                  <a16:creationId xmlns:a16="http://schemas.microsoft.com/office/drawing/2014/main" id="{1F1CAB4B-7CE8-A813-7A21-CAC4BB595DA3}"/>
                </a:ext>
              </a:extLst>
            </p:cNvPr>
            <p:cNvSpPr/>
            <p:nvPr/>
          </p:nvSpPr>
          <p:spPr>
            <a:xfrm>
              <a:off x="1214874" y="605174"/>
              <a:ext cx="3802075" cy="3802075"/>
            </a:xfrm>
            <a:prstGeom prst="pie">
              <a:avLst>
                <a:gd name="adj1" fmla="val 5400000"/>
                <a:gd name="adj2" fmla="val 108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851;p61">
              <a:extLst>
                <a:ext uri="{FF2B5EF4-FFF2-40B4-BE49-F238E27FC236}">
                  <a16:creationId xmlns:a16="http://schemas.microsoft.com/office/drawing/2014/main" id="{F4EED53B-3E15-0BF6-1E24-4427820F2060}"/>
                </a:ext>
              </a:extLst>
            </p:cNvPr>
            <p:cNvSpPr txBox="1"/>
            <p:nvPr/>
          </p:nvSpPr>
          <p:spPr>
            <a:xfrm>
              <a:off x="1565416" y="2574092"/>
              <a:ext cx="1482600" cy="13266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Cognition</a:t>
              </a:r>
              <a:endParaRPr sz="1400" b="0" i="0" u="none" strike="noStrike" cap="none">
                <a:solidFill>
                  <a:srgbClr val="000000"/>
                </a:solidFill>
                <a:latin typeface="Arial"/>
                <a:ea typeface="Arial"/>
                <a:cs typeface="Arial"/>
                <a:sym typeface="Arial"/>
              </a:endParaRPr>
            </a:p>
          </p:txBody>
        </p:sp>
        <p:sp>
          <p:nvSpPr>
            <p:cNvPr id="12" name="Google Shape;852;p61">
              <a:extLst>
                <a:ext uri="{FF2B5EF4-FFF2-40B4-BE49-F238E27FC236}">
                  <a16:creationId xmlns:a16="http://schemas.microsoft.com/office/drawing/2014/main" id="{5E37585B-08E8-B131-BC33-76E780D5B0FE}"/>
                </a:ext>
              </a:extLst>
            </p:cNvPr>
            <p:cNvSpPr/>
            <p:nvPr/>
          </p:nvSpPr>
          <p:spPr>
            <a:xfrm>
              <a:off x="1174154" y="360739"/>
              <a:ext cx="3802075" cy="3802075"/>
            </a:xfrm>
            <a:prstGeom prst="pie">
              <a:avLst>
                <a:gd name="adj1" fmla="val 108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853;p61">
              <a:extLst>
                <a:ext uri="{FF2B5EF4-FFF2-40B4-BE49-F238E27FC236}">
                  <a16:creationId xmlns:a16="http://schemas.microsoft.com/office/drawing/2014/main" id="{F07EF04D-C677-2784-8206-B1DB48F3135D}"/>
                </a:ext>
              </a:extLst>
            </p:cNvPr>
            <p:cNvSpPr txBox="1"/>
            <p:nvPr/>
          </p:nvSpPr>
          <p:spPr>
            <a:xfrm>
              <a:off x="1611178" y="987584"/>
              <a:ext cx="1482600" cy="12063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CA" sz="2000" b="0" i="0" u="none" strike="noStrike" cap="none">
                  <a:solidFill>
                    <a:schemeClr val="lt1"/>
                  </a:solidFill>
                  <a:latin typeface="Arial"/>
                  <a:ea typeface="Arial"/>
                  <a:cs typeface="Arial"/>
                  <a:sym typeface="Arial"/>
                </a:rPr>
                <a:t>Alterations in arousal and reactivity</a:t>
              </a:r>
              <a:endParaRPr sz="1400" b="0" i="0" u="none" strike="noStrike" cap="none">
                <a:solidFill>
                  <a:srgbClr val="000000"/>
                </a:solidFill>
                <a:latin typeface="Arial"/>
                <a:ea typeface="Arial"/>
                <a:cs typeface="Arial"/>
                <a:sym typeface="Arial"/>
              </a:endParaRPr>
            </a:p>
          </p:txBody>
        </p:sp>
      </p:grpSp>
      <p:pic>
        <p:nvPicPr>
          <p:cNvPr id="14" name="Google Shape;854;p61">
            <a:extLst>
              <a:ext uri="{FF2B5EF4-FFF2-40B4-BE49-F238E27FC236}">
                <a16:creationId xmlns:a16="http://schemas.microsoft.com/office/drawing/2014/main" id="{AAA00B6C-6DD6-2AB8-9E19-DF6D2B88FA18}"/>
              </a:ext>
            </a:extLst>
          </p:cNvPr>
          <p:cNvPicPr preferRelativeResize="0"/>
          <p:nvPr/>
        </p:nvPicPr>
        <p:blipFill rotWithShape="1">
          <a:blip r:embed="rId3">
            <a:alphaModFix/>
          </a:blip>
          <a:srcRect/>
          <a:stretch/>
        </p:blipFill>
        <p:spPr>
          <a:xfrm>
            <a:off x="1398073" y="1759145"/>
            <a:ext cx="1619895" cy="1669855"/>
          </a:xfrm>
          <a:prstGeom prst="ellipse">
            <a:avLst/>
          </a:prstGeom>
          <a:noFill/>
          <a:ln>
            <a:noFill/>
          </a:ln>
        </p:spPr>
      </p:pic>
      <p:pic>
        <p:nvPicPr>
          <p:cNvPr id="15" name="Google Shape;855;p61">
            <a:extLst>
              <a:ext uri="{FF2B5EF4-FFF2-40B4-BE49-F238E27FC236}">
                <a16:creationId xmlns:a16="http://schemas.microsoft.com/office/drawing/2014/main" id="{A67B8316-AEF6-0CB2-59EC-2266B35D468B}"/>
              </a:ext>
            </a:extLst>
          </p:cNvPr>
          <p:cNvPicPr preferRelativeResize="0"/>
          <p:nvPr/>
        </p:nvPicPr>
        <p:blipFill rotWithShape="1">
          <a:blip r:embed="rId4">
            <a:alphaModFix/>
          </a:blip>
          <a:srcRect/>
          <a:stretch/>
        </p:blipFill>
        <p:spPr>
          <a:xfrm>
            <a:off x="8731614" y="1631667"/>
            <a:ext cx="1715811" cy="1581089"/>
          </a:xfrm>
          <a:prstGeom prst="ellipse">
            <a:avLst/>
          </a:prstGeom>
          <a:noFill/>
          <a:ln>
            <a:noFill/>
          </a:ln>
        </p:spPr>
      </p:pic>
      <p:pic>
        <p:nvPicPr>
          <p:cNvPr id="16" name="Google Shape;856;p61">
            <a:extLst>
              <a:ext uri="{FF2B5EF4-FFF2-40B4-BE49-F238E27FC236}">
                <a16:creationId xmlns:a16="http://schemas.microsoft.com/office/drawing/2014/main" id="{A9F2E118-D76F-FBE9-81D6-5A23B818C61D}"/>
              </a:ext>
            </a:extLst>
          </p:cNvPr>
          <p:cNvPicPr preferRelativeResize="0"/>
          <p:nvPr/>
        </p:nvPicPr>
        <p:blipFill rotWithShape="1">
          <a:blip r:embed="rId5">
            <a:alphaModFix/>
          </a:blip>
          <a:srcRect/>
          <a:stretch/>
        </p:blipFill>
        <p:spPr>
          <a:xfrm>
            <a:off x="8902115" y="4591351"/>
            <a:ext cx="1649397" cy="1586246"/>
          </a:xfrm>
          <a:prstGeom prst="ellipse">
            <a:avLst/>
          </a:prstGeom>
          <a:noFill/>
          <a:ln>
            <a:noFill/>
          </a:ln>
        </p:spPr>
      </p:pic>
      <p:pic>
        <p:nvPicPr>
          <p:cNvPr id="17" name="Google Shape;857;p61">
            <a:extLst>
              <a:ext uri="{FF2B5EF4-FFF2-40B4-BE49-F238E27FC236}">
                <a16:creationId xmlns:a16="http://schemas.microsoft.com/office/drawing/2014/main" id="{76EFB75B-E6C9-A101-7AD9-CAAD64F1984C}"/>
              </a:ext>
            </a:extLst>
          </p:cNvPr>
          <p:cNvPicPr preferRelativeResize="0"/>
          <p:nvPr/>
        </p:nvPicPr>
        <p:blipFill rotWithShape="1">
          <a:blip r:embed="rId6">
            <a:alphaModFix/>
          </a:blip>
          <a:srcRect/>
          <a:stretch/>
        </p:blipFill>
        <p:spPr>
          <a:xfrm>
            <a:off x="1398073" y="4591350"/>
            <a:ext cx="1619895" cy="1669854"/>
          </a:xfrm>
          <a:prstGeom prst="ellipse">
            <a:avLst/>
          </a:prstGeom>
          <a:noFill/>
          <a:ln>
            <a:noFill/>
          </a:ln>
        </p:spPr>
      </p:pic>
    </p:spTree>
    <p:extLst>
      <p:ext uri="{BB962C8B-B14F-4D97-AF65-F5344CB8AC3E}">
        <p14:creationId xmlns:p14="http://schemas.microsoft.com/office/powerpoint/2010/main" val="174778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8492-BCB9-427A-E15C-72B3AEBF3548}"/>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FFD10C63-A860-BA91-331F-99906460DFE2}"/>
              </a:ext>
            </a:extLst>
          </p:cNvPr>
          <p:cNvSpPr>
            <a:spLocks noGrp="1"/>
          </p:cNvSpPr>
          <p:nvPr>
            <p:ph idx="1"/>
          </p:nvPr>
        </p:nvSpPr>
        <p:spPr>
          <a:xfrm>
            <a:off x="838200" y="1825625"/>
            <a:ext cx="10515600" cy="4351338"/>
          </a:xfrm>
        </p:spPr>
        <p:txBody>
          <a:bodyPr/>
          <a:lstStyle/>
          <a:p>
            <a:pPr marL="0" indent="0">
              <a:buNone/>
            </a:pPr>
            <a:r>
              <a:rPr lang="en-CA" dirty="0">
                <a:sym typeface="Kulim Park"/>
              </a:rPr>
              <a:t>Group Discussion 3: </a:t>
            </a:r>
          </a:p>
          <a:p>
            <a:endParaRPr lang="en-CA" dirty="0">
              <a:sym typeface="Kulim Park"/>
            </a:endParaRPr>
          </a:p>
          <a:p>
            <a:r>
              <a:rPr lang="en-CA" dirty="0">
                <a:sym typeface="Kulim Park"/>
              </a:rPr>
              <a:t>If you had a peer support visitor, at what point in the amputation process did they play a role?</a:t>
            </a:r>
            <a:endParaRPr lang="en-CA" dirty="0"/>
          </a:p>
        </p:txBody>
      </p:sp>
    </p:spTree>
    <p:extLst>
      <p:ext uri="{BB962C8B-B14F-4D97-AF65-F5344CB8AC3E}">
        <p14:creationId xmlns:p14="http://schemas.microsoft.com/office/powerpoint/2010/main" val="4190387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523-6F79-833E-BB6D-D9CDD6F59728}"/>
              </a:ext>
            </a:extLst>
          </p:cNvPr>
          <p:cNvSpPr>
            <a:spLocks noGrp="1"/>
          </p:cNvSpPr>
          <p:nvPr>
            <p:ph type="title"/>
          </p:nvPr>
        </p:nvSpPr>
        <p:spPr>
          <a:xfrm>
            <a:off x="838200" y="365125"/>
            <a:ext cx="10515600" cy="1325563"/>
          </a:xfrm>
        </p:spPr>
        <p:txBody>
          <a:bodyPr/>
          <a:lstStyle/>
          <a:p>
            <a:r>
              <a:rPr lang="en-CA" dirty="0"/>
              <a:t>Post Traumatic Stress Disorder</a:t>
            </a:r>
          </a:p>
        </p:txBody>
      </p:sp>
      <p:sp>
        <p:nvSpPr>
          <p:cNvPr id="3" name="Content Placeholder 2">
            <a:extLst>
              <a:ext uri="{FF2B5EF4-FFF2-40B4-BE49-F238E27FC236}">
                <a16:creationId xmlns:a16="http://schemas.microsoft.com/office/drawing/2014/main" id="{6033F351-0692-3247-FE62-BEC1A3BCB3B9}"/>
              </a:ext>
            </a:extLst>
          </p:cNvPr>
          <p:cNvSpPr>
            <a:spLocks noGrp="1"/>
          </p:cNvSpPr>
          <p:nvPr>
            <p:ph idx="1"/>
          </p:nvPr>
        </p:nvSpPr>
        <p:spPr>
          <a:xfrm>
            <a:off x="838200" y="1825625"/>
            <a:ext cx="10515600" cy="4351338"/>
          </a:xfrm>
        </p:spPr>
        <p:txBody>
          <a:bodyPr/>
          <a:lstStyle/>
          <a:p>
            <a:pPr lvl="0"/>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p:txBody>
      </p:sp>
      <p:pic>
        <p:nvPicPr>
          <p:cNvPr id="6" name="Google Shape;638;p80">
            <a:hlinkClick r:id="rId4"/>
            <a:extLst>
              <a:ext uri="{FF2B5EF4-FFF2-40B4-BE49-F238E27FC236}">
                <a16:creationId xmlns:a16="http://schemas.microsoft.com/office/drawing/2014/main" id="{AB34315E-CEB4-F25D-BF02-AA2063256690}"/>
              </a:ext>
            </a:extLst>
          </p:cNvPr>
          <p:cNvPicPr preferRelativeResize="0"/>
          <p:nvPr/>
        </p:nvPicPr>
        <p:blipFill>
          <a:blip r:embed="rId5">
            <a:alphaModFix/>
          </a:blip>
          <a:stretch>
            <a:fillRect/>
          </a:stretch>
        </p:blipFill>
        <p:spPr>
          <a:xfrm>
            <a:off x="3517538" y="1690688"/>
            <a:ext cx="4586775" cy="1366946"/>
          </a:xfrm>
          <a:prstGeom prst="rect">
            <a:avLst/>
          </a:prstGeom>
          <a:noFill/>
          <a:ln>
            <a:noFill/>
          </a:ln>
        </p:spPr>
      </p:pic>
    </p:spTree>
    <p:extLst>
      <p:ext uri="{BB962C8B-B14F-4D97-AF65-F5344CB8AC3E}">
        <p14:creationId xmlns:p14="http://schemas.microsoft.com/office/powerpoint/2010/main" val="733737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0384-1764-356E-8598-03936F83D51B}"/>
              </a:ext>
            </a:extLst>
          </p:cNvPr>
          <p:cNvSpPr>
            <a:spLocks noGrp="1"/>
          </p:cNvSpPr>
          <p:nvPr>
            <p:ph type="title"/>
          </p:nvPr>
        </p:nvSpPr>
        <p:spPr>
          <a:xfrm>
            <a:off x="838200" y="365125"/>
            <a:ext cx="10515600" cy="1325563"/>
          </a:xfrm>
        </p:spPr>
        <p:txBody>
          <a:bodyPr/>
          <a:lstStyle/>
          <a:p>
            <a:r>
              <a:rPr lang="en-CA" dirty="0"/>
              <a:t>Body Image Disturbance</a:t>
            </a:r>
          </a:p>
        </p:txBody>
      </p:sp>
      <p:sp>
        <p:nvSpPr>
          <p:cNvPr id="3" name="Content Placeholder 2">
            <a:extLst>
              <a:ext uri="{FF2B5EF4-FFF2-40B4-BE49-F238E27FC236}">
                <a16:creationId xmlns:a16="http://schemas.microsoft.com/office/drawing/2014/main" id="{54E3AD0A-D3AF-6DF8-756C-73CDE17B76DA}"/>
              </a:ext>
            </a:extLst>
          </p:cNvPr>
          <p:cNvSpPr>
            <a:spLocks noGrp="1"/>
          </p:cNvSpPr>
          <p:nvPr>
            <p:ph idx="1"/>
          </p:nvPr>
        </p:nvSpPr>
        <p:spPr>
          <a:xfrm>
            <a:off x="838200" y="1825625"/>
            <a:ext cx="10515600" cy="4351338"/>
          </a:xfrm>
        </p:spPr>
        <p:txBody>
          <a:bodyPr/>
          <a:lstStyle/>
          <a:p>
            <a:pPr lvl="0"/>
            <a:r>
              <a:rPr lang="en-CA" dirty="0">
                <a:sym typeface="Kulim Park"/>
              </a:rPr>
              <a:t>Perception of one’s body</a:t>
            </a:r>
          </a:p>
          <a:p>
            <a:pPr lvl="0"/>
            <a:endParaRPr lang="en-CA" dirty="0">
              <a:sym typeface="Kulim Park"/>
            </a:endParaRPr>
          </a:p>
          <a:p>
            <a:pPr lvl="0"/>
            <a:r>
              <a:rPr lang="en-CA" dirty="0">
                <a:sym typeface="Kulim Park"/>
              </a:rPr>
              <a:t>Can be seen as a failure</a:t>
            </a:r>
          </a:p>
          <a:p>
            <a:pPr lvl="0"/>
            <a:endParaRPr lang="en-CA" dirty="0">
              <a:sym typeface="Kulim Park"/>
            </a:endParaRPr>
          </a:p>
          <a:p>
            <a:pPr lvl="0"/>
            <a:r>
              <a:rPr lang="en-CA" dirty="0">
                <a:sym typeface="Kulim Park"/>
              </a:rPr>
              <a:t>Vitality, appearance, fitness expectations</a:t>
            </a:r>
          </a:p>
          <a:p>
            <a:pPr lvl="0"/>
            <a:endParaRPr lang="en-CA" dirty="0">
              <a:sym typeface="Kulim Park"/>
            </a:endParaRPr>
          </a:p>
          <a:p>
            <a:pPr lvl="0"/>
            <a:r>
              <a:rPr lang="en-CA" dirty="0">
                <a:sym typeface="Kulim Park"/>
              </a:rPr>
              <a:t>Adapt physically, emotionally, socially and psychologically</a:t>
            </a:r>
            <a:endParaRPr lang="en-CA" dirty="0"/>
          </a:p>
        </p:txBody>
      </p:sp>
    </p:spTree>
    <p:extLst>
      <p:ext uri="{BB962C8B-B14F-4D97-AF65-F5344CB8AC3E}">
        <p14:creationId xmlns:p14="http://schemas.microsoft.com/office/powerpoint/2010/main" val="41510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F7985-CC9B-C284-7925-08B83AB0A7EF}"/>
              </a:ext>
            </a:extLst>
          </p:cNvPr>
          <p:cNvSpPr>
            <a:spLocks noGrp="1"/>
          </p:cNvSpPr>
          <p:nvPr>
            <p:ph type="title"/>
          </p:nvPr>
        </p:nvSpPr>
        <p:spPr>
          <a:xfrm>
            <a:off x="1137033" y="670559"/>
            <a:ext cx="4683321" cy="2148841"/>
          </a:xfrm>
        </p:spPr>
        <p:txBody>
          <a:bodyPr anchor="t">
            <a:normAutofit/>
          </a:bodyPr>
          <a:lstStyle/>
          <a:p>
            <a:r>
              <a:rPr lang="en-CA" dirty="0"/>
              <a:t>Body Image Disturbance</a:t>
            </a:r>
          </a:p>
        </p:txBody>
      </p:sp>
      <p:pic>
        <p:nvPicPr>
          <p:cNvPr id="4" name="Google Shape;872;g25e4c3aeedb_0_36" descr="Body image, eating disorders, and individuals with disabilities - News -  Illinois State">
            <a:extLst>
              <a:ext uri="{FF2B5EF4-FFF2-40B4-BE49-F238E27FC236}">
                <a16:creationId xmlns:a16="http://schemas.microsoft.com/office/drawing/2014/main" id="{7A0A604B-DA36-A2B5-7FC3-FCE4FC88A678}"/>
              </a:ext>
            </a:extLst>
          </p:cNvPr>
          <p:cNvPicPr preferRelativeResize="0"/>
          <p:nvPr/>
        </p:nvPicPr>
        <p:blipFill rotWithShape="1">
          <a:blip r:embed="rId3"/>
          <a:srcRect l="7604" r="4014" b="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p:spPr>
      </p:pic>
      <p:sp>
        <p:nvSpPr>
          <p:cNvPr id="3" name="Content Placeholder 2">
            <a:extLst>
              <a:ext uri="{FF2B5EF4-FFF2-40B4-BE49-F238E27FC236}">
                <a16:creationId xmlns:a16="http://schemas.microsoft.com/office/drawing/2014/main" id="{59526604-CCF2-9CDA-2E43-E19229FE5F91}"/>
              </a:ext>
            </a:extLst>
          </p:cNvPr>
          <p:cNvSpPr>
            <a:spLocks noGrp="1"/>
          </p:cNvSpPr>
          <p:nvPr>
            <p:ph idx="1"/>
          </p:nvPr>
        </p:nvSpPr>
        <p:spPr>
          <a:xfrm>
            <a:off x="6797004" y="670559"/>
            <a:ext cx="4555782" cy="5445076"/>
          </a:xfrm>
        </p:spPr>
        <p:txBody>
          <a:bodyPr anchor="t">
            <a:normAutofit/>
          </a:bodyPr>
          <a:lstStyle/>
          <a:p>
            <a:pPr marL="0" lvl="0" indent="0">
              <a:buNone/>
            </a:pPr>
            <a:r>
              <a:rPr lang="en-CA" sz="3600" dirty="0">
                <a:sym typeface="Kulim Park"/>
              </a:rPr>
              <a:t>Provide support by:</a:t>
            </a:r>
            <a:endParaRPr lang="en-CA" sz="3600" dirty="0"/>
          </a:p>
          <a:p>
            <a:pPr lvl="0"/>
            <a:r>
              <a:rPr lang="en-CA" sz="3600" dirty="0">
                <a:sym typeface="Kulim Park"/>
              </a:rPr>
              <a:t>Takes time to come to terms with their (potentially) new body</a:t>
            </a:r>
          </a:p>
          <a:p>
            <a:pPr lvl="0"/>
            <a:r>
              <a:rPr lang="en-CA" sz="3600" dirty="0">
                <a:sym typeface="Kulim Park"/>
              </a:rPr>
              <a:t>Listening when they are ready to talk about their concerns</a:t>
            </a:r>
            <a:endParaRPr lang="en-CA" sz="3600" dirty="0"/>
          </a:p>
          <a:p>
            <a:endParaRPr lang="en-CA" sz="2000" dirty="0"/>
          </a:p>
        </p:txBody>
      </p:sp>
      <p:pic>
        <p:nvPicPr>
          <p:cNvPr id="8" name="Google Shape;865;p62"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0DE4DE09-35C8-E2AF-EBC9-01BFB839DED1}"/>
              </a:ext>
            </a:extLst>
          </p:cNvPr>
          <p:cNvPicPr preferRelativeResize="0"/>
          <p:nvPr/>
        </p:nvPicPr>
        <p:blipFill rotWithShape="1">
          <a:blip r:embed="rId4">
            <a:alphaModFix/>
          </a:blip>
          <a:srcRect/>
          <a:stretch/>
        </p:blipFill>
        <p:spPr>
          <a:xfrm>
            <a:off x="9910120" y="5931243"/>
            <a:ext cx="2170688" cy="834033"/>
          </a:xfrm>
          <a:prstGeom prst="rect">
            <a:avLst/>
          </a:prstGeom>
          <a:noFill/>
          <a:ln>
            <a:noFill/>
          </a:ln>
        </p:spPr>
      </p:pic>
    </p:spTree>
    <p:extLst>
      <p:ext uri="{BB962C8B-B14F-4D97-AF65-F5344CB8AC3E}">
        <p14:creationId xmlns:p14="http://schemas.microsoft.com/office/powerpoint/2010/main" val="24747809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1C5A-A70D-14BE-FDD1-DF93F5679C19}"/>
              </a:ext>
            </a:extLst>
          </p:cNvPr>
          <p:cNvSpPr>
            <a:spLocks noGrp="1"/>
          </p:cNvSpPr>
          <p:nvPr>
            <p:ph type="title"/>
          </p:nvPr>
        </p:nvSpPr>
        <p:spPr>
          <a:xfrm>
            <a:off x="838200" y="365125"/>
            <a:ext cx="10515600" cy="1325563"/>
          </a:xfrm>
        </p:spPr>
        <p:txBody>
          <a:bodyPr/>
          <a:lstStyle/>
          <a:p>
            <a:r>
              <a:rPr lang="en-CA" dirty="0"/>
              <a:t>Body Image Disturbance</a:t>
            </a:r>
          </a:p>
        </p:txBody>
      </p:sp>
      <p:sp>
        <p:nvSpPr>
          <p:cNvPr id="3" name="Content Placeholder 2">
            <a:extLst>
              <a:ext uri="{FF2B5EF4-FFF2-40B4-BE49-F238E27FC236}">
                <a16:creationId xmlns:a16="http://schemas.microsoft.com/office/drawing/2014/main" id="{EB1C9F37-4113-6A62-518E-A720228A1E33}"/>
              </a:ext>
            </a:extLst>
          </p:cNvPr>
          <p:cNvSpPr>
            <a:spLocks noGrp="1"/>
          </p:cNvSpPr>
          <p:nvPr>
            <p:ph idx="1"/>
          </p:nvPr>
        </p:nvSpPr>
        <p:spPr>
          <a:xfrm>
            <a:off x="838200" y="1825625"/>
            <a:ext cx="10515600" cy="4351338"/>
          </a:xfrm>
        </p:spPr>
        <p:txBody>
          <a:bodyPr/>
          <a:lstStyle/>
          <a:p>
            <a:endParaRPr lang="en-US" dirty="0"/>
          </a:p>
          <a:p>
            <a:endParaRPr lang="en-US" dirty="0"/>
          </a:p>
          <a:p>
            <a:endParaRPr lang="en-US" dirty="0"/>
          </a:p>
          <a:p>
            <a:r>
              <a:rPr lang="en-US" dirty="0"/>
              <a:t>Get your phones ready!</a:t>
            </a:r>
          </a:p>
          <a:p>
            <a:r>
              <a:rPr lang="en-US" dirty="0"/>
              <a:t>It’s Kahoot Time!</a:t>
            </a:r>
          </a:p>
          <a:p>
            <a:r>
              <a:rPr lang="en-US" dirty="0"/>
              <a:t>Go to </a:t>
            </a:r>
            <a:r>
              <a:rPr lang="en-US" dirty="0">
                <a:hlinkClick r:id="rId3"/>
              </a:rPr>
              <a:t>https://kahoot.it/</a:t>
            </a:r>
            <a:endParaRPr lang="en-US" dirty="0"/>
          </a:p>
          <a:p>
            <a:r>
              <a:rPr lang="en-US" dirty="0"/>
              <a:t>Enter the pin on the screen!</a:t>
            </a:r>
          </a:p>
          <a:p>
            <a:endParaRPr lang="en-CA" dirty="0"/>
          </a:p>
        </p:txBody>
      </p:sp>
      <p:pic>
        <p:nvPicPr>
          <p:cNvPr id="6" name="Google Shape;645;p81">
            <a:hlinkClick r:id="rId4"/>
            <a:extLst>
              <a:ext uri="{FF2B5EF4-FFF2-40B4-BE49-F238E27FC236}">
                <a16:creationId xmlns:a16="http://schemas.microsoft.com/office/drawing/2014/main" id="{B66BB0DA-3EFE-21B0-59A7-616CD882A660}"/>
              </a:ext>
            </a:extLst>
          </p:cNvPr>
          <p:cNvPicPr preferRelativeResize="0"/>
          <p:nvPr/>
        </p:nvPicPr>
        <p:blipFill>
          <a:blip r:embed="rId5">
            <a:alphaModFix/>
          </a:blip>
          <a:stretch>
            <a:fillRect/>
          </a:stretch>
        </p:blipFill>
        <p:spPr>
          <a:xfrm>
            <a:off x="3538610" y="1567661"/>
            <a:ext cx="4389066" cy="1366946"/>
          </a:xfrm>
          <a:prstGeom prst="rect">
            <a:avLst/>
          </a:prstGeom>
          <a:noFill/>
          <a:ln>
            <a:noFill/>
          </a:ln>
        </p:spPr>
      </p:pic>
    </p:spTree>
    <p:extLst>
      <p:ext uri="{BB962C8B-B14F-4D97-AF65-F5344CB8AC3E}">
        <p14:creationId xmlns:p14="http://schemas.microsoft.com/office/powerpoint/2010/main" val="1587339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5CF28A-8F75-847A-6037-0D366ECCFD8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7: Difficult Issues</a:t>
            </a:r>
            <a:endParaRPr lang="en-US" sz="4000" kern="1200">
              <a:solidFill>
                <a:srgbClr val="FFFFFF"/>
              </a:solidFill>
              <a:latin typeface="+mj-lt"/>
              <a:ea typeface="+mj-ea"/>
              <a:cs typeface="+mj-cs"/>
            </a:endParaRPr>
          </a:p>
        </p:txBody>
      </p:sp>
      <p:pic>
        <p:nvPicPr>
          <p:cNvPr id="6" name="Google Shape;879;p63">
            <a:extLst>
              <a:ext uri="{FF2B5EF4-FFF2-40B4-BE49-F238E27FC236}">
                <a16:creationId xmlns:a16="http://schemas.microsoft.com/office/drawing/2014/main" id="{EFF0233E-D384-414E-C5EC-D4A4A5C424A5}"/>
              </a:ext>
            </a:extLst>
          </p:cNvPr>
          <p:cNvPicPr preferRelativeResize="0"/>
          <p:nvPr/>
        </p:nvPicPr>
        <p:blipFill rotWithShape="1">
          <a:blip r:embed="rId2"/>
          <a:stretch/>
        </p:blipFill>
        <p:spPr>
          <a:xfrm>
            <a:off x="948994" y="1966293"/>
            <a:ext cx="10294011" cy="4452160"/>
          </a:xfrm>
          <a:prstGeom prst="rect">
            <a:avLst/>
          </a:prstGeom>
          <a:noFill/>
        </p:spPr>
      </p:pic>
      <p:pic>
        <p:nvPicPr>
          <p:cNvPr id="9" name="Google Shape;880;p63" descr="jhZzUXr4OVhFvQ291PxeKQngnoEiaEJUUC8o6fubQLLG-dijA1hfCiaTH3BQI6UsXr5zvRUwZt2GP5apNmxgnJ0JS0eiFLZo3EgBBaEYTw_cptPwNBPXh8LEuJes3RthzOLSI1nieFQV8qrJrwhS=s2048.png">
            <a:extLst>
              <a:ext uri="{FF2B5EF4-FFF2-40B4-BE49-F238E27FC236}">
                <a16:creationId xmlns:a16="http://schemas.microsoft.com/office/drawing/2014/main" id="{D5760921-9B54-12F7-2F83-D5EC89BC8636}"/>
              </a:ext>
            </a:extLst>
          </p:cNvPr>
          <p:cNvPicPr preferRelativeResize="0"/>
          <p:nvPr/>
        </p:nvPicPr>
        <p:blipFill rotWithShape="1">
          <a:blip r:embed="rId3">
            <a:alphaModFix/>
          </a:blip>
          <a:srcRect/>
          <a:stretch/>
        </p:blipFill>
        <p:spPr>
          <a:xfrm>
            <a:off x="10367319" y="6017741"/>
            <a:ext cx="1716721" cy="781573"/>
          </a:xfrm>
          <a:prstGeom prst="rect">
            <a:avLst/>
          </a:prstGeom>
          <a:noFill/>
          <a:ln>
            <a:noFill/>
          </a:ln>
        </p:spPr>
      </p:pic>
    </p:spTree>
    <p:extLst>
      <p:ext uri="{BB962C8B-B14F-4D97-AF65-F5344CB8AC3E}">
        <p14:creationId xmlns:p14="http://schemas.microsoft.com/office/powerpoint/2010/main" val="2376023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8CD1FA-F02B-A208-F427-8ACF7AD1E7D1}"/>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5" name="Content Placeholder 4">
            <a:extLst>
              <a:ext uri="{FF2B5EF4-FFF2-40B4-BE49-F238E27FC236}">
                <a16:creationId xmlns:a16="http://schemas.microsoft.com/office/drawing/2014/main" id="{21A3B758-3E88-D20E-F32B-2B2DB62F9C45}"/>
              </a:ext>
            </a:extLst>
          </p:cNvPr>
          <p:cNvSpPr>
            <a:spLocks noGrp="1"/>
          </p:cNvSpPr>
          <p:nvPr>
            <p:ph idx="1"/>
          </p:nvPr>
        </p:nvSpPr>
        <p:spPr>
          <a:xfrm>
            <a:off x="838200" y="1825625"/>
            <a:ext cx="10515600" cy="4351338"/>
          </a:xfrm>
        </p:spPr>
        <p:txBody>
          <a:bodyPr>
            <a:normAutofit fontScale="92500" lnSpcReduction="20000"/>
          </a:bodyPr>
          <a:lstStyle/>
          <a:p>
            <a:pPr marL="0" lvl="0" indent="0">
              <a:buNone/>
            </a:pPr>
            <a:r>
              <a:rPr lang="en-CA" dirty="0">
                <a:sym typeface="Kulim Park"/>
              </a:rPr>
              <a:t>Crisis Services Canada Questions:</a:t>
            </a:r>
          </a:p>
          <a:p>
            <a:pPr lvl="0"/>
            <a:r>
              <a:rPr lang="en-CA" dirty="0">
                <a:sym typeface="Kulim Park"/>
              </a:rPr>
              <a:t>How are you coping with what’s been happening in your life?</a:t>
            </a:r>
            <a:endParaRPr lang="en-CA" dirty="0">
              <a:sym typeface="Arial"/>
            </a:endParaRPr>
          </a:p>
          <a:p>
            <a:pPr lvl="0"/>
            <a:r>
              <a:rPr lang="en-CA" dirty="0">
                <a:sym typeface="Kulim Park"/>
              </a:rPr>
              <a:t>Do you ever feel like just giving up?</a:t>
            </a:r>
            <a:endParaRPr lang="en-CA" dirty="0">
              <a:sym typeface="Arial"/>
            </a:endParaRPr>
          </a:p>
          <a:p>
            <a:pPr lvl="0"/>
            <a:r>
              <a:rPr lang="en-CA" dirty="0">
                <a:sym typeface="Kulim Park"/>
              </a:rPr>
              <a:t>Are you thinking about dying?</a:t>
            </a:r>
            <a:endParaRPr lang="en-CA" dirty="0">
              <a:sym typeface="Arial"/>
            </a:endParaRPr>
          </a:p>
          <a:p>
            <a:pPr lvl="0"/>
            <a:r>
              <a:rPr lang="en-CA" dirty="0">
                <a:sym typeface="Kulim Park"/>
              </a:rPr>
              <a:t>Are you thinking about hurting yourself?</a:t>
            </a:r>
            <a:endParaRPr lang="en-CA" dirty="0">
              <a:sym typeface="Arial"/>
            </a:endParaRPr>
          </a:p>
          <a:p>
            <a:pPr lvl="0"/>
            <a:r>
              <a:rPr lang="en-CA" dirty="0">
                <a:sym typeface="Kulim Park"/>
              </a:rPr>
              <a:t>Are you thinking about suicide?</a:t>
            </a:r>
            <a:endParaRPr lang="en-CA" dirty="0">
              <a:sym typeface="Arial"/>
            </a:endParaRPr>
          </a:p>
          <a:p>
            <a:pPr lvl="0"/>
            <a:r>
              <a:rPr lang="en-CA" dirty="0">
                <a:sym typeface="Kulim Park"/>
              </a:rPr>
              <a:t>Have you ever thought about suicide before, or tried to harm yourself before?</a:t>
            </a:r>
            <a:endParaRPr lang="en-CA" dirty="0">
              <a:sym typeface="Arial"/>
            </a:endParaRPr>
          </a:p>
          <a:p>
            <a:pPr lvl="0"/>
            <a:r>
              <a:rPr lang="en-CA" dirty="0">
                <a:sym typeface="Kulim Park"/>
              </a:rPr>
              <a:t>Have you thought about how or when you’d do it?</a:t>
            </a:r>
            <a:endParaRPr lang="en-CA" dirty="0">
              <a:sym typeface="Arial"/>
            </a:endParaRPr>
          </a:p>
          <a:p>
            <a:pPr lvl="0"/>
            <a:r>
              <a:rPr lang="en-CA" dirty="0">
                <a:sym typeface="Kulim Park"/>
              </a:rPr>
              <a:t>Do you have access to weapons or things that can be used as weapons to harm yourself?</a:t>
            </a:r>
          </a:p>
          <a:p>
            <a:endParaRPr lang="en-CA" dirty="0"/>
          </a:p>
        </p:txBody>
      </p:sp>
    </p:spTree>
    <p:extLst>
      <p:ext uri="{BB962C8B-B14F-4D97-AF65-F5344CB8AC3E}">
        <p14:creationId xmlns:p14="http://schemas.microsoft.com/office/powerpoint/2010/main" val="1462416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8F19-33A2-EE43-0A09-0B52AAF4DD50}"/>
              </a:ext>
            </a:extLst>
          </p:cNvPr>
          <p:cNvSpPr>
            <a:spLocks noGrp="1"/>
          </p:cNvSpPr>
          <p:nvPr>
            <p:ph type="title"/>
          </p:nvPr>
        </p:nvSpPr>
        <p:spPr>
          <a:xfrm>
            <a:off x="838200" y="365125"/>
            <a:ext cx="10515600" cy="1325563"/>
          </a:xfrm>
        </p:spPr>
        <p:txBody>
          <a:bodyPr/>
          <a:lstStyle/>
          <a:p>
            <a:r>
              <a:rPr lang="en-CA" dirty="0">
                <a:sym typeface="Kulim Park SemiBold"/>
              </a:rPr>
              <a:t>Suicide– Warning signs</a:t>
            </a:r>
            <a:endParaRPr lang="en-CA" dirty="0"/>
          </a:p>
        </p:txBody>
      </p:sp>
      <p:sp>
        <p:nvSpPr>
          <p:cNvPr id="3" name="Content Placeholder 2">
            <a:extLst>
              <a:ext uri="{FF2B5EF4-FFF2-40B4-BE49-F238E27FC236}">
                <a16:creationId xmlns:a16="http://schemas.microsoft.com/office/drawing/2014/main" id="{3D27D2A7-3BC8-7E9F-251E-79C9FC27BB74}"/>
              </a:ext>
            </a:extLst>
          </p:cNvPr>
          <p:cNvSpPr>
            <a:spLocks noGrp="1"/>
          </p:cNvSpPr>
          <p:nvPr>
            <p:ph idx="1"/>
          </p:nvPr>
        </p:nvSpPr>
        <p:spPr>
          <a:xfrm>
            <a:off x="838200" y="1825625"/>
            <a:ext cx="10515600" cy="4351338"/>
          </a:xfrm>
        </p:spPr>
        <p:txBody>
          <a:bodyPr>
            <a:normAutofit fontScale="85000" lnSpcReduction="20000"/>
          </a:bodyPr>
          <a:lstStyle/>
          <a:p>
            <a:pPr lvl="0"/>
            <a:r>
              <a:rPr lang="en-CA" dirty="0">
                <a:sym typeface="Kulim Park"/>
              </a:rPr>
              <a:t>Talking about suicide </a:t>
            </a:r>
            <a:endParaRPr lang="en-CA" dirty="0">
              <a:sym typeface="Arial"/>
            </a:endParaRPr>
          </a:p>
          <a:p>
            <a:pPr lvl="0"/>
            <a:r>
              <a:rPr lang="en-CA" dirty="0">
                <a:sym typeface="Kulim Park"/>
              </a:rPr>
              <a:t>Withdrawing from social contact and wanting to be left alone</a:t>
            </a:r>
            <a:endParaRPr lang="en-CA" dirty="0">
              <a:sym typeface="Arial"/>
            </a:endParaRPr>
          </a:p>
          <a:p>
            <a:pPr lvl="0"/>
            <a:r>
              <a:rPr lang="en-CA" dirty="0">
                <a:sym typeface="Kulim Park"/>
              </a:rPr>
              <a:t>Having wide mood swings</a:t>
            </a:r>
            <a:endParaRPr lang="en-CA" dirty="0">
              <a:sym typeface="Arial"/>
            </a:endParaRPr>
          </a:p>
          <a:p>
            <a:pPr lvl="0"/>
            <a:r>
              <a:rPr lang="en-CA" dirty="0">
                <a:sym typeface="Kulim Park"/>
              </a:rPr>
              <a:t>Being preoccupied with death, dying, or violence</a:t>
            </a:r>
            <a:endParaRPr lang="en-CA" dirty="0">
              <a:sym typeface="Arial"/>
            </a:endParaRPr>
          </a:p>
          <a:p>
            <a:pPr lvl="0"/>
            <a:r>
              <a:rPr lang="en-CA" dirty="0">
                <a:sym typeface="Kulim Park"/>
              </a:rPr>
              <a:t>Feeling trapped or hopeless about a situation</a:t>
            </a:r>
            <a:endParaRPr lang="en-CA" dirty="0">
              <a:sym typeface="Arial"/>
            </a:endParaRPr>
          </a:p>
          <a:p>
            <a:pPr lvl="0"/>
            <a:r>
              <a:rPr lang="en-CA" dirty="0">
                <a:sym typeface="Kulim Park"/>
              </a:rPr>
              <a:t>Increasing use of alcohol or drugs</a:t>
            </a:r>
            <a:endParaRPr lang="en-CA" dirty="0">
              <a:sym typeface="Arial"/>
            </a:endParaRPr>
          </a:p>
          <a:p>
            <a:pPr lvl="0"/>
            <a:r>
              <a:rPr lang="en-CA" dirty="0">
                <a:sym typeface="Kulim Park"/>
              </a:rPr>
              <a:t>Changing normal routine</a:t>
            </a:r>
            <a:endParaRPr lang="en-CA" dirty="0">
              <a:sym typeface="Arial"/>
            </a:endParaRPr>
          </a:p>
          <a:p>
            <a:pPr lvl="0"/>
            <a:r>
              <a:rPr lang="en-CA" dirty="0">
                <a:sym typeface="Kulim Park"/>
              </a:rPr>
              <a:t>Doing risky or self-destructive things</a:t>
            </a:r>
            <a:endParaRPr lang="en-CA" dirty="0">
              <a:sym typeface="Arial"/>
            </a:endParaRPr>
          </a:p>
          <a:p>
            <a:pPr lvl="0"/>
            <a:r>
              <a:rPr lang="en-CA" dirty="0">
                <a:sym typeface="Kulim Park"/>
              </a:rPr>
              <a:t>Giving away belongings or getting affairs in order</a:t>
            </a:r>
            <a:endParaRPr lang="en-CA" dirty="0">
              <a:sym typeface="Arial"/>
            </a:endParaRPr>
          </a:p>
          <a:p>
            <a:pPr lvl="0"/>
            <a:r>
              <a:rPr lang="en-CA" dirty="0">
                <a:sym typeface="Kulim Park"/>
              </a:rPr>
              <a:t>Saying goodbye to people as if they won’t be seen again</a:t>
            </a:r>
            <a:endParaRPr lang="en-CA" dirty="0">
              <a:sym typeface="Arial"/>
            </a:endParaRPr>
          </a:p>
          <a:p>
            <a:pPr lvl="0"/>
            <a:r>
              <a:rPr lang="en-CA" dirty="0">
                <a:sym typeface="Kulim Park"/>
              </a:rPr>
              <a:t>Developing personality changes or being severely anxious or agitated</a:t>
            </a:r>
            <a:endParaRPr lang="en-CA" dirty="0"/>
          </a:p>
        </p:txBody>
      </p:sp>
    </p:spTree>
    <p:extLst>
      <p:ext uri="{BB962C8B-B14F-4D97-AF65-F5344CB8AC3E}">
        <p14:creationId xmlns:p14="http://schemas.microsoft.com/office/powerpoint/2010/main" val="39158548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195C-CE58-B524-1685-8786891E2ADF}"/>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A3D1DE3-C62F-46D3-1EF0-4E308ECD5EA6}"/>
              </a:ext>
            </a:extLst>
          </p:cNvPr>
          <p:cNvSpPr>
            <a:spLocks noGrp="1"/>
          </p:cNvSpPr>
          <p:nvPr>
            <p:ph idx="1"/>
          </p:nvPr>
        </p:nvSpPr>
        <p:spPr>
          <a:xfrm>
            <a:off x="838200" y="1825625"/>
            <a:ext cx="10515600" cy="4351338"/>
          </a:xfrm>
        </p:spPr>
        <p:txBody>
          <a:bodyPr>
            <a:normAutofit/>
          </a:bodyPr>
          <a:lstStyle/>
          <a:p>
            <a:pPr lvl="0"/>
            <a:r>
              <a:rPr lang="en-CA" dirty="0">
                <a:sym typeface="Kulim Park"/>
              </a:rPr>
              <a:t>If there is Immediate Danger:</a:t>
            </a:r>
          </a:p>
          <a:p>
            <a:pPr lvl="1"/>
            <a:r>
              <a:rPr lang="en-CA" dirty="0">
                <a:sym typeface="Kulim Park"/>
              </a:rPr>
              <a:t>Don’t leave the person alone.</a:t>
            </a:r>
            <a:endParaRPr lang="en-CA" dirty="0">
              <a:sym typeface="Arial"/>
            </a:endParaRPr>
          </a:p>
          <a:p>
            <a:pPr lvl="1"/>
            <a:r>
              <a:rPr lang="en-CA" dirty="0">
                <a:sym typeface="Kulim Park"/>
              </a:rPr>
              <a:t>Call 911 or your local emergency number right away.</a:t>
            </a:r>
            <a:endParaRPr lang="en-CA" dirty="0">
              <a:sym typeface="Arial"/>
            </a:endParaRPr>
          </a:p>
          <a:p>
            <a:pPr lvl="1"/>
            <a:r>
              <a:rPr lang="en-CA" dirty="0">
                <a:sym typeface="Kulim Park"/>
              </a:rPr>
              <a:t>Try to find out if he or she is under the influence of alcohol or drugs or may have taken an overdose.</a:t>
            </a:r>
            <a:endParaRPr lang="en-CA" dirty="0">
              <a:sym typeface="Arial"/>
            </a:endParaRPr>
          </a:p>
          <a:p>
            <a:pPr lvl="1"/>
            <a:r>
              <a:rPr lang="en-CA" dirty="0">
                <a:sym typeface="Kulim Park"/>
              </a:rPr>
              <a:t>Tell a family member or friend right away what’s going on.</a:t>
            </a:r>
          </a:p>
          <a:p>
            <a:pPr marL="0" lvl="0" indent="0" algn="ctr">
              <a:buNone/>
            </a:pPr>
            <a:r>
              <a:rPr lang="en-CA" i="1" dirty="0">
                <a:sym typeface="Kulim Park"/>
              </a:rPr>
              <a:t>It is very important that you do not try to handle the situation on your own.</a:t>
            </a:r>
            <a:endParaRPr lang="en-CA" i="1" dirty="0">
              <a:sym typeface="Arial"/>
            </a:endParaRPr>
          </a:p>
          <a:p>
            <a:pPr lvl="0"/>
            <a:r>
              <a:rPr lang="en-CA" dirty="0">
                <a:sym typeface="Kulim Park"/>
              </a:rPr>
              <a:t>Provide information if danger is not immediate: </a:t>
            </a:r>
            <a:endParaRPr lang="en-CA" dirty="0">
              <a:sym typeface="Arial"/>
            </a:endParaRPr>
          </a:p>
          <a:p>
            <a:pPr lvl="1"/>
            <a:r>
              <a:rPr lang="en-CA" b="0" i="0" dirty="0">
                <a:solidFill>
                  <a:srgbClr val="4D5156"/>
                </a:solidFill>
                <a:effectLst/>
                <a:latin typeface="arial" panose="020B0604020202020204" pitchFamily="34" charset="0"/>
              </a:rPr>
              <a:t>9-8-8: Suicide Crisis Helpline</a:t>
            </a:r>
            <a:endParaRPr lang="en-CA" dirty="0">
              <a:sym typeface="Kulim Park"/>
            </a:endParaRPr>
          </a:p>
          <a:p>
            <a:endParaRPr lang="en-CA" dirty="0"/>
          </a:p>
        </p:txBody>
      </p:sp>
    </p:spTree>
    <p:extLst>
      <p:ext uri="{BB962C8B-B14F-4D97-AF65-F5344CB8AC3E}">
        <p14:creationId xmlns:p14="http://schemas.microsoft.com/office/powerpoint/2010/main" val="1383548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17FA4-75FE-EAFB-A50A-7DC55ED07D56}"/>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pic>
        <p:nvPicPr>
          <p:cNvPr id="6" name="Google Shape;908;p67" title="What should I say? Life changing conversations.">
            <a:hlinkClick r:id="rId3"/>
            <a:extLst>
              <a:ext uri="{FF2B5EF4-FFF2-40B4-BE49-F238E27FC236}">
                <a16:creationId xmlns:a16="http://schemas.microsoft.com/office/drawing/2014/main" id="{D76E01C1-6041-0B21-E50E-7A94B790ED9B}"/>
              </a:ext>
            </a:extLst>
          </p:cNvPr>
          <p:cNvPicPr preferRelativeResize="0"/>
          <p:nvPr/>
        </p:nvPicPr>
        <p:blipFill rotWithShape="1">
          <a:blip r:embed="rId4">
            <a:alphaModFix/>
          </a:blip>
          <a:srcRect/>
          <a:stretch/>
        </p:blipFill>
        <p:spPr>
          <a:xfrm>
            <a:off x="1631092" y="1275041"/>
            <a:ext cx="9144000" cy="4838059"/>
          </a:xfrm>
          <a:prstGeom prst="rect">
            <a:avLst/>
          </a:prstGeom>
          <a:noFill/>
          <a:ln>
            <a:noFill/>
          </a:ln>
        </p:spPr>
      </p:pic>
    </p:spTree>
    <p:extLst>
      <p:ext uri="{BB962C8B-B14F-4D97-AF65-F5344CB8AC3E}">
        <p14:creationId xmlns:p14="http://schemas.microsoft.com/office/powerpoint/2010/main" val="22920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061-BE87-B17B-426D-466972DF9C18}"/>
              </a:ext>
            </a:extLst>
          </p:cNvPr>
          <p:cNvSpPr>
            <a:spLocks noGrp="1"/>
          </p:cNvSpPr>
          <p:nvPr>
            <p:ph type="title"/>
          </p:nvPr>
        </p:nvSpPr>
        <p:spPr>
          <a:xfrm>
            <a:off x="838200" y="365125"/>
            <a:ext cx="10515600" cy="1325563"/>
          </a:xfrm>
        </p:spPr>
        <p:txBody>
          <a:bodyPr/>
          <a:lstStyle/>
          <a:p>
            <a:r>
              <a:rPr lang="en-CA" dirty="0"/>
              <a:t>Suicide</a:t>
            </a:r>
          </a:p>
        </p:txBody>
      </p:sp>
      <p:sp>
        <p:nvSpPr>
          <p:cNvPr id="3" name="Content Placeholder 2">
            <a:extLst>
              <a:ext uri="{FF2B5EF4-FFF2-40B4-BE49-F238E27FC236}">
                <a16:creationId xmlns:a16="http://schemas.microsoft.com/office/drawing/2014/main" id="{325EFA20-36A6-0651-09F5-7D39104D72B8}"/>
              </a:ext>
            </a:extLst>
          </p:cNvPr>
          <p:cNvSpPr>
            <a:spLocks noGrp="1"/>
          </p:cNvSpPr>
          <p:nvPr>
            <p:ph idx="1"/>
          </p:nvPr>
        </p:nvSpPr>
        <p:spPr>
          <a:xfrm>
            <a:off x="838200" y="1825625"/>
            <a:ext cx="10515600" cy="4351338"/>
          </a:xfrm>
        </p:spPr>
        <p:txBody>
          <a:bodyPr/>
          <a:lstStyle/>
          <a:p>
            <a:pPr lvl="0"/>
            <a:endParaRPr lang="en-CA" dirty="0"/>
          </a:p>
          <a:p>
            <a:pPr marL="0" lvl="0" indent="0">
              <a:buNone/>
            </a:pPr>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a:p>
            <a:endParaRPr lang="en-CA" dirty="0"/>
          </a:p>
        </p:txBody>
      </p:sp>
      <p:pic>
        <p:nvPicPr>
          <p:cNvPr id="6" name="Google Shape;665;p84">
            <a:hlinkClick r:id="rId4"/>
            <a:extLst>
              <a:ext uri="{FF2B5EF4-FFF2-40B4-BE49-F238E27FC236}">
                <a16:creationId xmlns:a16="http://schemas.microsoft.com/office/drawing/2014/main" id="{76ADE57C-E4FD-255E-7C51-6C341B06B3E9}"/>
              </a:ext>
            </a:extLst>
          </p:cNvPr>
          <p:cNvPicPr preferRelativeResize="0"/>
          <p:nvPr/>
        </p:nvPicPr>
        <p:blipFill>
          <a:blip r:embed="rId5">
            <a:alphaModFix/>
          </a:blip>
          <a:stretch>
            <a:fillRect/>
          </a:stretch>
        </p:blipFill>
        <p:spPr>
          <a:xfrm>
            <a:off x="3802612" y="1951945"/>
            <a:ext cx="4586775" cy="1303699"/>
          </a:xfrm>
          <a:prstGeom prst="rect">
            <a:avLst/>
          </a:prstGeom>
          <a:noFill/>
          <a:ln>
            <a:noFill/>
          </a:ln>
        </p:spPr>
      </p:pic>
    </p:spTree>
    <p:extLst>
      <p:ext uri="{BB962C8B-B14F-4D97-AF65-F5344CB8AC3E}">
        <p14:creationId xmlns:p14="http://schemas.microsoft.com/office/powerpoint/2010/main" val="126995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6786-15BF-D9AB-B78A-64546D20B5F1}"/>
              </a:ext>
            </a:extLst>
          </p:cNvPr>
          <p:cNvSpPr>
            <a:spLocks noGrp="1"/>
          </p:cNvSpPr>
          <p:nvPr>
            <p:ph type="title"/>
          </p:nvPr>
        </p:nvSpPr>
        <p:spPr>
          <a:xfrm>
            <a:off x="838200" y="365125"/>
            <a:ext cx="10515600" cy="1325563"/>
          </a:xfrm>
        </p:spPr>
        <p:txBody>
          <a:bodyPr/>
          <a:lstStyle/>
          <a:p>
            <a:r>
              <a:rPr lang="en-CA" dirty="0">
                <a:sym typeface="Kulim Park SemiBold"/>
              </a:rPr>
              <a:t>When could/can peer visiting be done?</a:t>
            </a:r>
            <a:endParaRPr lang="en-CA" dirty="0"/>
          </a:p>
        </p:txBody>
      </p:sp>
      <p:sp>
        <p:nvSpPr>
          <p:cNvPr id="3" name="Content Placeholder 2">
            <a:extLst>
              <a:ext uri="{FF2B5EF4-FFF2-40B4-BE49-F238E27FC236}">
                <a16:creationId xmlns:a16="http://schemas.microsoft.com/office/drawing/2014/main" id="{C68AC6CB-4D32-72E6-D36C-93E3414CA5F0}"/>
              </a:ext>
            </a:extLst>
          </p:cNvPr>
          <p:cNvSpPr>
            <a:spLocks noGrp="1"/>
          </p:cNvSpPr>
          <p:nvPr>
            <p:ph idx="1"/>
          </p:nvPr>
        </p:nvSpPr>
        <p:spPr>
          <a:xfrm>
            <a:off x="838200" y="1825625"/>
            <a:ext cx="10515600" cy="4351338"/>
          </a:xfrm>
        </p:spPr>
        <p:txBody>
          <a:bodyPr/>
          <a:lstStyle/>
          <a:p>
            <a:pPr marL="0" lvl="0" indent="0">
              <a:buNone/>
            </a:pPr>
            <a:r>
              <a:rPr lang="en-CA" dirty="0">
                <a:sym typeface="Kulim Park"/>
              </a:rPr>
              <a:t>Group Discussion 4: </a:t>
            </a:r>
          </a:p>
          <a:p>
            <a:pPr marL="0" lvl="0" indent="0">
              <a:buNone/>
            </a:pPr>
            <a:endParaRPr lang="en-CA" dirty="0">
              <a:sym typeface="Kulim Park"/>
            </a:endParaRPr>
          </a:p>
          <a:p>
            <a:pPr lvl="0"/>
            <a:r>
              <a:rPr lang="en-CA" dirty="0">
                <a:sym typeface="Kulim Park"/>
              </a:rPr>
              <a:t>If you had a peer visitor, where did you meet with them?</a:t>
            </a:r>
          </a:p>
          <a:p>
            <a:pPr lvl="1"/>
            <a:r>
              <a:rPr lang="en-CA" dirty="0">
                <a:sym typeface="Kulim Park"/>
              </a:rPr>
              <a:t>Did you find this place to be beneficial?</a:t>
            </a:r>
          </a:p>
          <a:p>
            <a:pPr lvl="1"/>
            <a:r>
              <a:rPr lang="en-CA" dirty="0">
                <a:sym typeface="Kulim Park"/>
              </a:rPr>
              <a:t>If not, what could be improved?</a:t>
            </a:r>
            <a:endParaRPr lang="en-CA" dirty="0"/>
          </a:p>
        </p:txBody>
      </p:sp>
    </p:spTree>
    <p:extLst>
      <p:ext uri="{BB962C8B-B14F-4D97-AF65-F5344CB8AC3E}">
        <p14:creationId xmlns:p14="http://schemas.microsoft.com/office/powerpoint/2010/main" val="3423920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6EE67-4CA5-0D67-2D92-45F8B687C6E4}"/>
              </a:ext>
            </a:extLst>
          </p:cNvPr>
          <p:cNvSpPr>
            <a:spLocks noGrp="1"/>
          </p:cNvSpPr>
          <p:nvPr>
            <p:ph type="title"/>
          </p:nvPr>
        </p:nvSpPr>
        <p:spPr>
          <a:xfrm>
            <a:off x="838200" y="365125"/>
            <a:ext cx="10515600" cy="1325563"/>
          </a:xfrm>
        </p:spPr>
        <p:txBody>
          <a:bodyPr/>
          <a:lstStyle/>
          <a:p>
            <a:r>
              <a:rPr lang="en-CA" dirty="0">
                <a:sym typeface="Kulim Park SemiBold"/>
              </a:rPr>
              <a:t>Suicide</a:t>
            </a:r>
            <a:endParaRPr lang="en-CA" dirty="0"/>
          </a:p>
        </p:txBody>
      </p:sp>
      <p:sp>
        <p:nvSpPr>
          <p:cNvPr id="3" name="Content Placeholder 2">
            <a:extLst>
              <a:ext uri="{FF2B5EF4-FFF2-40B4-BE49-F238E27FC236}">
                <a16:creationId xmlns:a16="http://schemas.microsoft.com/office/drawing/2014/main" id="{2E81D912-B720-BA05-2EB9-37B6445856B7}"/>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Group Discussion and Scenario: </a:t>
            </a:r>
          </a:p>
          <a:p>
            <a:pPr lvl="0"/>
            <a:r>
              <a:rPr lang="en-CA" dirty="0">
                <a:sym typeface="Kulim Park"/>
              </a:rPr>
              <a:t>The amputee you are supporting confides in you and tells you they have thought about taking their own life because they feel like no one cares about them and that they feel like their condition is a burden to everyone around them.</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2327604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B306-DBF1-21DB-D084-5C349D613AD2}"/>
              </a:ext>
            </a:extLst>
          </p:cNvPr>
          <p:cNvSpPr>
            <a:spLocks noGrp="1"/>
          </p:cNvSpPr>
          <p:nvPr>
            <p:ph type="title"/>
          </p:nvPr>
        </p:nvSpPr>
        <p:spPr>
          <a:xfrm>
            <a:off x="838200" y="365125"/>
            <a:ext cx="10515600" cy="1325563"/>
          </a:xfrm>
        </p:spPr>
        <p:txBody>
          <a:bodyPr/>
          <a:lstStyle/>
          <a:p>
            <a:r>
              <a:rPr lang="en-CA" dirty="0"/>
              <a:t>Sexuality</a:t>
            </a:r>
          </a:p>
        </p:txBody>
      </p:sp>
      <p:sp>
        <p:nvSpPr>
          <p:cNvPr id="3" name="Content Placeholder 2">
            <a:extLst>
              <a:ext uri="{FF2B5EF4-FFF2-40B4-BE49-F238E27FC236}">
                <a16:creationId xmlns:a16="http://schemas.microsoft.com/office/drawing/2014/main" id="{EF8989D1-4AA3-0EBF-E508-4301F74370A5}"/>
              </a:ext>
            </a:extLst>
          </p:cNvPr>
          <p:cNvSpPr>
            <a:spLocks noGrp="1"/>
          </p:cNvSpPr>
          <p:nvPr>
            <p:ph idx="1"/>
          </p:nvPr>
        </p:nvSpPr>
        <p:spPr>
          <a:xfrm>
            <a:off x="838200" y="1825625"/>
            <a:ext cx="10515600" cy="4351338"/>
          </a:xfrm>
        </p:spPr>
        <p:txBody>
          <a:bodyPr>
            <a:normAutofit fontScale="92500" lnSpcReduction="20000"/>
          </a:bodyPr>
          <a:lstStyle/>
          <a:p>
            <a:pPr lvl="0"/>
            <a:r>
              <a:rPr lang="en-CA" dirty="0">
                <a:sym typeface="Encode Sans"/>
              </a:rPr>
              <a:t>Fundamental part of a full and healthy life &amp;  a basic human right</a:t>
            </a:r>
            <a:endParaRPr lang="en-CA" dirty="0"/>
          </a:p>
          <a:p>
            <a:pPr lvl="0"/>
            <a:r>
              <a:rPr lang="en-CA" dirty="0">
                <a:sym typeface="Encode Sans"/>
              </a:rPr>
              <a:t>Contributes to quality-of-life in everyone </a:t>
            </a:r>
            <a:endParaRPr lang="en-CA" dirty="0"/>
          </a:p>
          <a:p>
            <a:pPr lvl="0"/>
            <a:r>
              <a:rPr lang="en-CA" dirty="0">
                <a:sym typeface="Encode Sans"/>
              </a:rPr>
              <a:t>Rarely addressed by health professionals</a:t>
            </a:r>
          </a:p>
          <a:p>
            <a:pPr lvl="0"/>
            <a:r>
              <a:rPr lang="en-CA" dirty="0">
                <a:sym typeface="Encode Sans"/>
              </a:rPr>
              <a:t>Defined as a combination of “sexual well-being” and “sexual functioning”. </a:t>
            </a:r>
            <a:endParaRPr lang="en-CA" dirty="0"/>
          </a:p>
          <a:p>
            <a:pPr lvl="1"/>
            <a:r>
              <a:rPr lang="en-CA" dirty="0">
                <a:sym typeface="Encode Sans"/>
              </a:rPr>
              <a:t>Sexual well-being- how someone experiences sexuality in the context of their life</a:t>
            </a:r>
            <a:endParaRPr lang="en-CA" dirty="0"/>
          </a:p>
          <a:p>
            <a:pPr lvl="1"/>
            <a:r>
              <a:rPr lang="en-CA" dirty="0">
                <a:sym typeface="Encode Sans"/>
              </a:rPr>
              <a:t>Sexual functioning - performance standards of the sexual response cycle</a:t>
            </a:r>
            <a:endParaRPr lang="en-CA" dirty="0"/>
          </a:p>
          <a:p>
            <a:pPr lvl="0"/>
            <a:r>
              <a:rPr lang="en-CA" dirty="0">
                <a:sym typeface="Encode Sans"/>
              </a:rPr>
              <a:t>Illness, injury, and disability can have a negative impact on sexuality and particularly on sexual functioning.  </a:t>
            </a:r>
            <a:endParaRPr lang="en-CA" dirty="0"/>
          </a:p>
          <a:p>
            <a:pPr lvl="0"/>
            <a:r>
              <a:rPr lang="en-CA" dirty="0">
                <a:sym typeface="Encode Sans"/>
              </a:rPr>
              <a:t>Lack of satisfaction with their sexual life is reported by between 13 and 75% of persons with amputation (compared to 20% of persons without amputation)</a:t>
            </a:r>
            <a:endParaRPr lang="en-CA" dirty="0">
              <a:sym typeface="Kulim Park"/>
            </a:endParaRPr>
          </a:p>
          <a:p>
            <a:endParaRPr lang="en-CA" dirty="0"/>
          </a:p>
        </p:txBody>
      </p:sp>
      <p:pic>
        <p:nvPicPr>
          <p:cNvPr id="6" name="Google Shape;922;p68">
            <a:extLst>
              <a:ext uri="{FF2B5EF4-FFF2-40B4-BE49-F238E27FC236}">
                <a16:creationId xmlns:a16="http://schemas.microsoft.com/office/drawing/2014/main" id="{8E7EB7D0-3977-E7CE-403E-35468C1EB3B5}"/>
              </a:ext>
            </a:extLst>
          </p:cNvPr>
          <p:cNvPicPr preferRelativeResize="0"/>
          <p:nvPr/>
        </p:nvPicPr>
        <p:blipFill rotWithShape="1">
          <a:blip r:embed="rId3">
            <a:alphaModFix/>
          </a:blip>
          <a:srcRect b="33285"/>
          <a:stretch/>
        </p:blipFill>
        <p:spPr>
          <a:xfrm>
            <a:off x="7278130" y="365126"/>
            <a:ext cx="3972927" cy="1092972"/>
          </a:xfrm>
          <a:prstGeom prst="rect">
            <a:avLst/>
          </a:prstGeom>
          <a:ln>
            <a:noFill/>
          </a:ln>
          <a:effectLst>
            <a:softEdge rad="112500"/>
          </a:effectLst>
        </p:spPr>
      </p:pic>
    </p:spTree>
    <p:extLst>
      <p:ext uri="{BB962C8B-B14F-4D97-AF65-F5344CB8AC3E}">
        <p14:creationId xmlns:p14="http://schemas.microsoft.com/office/powerpoint/2010/main" val="1032437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B634-802F-1A1A-46FE-4CD1949ED32F}"/>
              </a:ext>
            </a:extLst>
          </p:cNvPr>
          <p:cNvSpPr>
            <a:spLocks noGrp="1"/>
          </p:cNvSpPr>
          <p:nvPr>
            <p:ph type="title"/>
          </p:nvPr>
        </p:nvSpPr>
        <p:spPr>
          <a:xfrm>
            <a:off x="838200" y="365125"/>
            <a:ext cx="10515600" cy="1325563"/>
          </a:xfrm>
        </p:spPr>
        <p:txBody>
          <a:bodyPr/>
          <a:lstStyle/>
          <a:p>
            <a:r>
              <a:rPr lang="en-CA" dirty="0">
                <a:sym typeface="Kulim Park SemiBold"/>
              </a:rPr>
              <a:t>Sexuality</a:t>
            </a:r>
            <a:endParaRPr lang="en-CA" dirty="0"/>
          </a:p>
        </p:txBody>
      </p:sp>
      <p:sp>
        <p:nvSpPr>
          <p:cNvPr id="3" name="Content Placeholder 2">
            <a:extLst>
              <a:ext uri="{FF2B5EF4-FFF2-40B4-BE49-F238E27FC236}">
                <a16:creationId xmlns:a16="http://schemas.microsoft.com/office/drawing/2014/main" id="{B4A8717D-681E-E037-EBB2-30FE86E14205}"/>
              </a:ext>
            </a:extLst>
          </p:cNvPr>
          <p:cNvSpPr>
            <a:spLocks noGrp="1"/>
          </p:cNvSpPr>
          <p:nvPr>
            <p:ph idx="1"/>
          </p:nvPr>
        </p:nvSpPr>
        <p:spPr>
          <a:xfrm>
            <a:off x="838200" y="1825625"/>
            <a:ext cx="10515600" cy="4351338"/>
          </a:xfrm>
        </p:spPr>
        <p:txBody>
          <a:bodyPr>
            <a:normAutofit/>
          </a:bodyPr>
          <a:lstStyle/>
          <a:p>
            <a:pPr marL="0" lvl="0" indent="0">
              <a:buNone/>
            </a:pPr>
            <a:r>
              <a:rPr lang="en-CA" dirty="0">
                <a:sym typeface="Kulim Park"/>
              </a:rPr>
              <a:t>Scenario: </a:t>
            </a:r>
            <a:endParaRPr lang="en-CA" dirty="0"/>
          </a:p>
          <a:p>
            <a:pPr lvl="0"/>
            <a:r>
              <a:rPr lang="en-CA" dirty="0">
                <a:sym typeface="Kulim Park"/>
              </a:rPr>
              <a:t>The amputee you are supporting confides in you and tells you that they are a lesbian, but she pretended to be straight because she feels that her family might not support her through the recovery process if they found out the truth. </a:t>
            </a:r>
            <a:endParaRPr lang="en-CA" dirty="0"/>
          </a:p>
          <a:p>
            <a:pPr lvl="0"/>
            <a:r>
              <a:rPr lang="en-CA" dirty="0">
                <a:sym typeface="Kulim Park"/>
              </a:rPr>
              <a:t>She doesn’t know what to do and asks you for advice.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387553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E9E4-DF1A-BA77-351E-D7571DBA5D6F}"/>
              </a:ext>
            </a:extLst>
          </p:cNvPr>
          <p:cNvSpPr>
            <a:spLocks noGrp="1"/>
          </p:cNvSpPr>
          <p:nvPr>
            <p:ph type="title"/>
          </p:nvPr>
        </p:nvSpPr>
        <p:spPr>
          <a:xfrm>
            <a:off x="838200" y="365125"/>
            <a:ext cx="10515600" cy="1325563"/>
          </a:xfrm>
        </p:spPr>
        <p:txBody>
          <a:bodyPr/>
          <a:lstStyle/>
          <a:p>
            <a:r>
              <a:rPr lang="en-CA" dirty="0"/>
              <a:t>Sexuality</a:t>
            </a:r>
          </a:p>
        </p:txBody>
      </p:sp>
      <p:sp>
        <p:nvSpPr>
          <p:cNvPr id="3" name="Content Placeholder 2">
            <a:extLst>
              <a:ext uri="{FF2B5EF4-FFF2-40B4-BE49-F238E27FC236}">
                <a16:creationId xmlns:a16="http://schemas.microsoft.com/office/drawing/2014/main" id="{15702C43-574B-194B-A9AC-CBAFB289ABBD}"/>
              </a:ext>
            </a:extLst>
          </p:cNvPr>
          <p:cNvSpPr>
            <a:spLocks noGrp="1"/>
          </p:cNvSpPr>
          <p:nvPr>
            <p:ph idx="1"/>
          </p:nvPr>
        </p:nvSpPr>
        <p:spPr>
          <a:xfrm>
            <a:off x="838200" y="1825625"/>
            <a:ext cx="10515600" cy="4351338"/>
          </a:xfrm>
        </p:spPr>
        <p:txBody>
          <a:bodyPr/>
          <a:lstStyle/>
          <a:p>
            <a:pPr lvl="0"/>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a:p>
            <a:endParaRPr lang="en-CA" dirty="0"/>
          </a:p>
        </p:txBody>
      </p:sp>
      <p:pic>
        <p:nvPicPr>
          <p:cNvPr id="6" name="Google Shape;678;p86">
            <a:hlinkClick r:id="rId4"/>
            <a:extLst>
              <a:ext uri="{FF2B5EF4-FFF2-40B4-BE49-F238E27FC236}">
                <a16:creationId xmlns:a16="http://schemas.microsoft.com/office/drawing/2014/main" id="{3EA8EABA-1984-E465-7340-BA21B1EAE750}"/>
              </a:ext>
            </a:extLst>
          </p:cNvPr>
          <p:cNvPicPr preferRelativeResize="0"/>
          <p:nvPr/>
        </p:nvPicPr>
        <p:blipFill>
          <a:blip r:embed="rId5">
            <a:alphaModFix/>
          </a:blip>
          <a:stretch>
            <a:fillRect/>
          </a:stretch>
        </p:blipFill>
        <p:spPr>
          <a:xfrm>
            <a:off x="3802612" y="1443945"/>
            <a:ext cx="4586775" cy="1367639"/>
          </a:xfrm>
          <a:prstGeom prst="rect">
            <a:avLst/>
          </a:prstGeom>
          <a:noFill/>
          <a:ln>
            <a:noFill/>
          </a:ln>
        </p:spPr>
      </p:pic>
    </p:spTree>
    <p:extLst>
      <p:ext uri="{BB962C8B-B14F-4D97-AF65-F5344CB8AC3E}">
        <p14:creationId xmlns:p14="http://schemas.microsoft.com/office/powerpoint/2010/main" val="20452126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CEA3-AB9B-C68E-D2EB-0601ACA012DD}"/>
              </a:ext>
            </a:extLst>
          </p:cNvPr>
          <p:cNvSpPr>
            <a:spLocks noGrp="1"/>
          </p:cNvSpPr>
          <p:nvPr>
            <p:ph type="title"/>
          </p:nvPr>
        </p:nvSpPr>
        <p:spPr>
          <a:xfrm>
            <a:off x="838200" y="365125"/>
            <a:ext cx="10515600" cy="1325563"/>
          </a:xfrm>
        </p:spPr>
        <p:txBody>
          <a:bodyPr/>
          <a:lstStyle/>
          <a:p>
            <a:r>
              <a:rPr lang="en-CA" dirty="0">
                <a:sym typeface="Kulim Park SemiBold"/>
              </a:rPr>
              <a:t>Gender Identity</a:t>
            </a:r>
            <a:endParaRPr lang="en-CA" dirty="0"/>
          </a:p>
        </p:txBody>
      </p:sp>
      <p:sp>
        <p:nvSpPr>
          <p:cNvPr id="3" name="Content Placeholder 2">
            <a:extLst>
              <a:ext uri="{FF2B5EF4-FFF2-40B4-BE49-F238E27FC236}">
                <a16:creationId xmlns:a16="http://schemas.microsoft.com/office/drawing/2014/main" id="{2FB83561-5B32-E46E-98C7-1818251B92D4}"/>
              </a:ext>
            </a:extLst>
          </p:cNvPr>
          <p:cNvSpPr>
            <a:spLocks noGrp="1"/>
          </p:cNvSpPr>
          <p:nvPr>
            <p:ph idx="1"/>
          </p:nvPr>
        </p:nvSpPr>
        <p:spPr>
          <a:xfrm>
            <a:off x="838200" y="1825625"/>
            <a:ext cx="10515600" cy="4351338"/>
          </a:xfrm>
        </p:spPr>
        <p:txBody>
          <a:bodyPr>
            <a:normAutofit fontScale="85000" lnSpcReduction="20000"/>
          </a:bodyPr>
          <a:lstStyle/>
          <a:p>
            <a:pPr marL="0" lvl="0" indent="0">
              <a:buNone/>
            </a:pPr>
            <a:r>
              <a:rPr lang="en-CA" dirty="0">
                <a:sym typeface="Kulim Park"/>
              </a:rPr>
              <a:t>Scenario: </a:t>
            </a:r>
          </a:p>
          <a:p>
            <a:pPr lvl="0"/>
            <a:r>
              <a:rPr lang="en-CA" dirty="0">
                <a:sym typeface="Kulim Park"/>
              </a:rPr>
              <a:t>The amputee you are supporting is a transgender woman in her 20s. </a:t>
            </a:r>
            <a:endParaRPr lang="en-CA" dirty="0"/>
          </a:p>
          <a:p>
            <a:pPr lvl="0"/>
            <a:r>
              <a:rPr lang="en-CA" dirty="0">
                <a:sym typeface="Kulim Park"/>
              </a:rPr>
              <a:t>She tells you that she has lost a lot of friends due to her gender identity and even the ones remaining aren’t very supportive, but her family accepts her for who she is. </a:t>
            </a:r>
            <a:endParaRPr lang="en-CA" dirty="0"/>
          </a:p>
          <a:p>
            <a:pPr lvl="0"/>
            <a:r>
              <a:rPr lang="en-CA" dirty="0">
                <a:sym typeface="Kulim Park"/>
              </a:rPr>
              <a:t>However, becoming an amputee has made her life harder in addition to the on-going discrimination from others and now she feels really self-conscious about her body. </a:t>
            </a:r>
            <a:endParaRPr lang="en-CA" dirty="0"/>
          </a:p>
          <a:p>
            <a:pPr lvl="0"/>
            <a:r>
              <a:rPr lang="en-CA" dirty="0">
                <a:sym typeface="Kulim Park"/>
              </a:rPr>
              <a:t>She also feels that she could lose her only support system, her family, because she feels she might be a burden to them. </a:t>
            </a:r>
            <a:endParaRPr lang="en-CA" dirty="0"/>
          </a:p>
          <a:p>
            <a:pPr lvl="0"/>
            <a:endParaRPr lang="en-CA" dirty="0">
              <a:sym typeface="Kulim Park"/>
            </a:endParaRPr>
          </a:p>
          <a:p>
            <a:pPr lvl="0"/>
            <a:r>
              <a:rPr lang="en-CA" dirty="0">
                <a:sym typeface="Kulim Park"/>
              </a:rPr>
              <a:t>How would you respond? </a:t>
            </a:r>
          </a:p>
          <a:p>
            <a:endParaRPr lang="en-CA" dirty="0"/>
          </a:p>
        </p:txBody>
      </p:sp>
    </p:spTree>
    <p:extLst>
      <p:ext uri="{BB962C8B-B14F-4D97-AF65-F5344CB8AC3E}">
        <p14:creationId xmlns:p14="http://schemas.microsoft.com/office/powerpoint/2010/main" val="11662717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8824DF-C78A-BD19-2CB0-0CDDCAD8453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sym typeface="Kulim Park SemiBold"/>
              </a:rPr>
              <a:t>Section 8: Self-Care</a:t>
            </a:r>
            <a:endParaRPr lang="en-US" sz="4000" kern="1200">
              <a:solidFill>
                <a:srgbClr val="FFFFFF"/>
              </a:solidFill>
              <a:latin typeface="+mj-lt"/>
              <a:ea typeface="+mj-ea"/>
              <a:cs typeface="+mj-cs"/>
            </a:endParaRPr>
          </a:p>
        </p:txBody>
      </p:sp>
      <p:sp>
        <p:nvSpPr>
          <p:cNvPr id="8" name="Text Placeholder 7">
            <a:extLst>
              <a:ext uri="{FF2B5EF4-FFF2-40B4-BE49-F238E27FC236}">
                <a16:creationId xmlns:a16="http://schemas.microsoft.com/office/drawing/2014/main" id="{BF4E1719-1762-3B85-9751-40AE8E79819C}"/>
              </a:ext>
            </a:extLst>
          </p:cNvPr>
          <p:cNvSpPr>
            <a:spLocks noGrp="1"/>
          </p:cNvSpPr>
          <p:nvPr>
            <p:ph type="body" idx="1"/>
          </p:nvPr>
        </p:nvSpPr>
        <p:spPr>
          <a:xfrm>
            <a:off x="8572499" y="390832"/>
            <a:ext cx="3233585" cy="873612"/>
          </a:xfrm>
        </p:spPr>
        <p:txBody>
          <a:bodyPr vert="horz" lIns="91440" tIns="45720" rIns="91440" bIns="45720" rtlCol="0" anchor="ctr">
            <a:normAutofit/>
          </a:bodyPr>
          <a:lstStyle/>
          <a:p>
            <a:endParaRPr lang="en-US" sz="2000" kern="1200">
              <a:solidFill>
                <a:srgbClr val="FFFFFF"/>
              </a:solidFill>
              <a:latin typeface="+mn-lt"/>
              <a:ea typeface="+mn-ea"/>
              <a:cs typeface="+mn-cs"/>
            </a:endParaRPr>
          </a:p>
        </p:txBody>
      </p:sp>
      <p:pic>
        <p:nvPicPr>
          <p:cNvPr id="6" name="Google Shape;942;p72" descr="A close up of tiles&#10;&#10;Description automatically generated">
            <a:extLst>
              <a:ext uri="{FF2B5EF4-FFF2-40B4-BE49-F238E27FC236}">
                <a16:creationId xmlns:a16="http://schemas.microsoft.com/office/drawing/2014/main" id="{7AB87817-FEC9-CD6D-7FE7-D57CF87FD977}"/>
              </a:ext>
            </a:extLst>
          </p:cNvPr>
          <p:cNvPicPr preferRelativeResize="0"/>
          <p:nvPr/>
        </p:nvPicPr>
        <p:blipFill rotWithShape="1">
          <a:blip r:embed="rId3"/>
          <a:srcRect l="10961" r="10968"/>
          <a:stretch/>
        </p:blipFill>
        <p:spPr>
          <a:xfrm>
            <a:off x="1668171" y="1966293"/>
            <a:ext cx="8855657" cy="4452160"/>
          </a:xfrm>
          <a:prstGeom prst="rect">
            <a:avLst/>
          </a:prstGeom>
          <a:noFill/>
        </p:spPr>
      </p:pic>
    </p:spTree>
    <p:extLst>
      <p:ext uri="{BB962C8B-B14F-4D97-AF65-F5344CB8AC3E}">
        <p14:creationId xmlns:p14="http://schemas.microsoft.com/office/powerpoint/2010/main" val="2328367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54D7F-ED2E-1FCD-80C5-5121E8202D7D}"/>
              </a:ext>
            </a:extLst>
          </p:cNvPr>
          <p:cNvSpPr>
            <a:spLocks noGrp="1"/>
          </p:cNvSpPr>
          <p:nvPr>
            <p:ph type="title"/>
          </p:nvPr>
        </p:nvSpPr>
        <p:spPr>
          <a:xfrm>
            <a:off x="1189074" y="3033898"/>
            <a:ext cx="10515600" cy="1325563"/>
          </a:xfrm>
        </p:spPr>
        <p:txBody>
          <a:bodyPr>
            <a:normAutofit fontScale="90000"/>
          </a:bodyPr>
          <a:lstStyle/>
          <a:p>
            <a:r>
              <a:rPr lang="en-CA" i="1" dirty="0"/>
              <a:t>For those of you, who struggle with guilt regarding self-care, answer this question: what greater gift can you give to those you love than your own wholeness?</a:t>
            </a:r>
            <a:br>
              <a:rPr lang="en-CA" dirty="0"/>
            </a:br>
            <a:br>
              <a:rPr lang="en-CA" dirty="0"/>
            </a:br>
            <a:r>
              <a:rPr lang="en-CA" sz="2200" dirty="0"/>
              <a:t>SHANNON TANNER</a:t>
            </a:r>
            <a:br>
              <a:rPr lang="en-CA" dirty="0"/>
            </a:br>
            <a:endParaRPr lang="en-CA" dirty="0"/>
          </a:p>
        </p:txBody>
      </p:sp>
    </p:spTree>
    <p:extLst>
      <p:ext uri="{BB962C8B-B14F-4D97-AF65-F5344CB8AC3E}">
        <p14:creationId xmlns:p14="http://schemas.microsoft.com/office/powerpoint/2010/main" val="4100900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F23AD7-7683-1D41-CB25-704CAA4899B7}"/>
              </a:ext>
            </a:extLst>
          </p:cNvPr>
          <p:cNvSpPr>
            <a:spLocks noGrp="1"/>
          </p:cNvSpPr>
          <p:nvPr>
            <p:ph type="title"/>
          </p:nvPr>
        </p:nvSpPr>
        <p:spPr>
          <a:xfrm>
            <a:off x="838200" y="365125"/>
            <a:ext cx="10515600" cy="1325563"/>
          </a:xfrm>
        </p:spPr>
        <p:txBody>
          <a:bodyPr/>
          <a:lstStyle/>
          <a:p>
            <a:r>
              <a:rPr lang="en-CA" dirty="0">
                <a:sym typeface="Kulim Park SemiBold"/>
              </a:rPr>
              <a:t>Self-Care</a:t>
            </a:r>
            <a:endParaRPr lang="en-CA" dirty="0"/>
          </a:p>
        </p:txBody>
      </p:sp>
      <p:sp>
        <p:nvSpPr>
          <p:cNvPr id="7" name="Content Placeholder 6">
            <a:extLst>
              <a:ext uri="{FF2B5EF4-FFF2-40B4-BE49-F238E27FC236}">
                <a16:creationId xmlns:a16="http://schemas.microsoft.com/office/drawing/2014/main" id="{D406E3A7-6DED-B7E8-5FDC-4B765D4E6601}"/>
              </a:ext>
            </a:extLst>
          </p:cNvPr>
          <p:cNvSpPr>
            <a:spLocks noGrp="1"/>
          </p:cNvSpPr>
          <p:nvPr>
            <p:ph idx="1"/>
          </p:nvPr>
        </p:nvSpPr>
        <p:spPr>
          <a:xfrm>
            <a:off x="838200" y="1825625"/>
            <a:ext cx="10515600" cy="4351338"/>
          </a:xfrm>
        </p:spPr>
        <p:txBody>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are some of your favourite self-care routines? </a:t>
            </a:r>
            <a:endParaRPr lang="en-CA" dirty="0"/>
          </a:p>
          <a:p>
            <a:pPr lvl="0"/>
            <a:endParaRPr lang="en-CA" dirty="0">
              <a:sym typeface="Kulim Park"/>
            </a:endParaRPr>
          </a:p>
          <a:p>
            <a:pPr lvl="0"/>
            <a:r>
              <a:rPr lang="en-CA" dirty="0">
                <a:sym typeface="Kulim Park"/>
              </a:rPr>
              <a:t>Why is self-care important to amputees in the recovery process?</a:t>
            </a:r>
          </a:p>
          <a:p>
            <a:endParaRPr lang="en-CA" dirty="0"/>
          </a:p>
        </p:txBody>
      </p:sp>
    </p:spTree>
    <p:extLst>
      <p:ext uri="{BB962C8B-B14F-4D97-AF65-F5344CB8AC3E}">
        <p14:creationId xmlns:p14="http://schemas.microsoft.com/office/powerpoint/2010/main" val="35984168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941F-BA3B-C0DF-5BE0-82C3F0CBB928}"/>
              </a:ext>
            </a:extLst>
          </p:cNvPr>
          <p:cNvSpPr>
            <a:spLocks noGrp="1"/>
          </p:cNvSpPr>
          <p:nvPr>
            <p:ph type="title"/>
          </p:nvPr>
        </p:nvSpPr>
        <p:spPr>
          <a:xfrm>
            <a:off x="838200" y="365125"/>
            <a:ext cx="10515600" cy="1325563"/>
          </a:xfrm>
        </p:spPr>
        <p:txBody>
          <a:bodyPr/>
          <a:lstStyle/>
          <a:p>
            <a:r>
              <a:rPr lang="en-CA" dirty="0"/>
              <a:t>Exercise – Why Bother?</a:t>
            </a:r>
          </a:p>
        </p:txBody>
      </p:sp>
      <p:sp>
        <p:nvSpPr>
          <p:cNvPr id="3" name="Content Placeholder 2">
            <a:extLst>
              <a:ext uri="{FF2B5EF4-FFF2-40B4-BE49-F238E27FC236}">
                <a16:creationId xmlns:a16="http://schemas.microsoft.com/office/drawing/2014/main" id="{5DBA990F-B262-14F8-B039-12DE1DF56243}"/>
              </a:ext>
            </a:extLst>
          </p:cNvPr>
          <p:cNvSpPr>
            <a:spLocks noGrp="1"/>
          </p:cNvSpPr>
          <p:nvPr>
            <p:ph idx="1"/>
          </p:nvPr>
        </p:nvSpPr>
        <p:spPr>
          <a:xfrm>
            <a:off x="838200" y="1825625"/>
            <a:ext cx="10515600" cy="4351338"/>
          </a:xfrm>
        </p:spPr>
        <p:txBody>
          <a:bodyPr>
            <a:normAutofit lnSpcReduction="10000"/>
          </a:bodyPr>
          <a:lstStyle/>
          <a:p>
            <a:pPr lvl="0"/>
            <a:r>
              <a:rPr lang="en-CA" dirty="0">
                <a:sym typeface="Kulim Park"/>
              </a:rPr>
              <a:t>Helps maintain a healthy and stable weight.</a:t>
            </a:r>
            <a:endParaRPr lang="en-CA" dirty="0"/>
          </a:p>
          <a:p>
            <a:pPr lvl="0"/>
            <a:r>
              <a:rPr lang="en-CA" dirty="0">
                <a:sym typeface="Kulim Park"/>
              </a:rPr>
              <a:t>Reduce the risk of developing diabetes and cardiovascular disease.</a:t>
            </a:r>
            <a:endParaRPr lang="en-CA" dirty="0"/>
          </a:p>
          <a:p>
            <a:pPr lvl="0"/>
            <a:r>
              <a:rPr lang="en-CA" dirty="0">
                <a:sym typeface="Kulim Park"/>
              </a:rPr>
              <a:t>Preventative treatment against Type 2 diabetes and vascular disease.</a:t>
            </a:r>
            <a:endParaRPr lang="en-CA" dirty="0"/>
          </a:p>
          <a:p>
            <a:pPr lvl="0"/>
            <a:r>
              <a:rPr lang="en-CA" dirty="0">
                <a:sym typeface="Kulim Park"/>
              </a:rPr>
              <a:t>Can reduce symptoms of PVD.</a:t>
            </a:r>
            <a:endParaRPr lang="en-CA" dirty="0"/>
          </a:p>
          <a:p>
            <a:pPr lvl="0"/>
            <a:r>
              <a:rPr lang="en-CA" dirty="0">
                <a:sym typeface="Kulim Park"/>
              </a:rPr>
              <a:t>Improves blood circulation</a:t>
            </a:r>
            <a:r>
              <a:rPr lang="en-CA" dirty="0"/>
              <a:t>.</a:t>
            </a:r>
          </a:p>
          <a:p>
            <a:pPr lvl="0"/>
            <a:r>
              <a:rPr lang="en-CA" dirty="0">
                <a:sym typeface="Kulim Park"/>
              </a:rPr>
              <a:t>Positive effect on the skeletal system and help prevent osteoporosis.</a:t>
            </a:r>
            <a:endParaRPr lang="en-CA" dirty="0"/>
          </a:p>
          <a:p>
            <a:pPr lvl="0"/>
            <a:r>
              <a:rPr lang="en-CA" dirty="0">
                <a:sym typeface="Kulim Park"/>
              </a:rPr>
              <a:t>Releases neurotransmitters and endorphins.</a:t>
            </a:r>
          </a:p>
          <a:p>
            <a:endParaRPr lang="en-CA" dirty="0"/>
          </a:p>
        </p:txBody>
      </p:sp>
      <p:pic>
        <p:nvPicPr>
          <p:cNvPr id="1026" name="Picture 2" descr="Exercise and Mood | Physio Fusion">
            <a:extLst>
              <a:ext uri="{FF2B5EF4-FFF2-40B4-BE49-F238E27FC236}">
                <a16:creationId xmlns:a16="http://schemas.microsoft.com/office/drawing/2014/main" id="{E3701CF7-165F-6701-4F30-316142170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32"/>
          <a:stretch/>
        </p:blipFill>
        <p:spPr bwMode="auto">
          <a:xfrm>
            <a:off x="8274564" y="128179"/>
            <a:ext cx="3378200" cy="1799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902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61F7-B3AA-1F1F-B018-17E541C0BCA2}"/>
              </a:ext>
            </a:extLst>
          </p:cNvPr>
          <p:cNvSpPr>
            <a:spLocks noGrp="1"/>
          </p:cNvSpPr>
          <p:nvPr>
            <p:ph type="title"/>
          </p:nvPr>
        </p:nvSpPr>
        <p:spPr>
          <a:xfrm>
            <a:off x="838200" y="365125"/>
            <a:ext cx="10515600" cy="1325563"/>
          </a:xfrm>
        </p:spPr>
        <p:txBody>
          <a:bodyPr/>
          <a:lstStyle/>
          <a:p>
            <a:r>
              <a:rPr lang="en-CA" dirty="0"/>
              <a:t>Exercise</a:t>
            </a:r>
          </a:p>
        </p:txBody>
      </p:sp>
      <p:sp>
        <p:nvSpPr>
          <p:cNvPr id="3" name="Content Placeholder 2">
            <a:extLst>
              <a:ext uri="{FF2B5EF4-FFF2-40B4-BE49-F238E27FC236}">
                <a16:creationId xmlns:a16="http://schemas.microsoft.com/office/drawing/2014/main" id="{8EB9FC71-6DA7-9ADD-64D5-7B39F9D8A534}"/>
              </a:ext>
            </a:extLst>
          </p:cNvPr>
          <p:cNvSpPr>
            <a:spLocks noGrp="1"/>
          </p:cNvSpPr>
          <p:nvPr>
            <p:ph idx="1"/>
          </p:nvPr>
        </p:nvSpPr>
        <p:spPr>
          <a:xfrm>
            <a:off x="838200" y="1825625"/>
            <a:ext cx="10515600" cy="4351338"/>
          </a:xfrm>
        </p:spPr>
        <p:txBody>
          <a:bodyPr/>
          <a:lstStyle/>
          <a:p>
            <a:pPr lvl="0"/>
            <a:endParaRPr lang="en-CA" dirty="0"/>
          </a:p>
          <a:p>
            <a:pPr lvl="0"/>
            <a:endParaRPr lang="en-CA" dirty="0"/>
          </a:p>
          <a:p>
            <a:pPr lvl="0"/>
            <a:endParaRPr lang="en-CA" dirty="0"/>
          </a:p>
          <a:p>
            <a:pPr lvl="0"/>
            <a:r>
              <a:rPr lang="en-CA" dirty="0"/>
              <a:t>Get your phones ready!</a:t>
            </a:r>
          </a:p>
          <a:p>
            <a:pPr lvl="0"/>
            <a:r>
              <a:rPr lang="en-CA" dirty="0"/>
              <a:t>It’s Kahoot Time!</a:t>
            </a:r>
          </a:p>
          <a:p>
            <a:pPr lvl="0"/>
            <a:r>
              <a:rPr lang="en-CA" dirty="0"/>
              <a:t>Go to </a:t>
            </a:r>
            <a:r>
              <a:rPr lang="en-CA" dirty="0">
                <a:hlinkClick r:id="rId3"/>
              </a:rPr>
              <a:t>https://kahoot.it/</a:t>
            </a:r>
            <a:endParaRPr lang="en-CA" dirty="0"/>
          </a:p>
          <a:p>
            <a:pPr lvl="0"/>
            <a:r>
              <a:rPr lang="en-CA" dirty="0"/>
              <a:t>Enter the pin on the screen!</a:t>
            </a:r>
          </a:p>
          <a:p>
            <a:endParaRPr lang="en-CA" dirty="0"/>
          </a:p>
        </p:txBody>
      </p:sp>
      <p:pic>
        <p:nvPicPr>
          <p:cNvPr id="6" name="Google Shape;715;p92">
            <a:hlinkClick r:id="rId4"/>
            <a:extLst>
              <a:ext uri="{FF2B5EF4-FFF2-40B4-BE49-F238E27FC236}">
                <a16:creationId xmlns:a16="http://schemas.microsoft.com/office/drawing/2014/main" id="{540269C6-DF43-F190-B5F8-2ACDC1109FEE}"/>
              </a:ext>
            </a:extLst>
          </p:cNvPr>
          <p:cNvPicPr preferRelativeResize="0"/>
          <p:nvPr/>
        </p:nvPicPr>
        <p:blipFill>
          <a:blip r:embed="rId5">
            <a:alphaModFix/>
          </a:blip>
          <a:stretch>
            <a:fillRect/>
          </a:stretch>
        </p:blipFill>
        <p:spPr>
          <a:xfrm>
            <a:off x="4017785" y="1690688"/>
            <a:ext cx="4586775" cy="1394800"/>
          </a:xfrm>
          <a:prstGeom prst="rect">
            <a:avLst/>
          </a:prstGeom>
          <a:noFill/>
          <a:ln>
            <a:noFill/>
          </a:ln>
        </p:spPr>
      </p:pic>
    </p:spTree>
    <p:extLst>
      <p:ext uri="{BB962C8B-B14F-4D97-AF65-F5344CB8AC3E}">
        <p14:creationId xmlns:p14="http://schemas.microsoft.com/office/powerpoint/2010/main" val="3896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7D4A-4D1A-7B4C-D6D5-1C0BEB672138}"/>
              </a:ext>
            </a:extLst>
          </p:cNvPr>
          <p:cNvSpPr>
            <a:spLocks noGrp="1"/>
          </p:cNvSpPr>
          <p:nvPr>
            <p:ph type="title"/>
          </p:nvPr>
        </p:nvSpPr>
        <p:spPr/>
        <p:txBody>
          <a:bodyPr/>
          <a:lstStyle/>
          <a:p>
            <a:r>
              <a:rPr lang="en-CA" dirty="0">
                <a:sym typeface="Kulim Park SemiBold"/>
              </a:rPr>
              <a:t>What is Peer Support &amp; What is a Peer Visitor?</a:t>
            </a:r>
            <a:endParaRPr lang="en-CA" dirty="0"/>
          </a:p>
        </p:txBody>
      </p:sp>
      <p:pic>
        <p:nvPicPr>
          <p:cNvPr id="6" name="Google Shape;362;p9" title="Peer Support: What I Wish I Knew (Episode 2)">
            <a:hlinkClick r:id="rId3"/>
            <a:extLst>
              <a:ext uri="{FF2B5EF4-FFF2-40B4-BE49-F238E27FC236}">
                <a16:creationId xmlns:a16="http://schemas.microsoft.com/office/drawing/2014/main" id="{AF5810EC-175D-8E38-C01A-8B5C210AD901}"/>
              </a:ext>
            </a:extLst>
          </p:cNvPr>
          <p:cNvPicPr preferRelativeResize="0"/>
          <p:nvPr/>
        </p:nvPicPr>
        <p:blipFill rotWithShape="1">
          <a:blip r:embed="rId4">
            <a:alphaModFix/>
          </a:blip>
          <a:srcRect/>
          <a:stretch/>
        </p:blipFill>
        <p:spPr>
          <a:xfrm>
            <a:off x="1754659" y="1440738"/>
            <a:ext cx="9144000" cy="4752159"/>
          </a:xfrm>
          <a:prstGeom prst="rect">
            <a:avLst/>
          </a:prstGeom>
          <a:noFill/>
          <a:ln>
            <a:noFill/>
          </a:ln>
        </p:spPr>
      </p:pic>
    </p:spTree>
    <p:extLst>
      <p:ext uri="{BB962C8B-B14F-4D97-AF65-F5344CB8AC3E}">
        <p14:creationId xmlns:p14="http://schemas.microsoft.com/office/powerpoint/2010/main" val="30736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383A9-C42B-68FC-F2B2-C90B44097746}"/>
              </a:ext>
            </a:extLst>
          </p:cNvPr>
          <p:cNvSpPr>
            <a:spLocks noGrp="1"/>
          </p:cNvSpPr>
          <p:nvPr>
            <p:ph type="title"/>
          </p:nvPr>
        </p:nvSpPr>
        <p:spPr>
          <a:xfrm>
            <a:off x="804672" y="802955"/>
            <a:ext cx="4766330" cy="1454051"/>
          </a:xfrm>
        </p:spPr>
        <p:txBody>
          <a:bodyPr>
            <a:normAutofit/>
          </a:bodyPr>
          <a:lstStyle/>
          <a:p>
            <a:r>
              <a:rPr lang="en-CA" sz="3600">
                <a:solidFill>
                  <a:schemeClr val="tx2"/>
                </a:solidFill>
                <a:sym typeface="Kulim Park SemiBold"/>
              </a:rPr>
              <a:t>Nature</a:t>
            </a:r>
            <a:endParaRPr lang="en-CA" sz="3600">
              <a:solidFill>
                <a:schemeClr val="tx2"/>
              </a:solidFill>
            </a:endParaRPr>
          </a:p>
        </p:txBody>
      </p:sp>
      <p:sp>
        <p:nvSpPr>
          <p:cNvPr id="3" name="Content Placeholder 2">
            <a:extLst>
              <a:ext uri="{FF2B5EF4-FFF2-40B4-BE49-F238E27FC236}">
                <a16:creationId xmlns:a16="http://schemas.microsoft.com/office/drawing/2014/main" id="{409CF74C-8B40-AC12-B5FC-0A51D969C45E}"/>
              </a:ext>
            </a:extLst>
          </p:cNvPr>
          <p:cNvSpPr>
            <a:spLocks noGrp="1"/>
          </p:cNvSpPr>
          <p:nvPr>
            <p:ph idx="1"/>
          </p:nvPr>
        </p:nvSpPr>
        <p:spPr>
          <a:xfrm>
            <a:off x="531341" y="2475272"/>
            <a:ext cx="5039661" cy="4164461"/>
          </a:xfrm>
        </p:spPr>
        <p:txBody>
          <a:bodyPr anchor="t">
            <a:normAutofit/>
          </a:bodyPr>
          <a:lstStyle/>
          <a:p>
            <a:pPr marL="0" lvl="0" indent="0">
              <a:buNone/>
            </a:pPr>
            <a:r>
              <a:rPr lang="en-CA" sz="2400" dirty="0">
                <a:solidFill>
                  <a:schemeClr val="tx2"/>
                </a:solidFill>
                <a:sym typeface="Kulim Park"/>
              </a:rPr>
              <a:t>Discussion questions: </a:t>
            </a:r>
          </a:p>
          <a:p>
            <a:pPr lvl="0"/>
            <a:r>
              <a:rPr lang="en-CA" sz="2400" dirty="0">
                <a:solidFill>
                  <a:schemeClr val="tx2"/>
                </a:solidFill>
                <a:sym typeface="Kulim Park"/>
              </a:rPr>
              <a:t>What do you do to get out and experience nature?</a:t>
            </a:r>
          </a:p>
          <a:p>
            <a:pPr lvl="0"/>
            <a:r>
              <a:rPr lang="en-CA" sz="2400" dirty="0">
                <a:solidFill>
                  <a:schemeClr val="tx2"/>
                </a:solidFill>
                <a:sym typeface="Kulim Park"/>
              </a:rPr>
              <a:t>How does it make you feel?</a:t>
            </a:r>
          </a:p>
          <a:p>
            <a:pPr lvl="0"/>
            <a:r>
              <a:rPr lang="en-CA" sz="2400" dirty="0">
                <a:solidFill>
                  <a:schemeClr val="tx2"/>
                </a:solidFill>
                <a:sym typeface="Kulim Park"/>
              </a:rPr>
              <a:t>Are there things you could do to get out more? What are these?</a:t>
            </a:r>
          </a:p>
          <a:p>
            <a:endParaRPr lang="en-CA" sz="1800" dirty="0">
              <a:solidFill>
                <a:schemeClr val="tx2"/>
              </a:solidFill>
            </a:endParaRPr>
          </a:p>
        </p:txBody>
      </p:sp>
      <p:grpSp>
        <p:nvGrpSpPr>
          <p:cNvPr id="15" name="Group 1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6" name="Freeform: Shape 1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Google Shape;967;p75" descr="FOREST MOUNTAINS Animals Nature Silhouette Vector Graphic Svg - Etsy Canada">
            <a:extLst>
              <a:ext uri="{FF2B5EF4-FFF2-40B4-BE49-F238E27FC236}">
                <a16:creationId xmlns:a16="http://schemas.microsoft.com/office/drawing/2014/main" id="{CD124F35-3C22-B60C-5E08-D30A6276F046}"/>
              </a:ext>
            </a:extLst>
          </p:cNvPr>
          <p:cNvPicPr preferRelativeResize="0"/>
          <p:nvPr/>
        </p:nvPicPr>
        <p:blipFill rotWithShape="1">
          <a:blip r:embed="rId3"/>
          <a:srcRect t="29237" b="26920"/>
          <a:stretch/>
        </p:blipFill>
        <p:spPr>
          <a:xfrm>
            <a:off x="7708392" y="3154130"/>
            <a:ext cx="4142232" cy="1473284"/>
          </a:xfrm>
          <a:prstGeom prst="rect">
            <a:avLst/>
          </a:prstGeom>
          <a:noFill/>
        </p:spPr>
      </p:pic>
    </p:spTree>
    <p:extLst>
      <p:ext uri="{BB962C8B-B14F-4D97-AF65-F5344CB8AC3E}">
        <p14:creationId xmlns:p14="http://schemas.microsoft.com/office/powerpoint/2010/main" val="30409243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151F-5B8D-6F6D-4B06-0A043C1A440E}"/>
              </a:ext>
            </a:extLst>
          </p:cNvPr>
          <p:cNvSpPr>
            <a:spLocks noGrp="1"/>
          </p:cNvSpPr>
          <p:nvPr>
            <p:ph type="title"/>
          </p:nvPr>
        </p:nvSpPr>
        <p:spPr>
          <a:xfrm>
            <a:off x="838200" y="365125"/>
            <a:ext cx="10515600" cy="1325563"/>
          </a:xfrm>
        </p:spPr>
        <p:txBody>
          <a:bodyPr/>
          <a:lstStyle/>
          <a:p>
            <a:r>
              <a:rPr lang="en-CA" dirty="0"/>
              <a:t>Mindfulness</a:t>
            </a:r>
          </a:p>
        </p:txBody>
      </p:sp>
      <p:grpSp>
        <p:nvGrpSpPr>
          <p:cNvPr id="5" name="Google Shape;973;p76">
            <a:extLst>
              <a:ext uri="{FF2B5EF4-FFF2-40B4-BE49-F238E27FC236}">
                <a16:creationId xmlns:a16="http://schemas.microsoft.com/office/drawing/2014/main" id="{1C742B92-34B8-4A92-A034-9A826ACAF4BC}"/>
              </a:ext>
            </a:extLst>
          </p:cNvPr>
          <p:cNvGrpSpPr/>
          <p:nvPr/>
        </p:nvGrpSpPr>
        <p:grpSpPr>
          <a:xfrm>
            <a:off x="2755557" y="1359243"/>
            <a:ext cx="6845643" cy="4955060"/>
            <a:chOff x="732730" y="0"/>
            <a:chExt cx="6228901" cy="4320286"/>
          </a:xfrm>
        </p:grpSpPr>
        <p:sp>
          <p:nvSpPr>
            <p:cNvPr id="6" name="Google Shape;974;p76">
              <a:extLst>
                <a:ext uri="{FF2B5EF4-FFF2-40B4-BE49-F238E27FC236}">
                  <a16:creationId xmlns:a16="http://schemas.microsoft.com/office/drawing/2014/main" id="{F48F07E1-CC39-47FF-EC5A-8C58E855EFE8}"/>
                </a:ext>
              </a:extLst>
            </p:cNvPr>
            <p:cNvSpPr/>
            <p:nvPr/>
          </p:nvSpPr>
          <p:spPr>
            <a:xfrm>
              <a:off x="732730" y="0"/>
              <a:ext cx="6228901" cy="4320286"/>
            </a:xfrm>
            <a:prstGeom prst="triangle">
              <a:avLst>
                <a:gd name="adj" fmla="val 50000"/>
              </a:avLst>
            </a:prstGeom>
            <a:solidFill>
              <a:schemeClr val="lt1"/>
            </a:solidFill>
            <a:ln w="25400" cap="flat" cmpd="sng">
              <a:solidFill>
                <a:srgbClr val="CC9F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 name="Google Shape;975;p76">
              <a:extLst>
                <a:ext uri="{FF2B5EF4-FFF2-40B4-BE49-F238E27FC236}">
                  <a16:creationId xmlns:a16="http://schemas.microsoft.com/office/drawing/2014/main" id="{FBDA86D8-D953-92F8-B0B2-9AAEF5720FD3}"/>
                </a:ext>
              </a:extLst>
            </p:cNvPr>
            <p:cNvSpPr/>
            <p:nvPr/>
          </p:nvSpPr>
          <p:spPr>
            <a:xfrm>
              <a:off x="3480816" y="432450"/>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976;p76">
              <a:extLst>
                <a:ext uri="{FF2B5EF4-FFF2-40B4-BE49-F238E27FC236}">
                  <a16:creationId xmlns:a16="http://schemas.microsoft.com/office/drawing/2014/main" id="{EF467640-DD32-F67F-F060-459374CA4C80}"/>
                </a:ext>
              </a:extLst>
            </p:cNvPr>
            <p:cNvSpPr txBox="1"/>
            <p:nvPr/>
          </p:nvSpPr>
          <p:spPr>
            <a:xfrm>
              <a:off x="3510803" y="462437"/>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Noto Sans Symbols"/>
                <a:buNone/>
              </a:pPr>
              <a:r>
                <a:rPr lang="en-CA" sz="1800" b="0" i="0" u="none" strike="noStrike" cap="none" dirty="0">
                  <a:solidFill>
                    <a:srgbClr val="000000"/>
                  </a:solidFill>
                  <a:latin typeface="Kulim Park"/>
                  <a:ea typeface="Kulim Park"/>
                  <a:cs typeface="Kulim Park"/>
                  <a:sym typeface="Kulim Park"/>
                </a:rPr>
                <a:t>Acceptance, letting go, and non-striving </a:t>
              </a:r>
              <a:endParaRPr sz="1800" b="0" i="0" u="none" strike="noStrike" cap="none" dirty="0">
                <a:solidFill>
                  <a:srgbClr val="000000"/>
                </a:solidFill>
                <a:latin typeface="Arial"/>
                <a:ea typeface="Arial"/>
                <a:cs typeface="Arial"/>
                <a:sym typeface="Arial"/>
              </a:endParaRPr>
            </a:p>
          </p:txBody>
        </p:sp>
        <p:sp>
          <p:nvSpPr>
            <p:cNvPr id="9" name="Google Shape;977;p76">
              <a:extLst>
                <a:ext uri="{FF2B5EF4-FFF2-40B4-BE49-F238E27FC236}">
                  <a16:creationId xmlns:a16="http://schemas.microsoft.com/office/drawing/2014/main" id="{04ACCAC8-856F-A30A-2A94-5901492FFA97}"/>
                </a:ext>
              </a:extLst>
            </p:cNvPr>
            <p:cNvSpPr/>
            <p:nvPr/>
          </p:nvSpPr>
          <p:spPr>
            <a:xfrm>
              <a:off x="3480816" y="1123527"/>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978;p76">
              <a:extLst>
                <a:ext uri="{FF2B5EF4-FFF2-40B4-BE49-F238E27FC236}">
                  <a16:creationId xmlns:a16="http://schemas.microsoft.com/office/drawing/2014/main" id="{CBD8EC00-ADA8-E1C2-616C-8A3252882E04}"/>
                </a:ext>
              </a:extLst>
            </p:cNvPr>
            <p:cNvSpPr txBox="1"/>
            <p:nvPr/>
          </p:nvSpPr>
          <p:spPr>
            <a:xfrm>
              <a:off x="3510803" y="1153514"/>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Adopting  a beginner’s mindset </a:t>
              </a:r>
              <a:endParaRPr sz="1800" b="0" i="0" u="none" strike="noStrike" cap="none">
                <a:solidFill>
                  <a:srgbClr val="000000"/>
                </a:solidFill>
                <a:latin typeface="Kulim Park"/>
                <a:ea typeface="Kulim Park"/>
                <a:cs typeface="Kulim Park"/>
                <a:sym typeface="Kulim Park"/>
              </a:endParaRPr>
            </a:p>
          </p:txBody>
        </p:sp>
        <p:sp>
          <p:nvSpPr>
            <p:cNvPr id="11" name="Google Shape;979;p76">
              <a:extLst>
                <a:ext uri="{FF2B5EF4-FFF2-40B4-BE49-F238E27FC236}">
                  <a16:creationId xmlns:a16="http://schemas.microsoft.com/office/drawing/2014/main" id="{17DC50D7-A81D-D3BB-018F-2BB1732B4E54}"/>
                </a:ext>
              </a:extLst>
            </p:cNvPr>
            <p:cNvSpPr/>
            <p:nvPr/>
          </p:nvSpPr>
          <p:spPr>
            <a:xfrm>
              <a:off x="3480816" y="1814604"/>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80;p76">
              <a:extLst>
                <a:ext uri="{FF2B5EF4-FFF2-40B4-BE49-F238E27FC236}">
                  <a16:creationId xmlns:a16="http://schemas.microsoft.com/office/drawing/2014/main" id="{0F86F09E-A664-6C38-E3BB-2201228FC17C}"/>
                </a:ext>
              </a:extLst>
            </p:cNvPr>
            <p:cNvSpPr txBox="1"/>
            <p:nvPr/>
          </p:nvSpPr>
          <p:spPr>
            <a:xfrm>
              <a:off x="3510803" y="1844591"/>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Trust </a:t>
              </a:r>
              <a:endParaRPr sz="1800" b="0" i="0" u="none" strike="noStrike" cap="none">
                <a:solidFill>
                  <a:srgbClr val="000000"/>
                </a:solidFill>
                <a:latin typeface="Kulim Park"/>
                <a:ea typeface="Kulim Park"/>
                <a:cs typeface="Kulim Park"/>
                <a:sym typeface="Kulim Park"/>
              </a:endParaRPr>
            </a:p>
          </p:txBody>
        </p:sp>
        <p:sp>
          <p:nvSpPr>
            <p:cNvPr id="13" name="Google Shape;981;p76">
              <a:extLst>
                <a:ext uri="{FF2B5EF4-FFF2-40B4-BE49-F238E27FC236}">
                  <a16:creationId xmlns:a16="http://schemas.microsoft.com/office/drawing/2014/main" id="{B968C5DB-51AF-F30C-BC77-0337BB120631}"/>
                </a:ext>
              </a:extLst>
            </p:cNvPr>
            <p:cNvSpPr/>
            <p:nvPr/>
          </p:nvSpPr>
          <p:spPr>
            <a:xfrm>
              <a:off x="3480816" y="2505681"/>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82;p76">
              <a:extLst>
                <a:ext uri="{FF2B5EF4-FFF2-40B4-BE49-F238E27FC236}">
                  <a16:creationId xmlns:a16="http://schemas.microsoft.com/office/drawing/2014/main" id="{FB44FE92-9272-024D-6108-DA49E7BD320F}"/>
                </a:ext>
              </a:extLst>
            </p:cNvPr>
            <p:cNvSpPr txBox="1"/>
            <p:nvPr/>
          </p:nvSpPr>
          <p:spPr>
            <a:xfrm>
              <a:off x="3510803" y="2535668"/>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Patience</a:t>
              </a:r>
              <a:endParaRPr sz="1800" b="0" i="0" u="none" strike="noStrike" cap="none">
                <a:solidFill>
                  <a:srgbClr val="000000"/>
                </a:solidFill>
                <a:latin typeface="Kulim Park"/>
                <a:ea typeface="Kulim Park"/>
                <a:cs typeface="Kulim Park"/>
                <a:sym typeface="Kulim Park"/>
              </a:endParaRPr>
            </a:p>
          </p:txBody>
        </p:sp>
        <p:sp>
          <p:nvSpPr>
            <p:cNvPr id="15" name="Google Shape;983;p76">
              <a:extLst>
                <a:ext uri="{FF2B5EF4-FFF2-40B4-BE49-F238E27FC236}">
                  <a16:creationId xmlns:a16="http://schemas.microsoft.com/office/drawing/2014/main" id="{B92D653D-15FE-3A1D-2F65-4058BA61F6FC}"/>
                </a:ext>
              </a:extLst>
            </p:cNvPr>
            <p:cNvSpPr/>
            <p:nvPr/>
          </p:nvSpPr>
          <p:spPr>
            <a:xfrm>
              <a:off x="3480816" y="3196758"/>
              <a:ext cx="2808185" cy="614290"/>
            </a:xfrm>
            <a:prstGeom prst="roundRect">
              <a:avLst>
                <a:gd name="adj" fmla="val 16667"/>
              </a:avLst>
            </a:prstGeom>
            <a:solidFill>
              <a:srgbClr val="F2E2DF">
                <a:alpha val="89411"/>
              </a:srgbClr>
            </a:solidFill>
            <a:ln w="25400" cap="flat" cmpd="sng">
              <a:solidFill>
                <a:srgbClr val="E1AE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84;p76">
              <a:extLst>
                <a:ext uri="{FF2B5EF4-FFF2-40B4-BE49-F238E27FC236}">
                  <a16:creationId xmlns:a16="http://schemas.microsoft.com/office/drawing/2014/main" id="{14468662-3CCB-CD43-1C4C-90DECDD92033}"/>
                </a:ext>
              </a:extLst>
            </p:cNvPr>
            <p:cNvSpPr txBox="1"/>
            <p:nvPr/>
          </p:nvSpPr>
          <p:spPr>
            <a:xfrm>
              <a:off x="3510803" y="3226745"/>
              <a:ext cx="2748211" cy="55431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CA" sz="1800" b="0" i="0" u="none" strike="noStrike" cap="none">
                  <a:solidFill>
                    <a:srgbClr val="000000"/>
                  </a:solidFill>
                  <a:latin typeface="Kulim Park"/>
                  <a:ea typeface="Kulim Park"/>
                  <a:cs typeface="Kulim Park"/>
                  <a:sym typeface="Kulim Park"/>
                </a:rPr>
                <a:t>Gratitude and generosity</a:t>
              </a:r>
              <a:endParaRPr sz="1800" b="0" i="0" u="none" strike="noStrike" cap="none">
                <a:solidFill>
                  <a:srgbClr val="000000"/>
                </a:solidFill>
                <a:latin typeface="Kulim Park"/>
                <a:ea typeface="Kulim Park"/>
                <a:cs typeface="Kulim Park"/>
                <a:sym typeface="Kulim Park"/>
              </a:endParaRPr>
            </a:p>
          </p:txBody>
        </p:sp>
      </p:grpSp>
    </p:spTree>
    <p:extLst>
      <p:ext uri="{BB962C8B-B14F-4D97-AF65-F5344CB8AC3E}">
        <p14:creationId xmlns:p14="http://schemas.microsoft.com/office/powerpoint/2010/main" val="3089619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5FF1-0649-D9FD-ABCB-EE5D4FDF040D}"/>
              </a:ext>
            </a:extLst>
          </p:cNvPr>
          <p:cNvSpPr>
            <a:spLocks noGrp="1"/>
          </p:cNvSpPr>
          <p:nvPr>
            <p:ph type="title"/>
          </p:nvPr>
        </p:nvSpPr>
        <p:spPr>
          <a:xfrm>
            <a:off x="838200" y="365125"/>
            <a:ext cx="10515600" cy="1325563"/>
          </a:xfrm>
        </p:spPr>
        <p:txBody>
          <a:bodyPr/>
          <a:lstStyle/>
          <a:p>
            <a:r>
              <a:rPr lang="en-CA" dirty="0">
                <a:sym typeface="Kulim Park SemiBold"/>
              </a:rPr>
              <a:t>Mindfulness</a:t>
            </a:r>
            <a:endParaRPr lang="en-CA" dirty="0"/>
          </a:p>
        </p:txBody>
      </p:sp>
      <p:sp>
        <p:nvSpPr>
          <p:cNvPr id="3" name="Content Placeholder 2">
            <a:extLst>
              <a:ext uri="{FF2B5EF4-FFF2-40B4-BE49-F238E27FC236}">
                <a16:creationId xmlns:a16="http://schemas.microsoft.com/office/drawing/2014/main" id="{58C648C5-8BD8-9D7E-1564-92A727C6ADF2}"/>
              </a:ext>
            </a:extLst>
          </p:cNvPr>
          <p:cNvSpPr>
            <a:spLocks noGrp="1"/>
          </p:cNvSpPr>
          <p:nvPr>
            <p:ph idx="1"/>
          </p:nvPr>
        </p:nvSpPr>
        <p:spPr>
          <a:xfrm>
            <a:off x="838200" y="1825625"/>
            <a:ext cx="10515600" cy="4351338"/>
          </a:xfrm>
        </p:spPr>
        <p:txBody>
          <a:bodyPr>
            <a:normAutofit fontScale="92500" lnSpcReduction="10000"/>
          </a:bodyPr>
          <a:lstStyle/>
          <a:p>
            <a:pPr marL="0" lvl="0" indent="0">
              <a:buNone/>
            </a:pPr>
            <a:r>
              <a:rPr lang="en-CA" dirty="0">
                <a:sym typeface="Kulim Park"/>
              </a:rPr>
              <a:t>Discussion questions: </a:t>
            </a:r>
            <a:endParaRPr lang="en-CA" dirty="0"/>
          </a:p>
          <a:p>
            <a:pPr lvl="0"/>
            <a:endParaRPr lang="en-CA" dirty="0">
              <a:sym typeface="Kulim Park"/>
            </a:endParaRPr>
          </a:p>
          <a:p>
            <a:pPr lvl="0"/>
            <a:r>
              <a:rPr lang="en-CA" dirty="0">
                <a:sym typeface="Kulim Park"/>
              </a:rPr>
              <a:t>What does Mindfulness mean to you?</a:t>
            </a:r>
            <a:endParaRPr lang="en-CA" dirty="0"/>
          </a:p>
          <a:p>
            <a:pPr lvl="0"/>
            <a:endParaRPr lang="en-CA" dirty="0">
              <a:sym typeface="Kulim Park"/>
            </a:endParaRPr>
          </a:p>
          <a:p>
            <a:pPr lvl="0"/>
            <a:r>
              <a:rPr lang="en-CA" dirty="0">
                <a:sym typeface="Kulim Park"/>
              </a:rPr>
              <a:t>Do you currently engage in any mindfulness practices? </a:t>
            </a:r>
            <a:endParaRPr lang="en-CA" dirty="0"/>
          </a:p>
          <a:p>
            <a:pPr lvl="0"/>
            <a:endParaRPr lang="en-CA" dirty="0">
              <a:sym typeface="Kulim Park"/>
            </a:endParaRPr>
          </a:p>
          <a:p>
            <a:pPr lvl="0"/>
            <a:r>
              <a:rPr lang="en-CA" dirty="0">
                <a:sym typeface="Kulim Park"/>
              </a:rPr>
              <a:t>What are some of the benefits of Mindfulness? </a:t>
            </a:r>
            <a:endParaRPr lang="en-CA" dirty="0"/>
          </a:p>
          <a:p>
            <a:pPr lvl="0"/>
            <a:endParaRPr lang="en-CA" dirty="0">
              <a:sym typeface="Kulim Park"/>
            </a:endParaRPr>
          </a:p>
          <a:p>
            <a:pPr lvl="0"/>
            <a:r>
              <a:rPr lang="en-CA" dirty="0">
                <a:sym typeface="Kulim Park"/>
              </a:rPr>
              <a:t>Which of the 5 Mindfulness Tenets do you think is the most important and why? </a:t>
            </a:r>
          </a:p>
          <a:p>
            <a:endParaRPr lang="en-CA" dirty="0"/>
          </a:p>
        </p:txBody>
      </p:sp>
    </p:spTree>
    <p:extLst>
      <p:ext uri="{BB962C8B-B14F-4D97-AF65-F5344CB8AC3E}">
        <p14:creationId xmlns:p14="http://schemas.microsoft.com/office/powerpoint/2010/main" val="34786575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8DC8-4FC5-B2D4-ABDF-BA0CBDFED143}"/>
              </a:ext>
            </a:extLst>
          </p:cNvPr>
          <p:cNvSpPr>
            <a:spLocks noGrp="1"/>
          </p:cNvSpPr>
          <p:nvPr>
            <p:ph type="title"/>
          </p:nvPr>
        </p:nvSpPr>
        <p:spPr>
          <a:xfrm>
            <a:off x="838200" y="365125"/>
            <a:ext cx="10515600" cy="1325563"/>
          </a:xfrm>
        </p:spPr>
        <p:txBody>
          <a:bodyPr/>
          <a:lstStyle/>
          <a:p>
            <a:r>
              <a:rPr lang="en-CA" dirty="0"/>
              <a:t>Continuing Education</a:t>
            </a:r>
          </a:p>
        </p:txBody>
      </p:sp>
      <p:pic>
        <p:nvPicPr>
          <p:cNvPr id="5" name="Google Shape;997;p78">
            <a:extLst>
              <a:ext uri="{FF2B5EF4-FFF2-40B4-BE49-F238E27FC236}">
                <a16:creationId xmlns:a16="http://schemas.microsoft.com/office/drawing/2014/main" id="{5218D2CE-EDA8-8BC4-D633-4FF14EAE8A4F}"/>
              </a:ext>
            </a:extLst>
          </p:cNvPr>
          <p:cNvPicPr preferRelativeResize="0"/>
          <p:nvPr/>
        </p:nvPicPr>
        <p:blipFill rotWithShape="1">
          <a:blip r:embed="rId3">
            <a:alphaModFix/>
          </a:blip>
          <a:srcRect/>
          <a:stretch/>
        </p:blipFill>
        <p:spPr>
          <a:xfrm>
            <a:off x="1065400" y="1459642"/>
            <a:ext cx="5693746" cy="4607526"/>
          </a:xfrm>
          <a:prstGeom prst="rect">
            <a:avLst/>
          </a:prstGeom>
          <a:noFill/>
          <a:ln>
            <a:noFill/>
          </a:ln>
        </p:spPr>
      </p:pic>
      <p:pic>
        <p:nvPicPr>
          <p:cNvPr id="6" name="Google Shape;998;p78" descr="The Importance of Continuing Education in Aesthetics">
            <a:extLst>
              <a:ext uri="{FF2B5EF4-FFF2-40B4-BE49-F238E27FC236}">
                <a16:creationId xmlns:a16="http://schemas.microsoft.com/office/drawing/2014/main" id="{090EE243-47E5-1FCC-549A-B4823AF24B6A}"/>
              </a:ext>
            </a:extLst>
          </p:cNvPr>
          <p:cNvPicPr preferRelativeResize="0"/>
          <p:nvPr/>
        </p:nvPicPr>
        <p:blipFill rotWithShape="1">
          <a:blip r:embed="rId4">
            <a:alphaModFix amt="70000"/>
          </a:blip>
          <a:srcRect l="16334" r="20157"/>
          <a:stretch/>
        </p:blipFill>
        <p:spPr>
          <a:xfrm>
            <a:off x="7624119" y="1196418"/>
            <a:ext cx="3729681" cy="4607526"/>
          </a:xfrm>
          <a:prstGeom prst="rect">
            <a:avLst/>
          </a:prstGeom>
          <a:noFill/>
          <a:ln>
            <a:noFill/>
          </a:ln>
        </p:spPr>
      </p:pic>
    </p:spTree>
    <p:extLst>
      <p:ext uri="{BB962C8B-B14F-4D97-AF65-F5344CB8AC3E}">
        <p14:creationId xmlns:p14="http://schemas.microsoft.com/office/powerpoint/2010/main" val="40055639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FDB1-6FCA-D9CA-BCDC-6AD87F7DE500}"/>
              </a:ext>
            </a:extLst>
          </p:cNvPr>
          <p:cNvSpPr>
            <a:spLocks noGrp="1"/>
          </p:cNvSpPr>
          <p:nvPr>
            <p:ph type="title"/>
          </p:nvPr>
        </p:nvSpPr>
        <p:spPr>
          <a:xfrm>
            <a:off x="838200" y="365125"/>
            <a:ext cx="10515600" cy="1325563"/>
          </a:xfrm>
        </p:spPr>
        <p:txBody>
          <a:bodyPr/>
          <a:lstStyle/>
          <a:p>
            <a:r>
              <a:rPr lang="en-CA" dirty="0"/>
              <a:t>Resources</a:t>
            </a:r>
          </a:p>
        </p:txBody>
      </p:sp>
      <p:sp>
        <p:nvSpPr>
          <p:cNvPr id="3" name="Content Placeholder 2">
            <a:extLst>
              <a:ext uri="{FF2B5EF4-FFF2-40B4-BE49-F238E27FC236}">
                <a16:creationId xmlns:a16="http://schemas.microsoft.com/office/drawing/2014/main" id="{3174896F-0DB9-26C7-0C96-15C55DDBEF64}"/>
              </a:ext>
            </a:extLst>
          </p:cNvPr>
          <p:cNvSpPr>
            <a:spLocks noGrp="1"/>
          </p:cNvSpPr>
          <p:nvPr>
            <p:ph idx="1"/>
          </p:nvPr>
        </p:nvSpPr>
        <p:spPr>
          <a:xfrm>
            <a:off x="745525" y="1417852"/>
            <a:ext cx="5550243" cy="4351338"/>
          </a:xfrm>
        </p:spPr>
        <p:txBody>
          <a:bodyPr/>
          <a:lstStyle/>
          <a:p>
            <a:r>
              <a:rPr lang="en-CA" dirty="0"/>
              <a:t>Links to resources that can be shared at the end of the Peer Visitor Guide</a:t>
            </a:r>
          </a:p>
          <a:p>
            <a:endParaRPr lang="en-CA" dirty="0"/>
          </a:p>
        </p:txBody>
      </p:sp>
      <p:pic>
        <p:nvPicPr>
          <p:cNvPr id="6" name="Google Shape;1006;p79">
            <a:extLst>
              <a:ext uri="{FF2B5EF4-FFF2-40B4-BE49-F238E27FC236}">
                <a16:creationId xmlns:a16="http://schemas.microsoft.com/office/drawing/2014/main" id="{3233751A-062B-4D10-76CF-567920921DA4}"/>
              </a:ext>
            </a:extLst>
          </p:cNvPr>
          <p:cNvPicPr preferRelativeResize="0"/>
          <p:nvPr/>
        </p:nvPicPr>
        <p:blipFill rotWithShape="1">
          <a:blip r:embed="rId3">
            <a:alphaModFix/>
          </a:blip>
          <a:srcRect/>
          <a:stretch/>
        </p:blipFill>
        <p:spPr>
          <a:xfrm>
            <a:off x="732357" y="2602043"/>
            <a:ext cx="4729329" cy="3709857"/>
          </a:xfrm>
          <a:prstGeom prst="rect">
            <a:avLst/>
          </a:prstGeom>
          <a:noFill/>
          <a:ln>
            <a:noFill/>
          </a:ln>
        </p:spPr>
      </p:pic>
      <p:pic>
        <p:nvPicPr>
          <p:cNvPr id="7" name="Google Shape;1005;p79">
            <a:extLst>
              <a:ext uri="{FF2B5EF4-FFF2-40B4-BE49-F238E27FC236}">
                <a16:creationId xmlns:a16="http://schemas.microsoft.com/office/drawing/2014/main" id="{696D58A9-80AE-FA4C-AC55-1D1BED79A4F5}"/>
              </a:ext>
            </a:extLst>
          </p:cNvPr>
          <p:cNvPicPr preferRelativeResize="0"/>
          <p:nvPr/>
        </p:nvPicPr>
        <p:blipFill rotWithShape="1">
          <a:blip r:embed="rId4">
            <a:alphaModFix/>
          </a:blip>
          <a:srcRect/>
          <a:stretch/>
        </p:blipFill>
        <p:spPr>
          <a:xfrm>
            <a:off x="6203092" y="580768"/>
            <a:ext cx="5150708" cy="5703243"/>
          </a:xfrm>
          <a:prstGeom prst="rect">
            <a:avLst/>
          </a:prstGeom>
          <a:noFill/>
          <a:ln>
            <a:noFill/>
          </a:ln>
        </p:spPr>
      </p:pic>
    </p:spTree>
    <p:extLst>
      <p:ext uri="{BB962C8B-B14F-4D97-AF65-F5344CB8AC3E}">
        <p14:creationId xmlns:p14="http://schemas.microsoft.com/office/powerpoint/2010/main" val="20258996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A17B0-8C18-C40E-22DF-1CA0916974D7}"/>
              </a:ext>
            </a:extLst>
          </p:cNvPr>
          <p:cNvSpPr>
            <a:spLocks noGrp="1"/>
          </p:cNvSpPr>
          <p:nvPr>
            <p:ph type="title"/>
          </p:nvPr>
        </p:nvSpPr>
        <p:spPr>
          <a:xfrm>
            <a:off x="1028700" y="1967266"/>
            <a:ext cx="2628900" cy="2547257"/>
          </a:xfrm>
          <a:noFill/>
        </p:spPr>
        <p:txBody>
          <a:bodyPr anchor="ctr">
            <a:normAutofit/>
          </a:bodyPr>
          <a:lstStyle/>
          <a:p>
            <a:pPr algn="ctr"/>
            <a:r>
              <a:rPr lang="en-CA" sz="3600">
                <a:solidFill>
                  <a:srgbClr val="FFFFFF"/>
                </a:solidFill>
              </a:rPr>
              <a:t>Questions</a:t>
            </a:r>
          </a:p>
        </p:txBody>
      </p:sp>
      <p:pic>
        <p:nvPicPr>
          <p:cNvPr id="2050" name="Picture 2" descr="Different Types of Questions">
            <a:extLst>
              <a:ext uri="{FF2B5EF4-FFF2-40B4-BE49-F238E27FC236}">
                <a16:creationId xmlns:a16="http://schemas.microsoft.com/office/drawing/2014/main" id="{6FCD5EE9-ECD7-E55A-11B0-C3CCA68750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8346"/>
            <a:ext cx="6780700" cy="50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332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EA650-99F7-7114-29E5-36B3038E6566}"/>
              </a:ext>
            </a:extLst>
          </p:cNvPr>
          <p:cNvSpPr>
            <a:spLocks noGrp="1"/>
          </p:cNvSpPr>
          <p:nvPr>
            <p:ph type="title"/>
          </p:nvPr>
        </p:nvSpPr>
        <p:spPr/>
        <p:txBody>
          <a:bodyPr>
            <a:normAutofit/>
          </a:bodyPr>
          <a:lstStyle/>
          <a:p>
            <a:pPr marL="0" marR="0" lvl="0" indent="0" rtl="0">
              <a:lnSpc>
                <a:spcPct val="100000"/>
              </a:lnSpc>
              <a:spcBef>
                <a:spcPts val="0"/>
              </a:spcBef>
              <a:spcAft>
                <a:spcPts val="0"/>
              </a:spcAft>
            </a:pPr>
            <a:r>
              <a:rPr lang="en-CA" sz="6000" b="1" i="0" u="none" strike="noStrike" cap="none" dirty="0">
                <a:solidFill>
                  <a:srgbClr val="333333"/>
                </a:solidFill>
                <a:latin typeface="Arial"/>
                <a:ea typeface="Arial"/>
                <a:cs typeface="Arial"/>
                <a:sym typeface="Arial"/>
              </a:rPr>
              <a:t>Don’t forget to complete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the post-test and </a:t>
            </a:r>
            <a:br>
              <a:rPr lang="en-CA" sz="1600" b="0" i="0" u="none" strike="noStrike" cap="none" dirty="0">
                <a:solidFill>
                  <a:srgbClr val="333333"/>
                </a:solidFill>
                <a:latin typeface="Arial"/>
                <a:ea typeface="Arial"/>
                <a:cs typeface="Arial"/>
                <a:sym typeface="Arial"/>
              </a:rPr>
            </a:br>
            <a:r>
              <a:rPr lang="en-CA" sz="6000" b="1" i="0" u="none" strike="noStrike" cap="none" dirty="0">
                <a:solidFill>
                  <a:srgbClr val="333333"/>
                </a:solidFill>
                <a:latin typeface="Arial"/>
                <a:ea typeface="Arial"/>
                <a:cs typeface="Arial"/>
                <a:sym typeface="Arial"/>
              </a:rPr>
              <a:t>evaluation</a:t>
            </a:r>
            <a:endParaRPr lang="en-CA" dirty="0"/>
          </a:p>
        </p:txBody>
      </p:sp>
      <p:sp>
        <p:nvSpPr>
          <p:cNvPr id="4" name="Text Placeholder 3">
            <a:extLst>
              <a:ext uri="{FF2B5EF4-FFF2-40B4-BE49-F238E27FC236}">
                <a16:creationId xmlns:a16="http://schemas.microsoft.com/office/drawing/2014/main" id="{B5441374-99BD-ECF9-F195-5D8822B9F3CE}"/>
              </a:ext>
            </a:extLst>
          </p:cNvPr>
          <p:cNvSpPr>
            <a:spLocks noGrp="1"/>
          </p:cNvSpPr>
          <p:nvPr>
            <p:ph type="body" idx="1"/>
          </p:nvPr>
        </p:nvSpPr>
        <p:spPr/>
        <p:txBody>
          <a:bodyPr/>
          <a:lstStyle/>
          <a:p>
            <a:r>
              <a:rPr lang="en-CA" sz="2400" b="1" i="0" u="none" strike="noStrike" cap="none" dirty="0">
                <a:solidFill>
                  <a:schemeClr val="dk1"/>
                </a:solidFill>
                <a:latin typeface="Arial"/>
                <a:ea typeface="Arial"/>
                <a:cs typeface="Arial"/>
                <a:sym typeface="Arial"/>
              </a:rPr>
              <a:t>THANK YOU!</a:t>
            </a:r>
            <a:endParaRPr lang="en-CA"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6478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2707</TotalTime>
  <Words>12569</Words>
  <Application>Microsoft Macintosh PowerPoint</Application>
  <PresentationFormat>Widescreen</PresentationFormat>
  <Paragraphs>1241</Paragraphs>
  <Slides>96</Slides>
  <Notes>89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96</vt:i4>
      </vt:variant>
    </vt:vector>
  </HeadingPairs>
  <TitlesOfParts>
    <vt:vector size="109" baseType="lpstr">
      <vt:lpstr>Aptos</vt:lpstr>
      <vt:lpstr>Aptos Display</vt:lpstr>
      <vt:lpstr>Arial</vt:lpstr>
      <vt:lpstr>Arial</vt:lpstr>
      <vt:lpstr>Calibri</vt:lpstr>
      <vt:lpstr>Courier New</vt:lpstr>
      <vt:lpstr>Encode Sans</vt:lpstr>
      <vt:lpstr>Kulim Park</vt:lpstr>
      <vt:lpstr>Kulim Park SemiBold</vt:lpstr>
      <vt:lpstr>Manrope</vt:lpstr>
      <vt:lpstr>Noto Sans Symbols</vt:lpstr>
      <vt:lpstr>Raleway</vt:lpstr>
      <vt:lpstr>Office Theme</vt:lpstr>
      <vt:lpstr>ACC PEER VISITOR TRAINING </vt:lpstr>
      <vt:lpstr>Section 1: Peer Support</vt:lpstr>
      <vt:lpstr>Health and Wellness</vt:lpstr>
      <vt:lpstr>Benefits of Peer Support</vt:lpstr>
      <vt:lpstr>Benefits of Peer Support</vt:lpstr>
      <vt:lpstr>Attributes and Benefits of Peer Support</vt:lpstr>
      <vt:lpstr>When could/can peer visiting be done?</vt:lpstr>
      <vt:lpstr>When could/can peer visiting be done?</vt:lpstr>
      <vt:lpstr>What is Peer Support &amp; What is a Peer Visitor?</vt:lpstr>
      <vt:lpstr>What is Peer Support &amp; What is a Peer Visitor?</vt:lpstr>
      <vt:lpstr>What is Peer Support &amp; What is a Peer Visitor?</vt:lpstr>
      <vt:lpstr>What is Peer Support &amp; What is a Peer Visitor?</vt:lpstr>
      <vt:lpstr>Section 2: Roles and Responsibilities</vt:lpstr>
      <vt:lpstr>Characteristics of a Peer Visitor</vt:lpstr>
      <vt:lpstr>Characteristics of a Peer Visitor (continued)</vt:lpstr>
      <vt:lpstr>Peer Visitor Competencies</vt:lpstr>
      <vt:lpstr>Roles and Responsibilities of a Peer Visitor</vt:lpstr>
      <vt:lpstr>Characteristics of a Peer Visitor</vt:lpstr>
      <vt:lpstr>What is and What is not Allowed</vt:lpstr>
      <vt:lpstr>What is and What is not Allowed</vt:lpstr>
      <vt:lpstr>What is and What is not Allowed</vt:lpstr>
      <vt:lpstr>What is and What is not Allowed</vt:lpstr>
      <vt:lpstr>Ethics – Principles of Practice</vt:lpstr>
      <vt:lpstr>Ethics</vt:lpstr>
      <vt:lpstr>Ethics</vt:lpstr>
      <vt:lpstr>Section 3: Communication</vt:lpstr>
      <vt:lpstr>Body Language</vt:lpstr>
      <vt:lpstr>Body Language</vt:lpstr>
      <vt:lpstr>Active Listening</vt:lpstr>
      <vt:lpstr>PowerPoint Presentation</vt:lpstr>
      <vt:lpstr>Communication Skills</vt:lpstr>
      <vt:lpstr>Cross-cultural Communication</vt:lpstr>
      <vt:lpstr>Silence: Silence is an Excellent Communication Tool</vt:lpstr>
      <vt:lpstr>Practicing with Silence</vt:lpstr>
      <vt:lpstr>Silent Activity Discussion</vt:lpstr>
      <vt:lpstr>Section 4: Recovery</vt:lpstr>
      <vt:lpstr>Signs of Recovery</vt:lpstr>
      <vt:lpstr>What impedes Recovery?</vt:lpstr>
      <vt:lpstr>Discussion – Recovery Challenges</vt:lpstr>
      <vt:lpstr>Phases of Recovery</vt:lpstr>
      <vt:lpstr>Phases of Recovery</vt:lpstr>
      <vt:lpstr>Phases of Recovery </vt:lpstr>
      <vt:lpstr>Coping – Scenario 1</vt:lpstr>
      <vt:lpstr>Coping</vt:lpstr>
      <vt:lpstr>Coping – Scenario 2</vt:lpstr>
      <vt:lpstr>Coping</vt:lpstr>
      <vt:lpstr>Spirituality in the recovery process</vt:lpstr>
      <vt:lpstr>Halfway Checkpoint Kahoot</vt:lpstr>
      <vt:lpstr>Section 5: The Visit </vt:lpstr>
      <vt:lpstr>Setting up the Visit </vt:lpstr>
      <vt:lpstr>The Visit – To Do’s </vt:lpstr>
      <vt:lpstr>The Visit – What you should NOT do</vt:lpstr>
      <vt:lpstr>During the visit - Scenario </vt:lpstr>
      <vt:lpstr>During the visit - Scenario (continued) </vt:lpstr>
      <vt:lpstr>During the visit </vt:lpstr>
      <vt:lpstr>After the visit </vt:lpstr>
      <vt:lpstr>After the visit – Evaluate the visit</vt:lpstr>
      <vt:lpstr>After the visit – report the visit</vt:lpstr>
      <vt:lpstr>After the visit </vt:lpstr>
      <vt:lpstr>The Visit</vt:lpstr>
      <vt:lpstr>Section 6: Mental Health</vt:lpstr>
      <vt:lpstr>Peer Visitor Role in Mental Health</vt:lpstr>
      <vt:lpstr>Grief, Depression, Anxiety?</vt:lpstr>
      <vt:lpstr>Symptoms of Depression</vt:lpstr>
      <vt:lpstr>Grief, Depression, Anxiety and Quality of Life </vt:lpstr>
      <vt:lpstr>Grief, Depression, Anxiety and Quality of Life </vt:lpstr>
      <vt:lpstr>Grief, Depression, Anxiety and Quality of Life </vt:lpstr>
      <vt:lpstr>Grief, Depression, Anxiety and Quality of Life </vt:lpstr>
      <vt:lpstr>Post-Traumatic-Stress-Disorder - Symptoms</vt:lpstr>
      <vt:lpstr>Post Traumatic Stress Disorder</vt:lpstr>
      <vt:lpstr>Body Image Disturbance</vt:lpstr>
      <vt:lpstr>Body Image Disturbance</vt:lpstr>
      <vt:lpstr>Body Image Disturbance</vt:lpstr>
      <vt:lpstr>Section 7: Difficult Issues</vt:lpstr>
      <vt:lpstr>Suicide</vt:lpstr>
      <vt:lpstr>Suicide– Warning signs</vt:lpstr>
      <vt:lpstr>Suicide</vt:lpstr>
      <vt:lpstr>Suicide</vt:lpstr>
      <vt:lpstr>Suicide</vt:lpstr>
      <vt:lpstr>Suicide</vt:lpstr>
      <vt:lpstr>Sexuality</vt:lpstr>
      <vt:lpstr>Sexuality</vt:lpstr>
      <vt:lpstr>Sexuality</vt:lpstr>
      <vt:lpstr>Gender Identity</vt:lpstr>
      <vt:lpstr>Section 8: Self-Care</vt:lpstr>
      <vt:lpstr>For those of you, who struggle with guilt regarding self-care, answer this question: what greater gift can you give to those you love than your own wholeness?  SHANNON TANNER </vt:lpstr>
      <vt:lpstr>Self-Care</vt:lpstr>
      <vt:lpstr>Exercise – Why Bother?</vt:lpstr>
      <vt:lpstr>Exercise</vt:lpstr>
      <vt:lpstr>Nature</vt:lpstr>
      <vt:lpstr>Mindfulness</vt:lpstr>
      <vt:lpstr>Mindfulness</vt:lpstr>
      <vt:lpstr>Continuing Education</vt:lpstr>
      <vt:lpstr>Resources</vt:lpstr>
      <vt:lpstr>Questions</vt:lpstr>
      <vt:lpstr>Don’t forget to complete  the post-test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PEER VISITOR TRAINING </dc:title>
  <dc:creator>Kirsten Woodend</dc:creator>
  <cp:lastModifiedBy>Kirsten Woodend</cp:lastModifiedBy>
  <cp:revision>120</cp:revision>
  <dcterms:created xsi:type="dcterms:W3CDTF">2024-01-26T16:09:32Z</dcterms:created>
  <dcterms:modified xsi:type="dcterms:W3CDTF">2024-01-30T19:08:23Z</dcterms:modified>
</cp:coreProperties>
</file>