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57" r:id="rId3"/>
    <p:sldId id="319" r:id="rId4"/>
    <p:sldId id="353" r:id="rId5"/>
    <p:sldId id="351" r:id="rId6"/>
    <p:sldId id="352" r:id="rId7"/>
    <p:sldId id="349" r:id="rId8"/>
    <p:sldId id="350" r:id="rId9"/>
    <p:sldId id="347" r:id="rId10"/>
    <p:sldId id="348" r:id="rId11"/>
    <p:sldId id="34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Raleway" pitchFamily="2"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09" autoAdjust="0"/>
    <p:restoredTop sz="77930" autoAdjust="0"/>
  </p:normalViewPr>
  <p:slideViewPr>
    <p:cSldViewPr snapToGrid="0">
      <p:cViewPr varScale="1">
        <p:scale>
          <a:sx n="99" d="100"/>
          <a:sy n="99" d="100"/>
        </p:scale>
        <p:origin x="72" y="1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Before diving into what it means to have a diverse and inclusive organizational culture, some terms and their definitions need to be discussed.</a:t>
            </a:r>
          </a:p>
          <a:p>
            <a:pPr algn="l"/>
            <a:endParaRPr lang="en-CA" b="0" i="0" u="none" strike="noStrike" dirty="0">
              <a:solidFill>
                <a:srgbClr val="373D3F"/>
              </a:solidFill>
              <a:effectLst/>
              <a:latin typeface="Encode Sans"/>
            </a:endParaRPr>
          </a:p>
          <a:p>
            <a:pPr algn="l">
              <a:buFont typeface="Arial" panose="020B0604020202020204" pitchFamily="34" charset="0"/>
              <a:buChar char="•"/>
            </a:pPr>
            <a:r>
              <a:rPr lang="en-CA" b="1" i="0" u="none" strike="noStrike" dirty="0">
                <a:solidFill>
                  <a:srgbClr val="373D3F"/>
                </a:solidFill>
                <a:effectLst/>
                <a:latin typeface="Encode Sans"/>
              </a:rPr>
              <a:t>Managing Diversity:</a:t>
            </a:r>
            <a:r>
              <a:rPr lang="en-CA" b="0" i="0" u="none" strike="noStrike" dirty="0">
                <a:solidFill>
                  <a:srgbClr val="373D3F"/>
                </a:solidFill>
                <a:effectLst/>
                <a:latin typeface="Encode Sans"/>
              </a:rPr>
              <a:t> this means an organization is ensuring that members of diverse groups are valued and treated fairly in all parts of the environment.</a:t>
            </a:r>
          </a:p>
          <a:p>
            <a:pPr algn="l">
              <a:buFont typeface="Arial" panose="020B0604020202020204" pitchFamily="34" charset="0"/>
              <a:buChar char="•"/>
            </a:pPr>
            <a:endParaRPr lang="en-CA" b="0" i="0" u="none" strike="noStrike" dirty="0">
              <a:solidFill>
                <a:srgbClr val="373D3F"/>
              </a:solidFill>
              <a:effectLst/>
              <a:latin typeface="Encode Sans"/>
            </a:endParaRPr>
          </a:p>
          <a:p>
            <a:pPr algn="l">
              <a:buFont typeface="Arial" panose="020B0604020202020204" pitchFamily="34" charset="0"/>
              <a:buChar char="•"/>
            </a:pPr>
            <a:r>
              <a:rPr lang="en-CA" b="1" i="0" u="none" strike="noStrike" dirty="0">
                <a:solidFill>
                  <a:srgbClr val="373D3F"/>
                </a:solidFill>
                <a:effectLst/>
                <a:latin typeface="Encode Sans"/>
              </a:rPr>
              <a:t>Valuing Diversity:</a:t>
            </a:r>
            <a:r>
              <a:rPr lang="en-CA" b="0" i="0" u="none" strike="noStrike" dirty="0">
                <a:solidFill>
                  <a:srgbClr val="373D3F"/>
                </a:solidFill>
                <a:effectLst/>
                <a:latin typeface="Encode Sans"/>
              </a:rPr>
              <a:t> often used to reflect the ways in which organizations show appreciation for diversity among applicants, employees, and customers.</a:t>
            </a:r>
          </a:p>
          <a:p>
            <a:pPr algn="l">
              <a:buFont typeface="Arial" panose="020B0604020202020204" pitchFamily="34" charset="0"/>
              <a:buChar char="•"/>
            </a:pPr>
            <a:endParaRPr lang="en-CA" b="0" i="0" u="none" strike="noStrike" dirty="0">
              <a:solidFill>
                <a:srgbClr val="373D3F"/>
              </a:solidFill>
              <a:effectLst/>
              <a:latin typeface="Encode Sans"/>
            </a:endParaRPr>
          </a:p>
          <a:p>
            <a:pPr algn="l">
              <a:buFont typeface="Arial" panose="020B0604020202020204" pitchFamily="34" charset="0"/>
              <a:buChar char="•"/>
            </a:pPr>
            <a:r>
              <a:rPr lang="en-CA" b="1" i="0" u="none" strike="noStrike" dirty="0">
                <a:solidFill>
                  <a:srgbClr val="373D3F"/>
                </a:solidFill>
                <a:effectLst/>
                <a:latin typeface="Encode Sans"/>
              </a:rPr>
              <a:t>Inclusion:</a:t>
            </a:r>
            <a:r>
              <a:rPr lang="en-CA" b="0" i="0" u="none" strike="noStrike" dirty="0">
                <a:solidFill>
                  <a:srgbClr val="373D3F"/>
                </a:solidFill>
                <a:effectLst/>
                <a:latin typeface="Encode Sans"/>
              </a:rPr>
              <a:t> degree to which employees are accepted and treated fairly by an organization.</a:t>
            </a:r>
          </a:p>
          <a:p>
            <a:pPr algn="l">
              <a:buFont typeface="Arial" panose="020B0604020202020204" pitchFamily="34" charset="0"/>
              <a:buChar char="•"/>
            </a:pPr>
            <a:endParaRPr lang="en-CA" b="0" i="0" u="none" strike="noStrike" dirty="0">
              <a:solidFill>
                <a:srgbClr val="373D3F"/>
              </a:solidFill>
              <a:effectLst/>
              <a:latin typeface="Encode Sans"/>
            </a:endParaRPr>
          </a:p>
          <a:p>
            <a:pPr algn="l">
              <a:buFont typeface="Arial" panose="020B0604020202020204" pitchFamily="34" charset="0"/>
              <a:buChar char="•"/>
            </a:pPr>
            <a:r>
              <a:rPr lang="en-CA" b="1" i="0" u="none" strike="noStrike" dirty="0">
                <a:solidFill>
                  <a:srgbClr val="373D3F"/>
                </a:solidFill>
                <a:effectLst/>
                <a:latin typeface="Encode Sans"/>
              </a:rPr>
              <a:t>Surface-level Diversity:</a:t>
            </a:r>
            <a:r>
              <a:rPr lang="en-CA" b="0" i="0" u="none" strike="noStrike" dirty="0">
                <a:solidFill>
                  <a:srgbClr val="373D3F"/>
                </a:solidFill>
                <a:effectLst/>
                <a:latin typeface="Encode Sans"/>
              </a:rPr>
              <a:t> includes characteristics of individuals that are readily visible to anyone.</a:t>
            </a:r>
          </a:p>
          <a:p>
            <a:pPr algn="l">
              <a:buFont typeface="Arial" panose="020B0604020202020204" pitchFamily="34" charset="0"/>
              <a:buChar char="•"/>
            </a:pPr>
            <a:endParaRPr lang="en-CA" b="0" i="0" u="none" strike="noStrike" dirty="0">
              <a:solidFill>
                <a:srgbClr val="373D3F"/>
              </a:solidFill>
              <a:effectLst/>
              <a:latin typeface="Encode Sans"/>
            </a:endParaRPr>
          </a:p>
          <a:p>
            <a:pPr algn="l">
              <a:buFont typeface="Arial" panose="020B0604020202020204" pitchFamily="34" charset="0"/>
              <a:buChar char="•"/>
            </a:pPr>
            <a:r>
              <a:rPr lang="en-CA" b="1" i="0" u="none" strike="noStrike" dirty="0">
                <a:solidFill>
                  <a:srgbClr val="373D3F"/>
                </a:solidFill>
                <a:effectLst/>
                <a:latin typeface="Encode Sans"/>
              </a:rPr>
              <a:t>Deep-level Diversity:</a:t>
            </a:r>
            <a:r>
              <a:rPr lang="en-CA" b="0" i="0" u="none" strike="noStrike" dirty="0">
                <a:solidFill>
                  <a:srgbClr val="373D3F"/>
                </a:solidFill>
                <a:effectLst/>
                <a:latin typeface="Encode Sans"/>
              </a:rPr>
              <a:t> characteristics that are not observable, like attitude, values, and beliefs.</a:t>
            </a:r>
          </a:p>
          <a:p>
            <a:pPr algn="l">
              <a:buFont typeface="Arial" panose="020B0604020202020204" pitchFamily="34" charset="0"/>
              <a:buChar char="•"/>
            </a:pPr>
            <a:endParaRPr lang="en-CA" b="0" i="0" u="none" strike="noStrike" dirty="0">
              <a:solidFill>
                <a:srgbClr val="373D3F"/>
              </a:solidFill>
              <a:effectLst/>
              <a:latin typeface="Encode Sans"/>
            </a:endParaRPr>
          </a:p>
          <a:p>
            <a:pPr algn="l">
              <a:buFont typeface="Arial" panose="020B0604020202020204" pitchFamily="34" charset="0"/>
              <a:buChar char="•"/>
            </a:pPr>
            <a:r>
              <a:rPr lang="en-CA" b="1" i="0" u="none" strike="noStrike" dirty="0">
                <a:solidFill>
                  <a:srgbClr val="373D3F"/>
                </a:solidFill>
                <a:effectLst/>
                <a:latin typeface="Encode Sans"/>
              </a:rPr>
              <a:t>Equity:</a:t>
            </a:r>
            <a:r>
              <a:rPr lang="en-CA" b="0" i="0" u="none" strike="noStrike" dirty="0">
                <a:solidFill>
                  <a:srgbClr val="373D3F"/>
                </a:solidFill>
                <a:effectLst/>
                <a:latin typeface="Encode Sans"/>
              </a:rPr>
              <a:t> an approach that recognizes that the systemic barriers posed for a particular person will vary; equity recognizes that different people will need different amounts of resources in order to succeed and overcome.</a:t>
            </a:r>
          </a:p>
          <a:p>
            <a:pPr algn="l">
              <a:buFont typeface="Arial" panose="020B0604020202020204" pitchFamily="34" charset="0"/>
              <a:buChar char="•"/>
            </a:pPr>
            <a:endParaRPr lang="en-CA" b="0" i="0" u="none" strike="noStrike" dirty="0">
              <a:solidFill>
                <a:srgbClr val="373D3F"/>
              </a:solidFill>
              <a:effectLst/>
              <a:latin typeface="Encode Sans"/>
            </a:endParaRPr>
          </a:p>
          <a:p>
            <a:pPr algn="l">
              <a:buFont typeface="Arial" panose="020B0604020202020204" pitchFamily="34" charset="0"/>
              <a:buChar char="•"/>
            </a:pPr>
            <a:r>
              <a:rPr lang="en-CA" b="1" i="0" u="none" strike="noStrike" dirty="0">
                <a:solidFill>
                  <a:srgbClr val="373D3F"/>
                </a:solidFill>
                <a:effectLst/>
                <a:latin typeface="Encode Sans"/>
              </a:rPr>
              <a:t>Belonging:</a:t>
            </a:r>
            <a:r>
              <a:rPr lang="en-CA" b="0" i="0" u="none" strike="noStrike" dirty="0">
                <a:solidFill>
                  <a:srgbClr val="373D3F"/>
                </a:solidFill>
                <a:effectLst/>
                <a:latin typeface="Encode Sans"/>
              </a:rPr>
              <a:t> the experience of personal involvement in a system or environment to the point they feel themselves to be an integral part of that system.</a:t>
            </a:r>
          </a:p>
          <a:p>
            <a:br>
              <a:rPr lang="en-CA" dirty="0"/>
            </a:br>
            <a:endParaRPr lang="en-US" dirty="0"/>
          </a:p>
        </p:txBody>
      </p:sp>
    </p:spTree>
    <p:extLst>
      <p:ext uri="{BB962C8B-B14F-4D97-AF65-F5344CB8AC3E}">
        <p14:creationId xmlns:p14="http://schemas.microsoft.com/office/powerpoint/2010/main" val="38587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Arial" panose="020B0604020202020204" pitchFamily="34" charset="0"/>
                <a:cs typeface="Arial" panose="020B0604020202020204" pitchFamily="34" charset="0"/>
              </a:rPr>
              <a:t>Diversity means including talent from a wide demographic spectrum and including all employees in every aspect of the organization.</a:t>
            </a:r>
            <a:endParaRPr lang="en-US" dirty="0"/>
          </a:p>
        </p:txBody>
      </p:sp>
    </p:spTree>
    <p:extLst>
      <p:ext uri="{BB962C8B-B14F-4D97-AF65-F5344CB8AC3E}">
        <p14:creationId xmlns:p14="http://schemas.microsoft.com/office/powerpoint/2010/main" val="213328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It takes time, motivation, and practice to develop cultural competence. And as the world continues to evolve, cultural competence will also continue to evolve.</a:t>
            </a:r>
          </a:p>
          <a:p>
            <a:pPr algn="l"/>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Operations Management leaders have the opportunity to empower others, assembling diverse and unique teams. Leaders who can do this are setting the standard for how a workplace should be run, balancing the skills of different people, recruiting talent that brings another world view, and consistently evaluating their organization for areas to improve. Moreover, culturally competent leaders can make each member of the team feel included and provide a sense of belonging.</a:t>
            </a:r>
          </a:p>
          <a:p>
            <a:endParaRPr lang="en-US" dirty="0"/>
          </a:p>
        </p:txBody>
      </p:sp>
    </p:spTree>
    <p:extLst>
      <p:ext uri="{BB962C8B-B14F-4D97-AF65-F5344CB8AC3E}">
        <p14:creationId xmlns:p14="http://schemas.microsoft.com/office/powerpoint/2010/main" val="3381733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Organizations that take the time to analyze their organizational make-up may realize there are fewer women than they’d like or maybe less people from differing cultures.</a:t>
            </a:r>
          </a:p>
          <a:p>
            <a:pPr algn="l"/>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There are some steps to take to begin building and leading diverse teams:</a:t>
            </a:r>
          </a:p>
          <a:p>
            <a:pPr algn="l"/>
            <a:endParaRPr lang="en-CA" b="0" i="0" u="none" strike="noStrike" dirty="0">
              <a:solidFill>
                <a:srgbClr val="373D3F"/>
              </a:solidFill>
              <a:effectLst/>
              <a:latin typeface="Encode Sans"/>
            </a:endParaRPr>
          </a:p>
          <a:p>
            <a:pPr algn="l">
              <a:buFont typeface="+mj-lt"/>
              <a:buAutoNum type="arabicPeriod"/>
            </a:pPr>
            <a:r>
              <a:rPr lang="en-CA" b="0" i="0" u="none" strike="noStrike" dirty="0">
                <a:solidFill>
                  <a:srgbClr val="373D3F"/>
                </a:solidFill>
                <a:effectLst/>
                <a:latin typeface="Encode Sans"/>
              </a:rPr>
              <a:t> Evaluate what groups should be included in your organization. Decide what capabilities are needed to succeed, in what roles, and set a timeline.</a:t>
            </a:r>
          </a:p>
          <a:p>
            <a:pPr algn="l">
              <a:buFont typeface="+mj-lt"/>
              <a:buAutoNum type="arabicPeriod"/>
            </a:pPr>
            <a:r>
              <a:rPr lang="en-CA" b="0" i="0" u="none" strike="noStrike" dirty="0">
                <a:solidFill>
                  <a:srgbClr val="373D3F"/>
                </a:solidFill>
                <a:effectLst/>
                <a:latin typeface="Encode Sans"/>
              </a:rPr>
              <a:t>Provide on-going training to all employees to be more culturally competent as well as leadership training, when you begin to fill the gaps in the organization.</a:t>
            </a:r>
          </a:p>
          <a:p>
            <a:pPr algn="l">
              <a:buFont typeface="+mj-lt"/>
              <a:buAutoNum type="arabicPeriod"/>
            </a:pPr>
            <a:r>
              <a:rPr lang="en-CA" b="0" i="0" u="none" strike="noStrike" dirty="0">
                <a:solidFill>
                  <a:srgbClr val="373D3F"/>
                </a:solidFill>
                <a:effectLst/>
                <a:latin typeface="Encode Sans"/>
              </a:rPr>
              <a:t>Detail a vision, a leadership road map if you will, that describes the plan for empowering diverse leaders in key roles.</a:t>
            </a:r>
          </a:p>
          <a:p>
            <a:endParaRPr lang="en-US" dirty="0"/>
          </a:p>
        </p:txBody>
      </p:sp>
    </p:spTree>
    <p:extLst>
      <p:ext uri="{BB962C8B-B14F-4D97-AF65-F5344CB8AC3E}">
        <p14:creationId xmlns:p14="http://schemas.microsoft.com/office/powerpoint/2010/main" val="429108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1. Communication is the keystone to success. Communicate internally and externally about your commitment to diversity, that it is critical. Make diverse qualities, like whether a person is bilingual, an essential component of the job description rather than at the end saying: Spanish-speaking preferred. Attract diverse staff by valuing the skills of the diverse staff.</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2. Break into target networks by completing some research ahead of time. Search outside of the “usual” networks to find who you are looking for, including specific neighborhoods, associations, or even when perusing on networking sites like LinkedIn.</a:t>
            </a:r>
          </a:p>
          <a:p>
            <a:endParaRPr lang="en-CA" b="0" i="0" u="none" strike="noStrike" dirty="0">
              <a:solidFill>
                <a:srgbClr val="373D3F"/>
              </a:solidFill>
              <a:effectLst/>
              <a:latin typeface="Encode San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i="0" u="none" strike="noStrike" dirty="0">
                <a:solidFill>
                  <a:srgbClr val="373D3F"/>
                </a:solidFill>
                <a:effectLst/>
                <a:latin typeface="Encode Sans"/>
              </a:rPr>
              <a:t>3. It may not be possible, depending on your budget, but asking firms to help with these searches may be a viable option as well. But choose carefully, it takes time for any organization or individual to develop deep networks and high-quality relationships that will make these searches a success. So, be sure to ask pointed questions about their experience and relationships. Do your homework!</a:t>
            </a:r>
          </a:p>
          <a:p>
            <a:endParaRPr lang="en-CA" b="0" i="0" u="none" strike="noStrike" dirty="0">
              <a:solidFill>
                <a:srgbClr val="373D3F"/>
              </a:solidFill>
              <a:effectLst/>
              <a:latin typeface="Encode Sans"/>
            </a:endParaRPr>
          </a:p>
          <a:p>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Ultimately, if you want to find diverse people, you or your organization will need to commit 100% to this mission. It will be hard at times, to wriggle your way into new networks or to find that person to complete your team. But the pay off will most definitely be worth it in the end.</a:t>
            </a:r>
          </a:p>
          <a:p>
            <a:br>
              <a:rPr lang="en-CA" dirty="0"/>
            </a:br>
            <a:endParaRPr lang="en-CA" b="0" i="0" u="none" strike="noStrike" dirty="0">
              <a:solidFill>
                <a:srgbClr val="373D3F"/>
              </a:solidFill>
              <a:effectLst/>
              <a:latin typeface="Encode Sans"/>
            </a:endParaRPr>
          </a:p>
          <a:p>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4048055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Typically, to have the broadest pool of candidates, organizations are going to use both strategies. You may have to find what works best for you and your organization.</a:t>
            </a:r>
          </a:p>
          <a:p>
            <a:endParaRPr lang="en-CA" b="0" i="0" u="none" strike="noStrike" dirty="0">
              <a:solidFill>
                <a:srgbClr val="373D3F"/>
              </a:solidFill>
              <a:effectLst/>
              <a:latin typeface="Encode Sans"/>
            </a:endParaRPr>
          </a:p>
          <a:p>
            <a:pPr algn="l">
              <a:buFont typeface="Arial" panose="020B0604020202020204" pitchFamily="34" charset="0"/>
              <a:buChar char="•"/>
            </a:pPr>
            <a:r>
              <a:rPr lang="en-CA" b="0" i="0" u="none" strike="noStrike" dirty="0">
                <a:solidFill>
                  <a:srgbClr val="373D3F"/>
                </a:solidFill>
                <a:effectLst/>
                <a:latin typeface="Encode Sans"/>
              </a:rPr>
              <a:t>Types of internal recruitment- Advertising openings internally, Using networking</a:t>
            </a:r>
          </a:p>
          <a:p>
            <a:pPr algn="l">
              <a:buFont typeface="Arial" panose="020B0604020202020204" pitchFamily="34" charset="0"/>
              <a:buChar char="•"/>
            </a:pPr>
            <a:endParaRPr lang="en-CA" b="0" i="0" u="none" strike="noStrike" dirty="0">
              <a:solidFill>
                <a:srgbClr val="373D3F"/>
              </a:solidFill>
              <a:effectLst/>
              <a:latin typeface="Encode Sans"/>
            </a:endParaRPr>
          </a:p>
          <a:p>
            <a:pPr algn="l">
              <a:buFont typeface="Arial" panose="020B0604020202020204" pitchFamily="34" charset="0"/>
              <a:buChar char="•"/>
            </a:pPr>
            <a:r>
              <a:rPr lang="en-CA" b="0" i="0" u="none" strike="noStrike" dirty="0">
                <a:solidFill>
                  <a:srgbClr val="373D3F"/>
                </a:solidFill>
                <a:effectLst/>
                <a:latin typeface="Encode Sans"/>
              </a:rPr>
              <a:t>Types of external recruitment- Traditional advertising in newspapers, the Internet, etc. Job fairs, campus visits Recruitment services Online recruitment (using Indeed)</a:t>
            </a:r>
          </a:p>
          <a:p>
            <a:pPr algn="l">
              <a:buFont typeface="Arial" panose="020B0604020202020204" pitchFamily="34" charset="0"/>
              <a:buChar char="•"/>
            </a:pPr>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256317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sz="1100" b="0" i="0" u="none" strike="noStrike" cap="none" dirty="0">
              <a:solidFill>
                <a:srgbClr val="000000"/>
              </a:solidFill>
              <a:effectLst/>
              <a:latin typeface="Arial"/>
              <a:cs typeface="Arial"/>
              <a:sym typeface="Arial"/>
            </a:endParaRPr>
          </a:p>
        </p:txBody>
      </p:sp>
    </p:spTree>
    <p:extLst>
      <p:ext uri="{BB962C8B-B14F-4D97-AF65-F5344CB8AC3E}">
        <p14:creationId xmlns:p14="http://schemas.microsoft.com/office/powerpoint/2010/main" val="1118383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2.0/" TargetMode="External"/><Relationship Id="rId5" Type="http://schemas.openxmlformats.org/officeDocument/2006/relationships/hyperlink" Target="https://www.flickr.com/photos/wildrose115/" TargetMode="External"/><Relationship Id="rId4" Type="http://schemas.openxmlformats.org/officeDocument/2006/relationships/hyperlink" Target="https://www.flickr.com/photos/wildrose115/2762326448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reativecommons.org/licenses/by/2.0/" TargetMode="External"/><Relationship Id="rId5" Type="http://schemas.openxmlformats.org/officeDocument/2006/relationships/hyperlink" Target="https://www.flickr.com/photos/17088227@N00/" TargetMode="External"/><Relationship Id="rId4" Type="http://schemas.openxmlformats.org/officeDocument/2006/relationships/hyperlink" Target="https://www.flickr.com/photos/17088227@N00/3011807262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230100" y="2615385"/>
            <a:ext cx="9581939" cy="838800"/>
          </a:xfrm>
          <a:prstGeom prst="rect">
            <a:avLst/>
          </a:prstGeom>
        </p:spPr>
        <p:txBody>
          <a:bodyPr spcFirstLastPara="1" wrap="square" lIns="91425" tIns="91425" rIns="91425" bIns="91425" anchor="b" anchorCtr="0">
            <a:noAutofit/>
          </a:bodyPr>
          <a:lstStyle/>
          <a:p>
            <a:pPr algn="l"/>
            <a:r>
              <a:rPr lang="en-CA" sz="3000" b="1" dirty="0">
                <a:effectLst/>
                <a:latin typeface="Arial" panose="020B0604020202020204" pitchFamily="34" charset="0"/>
                <a:cs typeface="Arial" panose="020B0604020202020204" pitchFamily="34" charset="0"/>
              </a:rPr>
              <a:t>Human Resources for Operations Managers</a:t>
            </a:r>
            <a:br>
              <a:rPr lang="en-CA" sz="3000" b="1" dirty="0">
                <a:effectLst/>
                <a:latin typeface="Arial" panose="020B0604020202020204" pitchFamily="34" charset="0"/>
                <a:cs typeface="Arial" panose="020B0604020202020204" pitchFamily="34" charset="0"/>
              </a:rPr>
            </a:br>
            <a:br>
              <a:rPr lang="en-CA" sz="3000" dirty="0">
                <a:effectLst/>
                <a:latin typeface="Arial" panose="020B0604020202020204" pitchFamily="34" charset="0"/>
                <a:cs typeface="Arial" panose="020B0604020202020204" pitchFamily="34" charset="0"/>
              </a:rPr>
            </a:br>
            <a:endParaRPr lang="en-CA" sz="3000" dirty="0">
              <a:effectLst/>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141146" y="2718936"/>
            <a:ext cx="10218079" cy="1470498"/>
          </a:xfrm>
          <a:prstGeom prst="rect">
            <a:avLst/>
          </a:prstGeom>
        </p:spPr>
        <p:txBody>
          <a:bodyPr spcFirstLastPara="1" wrap="square" lIns="91425" tIns="91425" rIns="91425" bIns="91425" anchor="t" anchorCtr="0">
            <a:noAutofit/>
          </a:bodyPr>
          <a:lstStyle/>
          <a:p>
            <a:pPr algn="l"/>
            <a:r>
              <a:rPr lang="en-US" sz="2500" b="1" dirty="0">
                <a:latin typeface="Arial" panose="020B0604020202020204" pitchFamily="34" charset="0"/>
                <a:cs typeface="Arial" panose="020B0604020202020204" pitchFamily="34" charset="0"/>
              </a:rPr>
              <a:t>CHAPTER 9: EQUITY, DIVERSITY, AND INCLUSION </a:t>
            </a:r>
            <a:endParaRPr lang="en-CA" sz="2000" b="0" i="0" u="none" strike="noStrike" cap="all" dirty="0">
              <a:solidFill>
                <a:srgbClr val="003180"/>
              </a:solidFill>
              <a:effectLst/>
              <a:latin typeface="Raleway" pitchFamily="2" charset="77"/>
            </a:endParaRPr>
          </a:p>
          <a:p>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endParaRPr lang="en-CA" sz="2500" b="1" cap="all" dirty="0">
              <a:latin typeface="Arial" panose="020B0604020202020204" pitchFamily="34" charset="0"/>
              <a:cs typeface="Arial" panose="020B0604020202020204" pitchFamily="34" charset="0"/>
            </a:endParaRPr>
          </a:p>
          <a:p>
            <a:br>
              <a:rPr lang="en-CA" sz="3000" b="1" dirty="0">
                <a:latin typeface="Arial" panose="020B0604020202020204" pitchFamily="34" charset="0"/>
                <a:cs typeface="Arial" panose="020B0604020202020204" pitchFamily="34" charset="0"/>
              </a:rPr>
            </a:br>
            <a:endParaRPr lang="en-CA" sz="3000" b="1" dirty="0">
              <a:latin typeface="Arial" panose="020B0604020202020204" pitchFamily="34" charset="0"/>
              <a:cs typeface="Arial" panose="020B0604020202020204" pitchFamily="34" charset="0"/>
            </a:endParaRPr>
          </a:p>
          <a:p>
            <a:pPr marL="0" indent="0"/>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0B26-B488-587E-87B3-B65EA5A09D1F}"/>
              </a:ext>
            </a:extLst>
          </p:cNvPr>
          <p:cNvSpPr>
            <a:spLocks noGrp="1"/>
          </p:cNvSpPr>
          <p:nvPr>
            <p:ph type="title"/>
          </p:nvPr>
        </p:nvSpPr>
        <p:spPr/>
        <p:txBody>
          <a:bodyPr>
            <a:normAutofit fontScale="90000"/>
          </a:bodyPr>
          <a:lstStyle/>
          <a:p>
            <a:r>
              <a:rPr lang="en-US" dirty="0"/>
              <a:t>9.4 Recruiting Diverse Talent II</a:t>
            </a:r>
            <a:br>
              <a:rPr lang="en-US" dirty="0"/>
            </a:br>
            <a:br>
              <a:rPr lang="en-US" dirty="0"/>
            </a:br>
            <a:endParaRPr lang="en-US" dirty="0"/>
          </a:p>
        </p:txBody>
      </p:sp>
      <p:sp>
        <p:nvSpPr>
          <p:cNvPr id="3" name="Text Placeholder 2">
            <a:extLst>
              <a:ext uri="{FF2B5EF4-FFF2-40B4-BE49-F238E27FC236}">
                <a16:creationId xmlns:a16="http://schemas.microsoft.com/office/drawing/2014/main" id="{D58BF00C-4B7E-2E0B-D223-2E5BEFCCC1C3}"/>
              </a:ext>
            </a:extLst>
          </p:cNvPr>
          <p:cNvSpPr>
            <a:spLocks noGrp="1"/>
          </p:cNvSpPr>
          <p:nvPr>
            <p:ph type="body" idx="1"/>
          </p:nvPr>
        </p:nvSpPr>
        <p:spPr/>
        <p:txBody>
          <a:bodyPr/>
          <a:lstStyle/>
          <a:p>
            <a:pPr marL="114300" indent="0">
              <a:buNone/>
            </a:pPr>
            <a:r>
              <a:rPr lang="en-US" b="1" dirty="0">
                <a:latin typeface="Arial" panose="020B0604020202020204" pitchFamily="34" charset="0"/>
                <a:cs typeface="Arial" panose="020B0604020202020204" pitchFamily="34" charset="0"/>
              </a:rPr>
              <a:t>Methods of Recruitment</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CA" b="0" i="0" u="none" strike="noStrike" dirty="0">
                <a:solidFill>
                  <a:srgbClr val="373D3F"/>
                </a:solidFill>
                <a:effectLst/>
                <a:latin typeface="Arial" panose="020B0604020202020204" pitchFamily="34" charset="0"/>
                <a:cs typeface="Arial" panose="020B0604020202020204" pitchFamily="34" charset="0"/>
              </a:rPr>
              <a:t>There are two main ways to recruit talent for your organization: internally or externally. </a:t>
            </a:r>
            <a:endParaRPr lang="en-US" b="0" i="0" u="none" strike="noStrike" dirty="0">
              <a:solidFill>
                <a:srgbClr val="373D3F"/>
              </a:solidFill>
              <a:effectLst/>
              <a:latin typeface="Arial" panose="020B0604020202020204" pitchFamily="34" charset="0"/>
              <a:cs typeface="Arial" panose="020B0604020202020204" pitchFamily="34" charset="0"/>
            </a:endParaRPr>
          </a:p>
          <a:p>
            <a:pPr marL="114300" indent="0">
              <a:buNone/>
            </a:pPr>
            <a:endParaRPr lang="en-US" dirty="0">
              <a:solidFill>
                <a:srgbClr val="373D3F"/>
              </a:solidFill>
              <a:latin typeface="Arial" panose="020B0604020202020204" pitchFamily="34" charset="0"/>
              <a:cs typeface="Arial" panose="020B0604020202020204" pitchFamily="34" charset="0"/>
            </a:endParaRPr>
          </a:p>
          <a:p>
            <a:r>
              <a:rPr lang="en-CA" b="1" i="0" u="none" strike="noStrike" dirty="0">
                <a:solidFill>
                  <a:srgbClr val="373D3F"/>
                </a:solidFill>
                <a:effectLst/>
                <a:latin typeface="Arial" panose="020B0604020202020204" pitchFamily="34" charset="0"/>
                <a:cs typeface="Arial" panose="020B0604020202020204" pitchFamily="34" charset="0"/>
              </a:rPr>
              <a:t>Internal Recruitment:</a:t>
            </a:r>
            <a:r>
              <a:rPr lang="en-CA" b="0" i="0" u="none" strike="noStrike" dirty="0">
                <a:solidFill>
                  <a:srgbClr val="373D3F"/>
                </a:solidFill>
                <a:effectLst/>
                <a:latin typeface="Arial" panose="020B0604020202020204" pitchFamily="34" charset="0"/>
                <a:cs typeface="Arial" panose="020B0604020202020204" pitchFamily="34" charset="0"/>
              </a:rPr>
              <a:t> cost-effective but may not yield the diverse results you are looking for in a candidate.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CA" b="1" i="0" u="none" strike="noStrike" dirty="0">
                <a:solidFill>
                  <a:srgbClr val="373D3F"/>
                </a:solidFill>
                <a:effectLst/>
                <a:latin typeface="Arial" panose="020B0604020202020204" pitchFamily="34" charset="0"/>
                <a:cs typeface="Arial" panose="020B0604020202020204" pitchFamily="34" charset="0"/>
              </a:rPr>
              <a:t>External Recruitment:</a:t>
            </a:r>
            <a:r>
              <a:rPr lang="en-CA" b="0" i="0" u="none" strike="noStrike" dirty="0">
                <a:solidFill>
                  <a:srgbClr val="373D3F"/>
                </a:solidFill>
                <a:effectLst/>
                <a:latin typeface="Arial" panose="020B0604020202020204" pitchFamily="34" charset="0"/>
                <a:cs typeface="Arial" panose="020B0604020202020204" pitchFamily="34" charset="0"/>
              </a:rPr>
              <a:t> expands the available talent pool, more diversity, but can be costly.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28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02E4-CFA0-99B4-4622-234494F97464}"/>
              </a:ext>
            </a:extLst>
          </p:cNvPr>
          <p:cNvSpPr>
            <a:spLocks noGrp="1"/>
          </p:cNvSpPr>
          <p:nvPr>
            <p:ph type="title"/>
          </p:nvPr>
        </p:nvSpPr>
        <p:spPr>
          <a:xfrm>
            <a:off x="311701" y="211696"/>
            <a:ext cx="8832301" cy="607800"/>
          </a:xfrm>
        </p:spPr>
        <p:txBody>
          <a:bodyPr>
            <a:noAutofit/>
          </a:bodyPr>
          <a:lstStyle/>
          <a:p>
            <a:r>
              <a:rPr lang="en-CA" sz="2500" dirty="0">
                <a:latin typeface="Arial" panose="020B0604020202020204" pitchFamily="34" charset="0"/>
                <a:cs typeface="Arial" panose="020B0604020202020204" pitchFamily="34" charset="0"/>
              </a:rPr>
              <a:t>9.5 Key Takeaways</a:t>
            </a: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B4EA7E6-04DB-70ED-C6EE-3F909A628A7A}"/>
              </a:ext>
            </a:extLst>
          </p:cNvPr>
          <p:cNvSpPr>
            <a:spLocks noGrp="1"/>
          </p:cNvSpPr>
          <p:nvPr>
            <p:ph type="body" idx="1"/>
          </p:nvPr>
        </p:nvSpPr>
        <p:spPr>
          <a:xfrm>
            <a:off x="311701" y="819496"/>
            <a:ext cx="8520600" cy="3339000"/>
          </a:xfrm>
        </p:spPr>
        <p:txBody>
          <a:bodyPr>
            <a:noAutofit/>
          </a:bodyPr>
          <a:lstStyle/>
          <a:p>
            <a:r>
              <a:rPr lang="en-CA" sz="1400" b="1" i="0" u="none" strike="noStrike" dirty="0">
                <a:solidFill>
                  <a:srgbClr val="373D3F"/>
                </a:solidFill>
                <a:effectLst/>
                <a:latin typeface="Arial" panose="020B0604020202020204" pitchFamily="34" charset="0"/>
                <a:cs typeface="Arial" panose="020B0604020202020204" pitchFamily="34" charset="0"/>
              </a:rPr>
              <a:t>Managing Diversity:</a:t>
            </a:r>
            <a:r>
              <a:rPr lang="en-CA" sz="1400" b="0" i="0" u="none" strike="noStrike" dirty="0">
                <a:solidFill>
                  <a:srgbClr val="373D3F"/>
                </a:solidFill>
                <a:effectLst/>
                <a:latin typeface="Arial" panose="020B0604020202020204" pitchFamily="34" charset="0"/>
                <a:cs typeface="Arial" panose="020B0604020202020204" pitchFamily="34" charset="0"/>
              </a:rPr>
              <a:t> this means an organization is ensuring that members of diverse groups are valued and treated fairly in all parts of the environment.</a:t>
            </a:r>
          </a:p>
          <a:p>
            <a:pPr algn="l">
              <a:buFont typeface="Arial" panose="020B0604020202020204" pitchFamily="34" charset="0"/>
              <a:buChar char="•"/>
            </a:pPr>
            <a:endParaRPr lang="en-CA" sz="1400" b="0" i="0" u="none" strike="noStrike" dirty="0">
              <a:solidFill>
                <a:srgbClr val="373D3F"/>
              </a:solidFill>
              <a:effectLst/>
              <a:latin typeface="Arial" panose="020B0604020202020204" pitchFamily="34" charset="0"/>
              <a:cs typeface="Arial" panose="020B0604020202020204" pitchFamily="34" charset="0"/>
            </a:endParaRPr>
          </a:p>
          <a:p>
            <a:r>
              <a:rPr lang="en-CA" sz="1400" b="1" i="0" u="none" strike="noStrike" dirty="0">
                <a:solidFill>
                  <a:srgbClr val="373D3F"/>
                </a:solidFill>
                <a:effectLst/>
                <a:latin typeface="Arial" panose="020B0604020202020204" pitchFamily="34" charset="0"/>
                <a:cs typeface="Arial" panose="020B0604020202020204" pitchFamily="34" charset="0"/>
              </a:rPr>
              <a:t>Valuing Diversity:</a:t>
            </a:r>
            <a:r>
              <a:rPr lang="en-CA" sz="1400" b="0" i="0" u="none" strike="noStrike" dirty="0">
                <a:solidFill>
                  <a:srgbClr val="373D3F"/>
                </a:solidFill>
                <a:effectLst/>
                <a:latin typeface="Arial" panose="020B0604020202020204" pitchFamily="34" charset="0"/>
                <a:cs typeface="Arial" panose="020B0604020202020204" pitchFamily="34" charset="0"/>
              </a:rPr>
              <a:t> often used to reflect the ways in which organizations show appreciation for diversity among applicants, employees, and customers.</a:t>
            </a:r>
          </a:p>
          <a:p>
            <a:pPr algn="l">
              <a:buFont typeface="Arial" panose="020B0604020202020204" pitchFamily="34" charset="0"/>
              <a:buChar char="•"/>
            </a:pPr>
            <a:endParaRPr lang="en-CA" sz="1400" b="0" i="0" u="none" strike="noStrike" dirty="0">
              <a:solidFill>
                <a:srgbClr val="373D3F"/>
              </a:solidFill>
              <a:effectLst/>
              <a:latin typeface="Arial" panose="020B0604020202020204" pitchFamily="34" charset="0"/>
              <a:cs typeface="Arial" panose="020B0604020202020204" pitchFamily="34" charset="0"/>
            </a:endParaRPr>
          </a:p>
          <a:p>
            <a:r>
              <a:rPr lang="en-CA" sz="1400" b="1" i="0" u="none" strike="noStrike" dirty="0">
                <a:solidFill>
                  <a:srgbClr val="373D3F"/>
                </a:solidFill>
                <a:effectLst/>
                <a:latin typeface="Arial" panose="020B0604020202020204" pitchFamily="34" charset="0"/>
                <a:cs typeface="Arial" panose="020B0604020202020204" pitchFamily="34" charset="0"/>
              </a:rPr>
              <a:t>Inclusion:</a:t>
            </a:r>
            <a:r>
              <a:rPr lang="en-CA" sz="1400" b="0" i="0" u="none" strike="noStrike" dirty="0">
                <a:solidFill>
                  <a:srgbClr val="373D3F"/>
                </a:solidFill>
                <a:effectLst/>
                <a:latin typeface="Arial" panose="020B0604020202020204" pitchFamily="34" charset="0"/>
                <a:cs typeface="Arial" panose="020B0604020202020204" pitchFamily="34" charset="0"/>
              </a:rPr>
              <a:t> degree to which employees are accepted and treated fairly by an organization.</a:t>
            </a:r>
          </a:p>
          <a:p>
            <a:pPr algn="l">
              <a:buFont typeface="Arial" panose="020B0604020202020204" pitchFamily="34" charset="0"/>
              <a:buChar char="•"/>
            </a:pPr>
            <a:endParaRPr lang="en-CA" sz="1400" b="0" i="0" u="none" strike="noStrike" dirty="0">
              <a:solidFill>
                <a:srgbClr val="373D3F"/>
              </a:solidFill>
              <a:effectLst/>
              <a:latin typeface="Arial" panose="020B0604020202020204" pitchFamily="34" charset="0"/>
              <a:cs typeface="Arial" panose="020B0604020202020204" pitchFamily="34" charset="0"/>
            </a:endParaRPr>
          </a:p>
          <a:p>
            <a:r>
              <a:rPr lang="en-CA" sz="1400" b="1" i="0" u="none" strike="noStrike" dirty="0">
                <a:solidFill>
                  <a:srgbClr val="373D3F"/>
                </a:solidFill>
                <a:effectLst/>
                <a:latin typeface="Arial" panose="020B0604020202020204" pitchFamily="34" charset="0"/>
                <a:cs typeface="Arial" panose="020B0604020202020204" pitchFamily="34" charset="0"/>
              </a:rPr>
              <a:t>Surface-level Diversity:</a:t>
            </a:r>
            <a:r>
              <a:rPr lang="en-CA" sz="1400" b="0" i="0" u="none" strike="noStrike" dirty="0">
                <a:solidFill>
                  <a:srgbClr val="373D3F"/>
                </a:solidFill>
                <a:effectLst/>
                <a:latin typeface="Arial" panose="020B0604020202020204" pitchFamily="34" charset="0"/>
                <a:cs typeface="Arial" panose="020B0604020202020204" pitchFamily="34" charset="0"/>
              </a:rPr>
              <a:t> includes characteristics of individuals that are readily visible to anyone.</a:t>
            </a:r>
          </a:p>
          <a:p>
            <a:pPr algn="l">
              <a:buFont typeface="Arial" panose="020B0604020202020204" pitchFamily="34" charset="0"/>
              <a:buChar char="•"/>
            </a:pPr>
            <a:endParaRPr lang="en-CA" sz="1400" b="0" i="0" u="none" strike="noStrike" dirty="0">
              <a:solidFill>
                <a:srgbClr val="373D3F"/>
              </a:solidFill>
              <a:effectLst/>
              <a:latin typeface="Arial" panose="020B0604020202020204" pitchFamily="34" charset="0"/>
              <a:cs typeface="Arial" panose="020B0604020202020204" pitchFamily="34" charset="0"/>
            </a:endParaRPr>
          </a:p>
          <a:p>
            <a:r>
              <a:rPr lang="en-CA" sz="1400" b="1" i="0" u="none" strike="noStrike" dirty="0">
                <a:solidFill>
                  <a:srgbClr val="373D3F"/>
                </a:solidFill>
                <a:effectLst/>
                <a:latin typeface="Arial" panose="020B0604020202020204" pitchFamily="34" charset="0"/>
                <a:cs typeface="Arial" panose="020B0604020202020204" pitchFamily="34" charset="0"/>
              </a:rPr>
              <a:t>Deep-level Diversity:</a:t>
            </a:r>
            <a:r>
              <a:rPr lang="en-CA" sz="1400" b="0" i="0" u="none" strike="noStrike" dirty="0">
                <a:solidFill>
                  <a:srgbClr val="373D3F"/>
                </a:solidFill>
                <a:effectLst/>
                <a:latin typeface="Arial" panose="020B0604020202020204" pitchFamily="34" charset="0"/>
                <a:cs typeface="Arial" panose="020B0604020202020204" pitchFamily="34" charset="0"/>
              </a:rPr>
              <a:t> characteristics that are not observable, like attitude, values, and beliefs.</a:t>
            </a:r>
          </a:p>
          <a:p>
            <a:pPr algn="l">
              <a:buFont typeface="Arial" panose="020B0604020202020204" pitchFamily="34" charset="0"/>
              <a:buChar char="•"/>
            </a:pPr>
            <a:endParaRPr lang="en-CA" sz="1400" b="0" i="0" u="none" strike="noStrike" dirty="0">
              <a:solidFill>
                <a:srgbClr val="373D3F"/>
              </a:solidFill>
              <a:effectLst/>
              <a:latin typeface="Arial" panose="020B0604020202020204" pitchFamily="34" charset="0"/>
              <a:cs typeface="Arial" panose="020B0604020202020204" pitchFamily="34" charset="0"/>
            </a:endParaRPr>
          </a:p>
          <a:p>
            <a:r>
              <a:rPr lang="en-CA" sz="1400" b="1" i="0" u="none" strike="noStrike" dirty="0">
                <a:solidFill>
                  <a:srgbClr val="373D3F"/>
                </a:solidFill>
                <a:effectLst/>
                <a:latin typeface="Arial" panose="020B0604020202020204" pitchFamily="34" charset="0"/>
                <a:cs typeface="Arial" panose="020B0604020202020204" pitchFamily="34" charset="0"/>
              </a:rPr>
              <a:t>Equity:</a:t>
            </a:r>
            <a:r>
              <a:rPr lang="en-CA" sz="1400" b="0" i="0" u="none" strike="noStrike" dirty="0">
                <a:solidFill>
                  <a:srgbClr val="373D3F"/>
                </a:solidFill>
                <a:effectLst/>
                <a:latin typeface="Arial" panose="020B0604020202020204" pitchFamily="34" charset="0"/>
                <a:cs typeface="Arial" panose="020B0604020202020204" pitchFamily="34" charset="0"/>
              </a:rPr>
              <a:t> an approach that recognizes that the systemic barriers posed for a particular person will vary; equity recognizes that different people will need different amounts of resources in order to succeed and overcome.</a:t>
            </a:r>
          </a:p>
          <a:p>
            <a:pPr algn="l">
              <a:buFont typeface="Arial" panose="020B0604020202020204" pitchFamily="34" charset="0"/>
              <a:buChar char="•"/>
            </a:pPr>
            <a:endParaRPr lang="en-CA" sz="1400" b="0" i="0" u="none" strike="noStrike" dirty="0">
              <a:solidFill>
                <a:srgbClr val="373D3F"/>
              </a:solidFill>
              <a:effectLst/>
              <a:latin typeface="Arial" panose="020B0604020202020204" pitchFamily="34" charset="0"/>
              <a:cs typeface="Arial" panose="020B0604020202020204" pitchFamily="34" charset="0"/>
            </a:endParaRPr>
          </a:p>
          <a:p>
            <a:r>
              <a:rPr lang="en-CA" sz="1400" b="1" i="0" u="none" strike="noStrike" dirty="0">
                <a:solidFill>
                  <a:srgbClr val="373D3F"/>
                </a:solidFill>
                <a:effectLst/>
                <a:latin typeface="Arial" panose="020B0604020202020204" pitchFamily="34" charset="0"/>
                <a:cs typeface="Arial" panose="020B0604020202020204" pitchFamily="34" charset="0"/>
              </a:rPr>
              <a:t>Belonging:</a:t>
            </a:r>
            <a:r>
              <a:rPr lang="en-CA" sz="1400" b="0" i="0" u="none" strike="noStrike" dirty="0">
                <a:solidFill>
                  <a:srgbClr val="373D3F"/>
                </a:solidFill>
                <a:effectLst/>
                <a:latin typeface="Arial" panose="020B0604020202020204" pitchFamily="34" charset="0"/>
                <a:cs typeface="Arial" panose="020B0604020202020204" pitchFamily="34" charset="0"/>
              </a:rPr>
              <a:t> the experience of personal involvement in a system or environment to the point they feel themselves to be an integral part of that system.</a:t>
            </a:r>
          </a:p>
          <a:p>
            <a:pPr marL="114300" indent="0">
              <a:buNone/>
            </a:pPr>
            <a:br>
              <a:rPr lang="en-CA"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6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1120896"/>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solidFill>
                  <a:schemeClr val="bg2">
                    <a:lumMod val="50000"/>
                  </a:schemeClr>
                </a:solidFill>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b="0" i="0" u="none" strike="noStrike" dirty="0">
                <a:solidFill>
                  <a:srgbClr val="000000"/>
                </a:solidFill>
                <a:effectLst/>
                <a:latin typeface="Arial" panose="020B0604020202020204" pitchFamily="34" charset="0"/>
                <a:cs typeface="Arial" panose="020B0604020202020204" pitchFamily="34" charset="0"/>
              </a:rPr>
              <a:t>Explain organizational best practices on diversity, equity, inclusion, and belonging.</a:t>
            </a:r>
          </a:p>
          <a:p>
            <a:endParaRPr lang="en-CA" sz="2000" b="0" i="0" u="none" strike="noStrike" dirty="0">
              <a:solidFill>
                <a:srgbClr val="000000"/>
              </a:solidFill>
              <a:effectLst/>
              <a:latin typeface="Arial" panose="020B0604020202020204" pitchFamily="34" charset="0"/>
              <a:cs typeface="Arial" panose="020B0604020202020204" pitchFamily="34" charset="0"/>
            </a:endParaRPr>
          </a:p>
          <a:p>
            <a:r>
              <a:rPr lang="en-CA" sz="2000" b="0" i="0" u="none" strike="noStrike" dirty="0">
                <a:solidFill>
                  <a:srgbClr val="000000"/>
                </a:solidFill>
                <a:effectLst/>
                <a:latin typeface="Arial" panose="020B0604020202020204" pitchFamily="34" charset="0"/>
                <a:cs typeface="Arial" panose="020B0604020202020204" pitchFamily="34" charset="0"/>
              </a:rPr>
              <a:t>List diversity management techniques needed to attract, engage, and retain employees.</a:t>
            </a:r>
          </a:p>
          <a:p>
            <a:endParaRPr lang="en-CA" sz="2000" b="0" i="0" u="none" strike="noStrike" dirty="0">
              <a:solidFill>
                <a:srgbClr val="000000"/>
              </a:solidFill>
              <a:effectLst/>
              <a:latin typeface="Arial" panose="020B0604020202020204" pitchFamily="34" charset="0"/>
              <a:cs typeface="Arial" panose="020B0604020202020204" pitchFamily="34" charset="0"/>
            </a:endParaRPr>
          </a:p>
          <a:p>
            <a:r>
              <a:rPr lang="en-CA" sz="2000" b="0" i="0" u="none" strike="noStrike" dirty="0">
                <a:solidFill>
                  <a:srgbClr val="000000"/>
                </a:solidFill>
                <a:effectLst/>
                <a:latin typeface="Arial" panose="020B0604020202020204" pitchFamily="34" charset="0"/>
                <a:cs typeface="Arial" panose="020B0604020202020204" pitchFamily="34" charset="0"/>
              </a:rPr>
              <a:t>Summarize the leadership skills and cultural competencies needed to cultivate a diverse and inclusive organizational culture.</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93B1-1F17-6896-70CB-CDB2382286C8}"/>
              </a:ext>
            </a:extLst>
          </p:cNvPr>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9.1 Diversity I</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674CEB3-7DF6-B627-9B9B-FB2F3415F5B4}"/>
              </a:ext>
            </a:extLst>
          </p:cNvPr>
          <p:cNvSpPr txBox="1">
            <a:spLocks noGrp="1"/>
          </p:cNvSpPr>
          <p:nvPr>
            <p:ph type="body" idx="1"/>
          </p:nvPr>
        </p:nvSpPr>
        <p:spPr>
          <a:xfrm>
            <a:off x="310600" y="2078000"/>
            <a:ext cx="8521700" cy="1376513"/>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ctr">
              <a:buNone/>
            </a:pPr>
            <a:r>
              <a:rPr lang="en-CA" sz="2000" b="1" i="0" u="none" strike="noStrike" dirty="0">
                <a:solidFill>
                  <a:srgbClr val="373D3F"/>
                </a:solidFill>
                <a:effectLst/>
                <a:latin typeface="Arial" panose="020B0604020202020204" pitchFamily="34" charset="0"/>
                <a:cs typeface="Arial" panose="020B0604020202020204" pitchFamily="34" charset="0"/>
              </a:rPr>
              <a:t>Diversity</a:t>
            </a:r>
            <a:r>
              <a:rPr lang="en-CA" sz="2000" b="0" i="0" u="none" strike="noStrike" dirty="0">
                <a:solidFill>
                  <a:srgbClr val="373D3F"/>
                </a:solidFill>
                <a:effectLst/>
                <a:latin typeface="Arial" panose="020B0604020202020204" pitchFamily="34" charset="0"/>
                <a:cs typeface="Arial" panose="020B0604020202020204" pitchFamily="34" charset="0"/>
              </a:rPr>
              <a:t> is the inclusion of people who identify themselves differently, including but not limited to: race, gender, sexuality, religion or spirituality, and age. Diversity should be a welcomed concept in all parts of life, including the workplace.</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46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86848-8866-3FFF-99C9-DC1F767AFC58}"/>
              </a:ext>
            </a:extLst>
          </p:cNvPr>
          <p:cNvSpPr>
            <a:spLocks noGrp="1"/>
          </p:cNvSpPr>
          <p:nvPr>
            <p:ph type="title"/>
          </p:nvPr>
        </p:nvSpPr>
        <p:spPr/>
        <p:txBody>
          <a:bodyPr>
            <a:normAutofit fontScale="90000"/>
          </a:bodyPr>
          <a:lstStyle/>
          <a:p>
            <a:r>
              <a:rPr lang="en-US" sz="2800" dirty="0">
                <a:latin typeface="Arial" panose="020B0604020202020204" pitchFamily="34" charset="0"/>
                <a:cs typeface="Arial" panose="020B0604020202020204" pitchFamily="34" charset="0"/>
              </a:rPr>
              <a:t>9.1 Diversity II</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BCED2501-D429-452F-E6C0-04CB9414DF4E}"/>
              </a:ext>
            </a:extLst>
          </p:cNvPr>
          <p:cNvSpPr>
            <a:spLocks noGrp="1"/>
          </p:cNvSpPr>
          <p:nvPr>
            <p:ph type="body" idx="1"/>
          </p:nvPr>
        </p:nvSpPr>
        <p:spPr>
          <a:xfrm>
            <a:off x="311700" y="1229875"/>
            <a:ext cx="3709457" cy="3339000"/>
          </a:xfrm>
        </p:spPr>
        <p:txBody>
          <a:bodyPr>
            <a:normAutofit/>
          </a:bodyPr>
          <a:lstStyle/>
          <a:p>
            <a:pPr marL="114300" indent="0">
              <a:buNone/>
            </a:pPr>
            <a:r>
              <a:rPr lang="en-CA" sz="2000" b="1" i="0" u="none" strike="noStrike" dirty="0">
                <a:solidFill>
                  <a:srgbClr val="373D3F"/>
                </a:solidFill>
                <a:effectLst/>
                <a:latin typeface="Arial" panose="020B0604020202020204" pitchFamily="34" charset="0"/>
                <a:cs typeface="Arial" panose="020B0604020202020204" pitchFamily="34" charset="0"/>
              </a:rPr>
              <a:t>Diversity</a:t>
            </a:r>
            <a:r>
              <a:rPr lang="en-CA" sz="2000" b="0" i="0" u="none" strike="noStrike" dirty="0">
                <a:solidFill>
                  <a:srgbClr val="373D3F"/>
                </a:solidFill>
                <a:effectLst/>
                <a:latin typeface="Arial" panose="020B0604020202020204" pitchFamily="34" charset="0"/>
                <a:cs typeface="Arial" panose="020B0604020202020204" pitchFamily="34" charset="0"/>
              </a:rPr>
              <a:t> is not just a thing to do, it is a mindset and approach that unites ethical management and high performance. It is an organizational strength, not a mere slogan or form of compliance with the law. </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3869449-FC9B-3FED-F2D7-70305524FF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77989" y="563125"/>
            <a:ext cx="4054311" cy="3339000"/>
          </a:xfrm>
          <a:prstGeom prst="rect">
            <a:avLst/>
          </a:prstGeom>
        </p:spPr>
      </p:pic>
      <p:sp>
        <p:nvSpPr>
          <p:cNvPr id="7" name="TextBox 6">
            <a:extLst>
              <a:ext uri="{FF2B5EF4-FFF2-40B4-BE49-F238E27FC236}">
                <a16:creationId xmlns:a16="http://schemas.microsoft.com/office/drawing/2014/main" id="{D3E328E7-3D5D-84F8-4BB1-22BA2FAEAF32}"/>
              </a:ext>
            </a:extLst>
          </p:cNvPr>
          <p:cNvSpPr txBox="1"/>
          <p:nvPr/>
        </p:nvSpPr>
        <p:spPr>
          <a:xfrm>
            <a:off x="5732445" y="3939834"/>
            <a:ext cx="3525044" cy="230832"/>
          </a:xfrm>
          <a:prstGeom prst="rect">
            <a:avLst/>
          </a:prstGeom>
          <a:noFill/>
        </p:spPr>
        <p:txBody>
          <a:bodyPr wrap="square" rtlCol="0">
            <a:spAutoFit/>
          </a:bodyPr>
          <a:lstStyle/>
          <a:p>
            <a:r>
              <a:rPr lang="en-CA" sz="900" dirty="0">
                <a:hlinkClick r:id="rId4"/>
              </a:rPr>
              <a:t>Photo</a:t>
            </a:r>
            <a:r>
              <a:rPr lang="en-CA" sz="900" dirty="0"/>
              <a:t> by </a:t>
            </a:r>
            <a:r>
              <a:rPr lang="en-CA" sz="900" dirty="0">
                <a:hlinkClick r:id="rId5"/>
              </a:rPr>
              <a:t>Wonder woman0731</a:t>
            </a:r>
            <a:r>
              <a:rPr lang="en-CA" sz="900" dirty="0"/>
              <a:t> is licensed under </a:t>
            </a:r>
            <a:r>
              <a:rPr lang="en-CA" sz="900" dirty="0">
                <a:hlinkClick r:id="rId6"/>
              </a:rPr>
              <a:t>CC BY 2.0</a:t>
            </a:r>
            <a:endParaRPr lang="en-CA" sz="900" dirty="0"/>
          </a:p>
        </p:txBody>
      </p:sp>
    </p:spTree>
    <p:extLst>
      <p:ext uri="{BB962C8B-B14F-4D97-AF65-F5344CB8AC3E}">
        <p14:creationId xmlns:p14="http://schemas.microsoft.com/office/powerpoint/2010/main" val="31121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CED3-5709-8C5C-FFAE-64B03E6991E8}"/>
              </a:ext>
            </a:extLst>
          </p:cNvPr>
          <p:cNvSpPr>
            <a:spLocks noGrp="1"/>
          </p:cNvSpPr>
          <p:nvPr>
            <p:ph type="title"/>
          </p:nvPr>
        </p:nvSpPr>
        <p:spPr/>
        <p:txBody>
          <a:bodyPr>
            <a:normAutofit fontScale="90000"/>
          </a:bodyPr>
          <a:lstStyle/>
          <a:p>
            <a:r>
              <a:rPr lang="en-US" dirty="0"/>
              <a:t>9.2 Culturally Competent Leadership I</a:t>
            </a:r>
            <a:br>
              <a:rPr lang="en-US" dirty="0"/>
            </a:br>
            <a:br>
              <a:rPr lang="en-US" dirty="0"/>
            </a:br>
            <a:endParaRPr lang="en-US" dirty="0"/>
          </a:p>
        </p:txBody>
      </p:sp>
      <p:sp>
        <p:nvSpPr>
          <p:cNvPr id="4" name="Text Placeholder 3">
            <a:extLst>
              <a:ext uri="{FF2B5EF4-FFF2-40B4-BE49-F238E27FC236}">
                <a16:creationId xmlns:a16="http://schemas.microsoft.com/office/drawing/2014/main" id="{AF58D1B7-94D6-AA1F-4E3C-1DB1A5B81F13}"/>
              </a:ext>
            </a:extLst>
          </p:cNvPr>
          <p:cNvSpPr txBox="1">
            <a:spLocks noGrp="1"/>
          </p:cNvSpPr>
          <p:nvPr>
            <p:ph type="body" idx="1"/>
          </p:nvPr>
        </p:nvSpPr>
        <p:spPr>
          <a:xfrm>
            <a:off x="311700" y="2037382"/>
            <a:ext cx="8520600" cy="1068736"/>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ctr">
              <a:buNone/>
            </a:pPr>
            <a:r>
              <a:rPr lang="en-CA" sz="2000" b="1" i="0" u="none" strike="noStrike" dirty="0">
                <a:solidFill>
                  <a:srgbClr val="373D3F"/>
                </a:solidFill>
                <a:effectLst/>
                <a:latin typeface="Arial" panose="020B0604020202020204" pitchFamily="34" charset="0"/>
                <a:cs typeface="Arial" panose="020B0604020202020204" pitchFamily="34" charset="0"/>
              </a:rPr>
              <a:t>Cultural competence</a:t>
            </a:r>
            <a:r>
              <a:rPr lang="en-CA" sz="2000" b="0" i="0" u="none" strike="noStrike" dirty="0">
                <a:solidFill>
                  <a:srgbClr val="373D3F"/>
                </a:solidFill>
                <a:effectLst/>
                <a:latin typeface="Arial" panose="020B0604020202020204" pitchFamily="34" charset="0"/>
                <a:cs typeface="Arial" panose="020B0604020202020204" pitchFamily="34" charset="0"/>
              </a:rPr>
              <a:t> is the ability of a leader to skilfully manage and support unique people, combining knowledge and skills with awareness, curiosity, and sensitivity for other cultural beliefs</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35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8E59-4882-42DF-D638-5971B0307754}"/>
              </a:ext>
            </a:extLst>
          </p:cNvPr>
          <p:cNvSpPr>
            <a:spLocks noGrp="1"/>
          </p:cNvSpPr>
          <p:nvPr>
            <p:ph type="title"/>
          </p:nvPr>
        </p:nvSpPr>
        <p:spPr/>
        <p:txBody>
          <a:bodyPr>
            <a:normAutofit fontScale="90000"/>
          </a:bodyPr>
          <a:lstStyle/>
          <a:p>
            <a:r>
              <a:rPr lang="en-US" dirty="0"/>
              <a:t>9.2 Culturally Competent Leadership II</a:t>
            </a:r>
            <a:br>
              <a:rPr lang="en-US" dirty="0"/>
            </a:br>
            <a:br>
              <a:rPr lang="en-US" dirty="0"/>
            </a:br>
            <a:endParaRPr lang="en-US" dirty="0"/>
          </a:p>
        </p:txBody>
      </p:sp>
      <p:sp>
        <p:nvSpPr>
          <p:cNvPr id="3" name="Text Placeholder 2">
            <a:extLst>
              <a:ext uri="{FF2B5EF4-FFF2-40B4-BE49-F238E27FC236}">
                <a16:creationId xmlns:a16="http://schemas.microsoft.com/office/drawing/2014/main" id="{4587DF97-E60B-C28B-6CF2-AD2D2186CA2A}"/>
              </a:ext>
            </a:extLst>
          </p:cNvPr>
          <p:cNvSpPr>
            <a:spLocks noGrp="1"/>
          </p:cNvSpPr>
          <p:nvPr>
            <p:ph type="body" idx="1"/>
          </p:nvPr>
        </p:nvSpPr>
        <p:spPr/>
        <p:txBody>
          <a:bodyPr>
            <a:normAutofit/>
          </a:bodyPr>
          <a:lstStyle/>
          <a:p>
            <a:pPr marL="114300" indent="0">
              <a:buNone/>
            </a:pPr>
            <a:r>
              <a:rPr lang="en-US" sz="2000" dirty="0">
                <a:latin typeface="Arial" panose="020B0604020202020204" pitchFamily="34" charset="0"/>
                <a:cs typeface="Arial" panose="020B0604020202020204" pitchFamily="34" charset="0"/>
              </a:rPr>
              <a:t>Developing Cultural Competence</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To become culturally competent, you must first understand the meaning of</a:t>
            </a:r>
            <a:r>
              <a:rPr lang="en-CA" sz="2000" b="1" i="0" u="none" strike="noStrike" dirty="0">
                <a:solidFill>
                  <a:srgbClr val="373D3F"/>
                </a:solidFill>
                <a:effectLst/>
                <a:latin typeface="Arial" panose="020B0604020202020204" pitchFamily="34" charset="0"/>
                <a:cs typeface="Arial" panose="020B0604020202020204" pitchFamily="34" charset="0"/>
              </a:rPr>
              <a:t> cultural awareness</a:t>
            </a:r>
            <a:r>
              <a:rPr lang="en-CA" sz="2000" b="0" i="0" u="none" strike="noStrike" dirty="0">
                <a:solidFill>
                  <a:srgbClr val="373D3F"/>
                </a:solidFill>
                <a:effectLst/>
                <a:latin typeface="Arial" panose="020B0604020202020204" pitchFamily="34" charset="0"/>
                <a:cs typeface="Arial" panose="020B0604020202020204" pitchFamily="34" charset="0"/>
              </a:rPr>
              <a:t>. </a:t>
            </a:r>
          </a:p>
          <a:p>
            <a:pPr marL="114300" indent="0">
              <a:buNone/>
            </a:pPr>
            <a:endParaRPr lang="en-CA" sz="2000" dirty="0">
              <a:solidFill>
                <a:srgbClr val="373D3F"/>
              </a:solidFill>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According to Collins Dictionary, cultural awareness is the</a:t>
            </a: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 </a:t>
            </a:r>
            <a:r>
              <a:rPr lang="en-CA" sz="2000" b="1" i="0" u="none" strike="noStrike" dirty="0">
                <a:solidFill>
                  <a:srgbClr val="373D3F"/>
                </a:solidFill>
                <a:effectLst/>
                <a:latin typeface="Arial" panose="020B0604020202020204" pitchFamily="34" charset="0"/>
                <a:cs typeface="Arial" panose="020B0604020202020204" pitchFamily="34" charset="0"/>
              </a:rPr>
              <a:t>“…understanding of the differences between themselves and people from other countries or other backgrounds, especially differences in attitudes and values.”</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06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3309-EF52-8FB5-7797-88A9B6B423DF}"/>
              </a:ext>
            </a:extLst>
          </p:cNvPr>
          <p:cNvSpPr>
            <a:spLocks noGrp="1"/>
          </p:cNvSpPr>
          <p:nvPr>
            <p:ph type="title"/>
          </p:nvPr>
        </p:nvSpPr>
        <p:spPr>
          <a:xfrm>
            <a:off x="200025" y="410000"/>
            <a:ext cx="8632275" cy="607800"/>
          </a:xfrm>
        </p:spPr>
        <p:txBody>
          <a:bodyPr>
            <a:noAutofit/>
          </a:bodyPr>
          <a:lstStyle/>
          <a:p>
            <a:r>
              <a:rPr lang="en-US" sz="2400" dirty="0"/>
              <a:t>9.3 Building a Culture Of Equity, Diversity, And Inclusion I</a:t>
            </a:r>
            <a:br>
              <a:rPr lang="en-US" sz="2400" dirty="0"/>
            </a:br>
            <a:br>
              <a:rPr lang="en-US" sz="2400" dirty="0"/>
            </a:br>
            <a:endParaRPr lang="en-US" sz="2400" dirty="0"/>
          </a:p>
        </p:txBody>
      </p:sp>
      <p:sp>
        <p:nvSpPr>
          <p:cNvPr id="3" name="Text Placeholder 2">
            <a:extLst>
              <a:ext uri="{FF2B5EF4-FFF2-40B4-BE49-F238E27FC236}">
                <a16:creationId xmlns:a16="http://schemas.microsoft.com/office/drawing/2014/main" id="{E63E344F-1E2B-1B0C-2639-44ECE42E2306}"/>
              </a:ext>
            </a:extLst>
          </p:cNvPr>
          <p:cNvSpPr>
            <a:spLocks noGrp="1"/>
          </p:cNvSpPr>
          <p:nvPr>
            <p:ph type="body" idx="1"/>
          </p:nvPr>
        </p:nvSpPr>
        <p:spPr>
          <a:xfrm>
            <a:off x="311700" y="1229875"/>
            <a:ext cx="4731398" cy="3339000"/>
          </a:xfrm>
        </p:spPr>
        <p:txBody>
          <a:bodyPr>
            <a:noAutofit/>
          </a:bodyPr>
          <a:lstStyle/>
          <a:p>
            <a:pPr marL="114300" indent="0">
              <a:buNone/>
            </a:pPr>
            <a:r>
              <a:rPr lang="en-US" sz="2000" b="1" dirty="0">
                <a:latin typeface="Arial" panose="020B0604020202020204" pitchFamily="34" charset="0"/>
                <a:cs typeface="Arial" panose="020B0604020202020204" pitchFamily="34" charset="0"/>
              </a:rPr>
              <a:t>Leadership of Diverse Teams</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Effective leaders will build a team with greater cultural and demographic diversity. </a:t>
            </a:r>
          </a:p>
          <a:p>
            <a:pPr marL="114300" indent="0">
              <a:buNone/>
            </a:pPr>
            <a:endParaRPr lang="en-CA" sz="2000" b="0" i="0" u="none" strike="noStrike" dirty="0">
              <a:solidFill>
                <a:srgbClr val="373D3F"/>
              </a:solidFill>
              <a:effectLst/>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They will do this, not just because it is the right thing to do, but because they realize diversity is critical to their ability to serve diverse constituents and empower diverse communities.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D71A071-928D-48AC-3DFF-2047976A4F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43098" y="1017800"/>
            <a:ext cx="3607251" cy="3339001"/>
          </a:xfrm>
          <a:prstGeom prst="rect">
            <a:avLst/>
          </a:prstGeom>
        </p:spPr>
      </p:pic>
      <p:sp>
        <p:nvSpPr>
          <p:cNvPr id="4" name="TextBox 3">
            <a:extLst>
              <a:ext uri="{FF2B5EF4-FFF2-40B4-BE49-F238E27FC236}">
                <a16:creationId xmlns:a16="http://schemas.microsoft.com/office/drawing/2014/main" id="{8E1A8DF7-8EC9-8991-8603-2E7AFA4A97A9}"/>
              </a:ext>
            </a:extLst>
          </p:cNvPr>
          <p:cNvSpPr txBox="1"/>
          <p:nvPr/>
        </p:nvSpPr>
        <p:spPr>
          <a:xfrm>
            <a:off x="6570644" y="4370494"/>
            <a:ext cx="3068655" cy="230832"/>
          </a:xfrm>
          <a:prstGeom prst="rect">
            <a:avLst/>
          </a:prstGeom>
          <a:noFill/>
        </p:spPr>
        <p:txBody>
          <a:bodyPr wrap="square" rtlCol="0">
            <a:spAutoFit/>
          </a:bodyPr>
          <a:lstStyle/>
          <a:p>
            <a:r>
              <a:rPr lang="en-CA" sz="900" dirty="0">
                <a:hlinkClick r:id="rId4"/>
              </a:rPr>
              <a:t>Photo</a:t>
            </a:r>
            <a:r>
              <a:rPr lang="en-CA" sz="900" dirty="0"/>
              <a:t> by </a:t>
            </a:r>
            <a:r>
              <a:rPr lang="en-CA" sz="900" dirty="0">
                <a:hlinkClick r:id="rId5"/>
              </a:rPr>
              <a:t>Helge V. Keitel</a:t>
            </a:r>
            <a:r>
              <a:rPr lang="en-CA" sz="900" dirty="0"/>
              <a:t>, </a:t>
            </a:r>
            <a:r>
              <a:rPr lang="en-CA" sz="900" dirty="0">
                <a:hlinkClick r:id="rId6"/>
              </a:rPr>
              <a:t>CC BY 2.0</a:t>
            </a:r>
            <a:endParaRPr lang="en-CA" sz="900" dirty="0"/>
          </a:p>
        </p:txBody>
      </p:sp>
    </p:spTree>
    <p:extLst>
      <p:ext uri="{BB962C8B-B14F-4D97-AF65-F5344CB8AC3E}">
        <p14:creationId xmlns:p14="http://schemas.microsoft.com/office/powerpoint/2010/main" val="3899037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200A-04F1-9A6E-AEFA-A6FA6624E0E9}"/>
              </a:ext>
            </a:extLst>
          </p:cNvPr>
          <p:cNvSpPr>
            <a:spLocks noGrp="1"/>
          </p:cNvSpPr>
          <p:nvPr>
            <p:ph type="title"/>
          </p:nvPr>
        </p:nvSpPr>
        <p:spPr>
          <a:xfrm>
            <a:off x="311700" y="410000"/>
            <a:ext cx="8711114" cy="607800"/>
          </a:xfrm>
        </p:spPr>
        <p:txBody>
          <a:bodyPr>
            <a:noAutofit/>
          </a:bodyPr>
          <a:lstStyle/>
          <a:p>
            <a:r>
              <a:rPr lang="en-US" sz="2400" dirty="0"/>
              <a:t>9.3 Building a Culture Of Equity, Diversity, And Inclusion II</a:t>
            </a:r>
            <a:br>
              <a:rPr lang="en-US" sz="2400" dirty="0"/>
            </a:br>
            <a:br>
              <a:rPr lang="en-US" sz="2400" dirty="0"/>
            </a:br>
            <a:endParaRPr lang="en-US" sz="2400" dirty="0"/>
          </a:p>
        </p:txBody>
      </p:sp>
      <p:sp>
        <p:nvSpPr>
          <p:cNvPr id="3" name="Text Placeholder 2">
            <a:extLst>
              <a:ext uri="{FF2B5EF4-FFF2-40B4-BE49-F238E27FC236}">
                <a16:creationId xmlns:a16="http://schemas.microsoft.com/office/drawing/2014/main" id="{D9E7B1DA-1E76-B8B1-9A85-F71805FAE6B6}"/>
              </a:ext>
            </a:extLst>
          </p:cNvPr>
          <p:cNvSpPr>
            <a:spLocks noGrp="1"/>
          </p:cNvSpPr>
          <p:nvPr>
            <p:ph type="body" idx="1"/>
          </p:nvPr>
        </p:nvSpPr>
        <p:spPr>
          <a:xfrm>
            <a:off x="311700" y="1097673"/>
            <a:ext cx="8520600" cy="3339000"/>
          </a:xfrm>
        </p:spPr>
        <p:txBody>
          <a:bodyPr>
            <a:noAutofit/>
          </a:bodyPr>
          <a:lstStyle/>
          <a:p>
            <a:pPr marL="114300" indent="0">
              <a:buNone/>
            </a:pPr>
            <a:r>
              <a:rPr lang="en-US" b="1" dirty="0">
                <a:latin typeface="Arial" panose="020B0604020202020204" pitchFamily="34" charset="0"/>
                <a:cs typeface="Arial" panose="020B0604020202020204" pitchFamily="34" charset="0"/>
              </a:rPr>
              <a:t>The Benefits of Team Diversity</a:t>
            </a:r>
          </a:p>
          <a:p>
            <a:pPr marL="114300" indent="0">
              <a:buNone/>
            </a:pPr>
            <a:endParaRPr lang="en-US" dirty="0">
              <a:latin typeface="Arial" panose="020B0604020202020204" pitchFamily="34" charset="0"/>
              <a:cs typeface="Arial" panose="020B0604020202020204" pitchFamily="34" charset="0"/>
            </a:endParaRPr>
          </a:p>
          <a:p>
            <a:pPr marL="114300" indent="0" algn="l">
              <a:buNone/>
            </a:pPr>
            <a:r>
              <a:rPr lang="en-CA" b="0" i="0" u="none" strike="noStrike" dirty="0">
                <a:solidFill>
                  <a:srgbClr val="373D3F"/>
                </a:solidFill>
                <a:effectLst/>
                <a:latin typeface="Arial" panose="020B0604020202020204" pitchFamily="34" charset="0"/>
                <a:cs typeface="Arial" panose="020B0604020202020204" pitchFamily="34" charset="0"/>
              </a:rPr>
              <a:t>Here are some ways that diversity benefits a team. </a:t>
            </a:r>
          </a:p>
          <a:p>
            <a:pPr marL="114300" indent="0" algn="l">
              <a:buNone/>
            </a:pPr>
            <a:endParaRPr lang="en-CA" b="0" i="0" u="none" strike="noStrike" dirty="0">
              <a:solidFill>
                <a:srgbClr val="373D3F"/>
              </a:solidFill>
              <a:effectLst/>
              <a:latin typeface="Arial" panose="020B0604020202020204" pitchFamily="34" charset="0"/>
              <a:cs typeface="Arial" panose="020B0604020202020204" pitchFamily="34" charset="0"/>
            </a:endParaRPr>
          </a:p>
          <a:p>
            <a:pPr algn="l">
              <a:buFont typeface="+mj-lt"/>
              <a:buAutoNum type="arabicPeriod"/>
            </a:pPr>
            <a:r>
              <a:rPr lang="en-CA" sz="1600" b="0" i="0" u="none" strike="noStrike" dirty="0">
                <a:solidFill>
                  <a:srgbClr val="373D3F"/>
                </a:solidFill>
                <a:effectLst/>
                <a:latin typeface="Arial" panose="020B0604020202020204" pitchFamily="34" charset="0"/>
                <a:cs typeface="Arial" panose="020B0604020202020204" pitchFamily="34" charset="0"/>
              </a:rPr>
              <a:t>More likely to have financial returns above their industry average</a:t>
            </a:r>
          </a:p>
          <a:p>
            <a:pPr algn="l">
              <a:buFont typeface="+mj-lt"/>
              <a:buAutoNum type="arabicPeriod"/>
            </a:pPr>
            <a:r>
              <a:rPr lang="en-CA" sz="1600" b="0" i="0" u="none" strike="noStrike" dirty="0">
                <a:solidFill>
                  <a:srgbClr val="373D3F"/>
                </a:solidFill>
                <a:effectLst/>
                <a:latin typeface="Arial" panose="020B0604020202020204" pitchFamily="34" charset="0"/>
                <a:cs typeface="Arial" panose="020B0604020202020204" pitchFamily="34" charset="0"/>
              </a:rPr>
              <a:t>More likely to have higher return on equity and income growth if there is gender diversity on their board of directors</a:t>
            </a:r>
          </a:p>
          <a:p>
            <a:pPr algn="l">
              <a:buFont typeface="+mj-lt"/>
              <a:buAutoNum type="arabicPeriod"/>
            </a:pPr>
            <a:r>
              <a:rPr lang="en-CA" sz="1600" b="0" i="0" u="none" strike="noStrike" dirty="0">
                <a:solidFill>
                  <a:srgbClr val="373D3F"/>
                </a:solidFill>
                <a:effectLst/>
                <a:latin typeface="Arial" panose="020B0604020202020204" pitchFamily="34" charset="0"/>
                <a:cs typeface="Arial" panose="020B0604020202020204" pitchFamily="34" charset="0"/>
              </a:rPr>
              <a:t>Perform better at decision-making and problem-solving</a:t>
            </a:r>
          </a:p>
          <a:p>
            <a:pPr algn="l">
              <a:buFont typeface="+mj-lt"/>
              <a:buAutoNum type="arabicPeriod"/>
            </a:pPr>
            <a:r>
              <a:rPr lang="en-CA" sz="1600" b="0" i="0" u="none" strike="noStrike" dirty="0">
                <a:solidFill>
                  <a:srgbClr val="373D3F"/>
                </a:solidFill>
                <a:effectLst/>
                <a:latin typeface="Arial" panose="020B0604020202020204" pitchFamily="34" charset="0"/>
                <a:cs typeface="Arial" panose="020B0604020202020204" pitchFamily="34" charset="0"/>
              </a:rPr>
              <a:t>More likely to base decisions on facts rather than opinions, often remaining more objective than homogeneous teams</a:t>
            </a:r>
          </a:p>
          <a:p>
            <a:pPr algn="l">
              <a:buFont typeface="+mj-lt"/>
              <a:buAutoNum type="arabicPeriod"/>
            </a:pPr>
            <a:r>
              <a:rPr lang="en-CA" sz="1600" b="0" i="0" u="none" strike="noStrike" dirty="0">
                <a:solidFill>
                  <a:srgbClr val="373D3F"/>
                </a:solidFill>
                <a:effectLst/>
                <a:latin typeface="Arial" panose="020B0604020202020204" pitchFamily="34" charset="0"/>
                <a:cs typeface="Arial" panose="020B0604020202020204" pitchFamily="34" charset="0"/>
              </a:rPr>
              <a:t>Encourage greater scrutiny, keeping cognitive resources sharp and vigilant</a:t>
            </a:r>
          </a:p>
          <a:p>
            <a:pPr algn="l">
              <a:buFont typeface="+mj-lt"/>
              <a:buAutoNum type="arabicPeriod"/>
            </a:pPr>
            <a:r>
              <a:rPr lang="en-CA" sz="1600" b="0" i="0" u="none" strike="noStrike" dirty="0">
                <a:solidFill>
                  <a:srgbClr val="373D3F"/>
                </a:solidFill>
                <a:effectLst/>
                <a:latin typeface="Arial" panose="020B0604020202020204" pitchFamily="34" charset="0"/>
                <a:cs typeface="Arial" panose="020B0604020202020204" pitchFamily="34" charset="0"/>
              </a:rPr>
              <a:t>Richer discussions</a:t>
            </a:r>
          </a:p>
          <a:p>
            <a:pPr algn="l">
              <a:buFont typeface="+mj-lt"/>
              <a:buAutoNum type="arabicPeriod"/>
            </a:pPr>
            <a:r>
              <a:rPr lang="en-CA" sz="1600" b="0" i="0" u="none" strike="noStrike" dirty="0">
                <a:solidFill>
                  <a:srgbClr val="373D3F"/>
                </a:solidFill>
                <a:effectLst/>
                <a:latin typeface="Arial" panose="020B0604020202020204" pitchFamily="34" charset="0"/>
                <a:cs typeface="Arial" panose="020B0604020202020204" pitchFamily="34" charset="0"/>
              </a:rPr>
              <a:t>Greater innovation, more revenue from new products and services</a:t>
            </a:r>
          </a:p>
          <a:p>
            <a:pPr marL="114300" indent="0">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74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5BEE-A087-3643-F0B1-6B548F7310F3}"/>
              </a:ext>
            </a:extLst>
          </p:cNvPr>
          <p:cNvSpPr>
            <a:spLocks noGrp="1"/>
          </p:cNvSpPr>
          <p:nvPr>
            <p:ph type="title"/>
          </p:nvPr>
        </p:nvSpPr>
        <p:spPr/>
        <p:txBody>
          <a:bodyPr>
            <a:normAutofit fontScale="90000"/>
          </a:bodyPr>
          <a:lstStyle/>
          <a:p>
            <a:r>
              <a:rPr lang="en-US" dirty="0"/>
              <a:t>9.4 Recruiting Diverse Talent I</a:t>
            </a:r>
            <a:br>
              <a:rPr lang="en-US" dirty="0"/>
            </a:br>
            <a:br>
              <a:rPr lang="en-US" dirty="0"/>
            </a:br>
            <a:endParaRPr lang="en-US" dirty="0"/>
          </a:p>
        </p:txBody>
      </p:sp>
      <p:sp>
        <p:nvSpPr>
          <p:cNvPr id="3" name="Text Placeholder 2">
            <a:extLst>
              <a:ext uri="{FF2B5EF4-FFF2-40B4-BE49-F238E27FC236}">
                <a16:creationId xmlns:a16="http://schemas.microsoft.com/office/drawing/2014/main" id="{76B0ED5A-66C4-A853-D673-20A61F4314DD}"/>
              </a:ext>
            </a:extLst>
          </p:cNvPr>
          <p:cNvSpPr>
            <a:spLocks noGrp="1"/>
          </p:cNvSpPr>
          <p:nvPr>
            <p:ph type="body" idx="1"/>
          </p:nvPr>
        </p:nvSpPr>
        <p:spPr/>
        <p:txBody>
          <a:bodyPr>
            <a:normAutofit fontScale="92500" lnSpcReduction="20000"/>
          </a:bodyPr>
          <a:lstStyle/>
          <a:p>
            <a:pPr marL="114300" indent="0">
              <a:buNone/>
            </a:pPr>
            <a:r>
              <a:rPr lang="en-US" b="1" dirty="0">
                <a:latin typeface="Arial" panose="020B0604020202020204" pitchFamily="34" charset="0"/>
                <a:cs typeface="Arial" panose="020B0604020202020204" pitchFamily="34" charset="0"/>
              </a:rPr>
              <a:t>Recruiting: Where do I begin?</a:t>
            </a:r>
          </a:p>
          <a:p>
            <a:pPr marL="114300" indent="0">
              <a:buNone/>
            </a:pPr>
            <a:endParaRPr lang="en-US" dirty="0">
              <a:latin typeface="Arial" panose="020B0604020202020204" pitchFamily="34" charset="0"/>
              <a:cs typeface="Arial" panose="020B0604020202020204" pitchFamily="34" charset="0"/>
            </a:endParaRPr>
          </a:p>
          <a:p>
            <a:pPr marL="114300" indent="0">
              <a:buNone/>
            </a:pPr>
            <a:endParaRPr lang="en-CA" b="0" i="0" u="none" strike="noStrike" dirty="0">
              <a:solidFill>
                <a:srgbClr val="373D3F"/>
              </a:solidFill>
              <a:effectLst/>
              <a:latin typeface="Arial" panose="020B0604020202020204" pitchFamily="34" charset="0"/>
              <a:cs typeface="Arial" panose="020B0604020202020204" pitchFamily="34" charset="0"/>
            </a:endParaRPr>
          </a:p>
          <a:p>
            <a:pPr marL="114300" indent="0">
              <a:buNone/>
            </a:pPr>
            <a:r>
              <a:rPr lang="en-CA" b="0" i="0" u="none" strike="noStrike" dirty="0">
                <a:solidFill>
                  <a:srgbClr val="373D3F"/>
                </a:solidFill>
                <a:effectLst/>
                <a:latin typeface="Arial" panose="020B0604020202020204" pitchFamily="34" charset="0"/>
                <a:cs typeface="Arial" panose="020B0604020202020204" pitchFamily="34" charset="0"/>
              </a:rPr>
              <a:t>There will always be challenges when hiring for a position, the cliché: Good help is hard to find, is a cliché for a reason. But, there are some steps that an organization can take to ensure a more successful search:</a:t>
            </a:r>
            <a:endParaRPr lang="en-US" b="0" i="0" u="none" strike="noStrike" dirty="0">
              <a:solidFill>
                <a:srgbClr val="373D3F"/>
              </a:solidFill>
              <a:effectLst/>
              <a:latin typeface="Arial" panose="020B0604020202020204" pitchFamily="34" charset="0"/>
              <a:cs typeface="Arial" panose="020B0604020202020204" pitchFamily="34" charset="0"/>
            </a:endParaRPr>
          </a:p>
          <a:p>
            <a:pPr marL="114300" indent="0">
              <a:buNone/>
            </a:pPr>
            <a:endParaRPr lang="en-US" dirty="0">
              <a:solidFill>
                <a:srgbClr val="373D3F"/>
              </a:solidFill>
              <a:latin typeface="Arial" panose="020B0604020202020204" pitchFamily="34" charset="0"/>
              <a:cs typeface="Arial" panose="020B0604020202020204" pitchFamily="34" charset="0"/>
            </a:endParaRPr>
          </a:p>
          <a:p>
            <a:pPr>
              <a:buFont typeface="+mj-lt"/>
              <a:buAutoNum type="arabicPeriod"/>
            </a:pPr>
            <a:r>
              <a:rPr lang="en-CA" b="0" i="0" u="none" strike="noStrike" dirty="0">
                <a:solidFill>
                  <a:srgbClr val="373D3F"/>
                </a:solidFill>
                <a:effectLst/>
                <a:latin typeface="Arial" panose="020B0604020202020204" pitchFamily="34" charset="0"/>
                <a:cs typeface="Arial" panose="020B0604020202020204" pitchFamily="34" charset="0"/>
              </a:rPr>
              <a:t>Communication is the keystone to success</a:t>
            </a:r>
          </a:p>
          <a:p>
            <a:pPr>
              <a:buFont typeface="+mj-lt"/>
              <a:buAutoNum type="arabicPeriod"/>
            </a:pPr>
            <a:endParaRPr lang="en-US" b="0" i="0" u="none" strike="noStrike" dirty="0">
              <a:solidFill>
                <a:srgbClr val="373D3F"/>
              </a:solidFill>
              <a:effectLst/>
              <a:latin typeface="Arial" panose="020B0604020202020204" pitchFamily="34" charset="0"/>
              <a:cs typeface="Arial" panose="020B0604020202020204" pitchFamily="34" charset="0"/>
            </a:endParaRPr>
          </a:p>
          <a:p>
            <a:pPr>
              <a:buFont typeface="+mj-lt"/>
              <a:buAutoNum type="arabicPeriod"/>
            </a:pPr>
            <a:r>
              <a:rPr lang="en-CA" b="0" i="0" u="none" strike="noStrike" dirty="0">
                <a:solidFill>
                  <a:srgbClr val="373D3F"/>
                </a:solidFill>
                <a:effectLst/>
                <a:latin typeface="Arial" panose="020B0604020202020204" pitchFamily="34" charset="0"/>
                <a:cs typeface="Arial" panose="020B0604020202020204" pitchFamily="34" charset="0"/>
              </a:rPr>
              <a:t>Another step is to make your candidate pool as broad as possible from the beginning.</a:t>
            </a:r>
          </a:p>
          <a:p>
            <a:pPr>
              <a:buFont typeface="+mj-lt"/>
              <a:buAutoNum type="arabicPeriod"/>
            </a:pPr>
            <a:endParaRPr lang="en-US" dirty="0">
              <a:solidFill>
                <a:srgbClr val="373D3F"/>
              </a:solidFill>
              <a:latin typeface="Arial" panose="020B0604020202020204" pitchFamily="34" charset="0"/>
              <a:cs typeface="Arial" panose="020B0604020202020204" pitchFamily="34" charset="0"/>
            </a:endParaRPr>
          </a:p>
          <a:p>
            <a:pPr>
              <a:buFont typeface="+mj-lt"/>
              <a:buAutoNum type="arabicPeriod"/>
            </a:pPr>
            <a:r>
              <a:rPr lang="en-CA" b="0" i="0" u="none" strike="noStrike" dirty="0">
                <a:solidFill>
                  <a:srgbClr val="373D3F"/>
                </a:solidFill>
                <a:effectLst/>
                <a:latin typeface="Arial" panose="020B0604020202020204" pitchFamily="34" charset="0"/>
                <a:cs typeface="Arial" panose="020B0604020202020204" pitchFamily="34" charset="0"/>
              </a:rPr>
              <a:t>It may not be possible, depending on your budget, but asking firms to help with these searches may be a viable option as well.</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9088"/>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15846</TotalTime>
  <Words>1590</Words>
  <Application>Microsoft Office PowerPoint</Application>
  <PresentationFormat>On-screen Show (16:9)</PresentationFormat>
  <Paragraphs>122</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Raleway</vt:lpstr>
      <vt:lpstr>Arial</vt:lpstr>
      <vt:lpstr>Calibri</vt:lpstr>
      <vt:lpstr>Encode Sans</vt:lpstr>
      <vt:lpstr>Roboto</vt:lpstr>
      <vt:lpstr>Geometric</vt:lpstr>
      <vt:lpstr>Human Resources for Operations Managers  </vt:lpstr>
      <vt:lpstr>Learning Outcomes </vt:lpstr>
      <vt:lpstr>9.1 Diversity I  </vt:lpstr>
      <vt:lpstr>9.1 Diversity II  </vt:lpstr>
      <vt:lpstr>9.2 Culturally Competent Leadership I  </vt:lpstr>
      <vt:lpstr>9.2 Culturally Competent Leadership II  </vt:lpstr>
      <vt:lpstr>9.3 Building a Culture Of Equity, Diversity, And Inclusion I  </vt:lpstr>
      <vt:lpstr>9.3 Building a Culture Of Equity, Diversity, And Inclusion II  </vt:lpstr>
      <vt:lpstr>9.4 Recruiting Diverse Talent I  </vt:lpstr>
      <vt:lpstr>9.4 Recruiting Diverse Talent II  </vt:lpstr>
      <vt:lpstr>9.5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Steeves, Catherine</cp:lastModifiedBy>
  <cp:revision>30</cp:revision>
  <dcterms:modified xsi:type="dcterms:W3CDTF">2023-12-12T16:24:44Z</dcterms:modified>
</cp:coreProperties>
</file>