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319" r:id="rId4"/>
    <p:sldId id="369" r:id="rId5"/>
    <p:sldId id="364" r:id="rId6"/>
    <p:sldId id="370" r:id="rId7"/>
    <p:sldId id="371" r:id="rId8"/>
    <p:sldId id="372" r:id="rId9"/>
    <p:sldId id="365" r:id="rId10"/>
    <p:sldId id="377" r:id="rId11"/>
    <p:sldId id="373" r:id="rId12"/>
    <p:sldId id="378" r:id="rId13"/>
    <p:sldId id="366" r:id="rId14"/>
    <p:sldId id="374" r:id="rId15"/>
    <p:sldId id="375" r:id="rId16"/>
    <p:sldId id="376" r:id="rId17"/>
    <p:sldId id="367"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77930" autoAdjust="0"/>
  </p:normalViewPr>
  <p:slideViewPr>
    <p:cSldViewPr snapToGrid="0">
      <p:cViewPr varScale="1">
        <p:scale>
          <a:sx n="98" d="100"/>
          <a:sy n="98" d="100"/>
        </p:scale>
        <p:origin x="9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WSIB not only provides compensation if a workplace injury claim is approved, but it also assists injured workers with a safe return to work. WSIB is funded by employers and they play an important role in Ontario’s Health and Safety system.</a:t>
            </a:r>
            <a:endParaRPr lang="en-US" dirty="0"/>
          </a:p>
        </p:txBody>
      </p:sp>
    </p:spTree>
    <p:extLst>
      <p:ext uri="{BB962C8B-B14F-4D97-AF65-F5344CB8AC3E}">
        <p14:creationId xmlns:p14="http://schemas.microsoft.com/office/powerpoint/2010/main" val="82439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This section discusses the process that a group of employees must undertake to become an official union.</a:t>
            </a:r>
          </a:p>
          <a:p>
            <a:br>
              <a:rPr lang="en-CA" dirty="0"/>
            </a:br>
            <a:endParaRPr lang="en-US" dirty="0"/>
          </a:p>
        </p:txBody>
      </p:sp>
    </p:spTree>
    <p:extLst>
      <p:ext uri="{BB962C8B-B14F-4D97-AF65-F5344CB8AC3E}">
        <p14:creationId xmlns:p14="http://schemas.microsoft.com/office/powerpoint/2010/main" val="322240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path to unionization and the process of maintaining a union is heavily regulated. These regulations can vary from one legislation to another. In Canada, collective bargaining is embodied in federal and provincial labour relations acts and labour codes. Canadian workers have the right to join trade unions, which may be certiﬁed to collectively bargain conditions of employment with their employers on their behalf. </a:t>
            </a:r>
            <a:endParaRPr lang="en-US" dirty="0"/>
          </a:p>
        </p:txBody>
      </p:sp>
    </p:spTree>
    <p:extLst>
      <p:ext uri="{BB962C8B-B14F-4D97-AF65-F5344CB8AC3E}">
        <p14:creationId xmlns:p14="http://schemas.microsoft.com/office/powerpoint/2010/main" val="141303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creation of a union follows a fairly strict process. First, an established union may contact employees and discuss the possibility of a union, or employees may contact a union on their own. The union will then help employees gather signatures to show that the employees want to be part of a union. To hold an election, the union must show signatures from over 35 percent of the organization’s employees.</a:t>
            </a:r>
          </a:p>
          <a:p>
            <a:endParaRPr lang="en-CA" b="0" i="0" u="none" strike="noStrike" dirty="0">
              <a:solidFill>
                <a:srgbClr val="373D3F"/>
              </a:solidFill>
              <a:effectLst/>
              <a:latin typeface="Encode Sans"/>
            </a:endParaRPr>
          </a:p>
          <a:p>
            <a:r>
              <a:rPr lang="en-US" b="0" i="0" u="none" strike="noStrike" dirty="0">
                <a:solidFill>
                  <a:srgbClr val="373D3F"/>
                </a:solidFill>
                <a:effectLst/>
                <a:latin typeface="Encode Sans"/>
              </a:rPr>
              <a:t>Unions approach prospective members with promises like higher pay, better health insurance, and more vacation time. Not surprisingly, management may resist unions because they generally add to the cost of doing business. </a:t>
            </a:r>
          </a:p>
          <a:p>
            <a:endParaRPr lang="en-US" b="0" i="0" u="none" strike="noStrike" dirty="0">
              <a:solidFill>
                <a:srgbClr val="373D3F"/>
              </a:solidFill>
              <a:effectLst/>
              <a:latin typeface="Encode Sans"/>
            </a:endParaRPr>
          </a:p>
          <a:p>
            <a:r>
              <a:rPr lang="en-US" b="0" i="0" u="none" strike="noStrike" dirty="0">
                <a:solidFill>
                  <a:srgbClr val="373D3F"/>
                </a:solidFill>
                <a:effectLst/>
                <a:latin typeface="Encode Sans"/>
              </a:rPr>
              <a:t>As a result, the union organizing process can be a very delicate process because most employers feel the constraints of having a union organization are too great. Collective bargaining can put management at odds with its employees.</a:t>
            </a:r>
            <a:endParaRPr lang="en-US" dirty="0"/>
          </a:p>
        </p:txBody>
      </p:sp>
    </p:spTree>
    <p:extLst>
      <p:ext uri="{BB962C8B-B14F-4D97-AF65-F5344CB8AC3E}">
        <p14:creationId xmlns:p14="http://schemas.microsoft.com/office/powerpoint/2010/main" val="39409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There exists legal protection for employees considering unionization and it is advisable for HR and management to be educated on what can legally and illegally be said during this process. It is illegal to threaten or intimidate employees if they are discussing a union. Employers cannot threaten job, pay, or benefits loss as a result of forming a union</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The figure above includes information on what should legally be avoided if employees are considering unionization.</a:t>
            </a:r>
            <a:endParaRPr lang="en-US" dirty="0"/>
          </a:p>
        </p:txBody>
      </p:sp>
    </p:spTree>
    <p:extLst>
      <p:ext uri="{BB962C8B-B14F-4D97-AF65-F5344CB8AC3E}">
        <p14:creationId xmlns:p14="http://schemas.microsoft.com/office/powerpoint/2010/main" val="81240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In this chapter, we will review some of the pertinent employment legislation that impacts a business, such as minimum standards, safety and human rights. This text will focus on employers that fall under provincial legislation. If you are working for a federally regulated employer, such as a bank or a broadcaster, your organization will follow federal employment legislation.</a:t>
            </a:r>
            <a:endParaRPr lang="en-US" dirty="0"/>
          </a:p>
        </p:txBody>
      </p:sp>
    </p:spTree>
    <p:extLst>
      <p:ext uri="{BB962C8B-B14F-4D97-AF65-F5344CB8AC3E}">
        <p14:creationId xmlns:p14="http://schemas.microsoft.com/office/powerpoint/2010/main" val="38587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Remember that you should be in contact with your Human Resources representative when questions or concerns arise in any of these areas as they can provide immediate guidance and coaching.  In the absence of HRM, you can contact an Employment Lawyer to answer your questions.</a:t>
            </a:r>
            <a:endParaRPr lang="en-US" dirty="0"/>
          </a:p>
        </p:txBody>
      </p:sp>
    </p:spTree>
    <p:extLst>
      <p:ext uri="{BB962C8B-B14F-4D97-AF65-F5344CB8AC3E}">
        <p14:creationId xmlns:p14="http://schemas.microsoft.com/office/powerpoint/2010/main" val="205694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As safety is such an important part of your role, we take a close look at the following safety topics later in this text</a:t>
            </a:r>
          </a:p>
          <a:p>
            <a:pPr algn="l"/>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Health and Safety Legislation </a:t>
            </a:r>
          </a:p>
          <a:p>
            <a:pPr algn="l">
              <a:buFont typeface="Arial" panose="020B0604020202020204" pitchFamily="34" charset="0"/>
              <a:buChar char="•"/>
            </a:pPr>
            <a:r>
              <a:rPr lang="en-CA" b="0" i="0" u="none" strike="noStrike" dirty="0">
                <a:solidFill>
                  <a:srgbClr val="373D3F"/>
                </a:solidFill>
                <a:effectLst/>
                <a:latin typeface="Encode Sans"/>
              </a:rPr>
              <a:t>WHMIS 2015 </a:t>
            </a:r>
          </a:p>
          <a:p>
            <a:pPr algn="l">
              <a:buFont typeface="Arial" panose="020B0604020202020204" pitchFamily="34" charset="0"/>
              <a:buChar char="•"/>
            </a:pPr>
            <a:r>
              <a:rPr lang="en-CA" b="0" i="0" u="none" strike="noStrike" dirty="0">
                <a:solidFill>
                  <a:srgbClr val="373D3F"/>
                </a:solidFill>
                <a:effectLst/>
                <a:latin typeface="Encode Sans"/>
              </a:rPr>
              <a:t>Hazard Recognition, Assessment and Controls </a:t>
            </a:r>
          </a:p>
          <a:p>
            <a:pPr algn="l">
              <a:buFont typeface="Arial" panose="020B0604020202020204" pitchFamily="34" charset="0"/>
              <a:buChar char="•"/>
            </a:pPr>
            <a:r>
              <a:rPr lang="en-CA" b="0" i="0" u="none" strike="noStrike" dirty="0">
                <a:solidFill>
                  <a:srgbClr val="373D3F"/>
                </a:solidFill>
                <a:effectLst/>
                <a:latin typeface="Encode Sans"/>
              </a:rPr>
              <a:t>Incident Investigations </a:t>
            </a:r>
          </a:p>
          <a:p>
            <a:pPr algn="l">
              <a:buFont typeface="Arial" panose="020B0604020202020204" pitchFamily="34" charset="0"/>
              <a:buChar char="•"/>
            </a:pPr>
            <a:r>
              <a:rPr lang="en-CA" b="0" i="0" u="none" strike="noStrike" dirty="0">
                <a:solidFill>
                  <a:srgbClr val="373D3F"/>
                </a:solidFill>
                <a:effectLst/>
                <a:latin typeface="Encode Sans"/>
              </a:rPr>
              <a:t>Disability Management and Return-to-Work</a:t>
            </a:r>
            <a:endParaRPr lang="en-US" dirty="0"/>
          </a:p>
        </p:txBody>
      </p:sp>
    </p:spTree>
    <p:extLst>
      <p:ext uri="{BB962C8B-B14F-4D97-AF65-F5344CB8AC3E}">
        <p14:creationId xmlns:p14="http://schemas.microsoft.com/office/powerpoint/2010/main" val="144851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Specifically, the Ontario </a:t>
            </a:r>
            <a:r>
              <a:rPr lang="en-CA" b="0" i="1" u="none" strike="noStrike" dirty="0">
                <a:solidFill>
                  <a:srgbClr val="373D3F"/>
                </a:solidFill>
                <a:effectLst/>
                <a:latin typeface="Encode Sans"/>
              </a:rPr>
              <a:t>Human Rights Code</a:t>
            </a:r>
            <a:r>
              <a:rPr lang="en-CA" b="0" i="0" u="none" strike="noStrike" dirty="0">
                <a:solidFill>
                  <a:srgbClr val="373D3F"/>
                </a:solidFill>
                <a:effectLst/>
                <a:latin typeface="Encode Sans"/>
              </a:rPr>
              <a:t> (OHRC) details protected grounds including:</a:t>
            </a:r>
          </a:p>
          <a:p>
            <a:pPr algn="l"/>
            <a:endParaRPr lang="en-CA" b="0" i="0" u="none" strike="noStrike" dirty="0">
              <a:solidFill>
                <a:srgbClr val="373D3F"/>
              </a:solidFill>
              <a:effectLst/>
              <a:latin typeface="Encode Sans"/>
            </a:endParaRPr>
          </a:p>
          <a:p>
            <a:pPr algn="l">
              <a:buFont typeface="Arial" panose="020B0604020202020204" pitchFamily="34" charset="0"/>
              <a:buChar char="•"/>
            </a:pPr>
            <a:r>
              <a:rPr lang="en-CA" b="0" i="0" u="none" strike="noStrike" dirty="0">
                <a:solidFill>
                  <a:srgbClr val="373D3F"/>
                </a:solidFill>
                <a:effectLst/>
                <a:latin typeface="Encode Sans"/>
              </a:rPr>
              <a:t>Race</a:t>
            </a:r>
          </a:p>
          <a:p>
            <a:pPr algn="l">
              <a:buFont typeface="Arial" panose="020B0604020202020204" pitchFamily="34" charset="0"/>
              <a:buChar char="•"/>
            </a:pPr>
            <a:r>
              <a:rPr lang="en-CA" b="0" i="0" u="none" strike="noStrike" dirty="0">
                <a:solidFill>
                  <a:srgbClr val="373D3F"/>
                </a:solidFill>
                <a:effectLst/>
                <a:latin typeface="Encode Sans"/>
              </a:rPr>
              <a:t>Ancestry</a:t>
            </a:r>
          </a:p>
          <a:p>
            <a:pPr algn="l">
              <a:buFont typeface="Arial" panose="020B0604020202020204" pitchFamily="34" charset="0"/>
              <a:buChar char="•"/>
            </a:pPr>
            <a:r>
              <a:rPr lang="en-CA" b="0" i="0" u="none" strike="noStrike" dirty="0">
                <a:solidFill>
                  <a:srgbClr val="373D3F"/>
                </a:solidFill>
                <a:effectLst/>
                <a:latin typeface="Encode Sans"/>
              </a:rPr>
              <a:t>Place of origin</a:t>
            </a:r>
          </a:p>
          <a:p>
            <a:pPr algn="l">
              <a:buFont typeface="Arial" panose="020B0604020202020204" pitchFamily="34" charset="0"/>
              <a:buChar char="•"/>
            </a:pPr>
            <a:r>
              <a:rPr lang="en-CA" b="0" i="0" u="none" strike="noStrike" dirty="0">
                <a:solidFill>
                  <a:srgbClr val="373D3F"/>
                </a:solidFill>
                <a:effectLst/>
                <a:latin typeface="Encode Sans"/>
              </a:rPr>
              <a:t>Colour</a:t>
            </a:r>
          </a:p>
          <a:p>
            <a:pPr algn="l">
              <a:buFont typeface="Arial" panose="020B0604020202020204" pitchFamily="34" charset="0"/>
              <a:buChar char="•"/>
            </a:pPr>
            <a:r>
              <a:rPr lang="en-CA" b="0" i="0" u="none" strike="noStrike" dirty="0">
                <a:solidFill>
                  <a:srgbClr val="373D3F"/>
                </a:solidFill>
                <a:effectLst/>
                <a:latin typeface="Encode Sans"/>
              </a:rPr>
              <a:t>Ethnic origin</a:t>
            </a:r>
          </a:p>
          <a:p>
            <a:pPr algn="l">
              <a:buFont typeface="Arial" panose="020B0604020202020204" pitchFamily="34" charset="0"/>
              <a:buChar char="•"/>
            </a:pPr>
            <a:r>
              <a:rPr lang="en-CA" b="0" i="0" u="none" strike="noStrike" dirty="0">
                <a:solidFill>
                  <a:srgbClr val="373D3F"/>
                </a:solidFill>
                <a:effectLst/>
                <a:latin typeface="Encode Sans"/>
              </a:rPr>
              <a:t>Citizenship</a:t>
            </a:r>
          </a:p>
          <a:p>
            <a:pPr algn="l">
              <a:buFont typeface="Arial" panose="020B0604020202020204" pitchFamily="34" charset="0"/>
              <a:buChar char="•"/>
            </a:pPr>
            <a:r>
              <a:rPr lang="en-CA" b="0" i="0" u="none" strike="noStrike" dirty="0">
                <a:solidFill>
                  <a:srgbClr val="373D3F"/>
                </a:solidFill>
                <a:effectLst/>
                <a:latin typeface="Encode Sans"/>
              </a:rPr>
              <a:t>Creed</a:t>
            </a:r>
          </a:p>
          <a:p>
            <a:pPr algn="l">
              <a:buFont typeface="Arial" panose="020B0604020202020204" pitchFamily="34" charset="0"/>
              <a:buChar char="•"/>
            </a:pPr>
            <a:r>
              <a:rPr lang="en-CA" b="0" i="0" u="none" strike="noStrike" dirty="0">
                <a:solidFill>
                  <a:srgbClr val="373D3F"/>
                </a:solidFill>
                <a:effectLst/>
                <a:latin typeface="Encode Sans"/>
              </a:rPr>
              <a:t>Sex</a:t>
            </a:r>
          </a:p>
          <a:p>
            <a:pPr algn="l">
              <a:buFont typeface="Arial" panose="020B0604020202020204" pitchFamily="34" charset="0"/>
              <a:buChar char="•"/>
            </a:pPr>
            <a:r>
              <a:rPr lang="en-CA" b="0" i="0" u="none" strike="noStrike" dirty="0">
                <a:solidFill>
                  <a:srgbClr val="373D3F"/>
                </a:solidFill>
                <a:effectLst/>
                <a:latin typeface="Encode Sans"/>
              </a:rPr>
              <a:t>Sexual orientation</a:t>
            </a:r>
          </a:p>
          <a:p>
            <a:pPr algn="l">
              <a:buFont typeface="Arial" panose="020B0604020202020204" pitchFamily="34" charset="0"/>
              <a:buChar char="•"/>
            </a:pPr>
            <a:r>
              <a:rPr lang="en-CA" b="0" i="0" u="none" strike="noStrike" dirty="0">
                <a:solidFill>
                  <a:srgbClr val="373D3F"/>
                </a:solidFill>
                <a:effectLst/>
                <a:latin typeface="Encode Sans"/>
              </a:rPr>
              <a:t>Gender identity</a:t>
            </a:r>
          </a:p>
          <a:p>
            <a:pPr algn="l">
              <a:buFont typeface="Arial" panose="020B0604020202020204" pitchFamily="34" charset="0"/>
              <a:buChar char="•"/>
            </a:pPr>
            <a:r>
              <a:rPr lang="en-CA" b="0" i="0" u="none" strike="noStrike" dirty="0">
                <a:solidFill>
                  <a:srgbClr val="373D3F"/>
                </a:solidFill>
                <a:effectLst/>
                <a:latin typeface="Encode Sans"/>
              </a:rPr>
              <a:t>Gender expression</a:t>
            </a:r>
          </a:p>
          <a:p>
            <a:pPr algn="l">
              <a:buFont typeface="Arial" panose="020B0604020202020204" pitchFamily="34" charset="0"/>
              <a:buChar char="•"/>
            </a:pPr>
            <a:r>
              <a:rPr lang="en-CA" b="0" i="0" u="none" strike="noStrike" dirty="0">
                <a:solidFill>
                  <a:srgbClr val="373D3F"/>
                </a:solidFill>
                <a:effectLst/>
                <a:latin typeface="Encode Sans"/>
              </a:rPr>
              <a:t>Age</a:t>
            </a:r>
          </a:p>
          <a:p>
            <a:pPr algn="l">
              <a:buFont typeface="Arial" panose="020B0604020202020204" pitchFamily="34" charset="0"/>
              <a:buChar char="•"/>
            </a:pPr>
            <a:r>
              <a:rPr lang="en-CA" b="0" i="0" u="none" strike="noStrike" dirty="0">
                <a:solidFill>
                  <a:srgbClr val="373D3F"/>
                </a:solidFill>
                <a:effectLst/>
                <a:latin typeface="Encode Sans"/>
              </a:rPr>
              <a:t>Marital status</a:t>
            </a:r>
          </a:p>
          <a:p>
            <a:pPr algn="l">
              <a:buFont typeface="Arial" panose="020B0604020202020204" pitchFamily="34" charset="0"/>
              <a:buChar char="•"/>
            </a:pPr>
            <a:r>
              <a:rPr lang="en-CA" b="0" i="0" u="none" strike="noStrike" dirty="0">
                <a:solidFill>
                  <a:srgbClr val="373D3F"/>
                </a:solidFill>
                <a:effectLst/>
                <a:latin typeface="Encode Sans"/>
              </a:rPr>
              <a:t>Family status</a:t>
            </a:r>
          </a:p>
          <a:p>
            <a:pPr algn="l">
              <a:buFont typeface="Arial" panose="020B0604020202020204" pitchFamily="34" charset="0"/>
              <a:buChar char="•"/>
            </a:pPr>
            <a:r>
              <a:rPr lang="en-CA" b="0" i="0" u="none" strike="noStrike" dirty="0">
                <a:solidFill>
                  <a:srgbClr val="373D3F"/>
                </a:solidFill>
                <a:effectLst/>
                <a:latin typeface="Encode Sans"/>
              </a:rPr>
              <a:t>Disability</a:t>
            </a:r>
          </a:p>
          <a:p>
            <a:endParaRPr lang="en-US" dirty="0"/>
          </a:p>
        </p:txBody>
      </p:sp>
    </p:spTree>
    <p:extLst>
      <p:ext uri="{BB962C8B-B14F-4D97-AF65-F5344CB8AC3E}">
        <p14:creationId xmlns:p14="http://schemas.microsoft.com/office/powerpoint/2010/main" val="335586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A review and comparison of the value of work between male and female job classes and the compensation paid to each is the basis of this legislation.</a:t>
            </a:r>
            <a:endParaRPr lang="en-US" dirty="0"/>
          </a:p>
        </p:txBody>
      </p:sp>
    </p:spTree>
    <p:extLst>
      <p:ext uri="{BB962C8B-B14F-4D97-AF65-F5344CB8AC3E}">
        <p14:creationId xmlns:p14="http://schemas.microsoft.com/office/powerpoint/2010/main" val="14461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a:t>
            </a:r>
            <a:r>
              <a:rPr lang="en-CA" b="1" i="0" u="none" strike="noStrike" dirty="0">
                <a:solidFill>
                  <a:srgbClr val="373D3F"/>
                </a:solidFill>
                <a:effectLst/>
                <a:latin typeface="Encode Sans"/>
              </a:rPr>
              <a:t>Accessibility for Ontarians with Disabilities Act</a:t>
            </a:r>
            <a:r>
              <a:rPr lang="en-CA" b="0" i="0" u="none" strike="noStrike" dirty="0">
                <a:solidFill>
                  <a:srgbClr val="373D3F"/>
                </a:solidFill>
                <a:effectLst/>
                <a:latin typeface="Encode Sans"/>
              </a:rPr>
              <a:t>, or </a:t>
            </a:r>
            <a:r>
              <a:rPr lang="en-CA" b="1" i="0" u="none" strike="noStrike" dirty="0">
                <a:solidFill>
                  <a:srgbClr val="373D3F"/>
                </a:solidFill>
                <a:effectLst/>
                <a:latin typeface="Encode Sans"/>
              </a:rPr>
              <a:t>AODA</a:t>
            </a:r>
            <a:r>
              <a:rPr lang="en-CA" b="0" i="0" u="none" strike="noStrike" dirty="0">
                <a:solidFill>
                  <a:srgbClr val="373D3F"/>
                </a:solidFill>
                <a:effectLst/>
                <a:latin typeface="Encode Sans"/>
              </a:rPr>
              <a:t>, aims to identify, remove, and prevent </a:t>
            </a:r>
            <a:r>
              <a:rPr lang="en-CA" b="1" i="0" u="none" strike="noStrike" dirty="0">
                <a:solidFill>
                  <a:srgbClr val="373D3F"/>
                </a:solidFill>
                <a:effectLst/>
                <a:latin typeface="Encode Sans"/>
              </a:rPr>
              <a:t>barriers</a:t>
            </a:r>
            <a:r>
              <a:rPr lang="en-CA" b="0" i="0" u="none" strike="noStrike" dirty="0">
                <a:solidFill>
                  <a:srgbClr val="373D3F"/>
                </a:solidFill>
                <a:effectLst/>
                <a:latin typeface="Encode Sans"/>
              </a:rPr>
              <a:t> for people with </a:t>
            </a:r>
            <a:r>
              <a:rPr lang="en-CA" b="1" i="0" u="none" strike="noStrike" dirty="0">
                <a:solidFill>
                  <a:srgbClr val="373D3F"/>
                </a:solidFill>
                <a:effectLst/>
                <a:latin typeface="Encode Sans"/>
              </a:rPr>
              <a:t>disabilities</a:t>
            </a:r>
            <a:r>
              <a:rPr lang="en-CA" b="0" i="0" u="none" strike="noStrike" dirty="0">
                <a:solidFill>
                  <a:srgbClr val="373D3F"/>
                </a:solidFill>
                <a:effectLst/>
                <a:latin typeface="Encode Sans"/>
              </a:rPr>
              <a:t>. The AODA became law on June 13, 2005 and applies to all levels of government, </a:t>
            </a:r>
            <a:r>
              <a:rPr lang="en-CA" b="0" i="0" u="none" strike="noStrike" dirty="0" err="1">
                <a:solidFill>
                  <a:srgbClr val="373D3F"/>
                </a:solidFill>
                <a:effectLst/>
                <a:latin typeface="Encode Sans"/>
              </a:rPr>
              <a:t>nonprofits</a:t>
            </a:r>
            <a:r>
              <a:rPr lang="en-CA" b="0" i="0" u="none" strike="noStrike" dirty="0">
                <a:solidFill>
                  <a:srgbClr val="373D3F"/>
                </a:solidFill>
                <a:effectLst/>
                <a:latin typeface="Encode Sans"/>
              </a:rPr>
              <a:t>, and private sector businesses in Ontario that have one or more employees (full-time, part-time, seasonal, or contract).</a:t>
            </a:r>
            <a:endParaRPr lang="en-US" dirty="0"/>
          </a:p>
        </p:txBody>
      </p:sp>
    </p:spTree>
    <p:extLst>
      <p:ext uri="{BB962C8B-B14F-4D97-AF65-F5344CB8AC3E}">
        <p14:creationId xmlns:p14="http://schemas.microsoft.com/office/powerpoint/2010/main" val="232058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From time-to-time, your employees may seek a leave of absence from work. </a:t>
            </a:r>
            <a:endParaRPr lang="en-US" dirty="0"/>
          </a:p>
        </p:txBody>
      </p:sp>
    </p:spTree>
    <p:extLst>
      <p:ext uri="{BB962C8B-B14F-4D97-AF65-F5344CB8AC3E}">
        <p14:creationId xmlns:p14="http://schemas.microsoft.com/office/powerpoint/2010/main" val="84456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unsplash.com/@markuswinkl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ixabay.com/es/service/license-summary/" TargetMode="External"/><Relationship Id="rId5" Type="http://schemas.openxmlformats.org/officeDocument/2006/relationships/hyperlink" Target="https://pixabay.com/es/users/succo-96729/" TargetMode="External"/><Relationship Id="rId4" Type="http://schemas.openxmlformats.org/officeDocument/2006/relationships/hyperlink" Target="https://pixabay.com/es/vectors/personaje-seguridad-una-noticia-69695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illustrations/puzzle-zusammenarbeit-gemeinsam-1020426/"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unsplash.com/@markuswinkler" TargetMode="External"/><Relationship Id="rId5" Type="http://schemas.openxmlformats.org/officeDocument/2006/relationships/hyperlink" Target="https://pixabay.com/es/service/license-summary/" TargetMode="External"/><Relationship Id="rId4" Type="http://schemas.openxmlformats.org/officeDocument/2006/relationships/hyperlink" Target="https://pixabay.com/de/users/peggy_marco-155382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8: HRM-RELATED LEGISLATION</a:t>
            </a: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6D4D-F94B-30F8-95C0-AFD49921924B}"/>
              </a:ext>
            </a:extLst>
          </p:cNvPr>
          <p:cNvSpPr>
            <a:spLocks noGrp="1"/>
          </p:cNvSpPr>
          <p:nvPr>
            <p:ph type="title"/>
          </p:nvPr>
        </p:nvSpPr>
        <p:spPr/>
        <p:txBody>
          <a:bodyPr>
            <a:normAutofit fontScale="90000"/>
          </a:bodyPr>
          <a:lstStyle/>
          <a:p>
            <a:r>
              <a:rPr lang="en-US" dirty="0"/>
              <a:t>8.4 HRM-Related Legislation: Part Two II</a:t>
            </a:r>
            <a:br>
              <a:rPr lang="en-US" dirty="0"/>
            </a:br>
            <a:br>
              <a:rPr lang="en-US" dirty="0"/>
            </a:br>
            <a:endParaRPr lang="en-US" dirty="0"/>
          </a:p>
        </p:txBody>
      </p:sp>
      <p:sp>
        <p:nvSpPr>
          <p:cNvPr id="3" name="Text Placeholder 2">
            <a:extLst>
              <a:ext uri="{FF2B5EF4-FFF2-40B4-BE49-F238E27FC236}">
                <a16:creationId xmlns:a16="http://schemas.microsoft.com/office/drawing/2014/main" id="{FB02A0EE-2A41-7A24-9C06-15607667BB34}"/>
              </a:ext>
            </a:extLst>
          </p:cNvPr>
          <p:cNvSpPr>
            <a:spLocks noGrp="1"/>
          </p:cNvSpPr>
          <p:nvPr>
            <p:ph type="body" idx="1"/>
          </p:nvPr>
        </p:nvSpPr>
        <p:spPr/>
        <p:txBody>
          <a:bodyPr>
            <a:noAutofit/>
          </a:bodyPr>
          <a:lstStyle/>
          <a:p>
            <a:pPr marL="114300" indent="0">
              <a:buNone/>
            </a:pPr>
            <a:r>
              <a:rPr lang="en-US" b="1" dirty="0">
                <a:latin typeface="Arial" panose="020B0604020202020204" pitchFamily="34" charset="0"/>
                <a:cs typeface="Arial" panose="020B0604020202020204" pitchFamily="34" charset="0"/>
              </a:rPr>
              <a:t>Accessibility</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Employers must make their workplaces accessible to workers. According to the Accessibility for Ontarians with Disabilities Act, 2005 (AODA), Ontario employers are expected to follow all five of the standards in the AODA legislation including:</a:t>
            </a:r>
          </a:p>
          <a:p>
            <a:pPr marL="11430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Employment</a:t>
            </a:r>
          </a:p>
          <a:p>
            <a:r>
              <a:rPr lang="en-US" dirty="0">
                <a:latin typeface="Arial" panose="020B0604020202020204" pitchFamily="34" charset="0"/>
                <a:cs typeface="Arial" panose="020B0604020202020204" pitchFamily="34" charset="0"/>
              </a:rPr>
              <a:t>Customer Service</a:t>
            </a:r>
          </a:p>
          <a:p>
            <a:r>
              <a:rPr lang="en-US" dirty="0">
                <a:latin typeface="Arial" panose="020B0604020202020204" pitchFamily="34" charset="0"/>
                <a:cs typeface="Arial" panose="020B0604020202020204" pitchFamily="34" charset="0"/>
              </a:rPr>
              <a:t>The Design of Public Spaces</a:t>
            </a:r>
          </a:p>
          <a:p>
            <a:r>
              <a:rPr lang="en-US" dirty="0">
                <a:latin typeface="Arial" panose="020B0604020202020204" pitchFamily="34" charset="0"/>
                <a:cs typeface="Arial" panose="020B0604020202020204" pitchFamily="34" charset="0"/>
              </a:rPr>
              <a:t>Information and communications</a:t>
            </a:r>
          </a:p>
          <a:p>
            <a:r>
              <a:rPr lang="en-US" dirty="0">
                <a:latin typeface="Arial" panose="020B0604020202020204" pitchFamily="34" charset="0"/>
                <a:cs typeface="Arial" panose="020B0604020202020204" pitchFamily="34" charset="0"/>
              </a:rPr>
              <a:t>Transportation</a:t>
            </a:r>
          </a:p>
          <a:p>
            <a:pPr marL="114300" indent="0">
              <a:buNone/>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12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E95D-69AE-AA27-25E5-6B43389A4683}"/>
              </a:ext>
            </a:extLst>
          </p:cNvPr>
          <p:cNvSpPr>
            <a:spLocks noGrp="1"/>
          </p:cNvSpPr>
          <p:nvPr>
            <p:ph type="title"/>
          </p:nvPr>
        </p:nvSpPr>
        <p:spPr/>
        <p:txBody>
          <a:bodyPr>
            <a:normAutofit fontScale="90000"/>
          </a:bodyPr>
          <a:lstStyle/>
          <a:p>
            <a:r>
              <a:rPr lang="en-US" dirty="0"/>
              <a:t>8.4 HRM-Related Legislation: Part Two III</a:t>
            </a:r>
            <a:br>
              <a:rPr lang="en-US" dirty="0"/>
            </a:br>
            <a:br>
              <a:rPr lang="en-US" dirty="0"/>
            </a:br>
            <a:endParaRPr lang="en-US" dirty="0"/>
          </a:p>
        </p:txBody>
      </p:sp>
      <p:sp>
        <p:nvSpPr>
          <p:cNvPr id="3" name="Text Placeholder 2">
            <a:extLst>
              <a:ext uri="{FF2B5EF4-FFF2-40B4-BE49-F238E27FC236}">
                <a16:creationId xmlns:a16="http://schemas.microsoft.com/office/drawing/2014/main" id="{B8CAE9CB-63B7-E797-0570-39BA0E2FC486}"/>
              </a:ext>
            </a:extLst>
          </p:cNvPr>
          <p:cNvSpPr>
            <a:spLocks noGrp="1"/>
          </p:cNvSpPr>
          <p:nvPr>
            <p:ph type="body" idx="1"/>
          </p:nvPr>
        </p:nvSpPr>
        <p:spPr>
          <a:xfrm>
            <a:off x="311700" y="1130850"/>
            <a:ext cx="8520600"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Leaves of Absence</a:t>
            </a:r>
          </a:p>
          <a:p>
            <a:pPr marL="114300" indent="0" algn="l">
              <a:buNone/>
            </a:pPr>
            <a:br>
              <a:rPr lang="en-US" dirty="0">
                <a:latin typeface="Arial" panose="020B0604020202020204" pitchFamily="34" charset="0"/>
                <a:cs typeface="Arial" panose="020B0604020202020204" pitchFamily="34" charset="0"/>
              </a:rPr>
            </a:br>
            <a:r>
              <a:rPr lang="en-CA" b="0" i="0" u="none" strike="noStrike" dirty="0">
                <a:solidFill>
                  <a:srgbClr val="373D3F"/>
                </a:solidFill>
                <a:effectLst/>
                <a:latin typeface="Arial" panose="020B0604020202020204" pitchFamily="34" charset="0"/>
                <a:cs typeface="Arial" panose="020B0604020202020204" pitchFamily="34" charset="0"/>
              </a:rPr>
              <a:t>There are a number of “leaves” available to your employees, and it is important that you work closely with your Human Resources representative if an employee asks about any of the following leaves from work:</a:t>
            </a:r>
          </a:p>
          <a:p>
            <a:pPr marL="114300" indent="0" algn="l">
              <a:buNone/>
            </a:pPr>
            <a:endParaRPr lang="en-CA"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Pregnancy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Parental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Family Medical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Personal Emergency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Critical Illness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Family Caregiver Leave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Reservist Leave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69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6B3F-3917-7351-8092-26D149D92315}"/>
              </a:ext>
            </a:extLst>
          </p:cNvPr>
          <p:cNvSpPr>
            <a:spLocks noGrp="1"/>
          </p:cNvSpPr>
          <p:nvPr>
            <p:ph type="title"/>
          </p:nvPr>
        </p:nvSpPr>
        <p:spPr/>
        <p:txBody>
          <a:bodyPr>
            <a:normAutofit fontScale="90000"/>
          </a:bodyPr>
          <a:lstStyle/>
          <a:p>
            <a:r>
              <a:rPr lang="en-US" dirty="0"/>
              <a:t>8.4 HRM-Related Legislation: Part Two IV</a:t>
            </a:r>
            <a:br>
              <a:rPr lang="en-US" dirty="0"/>
            </a:br>
            <a:br>
              <a:rPr lang="en-US" dirty="0"/>
            </a:br>
            <a:endParaRPr lang="en-US" dirty="0"/>
          </a:p>
        </p:txBody>
      </p:sp>
      <p:sp>
        <p:nvSpPr>
          <p:cNvPr id="3" name="Text Placeholder 2">
            <a:extLst>
              <a:ext uri="{FF2B5EF4-FFF2-40B4-BE49-F238E27FC236}">
                <a16:creationId xmlns:a16="http://schemas.microsoft.com/office/drawing/2014/main" id="{B5D44468-E1FB-D86B-9670-B09F560ACDBB}"/>
              </a:ext>
            </a:extLst>
          </p:cNvPr>
          <p:cNvSpPr>
            <a:spLocks noGrp="1"/>
          </p:cNvSpPr>
          <p:nvPr>
            <p:ph type="body" idx="1"/>
          </p:nvPr>
        </p:nvSpPr>
        <p:spPr>
          <a:xfrm>
            <a:off x="311700" y="1017800"/>
            <a:ext cx="8520600" cy="3339000"/>
          </a:xfrm>
        </p:spPr>
        <p:txBody>
          <a:bodyPr>
            <a:noAutofit/>
          </a:bodyPr>
          <a:lstStyle/>
          <a:p>
            <a:pPr marL="114300" indent="0">
              <a:buNone/>
            </a:pPr>
            <a:r>
              <a:rPr lang="en-US" sz="1600" b="1" dirty="0">
                <a:latin typeface="Arial" panose="020B0604020202020204" pitchFamily="34" charset="0"/>
                <a:cs typeface="Arial" panose="020B0604020202020204" pitchFamily="34" charset="0"/>
              </a:rPr>
              <a:t>Workers Compensation</a:t>
            </a:r>
          </a:p>
          <a:p>
            <a:pPr marL="114300" indent="0">
              <a:buNone/>
            </a:pPr>
            <a:endParaRPr lang="en-US" sz="1600" dirty="0">
              <a:latin typeface="Arial" panose="020B0604020202020204" pitchFamily="34" charset="0"/>
              <a:cs typeface="Arial" panose="020B0604020202020204" pitchFamily="34" charset="0"/>
            </a:endParaRPr>
          </a:p>
          <a:p>
            <a:pPr marL="114300" indent="0">
              <a:buNone/>
            </a:pPr>
            <a:r>
              <a:rPr lang="en-CA" sz="1600" b="0" i="0" u="none" strike="noStrike" dirty="0">
                <a:solidFill>
                  <a:srgbClr val="373D3F"/>
                </a:solidFill>
                <a:effectLst/>
                <a:latin typeface="Arial" panose="020B0604020202020204" pitchFamily="34" charset="0"/>
                <a:cs typeface="Arial" panose="020B0604020202020204" pitchFamily="34" charset="0"/>
              </a:rPr>
              <a:t>In Ontario, WSIB or the Workplace Safety and Insurance Board, provides coverage when an injury or illness occurs in any workplace that is covered by the Workplace Safety and Insurance Act. </a:t>
            </a:r>
          </a:p>
          <a:p>
            <a:pPr marL="114300" indent="0">
              <a:buNone/>
            </a:pPr>
            <a:endParaRPr lang="en-CA" sz="1600" dirty="0">
              <a:solidFill>
                <a:srgbClr val="373D3F"/>
              </a:solidFill>
              <a:latin typeface="Arial" panose="020B0604020202020204" pitchFamily="34" charset="0"/>
              <a:cs typeface="Arial" panose="020B0604020202020204" pitchFamily="34" charset="0"/>
            </a:endParaRPr>
          </a:p>
          <a:p>
            <a:pPr marL="114300" indent="0">
              <a:buNone/>
            </a:pPr>
            <a:r>
              <a:rPr lang="en-US" sz="1600" dirty="0">
                <a:latin typeface="Arial" panose="020B0604020202020204" pitchFamily="34" charset="0"/>
                <a:cs typeface="Arial" panose="020B0604020202020204" pitchFamily="34" charset="0"/>
              </a:rPr>
              <a:t>Some of the benefits and services available from WSIB include:</a:t>
            </a:r>
          </a:p>
          <a:p>
            <a:pPr marL="11430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Income Replacement</a:t>
            </a:r>
          </a:p>
          <a:p>
            <a:r>
              <a:rPr lang="en-US" sz="1600" dirty="0">
                <a:latin typeface="Arial" panose="020B0604020202020204" pitchFamily="34" charset="0"/>
                <a:cs typeface="Arial" panose="020B0604020202020204" pitchFamily="34" charset="0"/>
              </a:rPr>
              <a:t>Health Care Equipment and Supplies</a:t>
            </a:r>
          </a:p>
          <a:p>
            <a:r>
              <a:rPr lang="en-US" sz="1600" dirty="0">
                <a:latin typeface="Arial" panose="020B0604020202020204" pitchFamily="34" charset="0"/>
                <a:cs typeface="Arial" panose="020B0604020202020204" pitchFamily="34" charset="0"/>
              </a:rPr>
              <a:t>Return-to-Work Services</a:t>
            </a:r>
          </a:p>
          <a:p>
            <a:r>
              <a:rPr lang="en-US" sz="1600" dirty="0">
                <a:latin typeface="Arial" panose="020B0604020202020204" pitchFamily="34" charset="0"/>
                <a:cs typeface="Arial" panose="020B0604020202020204" pitchFamily="34" charset="0"/>
              </a:rPr>
              <a:t>Health Care Benefits</a:t>
            </a:r>
          </a:p>
          <a:p>
            <a:r>
              <a:rPr lang="en-US" sz="1600" dirty="0">
                <a:latin typeface="Arial" panose="020B0604020202020204" pitchFamily="34" charset="0"/>
                <a:cs typeface="Arial" panose="020B0604020202020204" pitchFamily="34" charset="0"/>
              </a:rPr>
              <a:t>Loss of Retirement Income</a:t>
            </a:r>
          </a:p>
          <a:p>
            <a:r>
              <a:rPr lang="en-US" sz="1600" dirty="0">
                <a:latin typeface="Arial" panose="020B0604020202020204" pitchFamily="34" charset="0"/>
                <a:cs typeface="Arial" panose="020B0604020202020204" pitchFamily="34" charset="0"/>
              </a:rPr>
              <a:t>Non-Economic Loss</a:t>
            </a:r>
          </a:p>
          <a:p>
            <a:r>
              <a:rPr lang="en-US" sz="1600" dirty="0">
                <a:latin typeface="Arial" panose="020B0604020202020204" pitchFamily="34" charset="0"/>
                <a:cs typeface="Arial" panose="020B0604020202020204" pitchFamily="34" charset="0"/>
              </a:rPr>
              <a:t>Survivor Benefits</a:t>
            </a:r>
          </a:p>
          <a:p>
            <a:pPr marL="114300" indent="0">
              <a:buNone/>
            </a:pP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114300" indent="0">
              <a:buNone/>
            </a:pP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42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34E5-EEA4-5CA3-6C76-E7FB3CF49D58}"/>
              </a:ext>
            </a:extLst>
          </p:cNvPr>
          <p:cNvSpPr>
            <a:spLocks noGrp="1"/>
          </p:cNvSpPr>
          <p:nvPr>
            <p:ph type="title"/>
          </p:nvPr>
        </p:nvSpPr>
        <p:spPr/>
        <p:txBody>
          <a:bodyPr>
            <a:normAutofit fontScale="90000"/>
          </a:bodyPr>
          <a:lstStyle/>
          <a:p>
            <a:r>
              <a:rPr lang="en-US" dirty="0"/>
              <a:t>8.5 Labour Relations 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A11550C0-7832-6209-96E5-DE3FD04B2646}"/>
              </a:ext>
            </a:extLst>
          </p:cNvPr>
          <p:cNvSpPr>
            <a:spLocks noGrp="1"/>
          </p:cNvSpPr>
          <p:nvPr>
            <p:ph type="body" idx="1"/>
          </p:nvPr>
        </p:nvSpPr>
        <p:spPr>
          <a:xfrm>
            <a:off x="311700" y="1573145"/>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Employees, as separate individuals, have very little power when it comes to their relationship with companies’ management. However, when organized as a group, employees gain some power and can start leveraging that power to negotiate with their employer.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9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7A7B-B327-3F8B-5D3C-4F12406DAE3A}"/>
              </a:ext>
            </a:extLst>
          </p:cNvPr>
          <p:cNvSpPr>
            <a:spLocks noGrp="1"/>
          </p:cNvSpPr>
          <p:nvPr>
            <p:ph type="title"/>
          </p:nvPr>
        </p:nvSpPr>
        <p:spPr>
          <a:xfrm>
            <a:off x="311700" y="274792"/>
            <a:ext cx="8520600" cy="607800"/>
          </a:xfrm>
        </p:spPr>
        <p:txBody>
          <a:bodyPr>
            <a:normAutofit fontScale="90000"/>
          </a:bodyPr>
          <a:lstStyle/>
          <a:p>
            <a:r>
              <a:rPr lang="en-US" dirty="0"/>
              <a:t>8.5 Labour Relations II</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031D5295-061E-56E2-5FB1-CDB12F4E4198}"/>
              </a:ext>
            </a:extLst>
          </p:cNvPr>
          <p:cNvSpPr>
            <a:spLocks noGrp="1"/>
          </p:cNvSpPr>
          <p:nvPr>
            <p:ph type="body" idx="1"/>
          </p:nvPr>
        </p:nvSpPr>
        <p:spPr>
          <a:xfrm>
            <a:off x="311700" y="902250"/>
            <a:ext cx="8520600" cy="3339000"/>
          </a:xfrm>
        </p:spPr>
        <p:txBody>
          <a:bodyPr/>
          <a:lstStyle/>
          <a:p>
            <a:pPr marL="114300" indent="0">
              <a:buNone/>
            </a:pPr>
            <a:r>
              <a:rPr lang="en-US" dirty="0"/>
              <a:t>Union Membership Rates in Canada – by Province</a:t>
            </a:r>
          </a:p>
          <a:p>
            <a:pPr marL="114300" indent="0">
              <a:buNone/>
            </a:pPr>
            <a:br>
              <a:rPr lang="en-US" dirty="0"/>
            </a:br>
            <a:endParaRPr lang="en-US" dirty="0"/>
          </a:p>
          <a:p>
            <a:endParaRPr lang="en-US" dirty="0"/>
          </a:p>
        </p:txBody>
      </p:sp>
      <p:pic>
        <p:nvPicPr>
          <p:cNvPr id="5" name="Picture 4" descr="Quebec highest (40%) Alberta lowest (26%) Ontario (27%)">
            <a:extLst>
              <a:ext uri="{FF2B5EF4-FFF2-40B4-BE49-F238E27FC236}">
                <a16:creationId xmlns:a16="http://schemas.microsoft.com/office/drawing/2014/main" id="{46114D3D-81F3-8195-65FA-6C19CAEB233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27729" y="1330034"/>
            <a:ext cx="4688541" cy="3403466"/>
          </a:xfrm>
          <a:prstGeom prst="rect">
            <a:avLst/>
          </a:prstGeom>
        </p:spPr>
      </p:pic>
    </p:spTree>
    <p:extLst>
      <p:ext uri="{BB962C8B-B14F-4D97-AF65-F5344CB8AC3E}">
        <p14:creationId xmlns:p14="http://schemas.microsoft.com/office/powerpoint/2010/main" val="360639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618B-5562-FAF3-7E63-77660B744EA5}"/>
              </a:ext>
            </a:extLst>
          </p:cNvPr>
          <p:cNvSpPr>
            <a:spLocks noGrp="1"/>
          </p:cNvSpPr>
          <p:nvPr>
            <p:ph type="title"/>
          </p:nvPr>
        </p:nvSpPr>
        <p:spPr/>
        <p:txBody>
          <a:bodyPr>
            <a:normAutofit fontScale="90000"/>
          </a:bodyPr>
          <a:lstStyle/>
          <a:p>
            <a:r>
              <a:rPr lang="en-US" dirty="0"/>
              <a:t>8.5 Labour Relations III</a:t>
            </a:r>
            <a:br>
              <a:rPr lang="en-US" dirty="0"/>
            </a:br>
            <a:br>
              <a:rPr lang="en-US" dirty="0"/>
            </a:br>
            <a:br>
              <a:rPr lang="en-US" dirty="0"/>
            </a:br>
            <a:endParaRPr lang="en-US" dirty="0"/>
          </a:p>
        </p:txBody>
      </p:sp>
      <p:graphicFrame>
        <p:nvGraphicFramePr>
          <p:cNvPr id="3" name="Table 3">
            <a:extLst>
              <a:ext uri="{FF2B5EF4-FFF2-40B4-BE49-F238E27FC236}">
                <a16:creationId xmlns:a16="http://schemas.microsoft.com/office/drawing/2014/main" id="{350873BD-5286-8789-3C04-18F683A66CBB}"/>
              </a:ext>
            </a:extLst>
          </p:cNvPr>
          <p:cNvGraphicFramePr>
            <a:graphicFrameLocks noGrp="1"/>
          </p:cNvGraphicFramePr>
          <p:nvPr>
            <p:extLst>
              <p:ext uri="{D42A27DB-BD31-4B8C-83A1-F6EECF244321}">
                <p14:modId xmlns:p14="http://schemas.microsoft.com/office/powerpoint/2010/main" val="1452834447"/>
              </p:ext>
            </p:extLst>
          </p:nvPr>
        </p:nvGraphicFramePr>
        <p:xfrm>
          <a:off x="311700" y="1197820"/>
          <a:ext cx="8520600" cy="3535680"/>
        </p:xfrm>
        <a:graphic>
          <a:graphicData uri="http://schemas.openxmlformats.org/drawingml/2006/table">
            <a:tbl>
              <a:tblPr firstRow="1" bandRow="1">
                <a:tableStyleId>{2D5ABB26-0587-4C30-8999-92F81FD0307C}</a:tableStyleId>
              </a:tblPr>
              <a:tblGrid>
                <a:gridCol w="3382393">
                  <a:extLst>
                    <a:ext uri="{9D8B030D-6E8A-4147-A177-3AD203B41FA5}">
                      <a16:colId xmlns:a16="http://schemas.microsoft.com/office/drawing/2014/main" val="1416565902"/>
                    </a:ext>
                  </a:extLst>
                </a:gridCol>
                <a:gridCol w="5138207">
                  <a:extLst>
                    <a:ext uri="{9D8B030D-6E8A-4147-A177-3AD203B41FA5}">
                      <a16:colId xmlns:a16="http://schemas.microsoft.com/office/drawing/2014/main" val="3936484234"/>
                    </a:ext>
                  </a:extLst>
                </a:gridCol>
              </a:tblGrid>
              <a:tr h="370840">
                <a:tc>
                  <a:txBody>
                    <a:bodyPr/>
                    <a:lstStyle/>
                    <a:p>
                      <a:r>
                        <a:rPr lang="en-CA" dirty="0">
                          <a:ln>
                            <a:noFill/>
                          </a:ln>
                          <a:solidFill>
                            <a:schemeClr val="bg2"/>
                          </a:solidFill>
                        </a:rPr>
                        <a:t>Union and employees make contact</a:t>
                      </a:r>
                    </a:p>
                  </a:txBody>
                  <a:tcPr>
                    <a:lnB w="12700" cap="flat" cmpd="sng" algn="ctr">
                      <a:solidFill>
                        <a:schemeClr val="bg2"/>
                      </a:solidFill>
                      <a:prstDash val="solid"/>
                      <a:round/>
                      <a:headEnd type="none" w="med" len="med"/>
                      <a:tailEnd type="none" w="med" len="med"/>
                    </a:lnB>
                  </a:tcPr>
                </a:tc>
                <a:tc>
                  <a:txBody>
                    <a:bodyPr/>
                    <a:lstStyle/>
                    <a:p>
                      <a:r>
                        <a:rPr lang="en-CA" dirty="0">
                          <a:ln>
                            <a:noFill/>
                          </a:ln>
                          <a:solidFill>
                            <a:schemeClr val="bg2"/>
                          </a:solidFill>
                        </a:rPr>
                        <a:t>As a result of employee dissatisfaction, union and employees make contact and discuss the possibility of joining forces.</a:t>
                      </a:r>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34569299"/>
                  </a:ext>
                </a:extLst>
              </a:tr>
              <a:tr h="370840">
                <a:tc>
                  <a:txBody>
                    <a:bodyPr/>
                    <a:lstStyle/>
                    <a:p>
                      <a:r>
                        <a:rPr lang="en-CA" dirty="0">
                          <a:ln>
                            <a:noFill/>
                          </a:ln>
                          <a:solidFill>
                            <a:schemeClr val="bg2"/>
                          </a:solidFill>
                        </a:rPr>
                        <a:t>Initial Organization Meeting</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CA" dirty="0">
                          <a:ln>
                            <a:noFill/>
                          </a:ln>
                          <a:solidFill>
                            <a:schemeClr val="bg2"/>
                          </a:solidFill>
                        </a:rPr>
                        <a:t>An initial meeting with the union is scheduled to gather employee support.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0912528"/>
                  </a:ext>
                </a:extLst>
              </a:tr>
              <a:tr h="370840">
                <a:tc>
                  <a:txBody>
                    <a:bodyPr/>
                    <a:lstStyle/>
                    <a:p>
                      <a:r>
                        <a:rPr lang="en-CA" dirty="0">
                          <a:ln>
                            <a:noFill/>
                          </a:ln>
                          <a:solidFill>
                            <a:schemeClr val="bg2"/>
                          </a:solidFill>
                        </a:rPr>
                        <a:t>Formation of organizing committee</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CA" dirty="0">
                          <a:ln>
                            <a:noFill/>
                          </a:ln>
                          <a:solidFill>
                            <a:schemeClr val="bg2"/>
                          </a:solidFill>
                        </a:rPr>
                        <a:t>Local union leadership is identified. Its objectives are to organize a campaign to obtain the signature of a majority or workers willing to join the union.</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09980287"/>
                  </a:ext>
                </a:extLst>
              </a:tr>
              <a:tr h="370840">
                <a:tc>
                  <a:txBody>
                    <a:bodyPr/>
                    <a:lstStyle/>
                    <a:p>
                      <a:r>
                        <a:rPr lang="en-CA" dirty="0">
                          <a:ln>
                            <a:noFill/>
                          </a:ln>
                          <a:solidFill>
                            <a:schemeClr val="bg2"/>
                          </a:solidFill>
                        </a:rPr>
                        <a:t>Application to Labour Relations Board</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CA" dirty="0">
                          <a:ln>
                            <a:noFill/>
                          </a:ln>
                          <a:solidFill>
                            <a:schemeClr val="bg2"/>
                          </a:solidFill>
                        </a:rPr>
                        <a:t>Once a majority of these signatures are gathered, the workers can apply for official recognition to the Labour Relations Board.</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18815466"/>
                  </a:ext>
                </a:extLst>
              </a:tr>
              <a:tr h="370840">
                <a:tc>
                  <a:txBody>
                    <a:bodyPr/>
                    <a:lstStyle/>
                    <a:p>
                      <a:r>
                        <a:rPr lang="en-CA" dirty="0">
                          <a:ln>
                            <a:noFill/>
                          </a:ln>
                          <a:solidFill>
                            <a:schemeClr val="bg2"/>
                          </a:solidFill>
                        </a:rPr>
                        <a:t>Certificate is issued by the Board</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CA" dirty="0">
                          <a:ln>
                            <a:noFill/>
                          </a:ln>
                          <a:solidFill>
                            <a:schemeClr val="bg2"/>
                          </a:solidFill>
                        </a:rPr>
                        <a:t>After checking the process and the signatures, the Board certifies the union.</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25701400"/>
                  </a:ext>
                </a:extLst>
              </a:tr>
              <a:tr h="370840">
                <a:tc>
                  <a:txBody>
                    <a:bodyPr/>
                    <a:lstStyle/>
                    <a:p>
                      <a:r>
                        <a:rPr lang="en-CA" dirty="0">
                          <a:ln>
                            <a:noFill/>
                          </a:ln>
                          <a:solidFill>
                            <a:schemeClr val="bg2"/>
                          </a:solidFill>
                        </a:rPr>
                        <a:t>Election of the bargaining committee and contract negotiation</a:t>
                      </a:r>
                    </a:p>
                  </a:txBody>
                  <a:tcPr>
                    <a:lnT w="12700" cap="flat" cmpd="sng" algn="ctr">
                      <a:solidFill>
                        <a:schemeClr val="bg2"/>
                      </a:solidFill>
                      <a:prstDash val="solid"/>
                      <a:round/>
                      <a:headEnd type="none" w="med" len="med"/>
                      <a:tailEnd type="none" w="med" len="med"/>
                    </a:lnT>
                  </a:tcPr>
                </a:tc>
                <a:tc>
                  <a:txBody>
                    <a:bodyPr/>
                    <a:lstStyle/>
                    <a:p>
                      <a:r>
                        <a:rPr lang="en-CA" dirty="0">
                          <a:ln>
                            <a:noFill/>
                          </a:ln>
                          <a:solidFill>
                            <a:schemeClr val="bg2"/>
                          </a:solidFill>
                        </a:rPr>
                        <a:t>After having been certified, the first step for the newly formed union is to elect a bargaining team that will be tasked with negotiating a contract with the employer.</a:t>
                      </a: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418912446"/>
                  </a:ext>
                </a:extLst>
              </a:tr>
            </a:tbl>
          </a:graphicData>
        </a:graphic>
      </p:graphicFrame>
    </p:spTree>
    <p:extLst>
      <p:ext uri="{BB962C8B-B14F-4D97-AF65-F5344CB8AC3E}">
        <p14:creationId xmlns:p14="http://schemas.microsoft.com/office/powerpoint/2010/main" val="265500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AA29-035E-ED87-1143-3F00396C5D12}"/>
              </a:ext>
            </a:extLst>
          </p:cNvPr>
          <p:cNvSpPr>
            <a:spLocks noGrp="1"/>
          </p:cNvSpPr>
          <p:nvPr>
            <p:ph type="title"/>
          </p:nvPr>
        </p:nvSpPr>
        <p:spPr/>
        <p:txBody>
          <a:bodyPr>
            <a:normAutofit fontScale="90000"/>
          </a:bodyPr>
          <a:lstStyle/>
          <a:p>
            <a:r>
              <a:rPr lang="en-US" dirty="0"/>
              <a:t>8.5 Labour Relations IV</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4E33B608-C32D-AFEA-984A-E8A8D39387C7}"/>
              </a:ext>
            </a:extLst>
          </p:cNvPr>
          <p:cNvSpPr>
            <a:spLocks noGrp="1"/>
          </p:cNvSpPr>
          <p:nvPr>
            <p:ph type="body" idx="1"/>
          </p:nvPr>
        </p:nvSpPr>
        <p:spPr>
          <a:xfrm>
            <a:off x="311700" y="1108689"/>
            <a:ext cx="8520600" cy="3339000"/>
          </a:xfrm>
        </p:spPr>
        <p:txBody>
          <a:bodyPr/>
          <a:lstStyle/>
          <a:p>
            <a:pPr marL="114300" indent="0">
              <a:buNone/>
            </a:pPr>
            <a:r>
              <a:rPr lang="en-US" dirty="0"/>
              <a:t>Things That Shouldn’t Be Said to Employees during a Unionization Process</a:t>
            </a:r>
          </a:p>
          <a:p>
            <a:pPr marL="114300" indent="0">
              <a:buNone/>
            </a:pPr>
            <a:endParaRPr lang="en-US" dirty="0"/>
          </a:p>
          <a:p>
            <a:pPr marL="114300" indent="0">
              <a:buNone/>
            </a:pPr>
            <a:endParaRPr lang="en-US" dirty="0"/>
          </a:p>
        </p:txBody>
      </p:sp>
      <p:pic>
        <p:nvPicPr>
          <p:cNvPr id="5" name="Picture 4" descr="1. Threaten with discharge of punishment&#10;2. Threaten to terminate because of unionization&#10;3. Threaten layoff, loss of job, benefits or salary because of unionization&#10;4. Threaten to shut down business because of unionization&#10;5. Prevention of member solicitation during nonworking hours&#10;6. Question about union matters, such as how employee will vote in election">
            <a:extLst>
              <a:ext uri="{FF2B5EF4-FFF2-40B4-BE49-F238E27FC236}">
                <a16:creationId xmlns:a16="http://schemas.microsoft.com/office/drawing/2014/main" id="{1202CE5C-796D-87BB-2F54-B611283EE43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01687" y="1604136"/>
            <a:ext cx="7154078" cy="3281791"/>
          </a:xfrm>
          <a:prstGeom prst="rect">
            <a:avLst/>
          </a:prstGeom>
        </p:spPr>
      </p:pic>
    </p:spTree>
    <p:extLst>
      <p:ext uri="{BB962C8B-B14F-4D97-AF65-F5344CB8AC3E}">
        <p14:creationId xmlns:p14="http://schemas.microsoft.com/office/powerpoint/2010/main" val="379890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A9DB-83AC-124F-838F-62837349A41C}"/>
              </a:ext>
            </a:extLst>
          </p:cNvPr>
          <p:cNvSpPr>
            <a:spLocks noGrp="1"/>
          </p:cNvSpPr>
          <p:nvPr>
            <p:ph type="title"/>
          </p:nvPr>
        </p:nvSpPr>
        <p:spPr/>
        <p:txBody>
          <a:bodyPr>
            <a:normAutofit fontScale="90000"/>
          </a:bodyPr>
          <a:lstStyle/>
          <a:p>
            <a:r>
              <a:rPr lang="en-US" dirty="0"/>
              <a:t>8.6 Key Takeaways </a:t>
            </a:r>
            <a:br>
              <a:rPr lang="en-US" dirty="0"/>
            </a:br>
            <a:br>
              <a:rPr lang="en-US" dirty="0"/>
            </a:br>
            <a:endParaRPr lang="en-US" dirty="0"/>
          </a:p>
        </p:txBody>
      </p:sp>
      <p:sp>
        <p:nvSpPr>
          <p:cNvPr id="3" name="Text Placeholder 2">
            <a:extLst>
              <a:ext uri="{FF2B5EF4-FFF2-40B4-BE49-F238E27FC236}">
                <a16:creationId xmlns:a16="http://schemas.microsoft.com/office/drawing/2014/main" id="{74D05E68-B2D6-2756-4A29-F45390762FF2}"/>
              </a:ext>
            </a:extLst>
          </p:cNvPr>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Operations Managers must ensure compliance with the employment legislation in their jurisdiction.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The legislation covered in this chapter impacts safety, documentation, hiring, payroll and the termination of employees.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At every step, you will want to work closely with your Human Resources representative (or Employment Lawyer) to ensure you are meeting the legislative requirements to protect your people and your organization.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96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List the employment legislation you need to be familiar with in Operations Management.</a:t>
            </a:r>
          </a:p>
          <a:p>
            <a:endParaRPr lang="en-CA" sz="2000" b="0" i="0" u="none" strike="noStrike" dirty="0">
              <a:solidFill>
                <a:schemeClr val="bg2">
                  <a:lumMod val="50000"/>
                </a:schemeClr>
              </a:solidFill>
              <a:effectLst/>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Recall the main concepts of Management-Employee labour relations in the workplace.</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3B1-1F17-6896-70CB-CDB2382286C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8.1 Introduction</a:t>
            </a: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br>
              <a:rPr lang="en-CA"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B79CAAC-C6B5-D8F3-1211-DE1D578A8866}"/>
              </a:ext>
            </a:extLst>
          </p:cNvPr>
          <p:cNvSpPr>
            <a:spLocks noGrp="1"/>
          </p:cNvSpPr>
          <p:nvPr>
            <p:ph type="body" idx="1"/>
          </p:nvPr>
        </p:nvSpPr>
        <p:spPr/>
        <p:txBody>
          <a:bodyPr>
            <a:normAutofit fontScale="92500" lnSpcReduction="20000"/>
          </a:bodyPr>
          <a:lstStyle/>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When working in Operations Management, you may be responsible for work processes and/or people. Either way, you will be required to follow employment legislation that impacts the workers. </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Some of the provincial legislation we will explore includes:</a:t>
            </a:r>
          </a:p>
          <a:p>
            <a:pPr marL="114300" indent="0">
              <a:buNone/>
            </a:pPr>
            <a:endParaRPr lang="en-CA"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Employment Standards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Occupational Health and Safety</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Labour Relations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Human Rights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Pay Equity</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Accessibility</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Leaves of Absence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Workers Compensation</a:t>
            </a:r>
          </a:p>
          <a:p>
            <a:pPr marL="1143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46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FE2C-1647-7082-3D77-5DA46B6EA1AF}"/>
              </a:ext>
            </a:extLst>
          </p:cNvPr>
          <p:cNvSpPr>
            <a:spLocks noGrp="1"/>
          </p:cNvSpPr>
          <p:nvPr>
            <p:ph type="title"/>
          </p:nvPr>
        </p:nvSpPr>
        <p:spPr/>
        <p:txBody>
          <a:bodyPr>
            <a:normAutofit fontScale="90000"/>
          </a:bodyPr>
          <a:lstStyle/>
          <a:p>
            <a:r>
              <a:rPr lang="en-US" dirty="0"/>
              <a:t>8.2 Overview Of Employment Legislation</a:t>
            </a:r>
            <a:br>
              <a:rPr lang="en-US" dirty="0"/>
            </a:br>
            <a:br>
              <a:rPr lang="en-US" dirty="0"/>
            </a:br>
            <a:endParaRPr lang="en-US" dirty="0"/>
          </a:p>
        </p:txBody>
      </p:sp>
      <p:sp>
        <p:nvSpPr>
          <p:cNvPr id="3" name="Text Placeholder 2">
            <a:extLst>
              <a:ext uri="{FF2B5EF4-FFF2-40B4-BE49-F238E27FC236}">
                <a16:creationId xmlns:a16="http://schemas.microsoft.com/office/drawing/2014/main" id="{020D7F61-3B4F-94CF-5C2E-A694FC31CCF6}"/>
              </a:ext>
            </a:extLst>
          </p:cNvPr>
          <p:cNvSpPr>
            <a:spLocks noGrp="1"/>
          </p:cNvSpPr>
          <p:nvPr>
            <p:ph type="body" idx="1"/>
          </p:nvPr>
        </p:nvSpPr>
        <p:spPr>
          <a:xfrm>
            <a:off x="311700" y="1394500"/>
            <a:ext cx="8520600" cy="3339000"/>
          </a:xfrm>
        </p:spPr>
        <p:txBody>
          <a:bodyPr>
            <a:normAutofit fontScale="92500" lnSpcReduction="10000"/>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Every area of your business will be impacted by employment legislation as every department is made up of people. Let’s look at a few areas directly impacted by employment legislation.</a:t>
            </a:r>
            <a:r>
              <a:rPr lang="en-CA" sz="2000" b="1" i="0" u="none" strike="noStrike" dirty="0">
                <a:solidFill>
                  <a:srgbClr val="373D3F"/>
                </a:solidFill>
                <a:effectLst/>
                <a:latin typeface="Arial" panose="020B0604020202020204" pitchFamily="34" charset="0"/>
                <a:cs typeface="Arial" panose="020B0604020202020204" pitchFamily="34" charset="0"/>
              </a:rPr>
              <a:t> </a:t>
            </a:r>
            <a:endParaRPr lang="en-CA" sz="20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CA" dirty="0"/>
          </a:p>
          <a:p>
            <a:r>
              <a:rPr lang="en-CA" dirty="0"/>
              <a:t>Talent Acquisition</a:t>
            </a:r>
          </a:p>
          <a:p>
            <a:r>
              <a:rPr lang="en-CA" dirty="0"/>
              <a:t>Payroll</a:t>
            </a:r>
          </a:p>
          <a:p>
            <a:r>
              <a:rPr lang="en-CA" dirty="0"/>
              <a:t>Safety</a:t>
            </a:r>
          </a:p>
          <a:p>
            <a:r>
              <a:rPr lang="en-CA" dirty="0"/>
              <a:t>Supervisory/Management Roles</a:t>
            </a:r>
          </a:p>
          <a:p>
            <a:r>
              <a:rPr lang="en-CA" dirty="0"/>
              <a:t>Terminations</a:t>
            </a:r>
          </a:p>
          <a:p>
            <a:pPr marL="114300" indent="0">
              <a:buNone/>
            </a:pPr>
            <a:br>
              <a:rPr lang="en-CA" dirty="0"/>
            </a:br>
            <a:br>
              <a:rPr lang="en-CA" dirty="0"/>
            </a:br>
            <a:br>
              <a:rPr lang="en-CA" dirty="0"/>
            </a:br>
            <a:endParaRPr lang="en-US" dirty="0"/>
          </a:p>
        </p:txBody>
      </p:sp>
    </p:spTree>
    <p:extLst>
      <p:ext uri="{BB962C8B-B14F-4D97-AF65-F5344CB8AC3E}">
        <p14:creationId xmlns:p14="http://schemas.microsoft.com/office/powerpoint/2010/main" val="22294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93D0-EAE9-A701-43BE-650B8BED5C62}"/>
              </a:ext>
            </a:extLst>
          </p:cNvPr>
          <p:cNvSpPr>
            <a:spLocks noGrp="1"/>
          </p:cNvSpPr>
          <p:nvPr>
            <p:ph type="title"/>
          </p:nvPr>
        </p:nvSpPr>
        <p:spPr/>
        <p:txBody>
          <a:bodyPr>
            <a:normAutofit fontScale="90000"/>
          </a:bodyPr>
          <a:lstStyle/>
          <a:p>
            <a:r>
              <a:rPr lang="en-US" dirty="0"/>
              <a:t>8.3 HRM-Related Legislation: Part One I</a:t>
            </a:r>
            <a:br>
              <a:rPr lang="en-US" dirty="0"/>
            </a:br>
            <a:br>
              <a:rPr lang="en-US" dirty="0"/>
            </a:br>
            <a:endParaRPr lang="en-US" dirty="0"/>
          </a:p>
        </p:txBody>
      </p:sp>
      <p:sp>
        <p:nvSpPr>
          <p:cNvPr id="3" name="Text Placeholder 2">
            <a:extLst>
              <a:ext uri="{FF2B5EF4-FFF2-40B4-BE49-F238E27FC236}">
                <a16:creationId xmlns:a16="http://schemas.microsoft.com/office/drawing/2014/main" id="{B672CD65-A520-3E84-AA76-82E8EF01A0A1}"/>
              </a:ext>
            </a:extLst>
          </p:cNvPr>
          <p:cNvSpPr>
            <a:spLocks noGrp="1"/>
          </p:cNvSpPr>
          <p:nvPr>
            <p:ph type="body" idx="1"/>
          </p:nvPr>
        </p:nvSpPr>
        <p:spPr/>
        <p:txBody>
          <a:bodyPr>
            <a:noAutofit/>
          </a:bodyPr>
          <a:lstStyle/>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Employment Standards </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The purpose of Employment Standards Legislation is to provide employers with the minimum worker requirements in areas such as:</a:t>
            </a:r>
          </a:p>
          <a:p>
            <a:pPr marL="114300" indent="0" algn="l">
              <a:buNone/>
            </a:pPr>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sz="2000" b="0" i="0" u="none" strike="noStrike" dirty="0">
                <a:solidFill>
                  <a:srgbClr val="373D3F"/>
                </a:solidFill>
                <a:effectLst/>
                <a:latin typeface="Arial" panose="020B0604020202020204" pitchFamily="34" charset="0"/>
                <a:cs typeface="Arial" panose="020B0604020202020204" pitchFamily="34" charset="0"/>
              </a:rPr>
              <a:t>Hours of Work and Overtime</a:t>
            </a:r>
          </a:p>
          <a:p>
            <a:pPr algn="l">
              <a:buFont typeface="Arial" panose="020B0604020202020204" pitchFamily="34" charset="0"/>
              <a:buChar char="•"/>
            </a:pPr>
            <a:r>
              <a:rPr lang="en-CA" sz="2000" b="0" i="0" u="none" strike="noStrike" dirty="0">
                <a:solidFill>
                  <a:srgbClr val="373D3F"/>
                </a:solidFill>
                <a:effectLst/>
                <a:latin typeface="Arial" panose="020B0604020202020204" pitchFamily="34" charset="0"/>
                <a:cs typeface="Arial" panose="020B0604020202020204" pitchFamily="34" charset="0"/>
              </a:rPr>
              <a:t>Wages</a:t>
            </a:r>
          </a:p>
          <a:p>
            <a:pPr algn="l">
              <a:buFont typeface="Arial" panose="020B0604020202020204" pitchFamily="34" charset="0"/>
              <a:buChar char="•"/>
            </a:pPr>
            <a:r>
              <a:rPr lang="en-CA" sz="2000" b="0" i="0" u="none" strike="noStrike" dirty="0">
                <a:solidFill>
                  <a:srgbClr val="373D3F"/>
                </a:solidFill>
                <a:effectLst/>
                <a:latin typeface="Arial" panose="020B0604020202020204" pitchFamily="34" charset="0"/>
                <a:cs typeface="Arial" panose="020B0604020202020204" pitchFamily="34" charset="0"/>
              </a:rPr>
              <a:t>Notice of Termination of Employment and Severance Pay</a:t>
            </a:r>
          </a:p>
          <a:p>
            <a:pPr algn="l">
              <a:buFont typeface="Arial" panose="020B0604020202020204" pitchFamily="34" charset="0"/>
              <a:buChar char="•"/>
            </a:pPr>
            <a:r>
              <a:rPr lang="en-CA" sz="2000" b="0" i="0" u="none" strike="noStrike" dirty="0">
                <a:solidFill>
                  <a:srgbClr val="373D3F"/>
                </a:solidFill>
                <a:effectLst/>
                <a:latin typeface="Arial" panose="020B0604020202020204" pitchFamily="34" charset="0"/>
                <a:cs typeface="Arial" panose="020B0604020202020204" pitchFamily="34" charset="0"/>
              </a:rPr>
              <a:t>Public Holidays</a:t>
            </a:r>
          </a:p>
          <a:p>
            <a:pPr algn="l">
              <a:buFont typeface="Arial" panose="020B0604020202020204" pitchFamily="34" charset="0"/>
              <a:buChar char="•"/>
            </a:pPr>
            <a:r>
              <a:rPr lang="en-CA" sz="2000" b="0" i="0" u="none" strike="noStrike" dirty="0">
                <a:solidFill>
                  <a:srgbClr val="373D3F"/>
                </a:solidFill>
                <a:effectLst/>
                <a:latin typeface="Arial" panose="020B0604020202020204" pitchFamily="34" charset="0"/>
                <a:cs typeface="Arial" panose="020B0604020202020204" pitchFamily="34" charset="0"/>
              </a:rPr>
              <a:t>Vacation Time and Vacation Pay</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41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1B5C-F8FD-7796-DCCC-B02D8AD91CFF}"/>
              </a:ext>
            </a:extLst>
          </p:cNvPr>
          <p:cNvSpPr>
            <a:spLocks noGrp="1"/>
          </p:cNvSpPr>
          <p:nvPr>
            <p:ph type="title"/>
          </p:nvPr>
        </p:nvSpPr>
        <p:spPr/>
        <p:txBody>
          <a:bodyPr>
            <a:normAutofit fontScale="90000"/>
          </a:bodyPr>
          <a:lstStyle/>
          <a:p>
            <a:r>
              <a:rPr lang="en-US" dirty="0"/>
              <a:t>8.3 HRM-Related Legislation: Part One II</a:t>
            </a:r>
            <a:br>
              <a:rPr lang="en-US" dirty="0"/>
            </a:br>
            <a:br>
              <a:rPr lang="en-US" dirty="0"/>
            </a:br>
            <a:endParaRPr lang="en-US" dirty="0"/>
          </a:p>
        </p:txBody>
      </p:sp>
      <p:sp>
        <p:nvSpPr>
          <p:cNvPr id="3" name="Text Placeholder 2">
            <a:extLst>
              <a:ext uri="{FF2B5EF4-FFF2-40B4-BE49-F238E27FC236}">
                <a16:creationId xmlns:a16="http://schemas.microsoft.com/office/drawing/2014/main" id="{86B725F7-6F3D-BE42-4065-1E262A5FEFD1}"/>
              </a:ext>
            </a:extLst>
          </p:cNvPr>
          <p:cNvSpPr>
            <a:spLocks noGrp="1"/>
          </p:cNvSpPr>
          <p:nvPr>
            <p:ph type="body" idx="1"/>
          </p:nvPr>
        </p:nvSpPr>
        <p:spPr>
          <a:xfrm>
            <a:off x="311700" y="1229875"/>
            <a:ext cx="5152666" cy="3339000"/>
          </a:xfrm>
        </p:spPr>
        <p:txBody>
          <a:bodyPr>
            <a:noAutofit/>
          </a:bodyPr>
          <a:lstStyle/>
          <a:p>
            <a:pPr marL="114300" indent="0">
              <a:buNone/>
            </a:pPr>
            <a:r>
              <a:rPr lang="en-US" sz="2000" dirty="0">
                <a:latin typeface="Arial" panose="020B0604020202020204" pitchFamily="34" charset="0"/>
                <a:cs typeface="Arial" panose="020B0604020202020204" pitchFamily="34" charset="0"/>
              </a:rPr>
              <a:t>Occupational Health and Safety </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Keeping workers, visitors, and contractors safe is a basic responsibility of every organization. In Operations Management, you may have workers that report directly to you. As such, you are directly responsible for their safety in the workplace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C275F3C-75C0-0BAA-1C0D-9B450D6747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3512" y="848299"/>
            <a:ext cx="2814315" cy="3660897"/>
          </a:xfrm>
          <a:prstGeom prst="rect">
            <a:avLst/>
          </a:prstGeom>
        </p:spPr>
      </p:pic>
      <p:sp>
        <p:nvSpPr>
          <p:cNvPr id="4" name="TextBox 4">
            <a:extLst>
              <a:ext uri="{FF2B5EF4-FFF2-40B4-BE49-F238E27FC236}">
                <a16:creationId xmlns:a16="http://schemas.microsoft.com/office/drawing/2014/main" id="{BE73EE0C-251D-DDF4-8556-3464C5B0A2A9}"/>
              </a:ext>
            </a:extLst>
          </p:cNvPr>
          <p:cNvSpPr txBox="1"/>
          <p:nvPr/>
        </p:nvSpPr>
        <p:spPr>
          <a:xfrm>
            <a:off x="6546300" y="4568875"/>
            <a:ext cx="4572000"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200" dirty="0">
                <a:effectLst/>
                <a:hlinkClick r:id="rId4"/>
              </a:rPr>
              <a:t>Photo</a:t>
            </a:r>
            <a:r>
              <a:rPr lang="en-CA" sz="1200" dirty="0">
                <a:effectLst/>
              </a:rPr>
              <a:t> by </a:t>
            </a:r>
            <a:r>
              <a:rPr lang="en-CA" sz="1200" dirty="0" err="1">
                <a:solidFill>
                  <a:srgbClr val="767676"/>
                </a:solidFill>
                <a:effectLst/>
                <a:hlinkClick r:id="rId5"/>
              </a:rPr>
              <a:t>succo</a:t>
            </a:r>
            <a:r>
              <a:rPr lang="en-CA" sz="1200" dirty="0">
                <a:solidFill>
                  <a:srgbClr val="767676"/>
                </a:solidFill>
                <a:effectLst/>
              </a:rPr>
              <a:t>, </a:t>
            </a:r>
            <a:r>
              <a:rPr lang="en-CA" sz="1200" dirty="0" err="1">
                <a:solidFill>
                  <a:srgbClr val="767676"/>
                </a:solidFill>
                <a:effectLst/>
                <a:hlinkClick r:id="rId6"/>
              </a:rPr>
              <a:t>Pixabay</a:t>
            </a:r>
            <a:r>
              <a:rPr lang="en-CA" sz="1200" dirty="0">
                <a:solidFill>
                  <a:srgbClr val="767676"/>
                </a:solidFill>
                <a:effectLst/>
                <a:hlinkClick r:id="rId6"/>
              </a:rPr>
              <a:t> License</a:t>
            </a:r>
            <a:endParaRPr lang="en-CA" sz="1200" dirty="0">
              <a:effectLst/>
            </a:endParaRPr>
          </a:p>
          <a:p>
            <a:pPr algn="l" fontAlgn="ctr"/>
            <a:br>
              <a:rPr lang="en-CA" b="0" i="0" dirty="0">
                <a:solidFill>
                  <a:srgbClr val="767676"/>
                </a:solidFill>
                <a:effectLst/>
                <a:latin typeface="-apple-system"/>
                <a:hlinkClick r:id="rId7"/>
              </a:rPr>
            </a:br>
            <a:endParaRPr lang="en-CA" b="0" i="0" dirty="0">
              <a:solidFill>
                <a:srgbClr val="767676"/>
              </a:solidFill>
              <a:effectLst/>
              <a:latin typeface="-apple-system"/>
              <a:hlinkClick r:id="rId7"/>
            </a:endParaRPr>
          </a:p>
        </p:txBody>
      </p:sp>
    </p:spTree>
    <p:extLst>
      <p:ext uri="{BB962C8B-B14F-4D97-AF65-F5344CB8AC3E}">
        <p14:creationId xmlns:p14="http://schemas.microsoft.com/office/powerpoint/2010/main" val="27980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B443-C3F8-6F7A-4704-950EC0AEB195}"/>
              </a:ext>
            </a:extLst>
          </p:cNvPr>
          <p:cNvSpPr>
            <a:spLocks noGrp="1"/>
          </p:cNvSpPr>
          <p:nvPr>
            <p:ph type="title"/>
          </p:nvPr>
        </p:nvSpPr>
        <p:spPr/>
        <p:txBody>
          <a:bodyPr>
            <a:normAutofit fontScale="90000"/>
          </a:bodyPr>
          <a:lstStyle/>
          <a:p>
            <a:r>
              <a:rPr lang="en-US" dirty="0"/>
              <a:t>8.3 HRM-Related Legislation: Part One III</a:t>
            </a:r>
            <a:br>
              <a:rPr lang="en-US" dirty="0"/>
            </a:br>
            <a:br>
              <a:rPr lang="en-US" dirty="0"/>
            </a:br>
            <a:endParaRPr lang="en-US" dirty="0"/>
          </a:p>
        </p:txBody>
      </p:sp>
      <p:sp>
        <p:nvSpPr>
          <p:cNvPr id="3" name="Text Placeholder 2">
            <a:extLst>
              <a:ext uri="{FF2B5EF4-FFF2-40B4-BE49-F238E27FC236}">
                <a16:creationId xmlns:a16="http://schemas.microsoft.com/office/drawing/2014/main" id="{720FC4DF-5C57-D9F2-FF5F-9E78CA09A210}"/>
              </a:ext>
            </a:extLst>
          </p:cNvPr>
          <p:cNvSpPr>
            <a:spLocks noGrp="1"/>
          </p:cNvSpPr>
          <p:nvPr>
            <p:ph type="body" idx="1"/>
          </p:nvPr>
        </p:nvSpPr>
        <p:spPr>
          <a:xfrm>
            <a:off x="311700" y="1229875"/>
            <a:ext cx="4745042" cy="3339000"/>
          </a:xfrm>
        </p:spPr>
        <p:txBody>
          <a:bodyPr>
            <a:noAutofit/>
          </a:bodyPr>
          <a:lstStyle/>
          <a:p>
            <a:pPr marL="114300" indent="0">
              <a:buNone/>
            </a:pPr>
            <a:r>
              <a:rPr lang="en-US" sz="2000" b="1" dirty="0"/>
              <a:t>Labour Relations </a:t>
            </a:r>
          </a:p>
          <a:p>
            <a:pPr marL="114300" indent="0">
              <a:buNone/>
            </a:pPr>
            <a:endParaRPr lang="en-US" sz="2000" dirty="0"/>
          </a:p>
          <a:p>
            <a:pPr marL="114300" indent="0" algn="l">
              <a:buNone/>
            </a:pPr>
            <a:r>
              <a:rPr lang="en-CA" sz="2000" b="0" dirty="0">
                <a:effectLst/>
              </a:rPr>
              <a:t>If you work in a unionized workplace, you will be responsible for working within the parameters of the Collective Agreement that has been established between the management team and the union.</a:t>
            </a:r>
            <a:br>
              <a:rPr lang="en-CA" sz="2000" b="0" i="0" dirty="0">
                <a:effectLst/>
                <a:latin typeface="Encode Sans"/>
              </a:rPr>
            </a:br>
            <a:endParaRPr lang="en-CA" sz="2000" b="0" i="0" dirty="0">
              <a:effectLst/>
              <a:latin typeface="Encode Sans"/>
            </a:endParaRPr>
          </a:p>
          <a:p>
            <a:pPr marL="114300" indent="0">
              <a:buNone/>
            </a:pPr>
            <a:br>
              <a:rPr lang="en-US" sz="2000" dirty="0"/>
            </a:br>
            <a:endParaRPr lang="en-US" sz="2000" dirty="0"/>
          </a:p>
        </p:txBody>
      </p:sp>
      <p:pic>
        <p:nvPicPr>
          <p:cNvPr id="5" name="Picture 4">
            <a:extLst>
              <a:ext uri="{FF2B5EF4-FFF2-40B4-BE49-F238E27FC236}">
                <a16:creationId xmlns:a16="http://schemas.microsoft.com/office/drawing/2014/main" id="{8236FA95-E3FF-0D65-696B-09778FC894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46998" y="1106724"/>
            <a:ext cx="3585302" cy="3585302"/>
          </a:xfrm>
          <a:prstGeom prst="rect">
            <a:avLst/>
          </a:prstGeom>
        </p:spPr>
      </p:pic>
      <p:sp>
        <p:nvSpPr>
          <p:cNvPr id="4" name="TextBox 4">
            <a:extLst>
              <a:ext uri="{FF2B5EF4-FFF2-40B4-BE49-F238E27FC236}">
                <a16:creationId xmlns:a16="http://schemas.microsoft.com/office/drawing/2014/main" id="{BE73EE0C-251D-DDF4-8556-3464C5B0A2A9}"/>
              </a:ext>
            </a:extLst>
          </p:cNvPr>
          <p:cNvSpPr txBox="1"/>
          <p:nvPr/>
        </p:nvSpPr>
        <p:spPr>
          <a:xfrm>
            <a:off x="6141904" y="4379557"/>
            <a:ext cx="4572000" cy="7078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200" dirty="0">
                <a:effectLst/>
                <a:hlinkClick r:id="rId3"/>
              </a:rPr>
              <a:t>Photo</a:t>
            </a:r>
            <a:r>
              <a:rPr lang="en-CA" sz="1200" dirty="0">
                <a:effectLst/>
              </a:rPr>
              <a:t> by </a:t>
            </a:r>
            <a:r>
              <a:rPr lang="en-CA" sz="1200" dirty="0" err="1">
                <a:solidFill>
                  <a:srgbClr val="767676"/>
                </a:solidFill>
                <a:effectLst/>
                <a:hlinkClick r:id="rId4"/>
              </a:rPr>
              <a:t>Peggy_Marco</a:t>
            </a:r>
            <a:r>
              <a:rPr lang="en-CA" sz="1200" dirty="0">
                <a:solidFill>
                  <a:srgbClr val="767676"/>
                </a:solidFill>
                <a:effectLst/>
              </a:rPr>
              <a:t>, </a:t>
            </a:r>
            <a:r>
              <a:rPr lang="en-CA" sz="1200" dirty="0" err="1">
                <a:solidFill>
                  <a:srgbClr val="767676"/>
                </a:solidFill>
                <a:effectLst/>
                <a:hlinkClick r:id="rId5"/>
              </a:rPr>
              <a:t>Pixabay</a:t>
            </a:r>
            <a:r>
              <a:rPr lang="en-CA" sz="1200" dirty="0">
                <a:solidFill>
                  <a:srgbClr val="767676"/>
                </a:solidFill>
                <a:effectLst/>
                <a:hlinkClick r:id="rId5"/>
              </a:rPr>
              <a:t> License</a:t>
            </a:r>
            <a:endParaRPr lang="en-CA" sz="1200" dirty="0">
              <a:effectLst/>
            </a:endParaRPr>
          </a:p>
          <a:p>
            <a:pPr algn="l" fontAlgn="ctr"/>
            <a:br>
              <a:rPr lang="en-CA" b="0" i="0" dirty="0">
                <a:solidFill>
                  <a:srgbClr val="767676"/>
                </a:solidFill>
                <a:effectLst/>
                <a:latin typeface="-apple-system"/>
                <a:hlinkClick r:id="rId6"/>
              </a:rPr>
            </a:br>
            <a:endParaRPr lang="en-CA" b="0" i="0" dirty="0">
              <a:solidFill>
                <a:srgbClr val="767676"/>
              </a:solidFill>
              <a:effectLst/>
              <a:latin typeface="-apple-system"/>
              <a:hlinkClick r:id="rId6"/>
            </a:endParaRPr>
          </a:p>
        </p:txBody>
      </p:sp>
    </p:spTree>
    <p:extLst>
      <p:ext uri="{BB962C8B-B14F-4D97-AF65-F5344CB8AC3E}">
        <p14:creationId xmlns:p14="http://schemas.microsoft.com/office/powerpoint/2010/main" val="320950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9877-5C1B-E517-A1A7-70F18FF84772}"/>
              </a:ext>
            </a:extLst>
          </p:cNvPr>
          <p:cNvSpPr>
            <a:spLocks noGrp="1"/>
          </p:cNvSpPr>
          <p:nvPr>
            <p:ph type="title"/>
          </p:nvPr>
        </p:nvSpPr>
        <p:spPr/>
        <p:txBody>
          <a:bodyPr>
            <a:normAutofit fontScale="90000"/>
          </a:bodyPr>
          <a:lstStyle/>
          <a:p>
            <a:r>
              <a:rPr lang="en-US" dirty="0"/>
              <a:t>8.3 HRM-Related Legislation: Part One IV</a:t>
            </a:r>
            <a:br>
              <a:rPr lang="en-US" dirty="0"/>
            </a:br>
            <a:br>
              <a:rPr lang="en-US" dirty="0"/>
            </a:br>
            <a:endParaRPr lang="en-US" dirty="0"/>
          </a:p>
        </p:txBody>
      </p:sp>
      <p:sp>
        <p:nvSpPr>
          <p:cNvPr id="3" name="Text Placeholder 2">
            <a:extLst>
              <a:ext uri="{FF2B5EF4-FFF2-40B4-BE49-F238E27FC236}">
                <a16:creationId xmlns:a16="http://schemas.microsoft.com/office/drawing/2014/main" id="{A0343F34-D822-EF93-D110-87401FB3866B}"/>
              </a:ext>
            </a:extLst>
          </p:cNvPr>
          <p:cNvSpPr>
            <a:spLocks noGrp="1"/>
          </p:cNvSpPr>
          <p:nvPr>
            <p:ph type="body" idx="1"/>
          </p:nvPr>
        </p:nvSpPr>
        <p:spPr>
          <a:xfrm>
            <a:off x="311700" y="1229875"/>
            <a:ext cx="8520600" cy="3339000"/>
          </a:xfrm>
        </p:spPr>
        <p:txBody>
          <a:bodyPr>
            <a:normAutofit lnSpcReduction="10000"/>
          </a:bodyPr>
          <a:lstStyle/>
          <a:p>
            <a:pPr marL="114300" indent="0">
              <a:buNone/>
            </a:pPr>
            <a:r>
              <a:rPr lang="en-US" b="1" dirty="0"/>
              <a:t>Human Rights </a:t>
            </a:r>
          </a:p>
          <a:p>
            <a:pPr marL="114300" indent="0" algn="l">
              <a:buNone/>
            </a:pPr>
            <a:endParaRPr lang="en-US" b="0" i="0" u="none" strike="noStrike" dirty="0">
              <a:solidFill>
                <a:srgbClr val="373D3F"/>
              </a:solidFill>
              <a:effectLst/>
            </a:endParaRPr>
          </a:p>
          <a:p>
            <a:pPr marL="114300" indent="0" algn="l">
              <a:buNone/>
            </a:pPr>
            <a:r>
              <a:rPr lang="en-CA" b="0" i="0" u="none" strike="noStrike" dirty="0">
                <a:solidFill>
                  <a:srgbClr val="373D3F"/>
                </a:solidFill>
                <a:effectLst/>
              </a:rPr>
              <a:t>It is important for employers to understand that the Ontario </a:t>
            </a:r>
            <a:r>
              <a:rPr lang="en-CA" b="0" i="1" u="none" strike="noStrike" dirty="0">
                <a:solidFill>
                  <a:srgbClr val="373D3F"/>
                </a:solidFill>
                <a:effectLst/>
              </a:rPr>
              <a:t>Human Rights Code</a:t>
            </a:r>
            <a:r>
              <a:rPr lang="en-CA" b="0" i="0" u="none" strike="noStrike" dirty="0">
                <a:solidFill>
                  <a:srgbClr val="373D3F"/>
                </a:solidFill>
                <a:effectLst/>
              </a:rPr>
              <a:t> is legislation that provides for an individual’s opportunities without discrimination and equal rights. In Ontario, there are five protected social areas including:</a:t>
            </a:r>
          </a:p>
          <a:p>
            <a:pPr marL="114300" indent="0" algn="l">
              <a:buNone/>
            </a:pPr>
            <a:endParaRPr lang="en-CA" b="0" i="0" u="none" strike="noStrike" dirty="0">
              <a:solidFill>
                <a:srgbClr val="373D3F"/>
              </a:solidFill>
              <a:effectLst/>
            </a:endParaRPr>
          </a:p>
          <a:p>
            <a:pPr algn="l">
              <a:buFont typeface="Arial" panose="020B0604020202020204" pitchFamily="34" charset="0"/>
              <a:buChar char="•"/>
            </a:pPr>
            <a:r>
              <a:rPr lang="en-CA" b="0" i="0" u="none" strike="noStrike" dirty="0">
                <a:solidFill>
                  <a:srgbClr val="373D3F"/>
                </a:solidFill>
                <a:effectLst/>
              </a:rPr>
              <a:t>Employment</a:t>
            </a:r>
          </a:p>
          <a:p>
            <a:pPr algn="l">
              <a:buFont typeface="Arial" panose="020B0604020202020204" pitchFamily="34" charset="0"/>
              <a:buChar char="•"/>
            </a:pPr>
            <a:r>
              <a:rPr lang="en-CA" b="0" i="0" u="none" strike="noStrike" dirty="0">
                <a:solidFill>
                  <a:srgbClr val="373D3F"/>
                </a:solidFill>
                <a:effectLst/>
              </a:rPr>
              <a:t>Housing</a:t>
            </a:r>
          </a:p>
          <a:p>
            <a:pPr algn="l">
              <a:buFont typeface="Arial" panose="020B0604020202020204" pitchFamily="34" charset="0"/>
              <a:buChar char="•"/>
            </a:pPr>
            <a:r>
              <a:rPr lang="en-CA" b="0" i="0" u="none" strike="noStrike" dirty="0">
                <a:solidFill>
                  <a:srgbClr val="373D3F"/>
                </a:solidFill>
                <a:effectLst/>
              </a:rPr>
              <a:t>Goods, services and facilities</a:t>
            </a:r>
          </a:p>
          <a:p>
            <a:pPr algn="l">
              <a:buFont typeface="Arial" panose="020B0604020202020204" pitchFamily="34" charset="0"/>
              <a:buChar char="•"/>
            </a:pPr>
            <a:r>
              <a:rPr lang="en-CA" b="0" i="0" u="none" strike="noStrike" dirty="0">
                <a:solidFill>
                  <a:srgbClr val="373D3F"/>
                </a:solidFill>
                <a:effectLst/>
              </a:rPr>
              <a:t>Contracts</a:t>
            </a:r>
          </a:p>
          <a:p>
            <a:pPr algn="l">
              <a:buFont typeface="Arial" panose="020B0604020202020204" pitchFamily="34" charset="0"/>
              <a:buChar char="•"/>
            </a:pPr>
            <a:r>
              <a:rPr lang="en-CA" b="0" i="0" u="none" strike="noStrike" dirty="0">
                <a:solidFill>
                  <a:srgbClr val="373D3F"/>
                </a:solidFill>
                <a:effectLst/>
              </a:rPr>
              <a:t>Membership in trade and vocational associations</a:t>
            </a:r>
          </a:p>
          <a:p>
            <a:pPr marL="114300" indent="0">
              <a:buNone/>
            </a:pPr>
            <a:endParaRPr lang="en-US" dirty="0"/>
          </a:p>
        </p:txBody>
      </p:sp>
    </p:spTree>
    <p:extLst>
      <p:ext uri="{BB962C8B-B14F-4D97-AF65-F5344CB8AC3E}">
        <p14:creationId xmlns:p14="http://schemas.microsoft.com/office/powerpoint/2010/main" val="323529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015A-D098-F447-BB48-722D056B75CF}"/>
              </a:ext>
            </a:extLst>
          </p:cNvPr>
          <p:cNvSpPr>
            <a:spLocks noGrp="1"/>
          </p:cNvSpPr>
          <p:nvPr>
            <p:ph type="title"/>
          </p:nvPr>
        </p:nvSpPr>
        <p:spPr/>
        <p:txBody>
          <a:bodyPr>
            <a:normAutofit fontScale="90000"/>
          </a:bodyPr>
          <a:lstStyle/>
          <a:p>
            <a:r>
              <a:rPr lang="en-US" dirty="0"/>
              <a:t>8.4 HRM-Related Legislation: Part Two I</a:t>
            </a:r>
            <a:br>
              <a:rPr lang="en-US" dirty="0"/>
            </a:br>
            <a:br>
              <a:rPr lang="en-US" dirty="0"/>
            </a:br>
            <a:endParaRPr lang="en-US" dirty="0"/>
          </a:p>
        </p:txBody>
      </p:sp>
      <p:sp>
        <p:nvSpPr>
          <p:cNvPr id="5" name="Text Placeholder 3">
            <a:extLst>
              <a:ext uri="{FF2B5EF4-FFF2-40B4-BE49-F238E27FC236}">
                <a16:creationId xmlns:a16="http://schemas.microsoft.com/office/drawing/2014/main" id="{98BDFB2A-1B1C-DFDC-2ABA-CD5AB58D2636}"/>
              </a:ext>
            </a:extLst>
          </p:cNvPr>
          <p:cNvSpPr txBox="1">
            <a:spLocks/>
          </p:cNvSpPr>
          <p:nvPr/>
        </p:nvSpPr>
        <p:spPr>
          <a:xfrm>
            <a:off x="311700" y="2096149"/>
            <a:ext cx="8520600" cy="1684289"/>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RPr/>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Font typeface="Roboto"/>
              <a:buNone/>
            </a:pPr>
            <a:r>
              <a:rPr lang="en-CA" sz="2000" dirty="0">
                <a:solidFill>
                  <a:srgbClr val="373D3F"/>
                </a:solidFill>
              </a:rPr>
              <a:t>Ontario’s </a:t>
            </a:r>
            <a:r>
              <a:rPr lang="en-CA" sz="2000" i="1" dirty="0">
                <a:solidFill>
                  <a:srgbClr val="373D3F"/>
                </a:solidFill>
              </a:rPr>
              <a:t>Pay Equity Act</a:t>
            </a:r>
            <a:r>
              <a:rPr lang="en-CA" sz="2000" dirty="0">
                <a:solidFill>
                  <a:srgbClr val="373D3F"/>
                </a:solidFill>
              </a:rPr>
              <a:t> is the legislative document that applies to employers in the private sector that employ ten or more employees. The goal of the </a:t>
            </a:r>
            <a:r>
              <a:rPr lang="en-CA" sz="2000" i="1" dirty="0">
                <a:solidFill>
                  <a:srgbClr val="373D3F"/>
                </a:solidFill>
              </a:rPr>
              <a:t>Pay Equity Act  </a:t>
            </a:r>
            <a:r>
              <a:rPr lang="en-CA" sz="2000" dirty="0">
                <a:solidFill>
                  <a:srgbClr val="373D3F"/>
                </a:solidFill>
              </a:rPr>
              <a:t>is “to redress systemic gender discrimination in compensation for work performed by employees in female job classes.”</a:t>
            </a:r>
            <a:endParaRPr lang="en-US" sz="2000" i="1" dirty="0">
              <a:solidFill>
                <a:schemeClr val="bg2"/>
              </a:solidFill>
              <a:cs typeface="Arial" panose="020B0604020202020204" pitchFamily="34" charset="0"/>
            </a:endParaRPr>
          </a:p>
        </p:txBody>
      </p:sp>
    </p:spTree>
    <p:extLst>
      <p:ext uri="{BB962C8B-B14F-4D97-AF65-F5344CB8AC3E}">
        <p14:creationId xmlns:p14="http://schemas.microsoft.com/office/powerpoint/2010/main" val="372135684"/>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17301</TotalTime>
  <Words>1716</Words>
  <Application>Microsoft Office PowerPoint</Application>
  <PresentationFormat>On-screen Show (16:9)</PresentationFormat>
  <Paragraphs>175</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-apple-system</vt:lpstr>
      <vt:lpstr>Roboto</vt:lpstr>
      <vt:lpstr>Encode Sans</vt:lpstr>
      <vt:lpstr>Geometric</vt:lpstr>
      <vt:lpstr>Human Resources for Operations Managers  </vt:lpstr>
      <vt:lpstr>Learning Outcomes </vt:lpstr>
      <vt:lpstr>8.1 Introduction    </vt:lpstr>
      <vt:lpstr>8.2 Overview Of Employment Legislation  </vt:lpstr>
      <vt:lpstr>8.3 HRM-Related Legislation: Part One I  </vt:lpstr>
      <vt:lpstr>8.3 HRM-Related Legislation: Part One II  </vt:lpstr>
      <vt:lpstr>8.3 HRM-Related Legislation: Part One III  </vt:lpstr>
      <vt:lpstr>8.3 HRM-Related Legislation: Part One IV  </vt:lpstr>
      <vt:lpstr>8.4 HRM-Related Legislation: Part Two I  </vt:lpstr>
      <vt:lpstr>8.4 HRM-Related Legislation: Part Two II  </vt:lpstr>
      <vt:lpstr>8.4 HRM-Related Legislation: Part Two III  </vt:lpstr>
      <vt:lpstr>8.4 HRM-Related Legislation: Part Two IV  </vt:lpstr>
      <vt:lpstr>8.5 Labour Relations I   </vt:lpstr>
      <vt:lpstr>8.5 Labour Relations II   </vt:lpstr>
      <vt:lpstr>8.5 Labour Relations III   </vt:lpstr>
      <vt:lpstr>8.5 Labour Relations IV   </vt:lpstr>
      <vt:lpstr>8.6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31</cp:revision>
  <dcterms:modified xsi:type="dcterms:W3CDTF">2023-12-12T16:21:21Z</dcterms:modified>
</cp:coreProperties>
</file>