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381" r:id="rId4"/>
    <p:sldId id="404" r:id="rId5"/>
    <p:sldId id="382" r:id="rId6"/>
    <p:sldId id="383" r:id="rId7"/>
    <p:sldId id="403" r:id="rId8"/>
    <p:sldId id="392" r:id="rId9"/>
    <p:sldId id="402" r:id="rId10"/>
    <p:sldId id="393" r:id="rId11"/>
    <p:sldId id="400" r:id="rId12"/>
    <p:sldId id="394" r:id="rId13"/>
    <p:sldId id="396" r:id="rId14"/>
    <p:sldId id="397" r:id="rId15"/>
    <p:sldId id="398" r:id="rId16"/>
    <p:sldId id="399" r:id="rId17"/>
    <p:sldId id="395"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Raleway"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3" autoAdjust="0"/>
    <p:restoredTop sz="77930" autoAdjust="0"/>
  </p:normalViewPr>
  <p:slideViewPr>
    <p:cSldViewPr snapToGrid="0">
      <p:cViewPr varScale="1">
        <p:scale>
          <a:sx n="97" d="100"/>
          <a:sy n="97" d="100"/>
        </p:scale>
        <p:origin x="90"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hrc.on.ca/en/social_areas/employ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You are the interviewer’s main source of information concerning your qualifications. Do not assume that the interviewer knows all of your qualifications and accomplishments; you must clearly spell them out as you answer the questions during an interview.</a:t>
            </a:r>
            <a:endParaRPr lang="en-US" dirty="0"/>
          </a:p>
        </p:txBody>
      </p:sp>
    </p:spTree>
    <p:extLst>
      <p:ext uri="{BB962C8B-B14F-4D97-AF65-F5344CB8AC3E}">
        <p14:creationId xmlns:p14="http://schemas.microsoft.com/office/powerpoint/2010/main" val="320249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Examples of introductory questions: </a:t>
            </a:r>
          </a:p>
          <a:p>
            <a:endParaRPr lang="en-CA" b="0" i="0" u="none" strike="noStrike" dirty="0">
              <a:solidFill>
                <a:srgbClr val="373D3F"/>
              </a:solidFill>
              <a:effectLst/>
              <a:latin typeface="Encode Sans"/>
            </a:endParaRPr>
          </a:p>
          <a:p>
            <a:r>
              <a:rPr lang="en-US" sz="1100" dirty="0"/>
              <a:t>Tell me about yourself.</a:t>
            </a:r>
          </a:p>
          <a:p>
            <a:r>
              <a:rPr lang="en-US" sz="1100" dirty="0"/>
              <a:t>How has your education prepared you for this role?</a:t>
            </a:r>
          </a:p>
          <a:p>
            <a:r>
              <a:rPr lang="en-US" sz="1100" dirty="0"/>
              <a:t>What do you know about our organization?</a:t>
            </a:r>
          </a:p>
          <a:p>
            <a:r>
              <a:rPr lang="en-US" sz="1100" dirty="0"/>
              <a:t>Why are you interested in working for our company?</a:t>
            </a:r>
          </a:p>
          <a:p>
            <a:r>
              <a:rPr lang="en-US" sz="1100" dirty="0"/>
              <a:t>What experience do you have that relates to this position?</a:t>
            </a:r>
          </a:p>
          <a:p>
            <a:r>
              <a:rPr lang="en-US" sz="1100" dirty="0"/>
              <a:t>What are your strengths?</a:t>
            </a:r>
          </a:p>
          <a:p>
            <a:r>
              <a:rPr lang="en-US" sz="1100" dirty="0"/>
              <a:t>What are your weaknesses?</a:t>
            </a:r>
          </a:p>
          <a:p>
            <a:r>
              <a:rPr lang="en-US" sz="1100" dirty="0"/>
              <a:t>Where do you see yourself in five years?</a:t>
            </a:r>
          </a:p>
          <a:p>
            <a:endParaRPr lang="en-US" dirty="0"/>
          </a:p>
        </p:txBody>
      </p:sp>
    </p:spTree>
    <p:extLst>
      <p:ext uri="{BB962C8B-B14F-4D97-AF65-F5344CB8AC3E}">
        <p14:creationId xmlns:p14="http://schemas.microsoft.com/office/powerpoint/2010/main" val="201853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key is not to get the “right” answer but to demonstrate how you came to an appropriate result. To answer these questions well and completely, you need to be prepared with specific examples or experiences.</a:t>
            </a:r>
            <a:br>
              <a:rPr lang="en-US" dirty="0"/>
            </a:br>
            <a:endParaRPr lang="en-US" dirty="0"/>
          </a:p>
          <a:p>
            <a:r>
              <a:rPr lang="en-US" dirty="0"/>
              <a:t>Examples of </a:t>
            </a:r>
            <a:r>
              <a:rPr lang="en-US" dirty="0" err="1"/>
              <a:t>behavioural</a:t>
            </a:r>
            <a:r>
              <a:rPr lang="en-US" dirty="0"/>
              <a:t> questions: </a:t>
            </a:r>
          </a:p>
          <a:p>
            <a:endParaRPr lang="en-US" dirty="0"/>
          </a:p>
          <a:p>
            <a:pPr algn="l">
              <a:buFont typeface="Arial" panose="020B0604020202020204" pitchFamily="34" charset="0"/>
              <a:buChar char="•"/>
            </a:pPr>
            <a:r>
              <a:rPr lang="en-CA" b="0" i="0" u="none" strike="noStrike" dirty="0">
                <a:solidFill>
                  <a:srgbClr val="000000"/>
                </a:solidFill>
                <a:effectLst/>
                <a:latin typeface="Encode Sans"/>
              </a:rPr>
              <a:t>Give an example of a situation where you had to deal with conflict, either with a customer or </a:t>
            </a:r>
            <a:r>
              <a:rPr lang="en-CA" b="0" i="0" u="none" strike="noStrike" dirty="0" err="1">
                <a:solidFill>
                  <a:srgbClr val="000000"/>
                </a:solidFill>
                <a:effectLst/>
                <a:latin typeface="Encode Sans"/>
              </a:rPr>
              <a:t>coworker</a:t>
            </a:r>
            <a:r>
              <a:rPr lang="en-CA" b="0" i="0" u="none" strike="noStrike" dirty="0">
                <a:solidFill>
                  <a:srgbClr val="000000"/>
                </a:solidFill>
                <a:effectLst/>
                <a:latin typeface="Encode Sans"/>
              </a:rPr>
              <a:t>. How did you handle it?</a:t>
            </a:r>
          </a:p>
          <a:p>
            <a:pPr algn="l">
              <a:buFont typeface="Arial" panose="020B0604020202020204" pitchFamily="34" charset="0"/>
              <a:buChar char="•"/>
            </a:pPr>
            <a:r>
              <a:rPr lang="en-CA" b="0" i="0" u="none" strike="noStrike" dirty="0">
                <a:solidFill>
                  <a:srgbClr val="000000"/>
                </a:solidFill>
                <a:effectLst/>
                <a:latin typeface="Encode Sans"/>
              </a:rPr>
              <a:t>Describe a situation where a </a:t>
            </a:r>
            <a:r>
              <a:rPr lang="en-CA" b="0" i="0" u="none" strike="noStrike" dirty="0" err="1">
                <a:solidFill>
                  <a:srgbClr val="000000"/>
                </a:solidFill>
                <a:effectLst/>
                <a:latin typeface="Encode Sans"/>
              </a:rPr>
              <a:t>coworker</a:t>
            </a:r>
            <a:r>
              <a:rPr lang="en-CA" b="0" i="0" u="none" strike="noStrike" dirty="0">
                <a:solidFill>
                  <a:srgbClr val="000000"/>
                </a:solidFill>
                <a:effectLst/>
                <a:latin typeface="Encode Sans"/>
              </a:rPr>
              <a:t> or supervisor had expectations that you felt were unrealistic. How did you deal with that?</a:t>
            </a:r>
          </a:p>
          <a:p>
            <a:pPr algn="l">
              <a:buFont typeface="Arial" panose="020B0604020202020204" pitchFamily="34" charset="0"/>
              <a:buChar char="•"/>
            </a:pPr>
            <a:r>
              <a:rPr lang="en-CA" b="0" i="0" u="none" strike="noStrike" dirty="0">
                <a:solidFill>
                  <a:srgbClr val="000000"/>
                </a:solidFill>
                <a:effectLst/>
                <a:latin typeface="Encode Sans"/>
              </a:rPr>
              <a:t>Give an example of a goal you reached and tell me how you achieved it.</a:t>
            </a:r>
          </a:p>
          <a:p>
            <a:pPr algn="l">
              <a:buFont typeface="Arial" panose="020B0604020202020204" pitchFamily="34" charset="0"/>
              <a:buChar char="•"/>
            </a:pPr>
            <a:r>
              <a:rPr lang="en-CA" b="0" i="0" u="none" strike="noStrike" dirty="0">
                <a:solidFill>
                  <a:srgbClr val="000000"/>
                </a:solidFill>
                <a:effectLst/>
                <a:latin typeface="Encode Sans"/>
              </a:rPr>
              <a:t>Describe a stressful situation at work and how you handled it.</a:t>
            </a:r>
          </a:p>
          <a:p>
            <a:pPr algn="l">
              <a:buFont typeface="Arial" panose="020B0604020202020204" pitchFamily="34" charset="0"/>
              <a:buChar char="•"/>
            </a:pPr>
            <a:r>
              <a:rPr lang="en-CA" b="0" i="0" u="none" strike="noStrike" dirty="0">
                <a:solidFill>
                  <a:srgbClr val="000000"/>
                </a:solidFill>
                <a:effectLst/>
                <a:latin typeface="Encode Sans"/>
              </a:rPr>
              <a:t>Tell me about a time when you made a mistake? What did you learn from it?</a:t>
            </a:r>
          </a:p>
          <a:p>
            <a:pPr algn="l">
              <a:buFont typeface="Arial" panose="020B0604020202020204" pitchFamily="34" charset="0"/>
              <a:buChar char="•"/>
            </a:pPr>
            <a:r>
              <a:rPr lang="en-CA" b="0" i="0" u="none" strike="noStrike" dirty="0">
                <a:solidFill>
                  <a:srgbClr val="000000"/>
                </a:solidFill>
                <a:effectLst/>
                <a:latin typeface="Encode Sans"/>
              </a:rPr>
              <a:t>Describe a situation in which you had to balance multiple priorities.</a:t>
            </a:r>
          </a:p>
          <a:p>
            <a:endParaRPr lang="en-US" dirty="0"/>
          </a:p>
          <a:p>
            <a:endParaRPr lang="en-US" dirty="0"/>
          </a:p>
        </p:txBody>
      </p:sp>
    </p:spTree>
    <p:extLst>
      <p:ext uri="{BB962C8B-B14F-4D97-AF65-F5344CB8AC3E}">
        <p14:creationId xmlns:p14="http://schemas.microsoft.com/office/powerpoint/2010/main" val="17665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dirty="0">
                <a:solidFill>
                  <a:srgbClr val="FFFFFF"/>
                </a:solidFill>
                <a:effectLst/>
                <a:latin typeface="Raleway" pitchFamily="2" charset="77"/>
              </a:rPr>
              <a:t>Examples of situational questions include:</a:t>
            </a:r>
          </a:p>
          <a:p>
            <a:pPr algn="l">
              <a:buFont typeface="Arial" panose="020B0604020202020204" pitchFamily="34" charset="0"/>
              <a:buChar char="•"/>
            </a:pPr>
            <a:endParaRPr lang="en-CA" b="1" i="0" u="none" strike="noStrike" dirty="0">
              <a:solidFill>
                <a:srgbClr val="FFFFFF"/>
              </a:solidFill>
              <a:effectLst/>
              <a:latin typeface="Raleway" pitchFamily="2" charset="77"/>
            </a:endParaRPr>
          </a:p>
          <a:p>
            <a:pPr algn="l">
              <a:buFont typeface="+mj-lt"/>
              <a:buAutoNum type="arabicPeriod"/>
            </a:pPr>
            <a:r>
              <a:rPr lang="en-CA" b="0" i="0" u="none" strike="noStrike" dirty="0">
                <a:solidFill>
                  <a:srgbClr val="000000"/>
                </a:solidFill>
                <a:effectLst/>
                <a:latin typeface="Encode Sans"/>
              </a:rPr>
              <a:t>If you discovered your supervisor was breaking the company’s code of conduct, what would you do?</a:t>
            </a:r>
          </a:p>
          <a:p>
            <a:pPr algn="l">
              <a:buFont typeface="+mj-lt"/>
              <a:buAutoNum type="arabicPeriod"/>
            </a:pPr>
            <a:r>
              <a:rPr lang="en-CA" b="0" i="0" u="none" strike="noStrike" dirty="0">
                <a:solidFill>
                  <a:srgbClr val="000000"/>
                </a:solidFill>
                <a:effectLst/>
                <a:latin typeface="Encode Sans"/>
              </a:rPr>
              <a:t>As the team leader, you are faced with a situation where two team members are arguing, how would you deal with the situation?</a:t>
            </a:r>
          </a:p>
          <a:p>
            <a:pPr algn="l">
              <a:buFont typeface="+mj-lt"/>
              <a:buAutoNum type="arabicPeriod"/>
            </a:pPr>
            <a:r>
              <a:rPr lang="en-CA" b="0" i="0" u="none" strike="noStrike" dirty="0">
                <a:solidFill>
                  <a:srgbClr val="000000"/>
                </a:solidFill>
                <a:effectLst/>
                <a:latin typeface="Encode Sans"/>
              </a:rPr>
              <a:t>If you had two important deadlines coming up, how would you prioritize your tasks?</a:t>
            </a:r>
          </a:p>
          <a:p>
            <a:pPr algn="l">
              <a:buFont typeface="+mj-lt"/>
              <a:buAutoNum type="arabicPeriod"/>
            </a:pPr>
            <a:endParaRPr lang="en-CA" b="0" i="0" u="none" strike="noStrike" dirty="0">
              <a:solidFill>
                <a:srgbClr val="000000"/>
              </a:solidFill>
              <a:effectLst/>
              <a:latin typeface="Encode Sans"/>
            </a:endParaRPr>
          </a:p>
          <a:p>
            <a:pPr algn="l">
              <a:buFont typeface="+mj-lt"/>
              <a:buAutoNum type="arabicPeriod"/>
            </a:pPr>
            <a:endParaRPr lang="en-CA" b="0" i="0" u="none" strike="noStrike" dirty="0">
              <a:solidFill>
                <a:srgbClr val="000000"/>
              </a:solidFill>
              <a:effectLst/>
              <a:latin typeface="Encode Sans"/>
            </a:endParaRPr>
          </a:p>
          <a:p>
            <a:endParaRPr lang="en-US" dirty="0"/>
          </a:p>
        </p:txBody>
      </p:sp>
    </p:spTree>
    <p:extLst>
      <p:ext uri="{BB962C8B-B14F-4D97-AF65-F5344CB8AC3E}">
        <p14:creationId xmlns:p14="http://schemas.microsoft.com/office/powerpoint/2010/main" val="334483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Ontario Human Rights Commission protects job seekers against unlawful questions. For more information, check out: </a:t>
            </a:r>
            <a:r>
              <a:rPr lang="en-CA" b="0" i="0" u="sng" strike="noStrike" dirty="0">
                <a:solidFill>
                  <a:srgbClr val="373D3F"/>
                </a:solidFill>
                <a:effectLst/>
                <a:latin typeface="Encode Sans"/>
                <a:hlinkClick r:id="rId3"/>
              </a:rPr>
              <a:t>Ontario Humans Right Commission</a:t>
            </a:r>
            <a:r>
              <a:rPr lang="en-CA" b="0" i="0" u="none" strike="noStrike" dirty="0">
                <a:solidFill>
                  <a:srgbClr val="373D3F"/>
                </a:solidFill>
                <a:effectLst/>
                <a:latin typeface="Encode Sans"/>
              </a:rPr>
              <a:t>.</a:t>
            </a:r>
          </a:p>
          <a:p>
            <a:pPr algn="l"/>
            <a:r>
              <a:rPr lang="en-CA" b="0" i="0" u="none" strike="noStrike" dirty="0">
                <a:solidFill>
                  <a:srgbClr val="373D3F"/>
                </a:solidFill>
                <a:effectLst/>
                <a:latin typeface="Encode Sans"/>
              </a:rPr>
              <a:t>Employers’ questions must be related to the job for which you are applying. However, use your discretion when answering, as questions could be asked unintentionally.</a:t>
            </a:r>
          </a:p>
          <a:p>
            <a:endParaRPr lang="en-US" dirty="0"/>
          </a:p>
        </p:txBody>
      </p:sp>
    </p:spTree>
    <p:extLst>
      <p:ext uri="{BB962C8B-B14F-4D97-AF65-F5344CB8AC3E}">
        <p14:creationId xmlns:p14="http://schemas.microsoft.com/office/powerpoint/2010/main" val="4259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Chances are, you’ve tried your hand at job searching at one time or another and (to your dismay) you’ve come to the conclusion that finding a job isn’t an easy task! People want to hire you, but you need an organized and targeted approach. Instead of focusing on the quantity of applications, start focusing on the quality of applications you’re sending out.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Without a clear understanding of the hidden job market, the importance of using a variety of job search methods, and a tailored approach, you are at risk for increasing your frustrations and decreasing your motivation to find work.</a:t>
            </a: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You need to tap into the hidden job market by diversifying your job search. This means opening the door to a more responsive market and expanding additional opportunities, resulting in a shorter, more successful search. In the following sections, job searching has been divided into two major approaches – your online job search strategy and your networking strategy.</a:t>
            </a:r>
          </a:p>
          <a:p>
            <a:br>
              <a:rPr lang="en-CA" dirty="0"/>
            </a:br>
            <a:endParaRPr lang="en-US" dirty="0"/>
          </a:p>
        </p:txBody>
      </p:sp>
    </p:spTree>
    <p:extLst>
      <p:ext uri="{BB962C8B-B14F-4D97-AF65-F5344CB8AC3E}">
        <p14:creationId xmlns:p14="http://schemas.microsoft.com/office/powerpoint/2010/main" val="396030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Social Intelligence is being able to interact positively with others, building strong healthy relationships and thriving in social environments. It is having the self-awareness to effectively apply the knowledge of social dynamics and team building to create positive outcomes for everyone involved.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Individuals that demonstrate the skill of Social Intelligence have excellent communication skills and are empathic. We often refer to Social Intelligence as ‘people skills’ or ‘interpersonal skills’.</a:t>
            </a:r>
            <a:endParaRPr lang="en-US" dirty="0"/>
          </a:p>
        </p:txBody>
      </p:sp>
    </p:spTree>
    <p:extLst>
      <p:ext uri="{BB962C8B-B14F-4D97-AF65-F5344CB8AC3E}">
        <p14:creationId xmlns:p14="http://schemas.microsoft.com/office/powerpoint/2010/main" val="358005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When you develop and maintain strong and productive relationships across many different facets of your life, you increase your chances of those relationships positively impacting your career goals. It is important to recognize that engaging in networking opportunities will not lead to results overnight; it is a long-term strategy that will allow you to build a strong community of individuals and professionals that, when accessed properly, can support you in your career development journey.</a:t>
            </a:r>
            <a:br>
              <a:rPr lang="en-CA" dirty="0"/>
            </a:br>
            <a:endParaRPr lang="en-US" dirty="0"/>
          </a:p>
        </p:txBody>
      </p:sp>
    </p:spTree>
    <p:extLst>
      <p:ext uri="{BB962C8B-B14F-4D97-AF65-F5344CB8AC3E}">
        <p14:creationId xmlns:p14="http://schemas.microsoft.com/office/powerpoint/2010/main" val="258326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There is no better place to start than with the people in your life that already know you.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Develop a broad list of contacts including family, friends, neighbours, classmates, professors, current and previous coworkers and managers, and people you have met through various extracurricular, social, religious, and business activities.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After you’ve developed your list, spend time talking to the people in your network and inform them that you are looking for work and let them know what kind of work you are looking for. Organize your network contacts and communicate regularly about your current needs, so that they can assist you better.</a:t>
            </a:r>
            <a:endParaRPr lang="en-US" dirty="0"/>
          </a:p>
        </p:txBody>
      </p:sp>
    </p:spTree>
    <p:extLst>
      <p:ext uri="{BB962C8B-B14F-4D97-AF65-F5344CB8AC3E}">
        <p14:creationId xmlns:p14="http://schemas.microsoft.com/office/powerpoint/2010/main" val="336019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Social media and the ability to network through various online platforms have opened a whole new world of opportunities that you didn’t have access to through traditional networking methods. </a:t>
            </a:r>
          </a:p>
          <a:p>
            <a:endParaRPr lang="en-US" sz="1100" dirty="0"/>
          </a:p>
          <a:p>
            <a:pPr algn="l"/>
            <a:r>
              <a:rPr lang="en-CA" b="1" i="0" u="none" strike="noStrike" dirty="0">
                <a:solidFill>
                  <a:srgbClr val="003180"/>
                </a:solidFill>
                <a:effectLst/>
                <a:latin typeface="Raleway" pitchFamily="2" charset="77"/>
              </a:rPr>
              <a:t>Use these platforms to:</a:t>
            </a:r>
          </a:p>
          <a:p>
            <a:pPr algn="l"/>
            <a:endParaRPr lang="en-CA" b="0" i="0" u="none" strike="noStrike" dirty="0">
              <a:solidFill>
                <a:srgbClr val="003180"/>
              </a:solidFill>
              <a:effectLst/>
              <a:latin typeface="Raleway" pitchFamily="2" charset="77"/>
            </a:endParaRPr>
          </a:p>
          <a:p>
            <a:pPr algn="l">
              <a:buFont typeface="Arial" panose="020B0604020202020204" pitchFamily="34" charset="0"/>
              <a:buChar char="•"/>
            </a:pPr>
            <a:r>
              <a:rPr lang="en-CA" b="0" i="0" u="none" strike="noStrike" dirty="0">
                <a:solidFill>
                  <a:srgbClr val="373D3F"/>
                </a:solidFill>
                <a:effectLst/>
                <a:latin typeface="Encode Sans"/>
              </a:rPr>
              <a:t>Research companies and people of interest.</a:t>
            </a:r>
          </a:p>
          <a:p>
            <a:pPr algn="l">
              <a:buFont typeface="Arial" panose="020B0604020202020204" pitchFamily="34" charset="0"/>
              <a:buChar char="•"/>
            </a:pPr>
            <a:r>
              <a:rPr lang="en-CA" b="0" i="0" u="none" strike="noStrike" dirty="0">
                <a:solidFill>
                  <a:srgbClr val="373D3F"/>
                </a:solidFill>
                <a:effectLst/>
                <a:latin typeface="Encode Sans"/>
              </a:rPr>
              <a:t>Reach out to your networks, exchange information, and maintain regular contact.</a:t>
            </a:r>
          </a:p>
          <a:p>
            <a:pPr algn="l">
              <a:buFont typeface="Arial" panose="020B0604020202020204" pitchFamily="34" charset="0"/>
              <a:buChar char="•"/>
            </a:pPr>
            <a:r>
              <a:rPr lang="en-CA" b="0" i="0" u="none" strike="noStrike" dirty="0">
                <a:solidFill>
                  <a:srgbClr val="373D3F"/>
                </a:solidFill>
                <a:effectLst/>
                <a:latin typeface="Encode Sans"/>
              </a:rPr>
              <a:t>Post status updates or send messages that indicate you are looking for work or information.</a:t>
            </a:r>
          </a:p>
          <a:p>
            <a:pPr algn="l">
              <a:buFont typeface="Arial" panose="020B0604020202020204" pitchFamily="34" charset="0"/>
              <a:buChar char="•"/>
            </a:pPr>
            <a:r>
              <a:rPr lang="en-CA" b="0" i="0" u="none" strike="noStrike" dirty="0">
                <a:solidFill>
                  <a:srgbClr val="373D3F"/>
                </a:solidFill>
                <a:effectLst/>
                <a:latin typeface="Encode Sans"/>
              </a:rPr>
              <a:t>Search for jobs that are being advertised and apply directly through the platforms.</a:t>
            </a:r>
          </a:p>
          <a:p>
            <a:pPr algn="l">
              <a:buFont typeface="Arial" panose="020B0604020202020204" pitchFamily="34" charset="0"/>
              <a:buChar char="•"/>
            </a:pPr>
            <a:r>
              <a:rPr lang="en-CA" b="0" i="0" u="none" strike="noStrike" dirty="0">
                <a:solidFill>
                  <a:srgbClr val="373D3F"/>
                </a:solidFill>
                <a:effectLst/>
                <a:latin typeface="Encode Sans"/>
              </a:rPr>
              <a:t>Connect with people you don’t already know.</a:t>
            </a:r>
          </a:p>
          <a:p>
            <a:pPr algn="l">
              <a:buFont typeface="Arial" panose="020B0604020202020204" pitchFamily="34" charset="0"/>
              <a:buChar char="•"/>
            </a:pPr>
            <a:r>
              <a:rPr lang="en-CA" b="0" i="0" u="none" strike="noStrike" dirty="0">
                <a:solidFill>
                  <a:srgbClr val="373D3F"/>
                </a:solidFill>
                <a:effectLst/>
                <a:latin typeface="Encode Sans"/>
              </a:rPr>
              <a:t>Participate in discussions or follow companies and groups.</a:t>
            </a:r>
          </a:p>
          <a:p>
            <a:pPr algn="l">
              <a:buFont typeface="Arial" panose="020B0604020202020204" pitchFamily="34" charset="0"/>
              <a:buChar char="•"/>
            </a:pPr>
            <a:r>
              <a:rPr lang="en-CA" b="0" i="0" u="none" strike="noStrike" dirty="0">
                <a:solidFill>
                  <a:srgbClr val="373D3F"/>
                </a:solidFill>
                <a:effectLst/>
                <a:latin typeface="Encode Sans"/>
              </a:rPr>
              <a:t>Create and post content.</a:t>
            </a:r>
          </a:p>
          <a:p>
            <a:endParaRPr lang="en-US" dirty="0"/>
          </a:p>
        </p:txBody>
      </p:sp>
    </p:spTree>
    <p:extLst>
      <p:ext uri="{BB962C8B-B14F-4D97-AF65-F5344CB8AC3E}">
        <p14:creationId xmlns:p14="http://schemas.microsoft.com/office/powerpoint/2010/main" val="162412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This section will provide you with a thorough understanding of what you need to know at every stage of the interview process. We will explain the different types of interview formats and provide you with sample questions and answers that will be crucial in increasing your chances of securing your next job. Remember that the interview is a chance for the employer to learn more about you, your skills and experiences, but it is also an opportunity for you to learn more about the company and whether or not this opportunity will be a good match to your current goals and future career aspirations.</a:t>
            </a:r>
            <a:endParaRPr lang="en-US" dirty="0"/>
          </a:p>
        </p:txBody>
      </p:sp>
    </p:spTree>
    <p:extLst>
      <p:ext uri="{BB962C8B-B14F-4D97-AF65-F5344CB8AC3E}">
        <p14:creationId xmlns:p14="http://schemas.microsoft.com/office/powerpoint/2010/main" val="415117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0" u="none" strike="noStrike" dirty="0">
                <a:solidFill>
                  <a:srgbClr val="373D3F"/>
                </a:solidFill>
                <a:effectLst/>
                <a:latin typeface="Encode Sans"/>
              </a:rPr>
              <a:t>Structured or formal: </a:t>
            </a:r>
            <a:r>
              <a:rPr lang="en-CA" b="0" i="0" u="none" strike="noStrike" dirty="0">
                <a:solidFill>
                  <a:srgbClr val="373D3F"/>
                </a:solidFill>
                <a:effectLst/>
                <a:latin typeface="Encode Sans"/>
              </a:rPr>
              <a:t>This type of interview is very common and is used as a standardized method of comparing multiple candidates. The candidate is invited to attend a face-to-face meeting with the hiring personnel. In this format, an employer develops questions that will help assess the skills and experiences they are seeking to fulfill the requirements of the position</a:t>
            </a:r>
          </a:p>
          <a:p>
            <a:endParaRPr lang="en-CA" b="0" i="0" u="none" strike="noStrike" dirty="0">
              <a:solidFill>
                <a:srgbClr val="373D3F"/>
              </a:solidFill>
              <a:effectLst/>
              <a:latin typeface="Encode Sans"/>
            </a:endParaRPr>
          </a:p>
          <a:p>
            <a:pPr algn="l"/>
            <a:r>
              <a:rPr lang="en-CA" b="1" i="0" u="none" strike="noStrike" dirty="0">
                <a:solidFill>
                  <a:srgbClr val="373D3F"/>
                </a:solidFill>
                <a:effectLst/>
                <a:latin typeface="Encode Sans"/>
              </a:rPr>
              <a:t>Unstructured or informal: </a:t>
            </a:r>
            <a:r>
              <a:rPr lang="en-CA" b="0" i="0" u="none" strike="noStrike" dirty="0">
                <a:solidFill>
                  <a:srgbClr val="373D3F"/>
                </a:solidFill>
                <a:effectLst/>
                <a:latin typeface="Encode Sans"/>
              </a:rPr>
              <a:t>This type of interview is more casual, and may have some prepared questions, but is typically less structured. The questions may be determined or changed depending on the candidate’s responses or the direction of the conversation. In this method, the candidate can discuss their skills and qualifications more openly, emphasizing more of what they feel is important.</a:t>
            </a:r>
          </a:p>
          <a:p>
            <a:endParaRPr lang="en-CA" b="0" i="0" u="none" strike="noStrike" dirty="0">
              <a:solidFill>
                <a:srgbClr val="373D3F"/>
              </a:solidFill>
              <a:effectLst/>
              <a:latin typeface="Encode Sans"/>
            </a:endParaRPr>
          </a:p>
          <a:p>
            <a:pPr algn="l"/>
            <a:r>
              <a:rPr lang="en-CA" b="1" i="0" u="none" strike="noStrike" dirty="0">
                <a:solidFill>
                  <a:srgbClr val="373D3F"/>
                </a:solidFill>
                <a:effectLst/>
                <a:latin typeface="Encode Sans"/>
              </a:rPr>
              <a:t>Unstructured or informal: </a:t>
            </a:r>
            <a:r>
              <a:rPr lang="en-CA" b="0" i="0" u="none" strike="noStrike" dirty="0">
                <a:solidFill>
                  <a:srgbClr val="373D3F"/>
                </a:solidFill>
                <a:effectLst/>
                <a:latin typeface="Encode Sans"/>
              </a:rPr>
              <a:t>This type of interview is more casual, and may have some prepared questions, but is typically less structured. The questions may be determined or changed depending on the candidate’s responses or the direction of the conversation. In this method, the candidate can discuss their skills and qualifications more openly, emphasizing more of what they feel is important.</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Panel: </a:t>
            </a:r>
            <a:r>
              <a:rPr lang="en-CA" b="0" i="0" u="none" strike="noStrike" dirty="0">
                <a:solidFill>
                  <a:srgbClr val="373D3F"/>
                </a:solidFill>
                <a:effectLst/>
                <a:latin typeface="Encode Sans"/>
              </a:rPr>
              <a:t>In a panel interview, a group of interviewers, typically two to five people from various positions and roles in the company, will take turns asking questions to one candidate. By having multiple opinions involved in the hiring decision, the employer will have a broader, more objective viewpoint when making a decision on which candidate will be most suitable.</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Group: </a:t>
            </a:r>
            <a:r>
              <a:rPr lang="en-CA" b="0" i="0" u="none" strike="noStrike" dirty="0">
                <a:solidFill>
                  <a:srgbClr val="373D3F"/>
                </a:solidFill>
                <a:effectLst/>
                <a:latin typeface="Encode Sans"/>
              </a:rPr>
              <a:t>Often the group interview is used in order for an organization to save on time and resources by screening a larger number of candidates at the same time</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Performance, testing, or presentation: </a:t>
            </a:r>
            <a:r>
              <a:rPr lang="en-CA" b="0" i="0" u="none" strike="noStrike" dirty="0">
                <a:solidFill>
                  <a:srgbClr val="373D3F"/>
                </a:solidFill>
                <a:effectLst/>
                <a:latin typeface="Encode Sans"/>
              </a:rPr>
              <a:t>This type of interview can be arranged during a separate time or as part of a face-to-face interview. During this time, an interviewer asks the candidate to perform specified tasks related to the job within a limited timeframe.</a:t>
            </a:r>
          </a:p>
        </p:txBody>
      </p:sp>
    </p:spTree>
    <p:extLst>
      <p:ext uri="{BB962C8B-B14F-4D97-AF65-F5344CB8AC3E}">
        <p14:creationId xmlns:p14="http://schemas.microsoft.com/office/powerpoint/2010/main" val="225310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ixabay.com/es/service/license-summary/" TargetMode="External"/><Relationship Id="rId5" Type="http://schemas.openxmlformats.org/officeDocument/2006/relationships/hyperlink" Target="https://pixabay.com/sv/users/geralt-9301/" TargetMode="External"/><Relationship Id="rId4" Type="http://schemas.openxmlformats.org/officeDocument/2006/relationships/hyperlink" Target="https://pixabay.com/sv/illustrations/fr%C3%A5getecken-ett-meddelande-duplicera-2110767/"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es/@markuswinkler?utm_source=unsplash&amp;utm_medium=referral&amp;utm_content=creditCopyText" TargetMode="External"/><Relationship Id="rId2" Type="http://schemas.openxmlformats.org/officeDocument/2006/relationships/hyperlink" Target="https://unsplash.com/photos/7iSEHWsxPLw?utm_source=unsplash&amp;utm_medium=referral&amp;utm_content=creditCopyText"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unsplash.com/@markuswinkler" TargetMode="External"/><Relationship Id="rId4" Type="http://schemas.openxmlformats.org/officeDocument/2006/relationships/hyperlink" Target="https://unsplash.com/licen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photos/ZDN-G1xBWHY?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unsplash.com/license" TargetMode="External"/><Relationship Id="rId4" Type="http://schemas.openxmlformats.org/officeDocument/2006/relationships/hyperlink" Target="https://unsplash.com/@antenna?utm_source=unsplash&amp;utm_medium=referral&amp;utm_content=creditCopyTex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publicdomain/mark/1.0/" TargetMode="External"/><Relationship Id="rId5" Type="http://schemas.openxmlformats.org/officeDocument/2006/relationships/hyperlink" Target="https://www.flickr.com/photos/188592865@N02/" TargetMode="External"/><Relationship Id="rId4" Type="http://schemas.openxmlformats.org/officeDocument/2006/relationships/hyperlink" Target="https://www.flickr.com/photos/188592865@N02/5000485878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7: OPERATIONS MANAGEMENT – </a:t>
            </a:r>
          </a:p>
          <a:p>
            <a:r>
              <a:rPr lang="en-US" sz="3000" b="1" dirty="0">
                <a:latin typeface="Arial" panose="020B0604020202020204" pitchFamily="34" charset="0"/>
                <a:cs typeface="Arial" panose="020B0604020202020204" pitchFamily="34" charset="0"/>
              </a:rPr>
              <a:t>                      CAREER READINESS</a:t>
            </a: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68F2-4CDD-188E-D8AA-DB7BB24433FA}"/>
              </a:ext>
            </a:extLst>
          </p:cNvPr>
          <p:cNvSpPr>
            <a:spLocks noGrp="1"/>
          </p:cNvSpPr>
          <p:nvPr>
            <p:ph type="title"/>
          </p:nvPr>
        </p:nvSpPr>
        <p:spPr/>
        <p:txBody>
          <a:bodyPr>
            <a:noAutofit/>
          </a:bodyPr>
          <a:lstStyle/>
          <a:p>
            <a:r>
              <a:rPr lang="en-US" dirty="0"/>
              <a:t>7.5 Interviews I</a:t>
            </a:r>
            <a:br>
              <a:rPr lang="en-US" dirty="0"/>
            </a:br>
            <a:br>
              <a:rPr lang="en-US" dirty="0"/>
            </a:br>
            <a:endParaRPr lang="en-US" dirty="0"/>
          </a:p>
        </p:txBody>
      </p:sp>
      <p:sp>
        <p:nvSpPr>
          <p:cNvPr id="3" name="Text Placeholder 2">
            <a:extLst>
              <a:ext uri="{FF2B5EF4-FFF2-40B4-BE49-F238E27FC236}">
                <a16:creationId xmlns:a16="http://schemas.microsoft.com/office/drawing/2014/main" id="{BAEDCDA0-CF4C-1BE1-93B1-FBBE8F6B212C}"/>
              </a:ext>
            </a:extLst>
          </p:cNvPr>
          <p:cNvSpPr>
            <a:spLocks noGrp="1"/>
          </p:cNvSpPr>
          <p:nvPr>
            <p:ph type="body" idx="1"/>
          </p:nvPr>
        </p:nvSpPr>
        <p:spPr/>
        <p:txBody>
          <a:bodyPr>
            <a:normAutofit/>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There are two major categories that employers are looking to evaluate in a candidate during an interview.</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CA" sz="2000" b="1" i="0" u="none" strike="noStrike" dirty="0">
                <a:solidFill>
                  <a:srgbClr val="373D3F"/>
                </a:solidFill>
                <a:effectLst/>
                <a:latin typeface="Arial" panose="020B0604020202020204" pitchFamily="34" charset="0"/>
                <a:cs typeface="Arial" panose="020B0604020202020204" pitchFamily="34" charset="0"/>
              </a:rPr>
              <a:t>Qualifications: </a:t>
            </a:r>
            <a:r>
              <a:rPr lang="en-CA" sz="2000" b="0" i="0" u="none" strike="noStrike" dirty="0">
                <a:solidFill>
                  <a:srgbClr val="373D3F"/>
                </a:solidFill>
                <a:effectLst/>
                <a:latin typeface="Arial" panose="020B0604020202020204" pitchFamily="34" charset="0"/>
                <a:cs typeface="Arial" panose="020B0604020202020204" pitchFamily="34" charset="0"/>
              </a:rPr>
              <a:t>Do you have the required credentials, skills, and abilities to perform the job?</a:t>
            </a:r>
          </a:p>
          <a:p>
            <a:pPr algn="l">
              <a:buFont typeface="Arial" panose="020B0604020202020204" pitchFamily="34" charset="0"/>
              <a:buChar char="•"/>
            </a:pPr>
            <a:r>
              <a:rPr lang="en-CA" sz="2000" b="1" i="0" u="none" strike="noStrike" dirty="0">
                <a:solidFill>
                  <a:srgbClr val="373D3F"/>
                </a:solidFill>
                <a:effectLst/>
                <a:latin typeface="Arial" panose="020B0604020202020204" pitchFamily="34" charset="0"/>
                <a:cs typeface="Arial" panose="020B0604020202020204" pitchFamily="34" charset="0"/>
              </a:rPr>
              <a:t>Personal and career fit: </a:t>
            </a:r>
            <a:r>
              <a:rPr lang="en-CA" sz="2000" b="0" i="0" u="none" strike="noStrike" dirty="0">
                <a:solidFill>
                  <a:srgbClr val="373D3F"/>
                </a:solidFill>
                <a:effectLst/>
                <a:latin typeface="Arial" panose="020B0604020202020204" pitchFamily="34" charset="0"/>
                <a:cs typeface="Arial" panose="020B0604020202020204" pitchFamily="34" charset="0"/>
              </a:rPr>
              <a:t>Do your personal qualities, attributes, and career goals match with what the company is seeking?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53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C35D-6386-4359-9484-ED84167D4548}"/>
              </a:ext>
            </a:extLst>
          </p:cNvPr>
          <p:cNvSpPr>
            <a:spLocks noGrp="1"/>
          </p:cNvSpPr>
          <p:nvPr>
            <p:ph type="title"/>
          </p:nvPr>
        </p:nvSpPr>
        <p:spPr/>
        <p:txBody>
          <a:bodyPr>
            <a:normAutofit fontScale="90000"/>
          </a:bodyPr>
          <a:lstStyle/>
          <a:p>
            <a:r>
              <a:rPr lang="en-US" dirty="0"/>
              <a:t>7.5 Interviews II</a:t>
            </a:r>
            <a:br>
              <a:rPr lang="en-US" dirty="0"/>
            </a:br>
            <a:br>
              <a:rPr lang="en-US" dirty="0"/>
            </a:br>
            <a:endParaRPr lang="en-US" dirty="0"/>
          </a:p>
        </p:txBody>
      </p:sp>
      <p:sp>
        <p:nvSpPr>
          <p:cNvPr id="3" name="Text Placeholder 2">
            <a:extLst>
              <a:ext uri="{FF2B5EF4-FFF2-40B4-BE49-F238E27FC236}">
                <a16:creationId xmlns:a16="http://schemas.microsoft.com/office/drawing/2014/main" id="{BB5D6F0A-B391-3D33-0C88-ECC263D3EF5A}"/>
              </a:ext>
            </a:extLst>
          </p:cNvPr>
          <p:cNvSpPr>
            <a:spLocks noGrp="1"/>
          </p:cNvSpPr>
          <p:nvPr>
            <p:ph type="body" idx="1"/>
          </p:nvPr>
        </p:nvSpPr>
        <p:spPr/>
        <p:txBody>
          <a:bodyPr>
            <a:normAutofit lnSpcReduction="10000"/>
          </a:bodyPr>
          <a:lstStyle/>
          <a:p>
            <a:pPr marL="114300" indent="0">
              <a:buNone/>
            </a:pPr>
            <a:r>
              <a:rPr lang="en-US" b="1" dirty="0"/>
              <a:t>Common Interview Types</a:t>
            </a:r>
          </a:p>
          <a:p>
            <a:pPr marL="114300" indent="0">
              <a:buNone/>
            </a:pPr>
            <a:br>
              <a:rPr lang="en-US" dirty="0"/>
            </a:br>
            <a:r>
              <a:rPr lang="en-US" dirty="0"/>
              <a:t>There are many different types of interviews being used in today’s job market. Understanding the most common interview formats will help you manage your expectations and prepare better.</a:t>
            </a:r>
          </a:p>
          <a:p>
            <a:pPr marL="114300" indent="0">
              <a:buNone/>
            </a:pPr>
            <a:endParaRPr lang="en-US" dirty="0"/>
          </a:p>
          <a:p>
            <a:r>
              <a:rPr lang="en-CA" b="1" i="0" u="none" strike="noStrike" dirty="0">
                <a:solidFill>
                  <a:srgbClr val="373D3F"/>
                </a:solidFill>
                <a:effectLst/>
                <a:latin typeface="Encode Sans"/>
              </a:rPr>
              <a:t>Structured or formal</a:t>
            </a:r>
            <a:endParaRPr lang="en-US" b="1" i="0" u="none" strike="noStrike" dirty="0">
              <a:solidFill>
                <a:srgbClr val="373D3F"/>
              </a:solidFill>
              <a:effectLst/>
              <a:latin typeface="Encode Sans"/>
            </a:endParaRPr>
          </a:p>
          <a:p>
            <a:r>
              <a:rPr lang="en-CA" b="1" i="0" u="none" strike="noStrike" dirty="0">
                <a:solidFill>
                  <a:srgbClr val="373D3F"/>
                </a:solidFill>
                <a:effectLst/>
                <a:latin typeface="Encode Sans"/>
              </a:rPr>
              <a:t>Unstructured or informal</a:t>
            </a:r>
          </a:p>
          <a:p>
            <a:r>
              <a:rPr lang="en-CA" b="1" i="0" u="none" strike="noStrike" dirty="0">
                <a:solidFill>
                  <a:srgbClr val="373D3F"/>
                </a:solidFill>
                <a:effectLst/>
                <a:latin typeface="Encode Sans"/>
              </a:rPr>
              <a:t>Pre-screening, video, or telephone</a:t>
            </a:r>
            <a:endParaRPr lang="en-CA" b="1" dirty="0">
              <a:solidFill>
                <a:srgbClr val="373D3F"/>
              </a:solidFill>
              <a:latin typeface="Encode Sans"/>
            </a:endParaRPr>
          </a:p>
          <a:p>
            <a:r>
              <a:rPr lang="en-CA" b="1" i="0" u="none" strike="noStrike" dirty="0">
                <a:solidFill>
                  <a:srgbClr val="373D3F"/>
                </a:solidFill>
                <a:effectLst/>
                <a:latin typeface="Encode Sans"/>
              </a:rPr>
              <a:t>Panel</a:t>
            </a:r>
          </a:p>
          <a:p>
            <a:r>
              <a:rPr lang="en-CA" b="1" i="0" u="none" strike="noStrike" dirty="0">
                <a:solidFill>
                  <a:srgbClr val="373D3F"/>
                </a:solidFill>
                <a:effectLst/>
                <a:latin typeface="Encode Sans"/>
              </a:rPr>
              <a:t>Group</a:t>
            </a:r>
            <a:endParaRPr lang="en-CA" b="1" dirty="0">
              <a:solidFill>
                <a:srgbClr val="373D3F"/>
              </a:solidFill>
              <a:latin typeface="Encode Sans"/>
            </a:endParaRPr>
          </a:p>
          <a:p>
            <a:r>
              <a:rPr lang="en-CA" b="1" i="0" u="none" strike="noStrike" dirty="0">
                <a:solidFill>
                  <a:srgbClr val="373D3F"/>
                </a:solidFill>
                <a:effectLst/>
                <a:latin typeface="Encode Sans"/>
              </a:rPr>
              <a:t>Performance, testing, or presentation</a:t>
            </a:r>
            <a:endParaRPr lang="en-US" dirty="0"/>
          </a:p>
        </p:txBody>
      </p:sp>
    </p:spTree>
    <p:extLst>
      <p:ext uri="{BB962C8B-B14F-4D97-AF65-F5344CB8AC3E}">
        <p14:creationId xmlns:p14="http://schemas.microsoft.com/office/powerpoint/2010/main" val="259434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39BE22-9C75-F751-AF71-166D00AFCE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13676" y="1149255"/>
            <a:ext cx="4530324" cy="3015497"/>
          </a:xfrm>
          <a:prstGeom prst="rect">
            <a:avLst/>
          </a:prstGeom>
        </p:spPr>
      </p:pic>
      <p:sp>
        <p:nvSpPr>
          <p:cNvPr id="2" name="Title 1">
            <a:extLst>
              <a:ext uri="{FF2B5EF4-FFF2-40B4-BE49-F238E27FC236}">
                <a16:creationId xmlns:a16="http://schemas.microsoft.com/office/drawing/2014/main" id="{2555CCE1-F622-5477-2C4F-3C4DF52D5B18}"/>
              </a:ext>
            </a:extLst>
          </p:cNvPr>
          <p:cNvSpPr>
            <a:spLocks noGrp="1"/>
          </p:cNvSpPr>
          <p:nvPr>
            <p:ph type="title"/>
          </p:nvPr>
        </p:nvSpPr>
        <p:spPr/>
        <p:txBody>
          <a:bodyPr>
            <a:normAutofit fontScale="90000"/>
          </a:bodyPr>
          <a:lstStyle/>
          <a:p>
            <a:r>
              <a:rPr lang="en-US" dirty="0"/>
              <a:t>7.6 Interview Questions I</a:t>
            </a:r>
            <a:br>
              <a:rPr lang="en-US" dirty="0"/>
            </a:br>
            <a:br>
              <a:rPr lang="en-US" dirty="0"/>
            </a:br>
            <a:endParaRPr lang="en-US" dirty="0"/>
          </a:p>
        </p:txBody>
      </p:sp>
      <p:sp>
        <p:nvSpPr>
          <p:cNvPr id="3" name="Text Placeholder 2">
            <a:extLst>
              <a:ext uri="{FF2B5EF4-FFF2-40B4-BE49-F238E27FC236}">
                <a16:creationId xmlns:a16="http://schemas.microsoft.com/office/drawing/2014/main" id="{9E05F2B9-C0B0-97CD-756B-83497816790A}"/>
              </a:ext>
            </a:extLst>
          </p:cNvPr>
          <p:cNvSpPr>
            <a:spLocks noGrp="1"/>
          </p:cNvSpPr>
          <p:nvPr>
            <p:ph type="body" idx="1"/>
          </p:nvPr>
        </p:nvSpPr>
        <p:spPr>
          <a:xfrm>
            <a:off x="311700" y="1229874"/>
            <a:ext cx="4954363" cy="3503625"/>
          </a:xfrm>
        </p:spPr>
        <p:txBody>
          <a:bodyPr>
            <a:normAutofit/>
          </a:bodyPr>
          <a:lstStyle/>
          <a:p>
            <a:pPr marL="114300" indent="0">
              <a:buNone/>
            </a:pPr>
            <a:r>
              <a:rPr lang="en-US" sz="2000" b="1" dirty="0"/>
              <a:t>Types of Questions</a:t>
            </a:r>
          </a:p>
          <a:p>
            <a:endParaRPr lang="en-US" sz="2000" dirty="0"/>
          </a:p>
          <a:p>
            <a:pPr marL="114300" indent="0">
              <a:buNone/>
            </a:pPr>
            <a:r>
              <a:rPr lang="en-US" sz="2000" dirty="0"/>
              <a:t>Preparation is essential for a successful interview! You want to ensure that you are able to convey to the employer that you are the most suitable candidate for the position. </a:t>
            </a:r>
          </a:p>
          <a:p>
            <a:endParaRPr lang="en-US" sz="2000" dirty="0"/>
          </a:p>
        </p:txBody>
      </p:sp>
      <p:sp>
        <p:nvSpPr>
          <p:cNvPr id="4" name="TextBox 3">
            <a:extLst>
              <a:ext uri="{FF2B5EF4-FFF2-40B4-BE49-F238E27FC236}">
                <a16:creationId xmlns:a16="http://schemas.microsoft.com/office/drawing/2014/main" id="{FDFCCE18-533F-5C9C-548A-C55ED57A5143}"/>
              </a:ext>
            </a:extLst>
          </p:cNvPr>
          <p:cNvSpPr txBox="1"/>
          <p:nvPr/>
        </p:nvSpPr>
        <p:spPr>
          <a:xfrm>
            <a:off x="6496724" y="4164752"/>
            <a:ext cx="4671152" cy="707886"/>
          </a:xfrm>
          <a:prstGeom prst="rect">
            <a:avLst/>
          </a:prstGeom>
          <a:noFill/>
        </p:spPr>
        <p:txBody>
          <a:bodyPr wrap="square">
            <a:spAutoFit/>
          </a:bodyPr>
          <a:lstStyle/>
          <a:p>
            <a:pPr algn="l"/>
            <a:r>
              <a:rPr lang="en-CA" sz="1050" b="0" i="0" dirty="0">
                <a:solidFill>
                  <a:srgbClr val="111111"/>
                </a:solidFill>
                <a:effectLst/>
                <a:latin typeface="+mn-lt"/>
                <a:hlinkClick r:id="rId4"/>
              </a:rPr>
              <a:t>Photo</a:t>
            </a:r>
            <a:r>
              <a:rPr lang="en-CA" sz="1050" b="0" i="0" dirty="0">
                <a:solidFill>
                  <a:srgbClr val="111111"/>
                </a:solidFill>
                <a:effectLst/>
                <a:latin typeface="+mn-lt"/>
              </a:rPr>
              <a:t> by </a:t>
            </a:r>
            <a:r>
              <a:rPr lang="en-CA" sz="1050" b="0" i="0" dirty="0" err="1">
                <a:solidFill>
                  <a:srgbClr val="767676"/>
                </a:solidFill>
                <a:effectLst/>
                <a:latin typeface="+mn-lt"/>
                <a:hlinkClick r:id="rId5"/>
              </a:rPr>
              <a:t>geralt</a:t>
            </a:r>
            <a:r>
              <a:rPr lang="en-CA" sz="1050" b="0" i="0" dirty="0">
                <a:solidFill>
                  <a:srgbClr val="111111"/>
                </a:solidFill>
                <a:effectLst/>
                <a:latin typeface="+mn-lt"/>
              </a:rPr>
              <a:t>, </a:t>
            </a:r>
            <a:r>
              <a:rPr lang="en-CA" sz="1050" b="0" i="0" dirty="0" err="1">
                <a:solidFill>
                  <a:srgbClr val="111111"/>
                </a:solidFill>
                <a:effectLst/>
                <a:latin typeface="+mn-lt"/>
                <a:hlinkClick r:id="rId6"/>
              </a:rPr>
              <a:t>Pixabay</a:t>
            </a:r>
            <a:r>
              <a:rPr lang="en-CA" sz="1050" b="0" i="0" dirty="0">
                <a:solidFill>
                  <a:srgbClr val="111111"/>
                </a:solidFill>
                <a:effectLst/>
                <a:latin typeface="+mn-lt"/>
                <a:hlinkClick r:id="rId6"/>
              </a:rPr>
              <a:t> License</a:t>
            </a:r>
            <a:endParaRPr lang="en-CA" sz="1050" b="0" i="0" dirty="0">
              <a:solidFill>
                <a:srgbClr val="111111"/>
              </a:solidFill>
              <a:effectLst/>
              <a:latin typeface="+mn-lt"/>
            </a:endParaRPr>
          </a:p>
          <a:p>
            <a:br>
              <a:rPr lang="en-CA" dirty="0"/>
            </a:br>
            <a:endParaRPr lang="en-US" dirty="0"/>
          </a:p>
        </p:txBody>
      </p:sp>
    </p:spTree>
    <p:extLst>
      <p:ext uri="{BB962C8B-B14F-4D97-AF65-F5344CB8AC3E}">
        <p14:creationId xmlns:p14="http://schemas.microsoft.com/office/powerpoint/2010/main" val="34061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F5E0-C496-B7CE-8729-722CB5574EEC}"/>
              </a:ext>
            </a:extLst>
          </p:cNvPr>
          <p:cNvSpPr>
            <a:spLocks noGrp="1"/>
          </p:cNvSpPr>
          <p:nvPr>
            <p:ph type="title"/>
          </p:nvPr>
        </p:nvSpPr>
        <p:spPr/>
        <p:txBody>
          <a:bodyPr>
            <a:normAutofit fontScale="90000"/>
          </a:bodyPr>
          <a:lstStyle/>
          <a:p>
            <a:r>
              <a:rPr lang="en-US" dirty="0"/>
              <a:t>7.6 Interview Questions II</a:t>
            </a:r>
            <a:br>
              <a:rPr lang="en-US" dirty="0"/>
            </a:br>
            <a:br>
              <a:rPr lang="en-US" dirty="0"/>
            </a:br>
            <a:endParaRPr lang="en-US" dirty="0"/>
          </a:p>
        </p:txBody>
      </p:sp>
      <p:sp>
        <p:nvSpPr>
          <p:cNvPr id="3" name="Text Placeholder 2">
            <a:extLst>
              <a:ext uri="{FF2B5EF4-FFF2-40B4-BE49-F238E27FC236}">
                <a16:creationId xmlns:a16="http://schemas.microsoft.com/office/drawing/2014/main" id="{C460A437-7CE3-4FE4-5F3C-31514AB69FAA}"/>
              </a:ext>
            </a:extLst>
          </p:cNvPr>
          <p:cNvSpPr>
            <a:spLocks noGrp="1"/>
          </p:cNvSpPr>
          <p:nvPr>
            <p:ph type="body" idx="1"/>
          </p:nvPr>
        </p:nvSpPr>
        <p:spPr/>
        <p:txBody>
          <a:bodyPr>
            <a:normAutofit/>
          </a:bodyPr>
          <a:lstStyle/>
          <a:p>
            <a:pPr marL="114300" indent="0">
              <a:buNone/>
            </a:pPr>
            <a:r>
              <a:rPr lang="en-US" sz="2000" b="1" dirty="0"/>
              <a:t>Introductory Questions</a:t>
            </a:r>
          </a:p>
          <a:p>
            <a:endParaRPr lang="en-US" sz="2000" dirty="0"/>
          </a:p>
          <a:p>
            <a:pPr marL="114300" indent="0">
              <a:buNone/>
            </a:pPr>
            <a:r>
              <a:rPr lang="en-US" sz="2000" dirty="0"/>
              <a:t>Introductory questions give you an opportunity to describe yourself and your accomplishments as they pertain to the job you are applying for. These questions are used to assess your background, your experience, and your organizational fit. Being that they are open-ended questions, they give you an opportunity to sell yourself.</a:t>
            </a:r>
          </a:p>
          <a:p>
            <a:endParaRPr lang="en-US" sz="2000" dirty="0"/>
          </a:p>
          <a:p>
            <a:endParaRPr lang="en-US" sz="2000" dirty="0"/>
          </a:p>
        </p:txBody>
      </p:sp>
    </p:spTree>
    <p:extLst>
      <p:ext uri="{BB962C8B-B14F-4D97-AF65-F5344CB8AC3E}">
        <p14:creationId xmlns:p14="http://schemas.microsoft.com/office/powerpoint/2010/main" val="141454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F6F4-3CE7-EC4C-23AC-CE6B6A566613}"/>
              </a:ext>
            </a:extLst>
          </p:cNvPr>
          <p:cNvSpPr>
            <a:spLocks noGrp="1"/>
          </p:cNvSpPr>
          <p:nvPr>
            <p:ph type="title"/>
          </p:nvPr>
        </p:nvSpPr>
        <p:spPr/>
        <p:txBody>
          <a:bodyPr>
            <a:normAutofit fontScale="90000"/>
          </a:bodyPr>
          <a:lstStyle/>
          <a:p>
            <a:r>
              <a:rPr lang="en-US" dirty="0"/>
              <a:t>7.6 Interview Questions III</a:t>
            </a:r>
            <a:br>
              <a:rPr lang="en-US" dirty="0"/>
            </a:br>
            <a:br>
              <a:rPr lang="en-US" dirty="0"/>
            </a:br>
            <a:endParaRPr lang="en-US" dirty="0"/>
          </a:p>
        </p:txBody>
      </p:sp>
      <p:sp>
        <p:nvSpPr>
          <p:cNvPr id="3" name="Text Placeholder 2">
            <a:extLst>
              <a:ext uri="{FF2B5EF4-FFF2-40B4-BE49-F238E27FC236}">
                <a16:creationId xmlns:a16="http://schemas.microsoft.com/office/drawing/2014/main" id="{6DD470AE-3E3C-E9E8-A877-4B45D1FAAABE}"/>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Behavioural questions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Behavioural questions will ask you to describe a specific situation or experience and require you to provide an example of how you handled it in the past. Behavioural interviews are founded on the idea that the best predictor of future behaviour is based on evaluating past behaviour. </a:t>
            </a:r>
          </a:p>
        </p:txBody>
      </p:sp>
    </p:spTree>
    <p:extLst>
      <p:ext uri="{BB962C8B-B14F-4D97-AF65-F5344CB8AC3E}">
        <p14:creationId xmlns:p14="http://schemas.microsoft.com/office/powerpoint/2010/main" val="360075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96E0-B7A0-34EC-6592-FC76A2EBCFA3}"/>
              </a:ext>
            </a:extLst>
          </p:cNvPr>
          <p:cNvSpPr>
            <a:spLocks noGrp="1"/>
          </p:cNvSpPr>
          <p:nvPr>
            <p:ph type="title"/>
          </p:nvPr>
        </p:nvSpPr>
        <p:spPr/>
        <p:txBody>
          <a:bodyPr>
            <a:normAutofit fontScale="90000"/>
          </a:bodyPr>
          <a:lstStyle/>
          <a:p>
            <a:r>
              <a:rPr lang="en-US" dirty="0"/>
              <a:t>7.6 Interview Questions IV</a:t>
            </a:r>
            <a:br>
              <a:rPr lang="en-US" dirty="0"/>
            </a:br>
            <a:br>
              <a:rPr lang="en-US" dirty="0"/>
            </a:br>
            <a:endParaRPr lang="en-US" dirty="0"/>
          </a:p>
        </p:txBody>
      </p:sp>
      <p:sp>
        <p:nvSpPr>
          <p:cNvPr id="3" name="Text Placeholder 2">
            <a:extLst>
              <a:ext uri="{FF2B5EF4-FFF2-40B4-BE49-F238E27FC236}">
                <a16:creationId xmlns:a16="http://schemas.microsoft.com/office/drawing/2014/main" id="{194F5E68-F195-1964-7522-1E308EAB718D}"/>
              </a:ext>
            </a:extLst>
          </p:cNvPr>
          <p:cNvSpPr>
            <a:spLocks noGrp="1"/>
          </p:cNvSpPr>
          <p:nvPr>
            <p:ph type="body" idx="1"/>
          </p:nvPr>
        </p:nvSpPr>
        <p:spPr/>
        <p:txBody>
          <a:bodyPr>
            <a:normAutofit/>
          </a:bodyPr>
          <a:lstStyle/>
          <a:p>
            <a:pPr marL="114300" indent="0">
              <a:buNone/>
            </a:pPr>
            <a:r>
              <a:rPr lang="en-US" sz="2000" b="1" dirty="0"/>
              <a:t>Situational questions</a:t>
            </a:r>
          </a:p>
          <a:p>
            <a:pPr marL="114300" indent="0">
              <a:buNone/>
            </a:pPr>
            <a:endParaRPr lang="en-US" sz="2000" dirty="0"/>
          </a:p>
          <a:p>
            <a:pPr marL="114300" indent="0">
              <a:buNone/>
            </a:pPr>
            <a:r>
              <a:rPr lang="en-US" sz="2000" dirty="0"/>
              <a:t>Situational questions are focused on hypothetical scenarios, and they require you to demonstrate sound judgment with a response or solution to a problem that you may not have experienced before. Sometimes these questions require you to think outside the box, and carefully consider what is really being asked.</a:t>
            </a:r>
            <a:br>
              <a:rPr lang="en-US" sz="2000" dirty="0"/>
            </a:br>
            <a:endParaRPr lang="en-US" sz="2000" dirty="0"/>
          </a:p>
        </p:txBody>
      </p:sp>
    </p:spTree>
    <p:extLst>
      <p:ext uri="{BB962C8B-B14F-4D97-AF65-F5344CB8AC3E}">
        <p14:creationId xmlns:p14="http://schemas.microsoft.com/office/powerpoint/2010/main" val="255330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9B2C-B537-3CC8-5722-537212E0C520}"/>
              </a:ext>
            </a:extLst>
          </p:cNvPr>
          <p:cNvSpPr>
            <a:spLocks noGrp="1"/>
          </p:cNvSpPr>
          <p:nvPr>
            <p:ph type="title"/>
          </p:nvPr>
        </p:nvSpPr>
        <p:spPr/>
        <p:txBody>
          <a:bodyPr>
            <a:noAutofit/>
          </a:bodyPr>
          <a:lstStyle/>
          <a:p>
            <a:r>
              <a:rPr lang="en-US" dirty="0"/>
              <a:t>7.6 Interview Questions V</a:t>
            </a:r>
            <a:br>
              <a:rPr lang="en-US" dirty="0"/>
            </a:br>
            <a:br>
              <a:rPr lang="en-US" dirty="0"/>
            </a:br>
            <a:endParaRPr lang="en-US" dirty="0"/>
          </a:p>
        </p:txBody>
      </p:sp>
      <p:sp>
        <p:nvSpPr>
          <p:cNvPr id="3" name="Text Placeholder 2">
            <a:extLst>
              <a:ext uri="{FF2B5EF4-FFF2-40B4-BE49-F238E27FC236}">
                <a16:creationId xmlns:a16="http://schemas.microsoft.com/office/drawing/2014/main" id="{71F9D717-0E63-F330-8BA6-76AEED6649BC}"/>
              </a:ext>
            </a:extLst>
          </p:cNvPr>
          <p:cNvSpPr>
            <a:spLocks noGrp="1"/>
          </p:cNvSpPr>
          <p:nvPr>
            <p:ph type="body" idx="1"/>
          </p:nvPr>
        </p:nvSpPr>
        <p:spPr/>
        <p:txBody>
          <a:bodyPr>
            <a:normAutofit/>
          </a:bodyPr>
          <a:lstStyle/>
          <a:p>
            <a:pPr marL="114300" indent="0">
              <a:buNone/>
            </a:pPr>
            <a:r>
              <a:rPr lang="en-US" sz="2000" b="1" dirty="0"/>
              <a:t>Unlawful Questions</a:t>
            </a:r>
          </a:p>
          <a:p>
            <a:pPr marL="114300" indent="0">
              <a:buNone/>
            </a:pPr>
            <a:br>
              <a:rPr lang="en-US" sz="2000" dirty="0"/>
            </a:br>
            <a:r>
              <a:rPr lang="en-US" sz="2000" dirty="0"/>
              <a:t>The Law in Ontario prohibits discrimination in employment on the basis of: </a:t>
            </a:r>
            <a:r>
              <a:rPr lang="en-US" sz="2000" b="1" dirty="0"/>
              <a:t>age, ancestry, </a:t>
            </a:r>
            <a:r>
              <a:rPr lang="en-US" sz="2000" b="1" dirty="0" err="1"/>
              <a:t>colour</a:t>
            </a:r>
            <a:r>
              <a:rPr lang="en-US" sz="2000" b="1" dirty="0"/>
              <a:t>, race, citizenship, ethnic origin, place of origin, creed, disability, family status, marital status </a:t>
            </a:r>
            <a:r>
              <a:rPr lang="en-US" sz="2000" dirty="0"/>
              <a:t>(including single status), </a:t>
            </a:r>
            <a:r>
              <a:rPr lang="en-US" sz="2000" b="1" dirty="0"/>
              <a:t>gender identity, gender expression, receipt of public assistance </a:t>
            </a:r>
            <a:r>
              <a:rPr lang="en-US" sz="2000" dirty="0"/>
              <a:t>(in housing only), </a:t>
            </a:r>
            <a:r>
              <a:rPr lang="en-US" sz="2000" b="1" dirty="0"/>
              <a:t>record of offences </a:t>
            </a:r>
            <a:r>
              <a:rPr lang="en-US" sz="2000" dirty="0"/>
              <a:t>(in employment only), </a:t>
            </a:r>
            <a:r>
              <a:rPr lang="en-US" sz="2000" b="1" dirty="0"/>
              <a:t>sex</a:t>
            </a:r>
            <a:r>
              <a:rPr lang="en-US" sz="2000" dirty="0"/>
              <a:t> (including pregnancy and breastfeeding), and </a:t>
            </a:r>
            <a:r>
              <a:rPr lang="en-US" sz="2000" b="1" dirty="0"/>
              <a:t>sexual orientation</a:t>
            </a:r>
            <a:r>
              <a:rPr lang="en-US" sz="2000" dirty="0"/>
              <a:t>. </a:t>
            </a:r>
          </a:p>
        </p:txBody>
      </p:sp>
    </p:spTree>
    <p:extLst>
      <p:ext uri="{BB962C8B-B14F-4D97-AF65-F5344CB8AC3E}">
        <p14:creationId xmlns:p14="http://schemas.microsoft.com/office/powerpoint/2010/main" val="70827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69E3-CCD8-037E-E2F0-9AC07ED2CC7B}"/>
              </a:ext>
            </a:extLst>
          </p:cNvPr>
          <p:cNvSpPr>
            <a:spLocks noGrp="1"/>
          </p:cNvSpPr>
          <p:nvPr>
            <p:ph type="title"/>
          </p:nvPr>
        </p:nvSpPr>
        <p:spPr/>
        <p:txBody>
          <a:bodyPr>
            <a:normAutofit fontScale="90000"/>
          </a:bodyPr>
          <a:lstStyle/>
          <a:p>
            <a:r>
              <a:rPr lang="en-US" dirty="0"/>
              <a:t>7.7 Key Takeaways</a:t>
            </a:r>
            <a:br>
              <a:rPr lang="en-US" dirty="0"/>
            </a:br>
            <a:br>
              <a:rPr lang="en-US" dirty="0"/>
            </a:br>
            <a:endParaRPr lang="en-US" dirty="0"/>
          </a:p>
        </p:txBody>
      </p:sp>
      <p:sp>
        <p:nvSpPr>
          <p:cNvPr id="3" name="Text Placeholder 2">
            <a:extLst>
              <a:ext uri="{FF2B5EF4-FFF2-40B4-BE49-F238E27FC236}">
                <a16:creationId xmlns:a16="http://schemas.microsoft.com/office/drawing/2014/main" id="{E9632BFB-E41A-7003-5AA6-6C29316C8BDF}"/>
              </a:ext>
            </a:extLst>
          </p:cNvPr>
          <p:cNvSpPr>
            <a:spLocks noGrp="1"/>
          </p:cNvSpPr>
          <p:nvPr>
            <p:ph type="body" idx="1"/>
          </p:nvPr>
        </p:nvSpPr>
        <p:spPr/>
        <p:txBody>
          <a:bodyPr>
            <a:normAutofit fontScale="92500" lnSpcReduction="20000"/>
          </a:bodyPr>
          <a:lstStyle/>
          <a:p>
            <a:r>
              <a:rPr lang="en-US" dirty="0"/>
              <a:t>Being well organized and prepared is key to the job search process. </a:t>
            </a:r>
          </a:p>
          <a:p>
            <a:endParaRPr lang="en-US" dirty="0"/>
          </a:p>
          <a:p>
            <a:r>
              <a:rPr lang="en-US" dirty="0"/>
              <a:t>Take the time to set your career goals and thoroughly research the organizations you are most interested in working for. </a:t>
            </a:r>
          </a:p>
          <a:p>
            <a:endParaRPr lang="en-US" dirty="0"/>
          </a:p>
          <a:p>
            <a:r>
              <a:rPr lang="en-US" dirty="0"/>
              <a:t>Reflect on what sets you apart from your competition and consider upskilling with micro-credentials, volunteering and gaining part-time work experience.</a:t>
            </a:r>
          </a:p>
          <a:p>
            <a:endParaRPr lang="en-US" dirty="0"/>
          </a:p>
          <a:p>
            <a:r>
              <a:rPr lang="en-US" dirty="0"/>
              <a:t>Don’t overlook both your personal and professional network as you look to make important connections that will assist you in your job search. </a:t>
            </a:r>
          </a:p>
          <a:p>
            <a:endParaRPr lang="en-US" dirty="0"/>
          </a:p>
          <a:p>
            <a:r>
              <a:rPr lang="en-US" dirty="0"/>
              <a:t>Use social media to make connections and research jobs, such as LinkedIn.</a:t>
            </a:r>
          </a:p>
          <a:p>
            <a:endParaRPr lang="en-US" dirty="0"/>
          </a:p>
          <a:p>
            <a:r>
              <a:rPr lang="en-US" dirty="0"/>
              <a:t> Finally, practice answering sample questions to prepare for your job interview. </a:t>
            </a:r>
          </a:p>
        </p:txBody>
      </p:sp>
    </p:spTree>
    <p:extLst>
      <p:ext uri="{BB962C8B-B14F-4D97-AF65-F5344CB8AC3E}">
        <p14:creationId xmlns:p14="http://schemas.microsoft.com/office/powerpoint/2010/main" val="370723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Identify ways of gaining practical experience.</a:t>
            </a:r>
          </a:p>
          <a:p>
            <a:r>
              <a:rPr lang="en-CA" sz="2000" b="0" i="0" u="none" strike="noStrike" dirty="0">
                <a:solidFill>
                  <a:srgbClr val="000000"/>
                </a:solidFill>
                <a:effectLst/>
                <a:latin typeface="Arial" panose="020B0604020202020204" pitchFamily="34" charset="0"/>
                <a:cs typeface="Arial" panose="020B0604020202020204" pitchFamily="34" charset="0"/>
              </a:rPr>
              <a:t>Create and utilize an effective networking strategy.</a:t>
            </a:r>
          </a:p>
          <a:p>
            <a:r>
              <a:rPr lang="en-CA" sz="2000" b="0" i="0" u="none" strike="noStrike" dirty="0">
                <a:solidFill>
                  <a:srgbClr val="000000"/>
                </a:solidFill>
                <a:effectLst/>
                <a:latin typeface="Arial" panose="020B0604020202020204" pitchFamily="34" charset="0"/>
                <a:cs typeface="Arial" panose="020B0604020202020204" pitchFamily="34" charset="0"/>
              </a:rPr>
              <a:t>Identify the various types of interviews and interview questions.</a:t>
            </a:r>
          </a:p>
          <a:p>
            <a:pPr marL="114300" indent="0">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A865-8AC1-17C4-B866-D7EF3271B092}"/>
              </a:ext>
            </a:extLst>
          </p:cNvPr>
          <p:cNvSpPr>
            <a:spLocks noGrp="1"/>
          </p:cNvSpPr>
          <p:nvPr>
            <p:ph type="title"/>
          </p:nvPr>
        </p:nvSpPr>
        <p:spPr/>
        <p:txBody>
          <a:bodyPr>
            <a:noAutofit/>
          </a:bodyPr>
          <a:lstStyle/>
          <a:p>
            <a:r>
              <a:rPr lang="en-US" dirty="0"/>
              <a:t>7.1 The Job Search I</a:t>
            </a:r>
            <a:br>
              <a:rPr lang="en-US" dirty="0"/>
            </a:br>
            <a:br>
              <a:rPr lang="en-US" dirty="0"/>
            </a:br>
            <a:endParaRPr lang="en-US" dirty="0"/>
          </a:p>
        </p:txBody>
      </p:sp>
      <p:sp>
        <p:nvSpPr>
          <p:cNvPr id="3" name="Text Placeholder 2">
            <a:extLst>
              <a:ext uri="{FF2B5EF4-FFF2-40B4-BE49-F238E27FC236}">
                <a16:creationId xmlns:a16="http://schemas.microsoft.com/office/drawing/2014/main" id="{19C4FD71-3314-8965-61D9-F5C766380E8C}"/>
              </a:ext>
            </a:extLst>
          </p:cNvPr>
          <p:cNvSpPr>
            <a:spLocks noGrp="1"/>
          </p:cNvSpPr>
          <p:nvPr>
            <p:ph type="body" idx="1"/>
          </p:nvPr>
        </p:nvSpPr>
        <p:spPr>
          <a:xfrm>
            <a:off x="311700" y="1583818"/>
            <a:ext cx="3962845" cy="3339000"/>
          </a:xfrm>
        </p:spPr>
        <p:txBody>
          <a:bodyPr>
            <a:normAutofit/>
          </a:bodyPr>
          <a:lstStyle/>
          <a:p>
            <a:pPr marL="114300" indent="0">
              <a:buNone/>
            </a:pPr>
            <a:r>
              <a:rPr lang="en-US" sz="2000" dirty="0"/>
              <a:t>Let’s look at what it takes to complete a thorough job search, what sets you apart from your competition, how to tap into your networks, how to utilize social media, and the interview techniques that will help you attain the career you have been working towards.</a:t>
            </a:r>
          </a:p>
        </p:txBody>
      </p:sp>
      <p:sp>
        <p:nvSpPr>
          <p:cNvPr id="5" name="TextBox 4">
            <a:extLst>
              <a:ext uri="{FF2B5EF4-FFF2-40B4-BE49-F238E27FC236}">
                <a16:creationId xmlns:a16="http://schemas.microsoft.com/office/drawing/2014/main" id="{BE73EE0C-251D-DDF4-8556-3464C5B0A2A9}"/>
              </a:ext>
            </a:extLst>
          </p:cNvPr>
          <p:cNvSpPr txBox="1"/>
          <p:nvPr/>
        </p:nvSpPr>
        <p:spPr>
          <a:xfrm>
            <a:off x="6058222" y="4304352"/>
            <a:ext cx="4572000" cy="577081"/>
          </a:xfrm>
          <a:prstGeom prst="rect">
            <a:avLst/>
          </a:prstGeom>
          <a:noFill/>
        </p:spPr>
        <p:txBody>
          <a:bodyPr wrap="square">
            <a:spAutoFit/>
          </a:bodyPr>
          <a:lstStyle/>
          <a:p>
            <a:r>
              <a:rPr lang="en-CA" sz="1050" dirty="0">
                <a:effectLst/>
                <a:hlinkClick r:id="rId2"/>
              </a:rPr>
              <a:t>Photo</a:t>
            </a:r>
            <a:r>
              <a:rPr lang="en-CA" sz="1050" dirty="0">
                <a:effectLst/>
              </a:rPr>
              <a:t> by </a:t>
            </a:r>
            <a:r>
              <a:rPr lang="en-CA" sz="1050" dirty="0">
                <a:solidFill>
                  <a:srgbClr val="767676"/>
                </a:solidFill>
                <a:effectLst/>
                <a:hlinkClick r:id="rId3"/>
              </a:rPr>
              <a:t>Markus Winkler</a:t>
            </a:r>
            <a:r>
              <a:rPr lang="en-CA" sz="1050" dirty="0">
                <a:solidFill>
                  <a:srgbClr val="767676"/>
                </a:solidFill>
                <a:effectLst/>
              </a:rPr>
              <a:t>,</a:t>
            </a:r>
            <a:r>
              <a:rPr lang="en-CA" sz="1050" dirty="0">
                <a:effectLst/>
              </a:rPr>
              <a:t> </a:t>
            </a:r>
            <a:r>
              <a:rPr lang="en-CA" sz="1050" dirty="0">
                <a:hlinkClick r:id="rId4"/>
              </a:rPr>
              <a:t>Unsplash License</a:t>
            </a:r>
            <a:endParaRPr lang="en-CA" sz="1050" dirty="0">
              <a:effectLst/>
            </a:endParaRPr>
          </a:p>
          <a:p>
            <a:pPr algn="l" fontAlgn="ctr"/>
            <a:br>
              <a:rPr lang="en-CA" sz="1050" b="0" i="0" dirty="0">
                <a:solidFill>
                  <a:srgbClr val="767676"/>
                </a:solidFill>
                <a:effectLst/>
                <a:latin typeface="-apple-system"/>
                <a:hlinkClick r:id="rId5"/>
              </a:rPr>
            </a:br>
            <a:endParaRPr lang="en-CA" sz="1050" b="0" i="0" dirty="0">
              <a:solidFill>
                <a:srgbClr val="767676"/>
              </a:solidFill>
              <a:effectLst/>
              <a:latin typeface="-apple-system"/>
              <a:hlinkClick r:id="rId5"/>
            </a:endParaRPr>
          </a:p>
        </p:txBody>
      </p:sp>
      <p:pic>
        <p:nvPicPr>
          <p:cNvPr id="7" name="Picture 6">
            <a:extLst>
              <a:ext uri="{FF2B5EF4-FFF2-40B4-BE49-F238E27FC236}">
                <a16:creationId xmlns:a16="http://schemas.microsoft.com/office/drawing/2014/main" id="{1D0B0E35-33A0-3FD5-09CA-9D83FDF9754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15218" y="1559632"/>
            <a:ext cx="4117081" cy="2744720"/>
          </a:xfrm>
          <a:prstGeom prst="rect">
            <a:avLst/>
          </a:prstGeom>
        </p:spPr>
      </p:pic>
    </p:spTree>
    <p:extLst>
      <p:ext uri="{BB962C8B-B14F-4D97-AF65-F5344CB8AC3E}">
        <p14:creationId xmlns:p14="http://schemas.microsoft.com/office/powerpoint/2010/main" val="390301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8CBF-4978-0689-29E0-739A740FE7C5}"/>
              </a:ext>
            </a:extLst>
          </p:cNvPr>
          <p:cNvSpPr>
            <a:spLocks noGrp="1"/>
          </p:cNvSpPr>
          <p:nvPr>
            <p:ph type="title"/>
          </p:nvPr>
        </p:nvSpPr>
        <p:spPr/>
        <p:txBody>
          <a:bodyPr>
            <a:noAutofit/>
          </a:bodyPr>
          <a:lstStyle/>
          <a:p>
            <a:r>
              <a:rPr lang="en-US" dirty="0"/>
              <a:t>7.1 The Job Search II</a:t>
            </a:r>
            <a:br>
              <a:rPr lang="en-US" dirty="0"/>
            </a:br>
            <a:br>
              <a:rPr lang="en-US" dirty="0"/>
            </a:br>
            <a:endParaRPr lang="en-US" dirty="0"/>
          </a:p>
        </p:txBody>
      </p:sp>
      <p:sp>
        <p:nvSpPr>
          <p:cNvPr id="3" name="Text Placeholder 2">
            <a:extLst>
              <a:ext uri="{FF2B5EF4-FFF2-40B4-BE49-F238E27FC236}">
                <a16:creationId xmlns:a16="http://schemas.microsoft.com/office/drawing/2014/main" id="{A5ACE36C-DA5C-1695-8BD5-F9CAD0111971}"/>
              </a:ext>
            </a:extLst>
          </p:cNvPr>
          <p:cNvSpPr>
            <a:spLocks noGrp="1"/>
          </p:cNvSpPr>
          <p:nvPr>
            <p:ph type="body" idx="1"/>
          </p:nvPr>
        </p:nvSpPr>
        <p:spPr/>
        <p:txBody>
          <a:bodyPr>
            <a:normAutofit/>
          </a:bodyPr>
          <a:lstStyle/>
          <a:p>
            <a:pPr marL="114300" indent="0">
              <a:buNone/>
            </a:pPr>
            <a:r>
              <a:rPr lang="en-US" sz="2000" b="1" dirty="0"/>
              <a:t>The Hidden Job Market</a:t>
            </a:r>
          </a:p>
          <a:p>
            <a:pPr marL="114300" indent="0">
              <a:buNone/>
            </a:pPr>
            <a:br>
              <a:rPr lang="en-US" sz="2000" dirty="0"/>
            </a:br>
            <a:r>
              <a:rPr lang="en-US" sz="2000" dirty="0"/>
              <a:t>The hidden job market accounts for </a:t>
            </a:r>
            <a:r>
              <a:rPr lang="en-US" sz="2000" b="1" dirty="0"/>
              <a:t>65-80% of available jobs</a:t>
            </a:r>
            <a:r>
              <a:rPr lang="en-US" sz="2000" dirty="0"/>
              <a:t>, suggesting that an unprecedented number of jobs are no longer being publicly posted. More often than not, positions are being filled internally, by referral or through direct contacts. This is because some employers prefer to fill vacancies by word of mouth, referral programs, and internal job postings.</a:t>
            </a:r>
          </a:p>
        </p:txBody>
      </p:sp>
    </p:spTree>
    <p:extLst>
      <p:ext uri="{BB962C8B-B14F-4D97-AF65-F5344CB8AC3E}">
        <p14:creationId xmlns:p14="http://schemas.microsoft.com/office/powerpoint/2010/main" val="316539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CBC9-A64C-E665-EC62-5CD6355E3C0D}"/>
              </a:ext>
            </a:extLst>
          </p:cNvPr>
          <p:cNvSpPr>
            <a:spLocks noGrp="1"/>
          </p:cNvSpPr>
          <p:nvPr>
            <p:ph type="title"/>
          </p:nvPr>
        </p:nvSpPr>
        <p:spPr/>
        <p:txBody>
          <a:bodyPr>
            <a:noAutofit/>
          </a:bodyPr>
          <a:lstStyle/>
          <a:p>
            <a:r>
              <a:rPr lang="en-US" dirty="0"/>
              <a:t>7.2 What Sets You Apart?</a:t>
            </a:r>
            <a:br>
              <a:rPr lang="en-US" dirty="0"/>
            </a:br>
            <a:br>
              <a:rPr lang="en-US" dirty="0"/>
            </a:br>
            <a:endParaRPr lang="en-US" dirty="0"/>
          </a:p>
        </p:txBody>
      </p:sp>
      <p:sp>
        <p:nvSpPr>
          <p:cNvPr id="3" name="Text Placeholder 2">
            <a:extLst>
              <a:ext uri="{FF2B5EF4-FFF2-40B4-BE49-F238E27FC236}">
                <a16:creationId xmlns:a16="http://schemas.microsoft.com/office/drawing/2014/main" id="{808E4E86-2057-A5CB-8E68-87312A5B7C40}"/>
              </a:ext>
            </a:extLst>
          </p:cNvPr>
          <p:cNvSpPr>
            <a:spLocks noGrp="1"/>
          </p:cNvSpPr>
          <p:nvPr>
            <p:ph type="body" idx="1"/>
          </p:nvPr>
        </p:nvSpPr>
        <p:spPr/>
        <p:txBody>
          <a:bodyPr/>
          <a:lstStyle/>
          <a:p>
            <a:pPr marL="114300" indent="0">
              <a:buNone/>
            </a:pPr>
            <a:r>
              <a:rPr lang="en-US" sz="2000" b="1" dirty="0"/>
              <a:t>Social Intelligence</a:t>
            </a:r>
          </a:p>
          <a:p>
            <a:pPr marL="114300" indent="0">
              <a:buNone/>
            </a:pPr>
            <a:endParaRPr lang="en-US" dirty="0"/>
          </a:p>
          <a:p>
            <a:pPr marL="114300" indent="0">
              <a:buNone/>
            </a:pPr>
            <a:br>
              <a:rPr lang="en-US" dirty="0"/>
            </a:br>
            <a:endParaRPr lang="en-US" dirty="0"/>
          </a:p>
        </p:txBody>
      </p:sp>
      <p:pic>
        <p:nvPicPr>
          <p:cNvPr id="5" name="Picture 4">
            <a:extLst>
              <a:ext uri="{FF2B5EF4-FFF2-40B4-BE49-F238E27FC236}">
                <a16:creationId xmlns:a16="http://schemas.microsoft.com/office/drawing/2014/main" id="{99B6787E-D9AA-ED76-DC0D-EA8C95E9FB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7691" y="1229875"/>
            <a:ext cx="3668617" cy="3668617"/>
          </a:xfrm>
          <a:prstGeom prst="rect">
            <a:avLst/>
          </a:prstGeom>
        </p:spPr>
      </p:pic>
    </p:spTree>
    <p:extLst>
      <p:ext uri="{BB962C8B-B14F-4D97-AF65-F5344CB8AC3E}">
        <p14:creationId xmlns:p14="http://schemas.microsoft.com/office/powerpoint/2010/main" val="118648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19C0-D8E7-271E-46B1-E57FE1CAC0C0}"/>
              </a:ext>
            </a:extLst>
          </p:cNvPr>
          <p:cNvSpPr>
            <a:spLocks noGrp="1"/>
          </p:cNvSpPr>
          <p:nvPr>
            <p:ph type="title"/>
          </p:nvPr>
        </p:nvSpPr>
        <p:spPr>
          <a:xfrm>
            <a:off x="223564" y="270725"/>
            <a:ext cx="9118739" cy="607800"/>
          </a:xfrm>
        </p:spPr>
        <p:txBody>
          <a:bodyPr>
            <a:noAutofit/>
          </a:bodyPr>
          <a:lstStyle/>
          <a:p>
            <a:r>
              <a:rPr lang="en-US" dirty="0"/>
              <a:t>7.3 Networking I</a:t>
            </a:r>
            <a:br>
              <a:rPr lang="en-US" dirty="0"/>
            </a:br>
            <a:br>
              <a:rPr lang="en-US" dirty="0"/>
            </a:br>
            <a:endParaRPr lang="en-US" dirty="0"/>
          </a:p>
        </p:txBody>
      </p:sp>
      <p:sp>
        <p:nvSpPr>
          <p:cNvPr id="3" name="Text Placeholder 2">
            <a:extLst>
              <a:ext uri="{FF2B5EF4-FFF2-40B4-BE49-F238E27FC236}">
                <a16:creationId xmlns:a16="http://schemas.microsoft.com/office/drawing/2014/main" id="{5F4A4BA7-DCCD-537C-164A-E19263A6A044}"/>
              </a:ext>
            </a:extLst>
          </p:cNvPr>
          <p:cNvSpPr>
            <a:spLocks noGrp="1"/>
          </p:cNvSpPr>
          <p:nvPr>
            <p:ph type="body" idx="1"/>
          </p:nvPr>
        </p:nvSpPr>
        <p:spPr>
          <a:xfrm>
            <a:off x="223565" y="1221068"/>
            <a:ext cx="4348435" cy="3005264"/>
          </a:xfrm>
        </p:spPr>
        <p:txBody>
          <a:bodyPr>
            <a:normAutofit/>
          </a:bodyPr>
          <a:lstStyle/>
          <a:p>
            <a:pPr marL="114300" indent="0">
              <a:buNone/>
            </a:pPr>
            <a:r>
              <a:rPr lang="en-US" sz="2000" dirty="0"/>
              <a:t>For many of us, just thinking about networking can make us break out into a cold sweat. However, networking is the simple act of exchanging information, specifically for the purpose of cultivating productive, organic, and lasting relationships.</a:t>
            </a:r>
          </a:p>
        </p:txBody>
      </p:sp>
      <p:sp>
        <p:nvSpPr>
          <p:cNvPr id="5" name="TextBox 4">
            <a:extLst>
              <a:ext uri="{FF2B5EF4-FFF2-40B4-BE49-F238E27FC236}">
                <a16:creationId xmlns:a16="http://schemas.microsoft.com/office/drawing/2014/main" id="{BD84C719-F543-072B-76C2-74E466D47531}"/>
              </a:ext>
            </a:extLst>
          </p:cNvPr>
          <p:cNvSpPr txBox="1"/>
          <p:nvPr/>
        </p:nvSpPr>
        <p:spPr>
          <a:xfrm>
            <a:off x="6709273" y="4235139"/>
            <a:ext cx="4671152" cy="707886"/>
          </a:xfrm>
          <a:prstGeom prst="rect">
            <a:avLst/>
          </a:prstGeom>
          <a:noFill/>
        </p:spPr>
        <p:txBody>
          <a:bodyPr wrap="square">
            <a:spAutoFit/>
          </a:bodyPr>
          <a:lstStyle/>
          <a:p>
            <a:pPr algn="l"/>
            <a:r>
              <a:rPr lang="en-CA" sz="1050" b="0" i="0" dirty="0">
                <a:solidFill>
                  <a:srgbClr val="111111"/>
                </a:solidFill>
                <a:effectLst/>
                <a:latin typeface="+mn-lt"/>
                <a:hlinkClick r:id="rId3"/>
              </a:rPr>
              <a:t>Photo</a:t>
            </a:r>
            <a:r>
              <a:rPr lang="en-CA" sz="1050" b="0" i="0" dirty="0">
                <a:solidFill>
                  <a:srgbClr val="111111"/>
                </a:solidFill>
                <a:effectLst/>
                <a:latin typeface="+mn-lt"/>
              </a:rPr>
              <a:t> by </a:t>
            </a:r>
            <a:r>
              <a:rPr lang="en-CA" sz="1050" b="0" i="0" dirty="0">
                <a:solidFill>
                  <a:srgbClr val="767676"/>
                </a:solidFill>
                <a:effectLst/>
                <a:latin typeface="+mn-lt"/>
                <a:hlinkClick r:id="rId4"/>
              </a:rPr>
              <a:t>Antenna</a:t>
            </a:r>
            <a:r>
              <a:rPr lang="en-CA" sz="1050" b="0" i="0" dirty="0">
                <a:solidFill>
                  <a:srgbClr val="767676"/>
                </a:solidFill>
                <a:effectLst/>
                <a:latin typeface="+mn-lt"/>
              </a:rPr>
              <a:t>, </a:t>
            </a:r>
            <a:r>
              <a:rPr lang="en-CA" sz="1050" b="0" i="0" dirty="0">
                <a:solidFill>
                  <a:srgbClr val="767676"/>
                </a:solidFill>
                <a:effectLst/>
                <a:latin typeface="+mn-lt"/>
                <a:hlinkClick r:id="rId5"/>
              </a:rPr>
              <a:t>Unsplash License</a:t>
            </a:r>
            <a:r>
              <a:rPr lang="en-CA" sz="1050" b="0" i="0" dirty="0">
                <a:solidFill>
                  <a:srgbClr val="111111"/>
                </a:solidFill>
                <a:effectLst/>
                <a:latin typeface="+mn-lt"/>
                <a:hlinkClick r:id="rId5"/>
              </a:rPr>
              <a:t> </a:t>
            </a:r>
            <a:endParaRPr lang="en-CA" sz="1050" b="0" i="0" dirty="0">
              <a:solidFill>
                <a:srgbClr val="111111"/>
              </a:solidFill>
              <a:effectLst/>
              <a:latin typeface="+mn-lt"/>
            </a:endParaRPr>
          </a:p>
          <a:p>
            <a:br>
              <a:rPr lang="en-CA" dirty="0"/>
            </a:br>
            <a:endParaRPr lang="en-US" dirty="0"/>
          </a:p>
        </p:txBody>
      </p:sp>
      <p:pic>
        <p:nvPicPr>
          <p:cNvPr id="7" name="Picture 6">
            <a:extLst>
              <a:ext uri="{FF2B5EF4-FFF2-40B4-BE49-F238E27FC236}">
                <a16:creationId xmlns:a16="http://schemas.microsoft.com/office/drawing/2014/main" id="{73862FE0-0115-BAB2-B923-2A36FA4CC7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037937" y="1229875"/>
            <a:ext cx="4006912" cy="3005264"/>
          </a:xfrm>
          <a:prstGeom prst="rect">
            <a:avLst/>
          </a:prstGeom>
        </p:spPr>
      </p:pic>
    </p:spTree>
    <p:extLst>
      <p:ext uri="{BB962C8B-B14F-4D97-AF65-F5344CB8AC3E}">
        <p14:creationId xmlns:p14="http://schemas.microsoft.com/office/powerpoint/2010/main" val="40280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4E36-1559-990D-7418-0C81BCE0446B}"/>
              </a:ext>
            </a:extLst>
          </p:cNvPr>
          <p:cNvSpPr>
            <a:spLocks noGrp="1"/>
          </p:cNvSpPr>
          <p:nvPr>
            <p:ph type="title"/>
          </p:nvPr>
        </p:nvSpPr>
        <p:spPr/>
        <p:txBody>
          <a:bodyPr>
            <a:noAutofit/>
          </a:bodyPr>
          <a:lstStyle/>
          <a:p>
            <a:r>
              <a:rPr lang="en-US" dirty="0"/>
              <a:t>7.3 Networking II</a:t>
            </a:r>
            <a:br>
              <a:rPr lang="en-US" dirty="0"/>
            </a:br>
            <a:br>
              <a:rPr lang="en-US" dirty="0"/>
            </a:br>
            <a:endParaRPr lang="en-US" dirty="0"/>
          </a:p>
        </p:txBody>
      </p:sp>
      <p:sp>
        <p:nvSpPr>
          <p:cNvPr id="3" name="Text Placeholder 2">
            <a:extLst>
              <a:ext uri="{FF2B5EF4-FFF2-40B4-BE49-F238E27FC236}">
                <a16:creationId xmlns:a16="http://schemas.microsoft.com/office/drawing/2014/main" id="{C8B949F2-FC56-0A29-4278-E4C18CEAB166}"/>
              </a:ext>
            </a:extLst>
          </p:cNvPr>
          <p:cNvSpPr>
            <a:spLocks noGrp="1"/>
          </p:cNvSpPr>
          <p:nvPr>
            <p:ph type="body" idx="1"/>
          </p:nvPr>
        </p:nvSpPr>
        <p:spPr/>
        <p:txBody>
          <a:bodyPr>
            <a:normAutofit fontScale="77500" lnSpcReduction="20000"/>
          </a:bodyPr>
          <a:lstStyle/>
          <a:p>
            <a:pPr marL="114300" indent="0">
              <a:buNone/>
            </a:pPr>
            <a:r>
              <a:rPr lang="en-US" sz="2600" b="1" dirty="0"/>
              <a:t>Tap Into Your Personal Networks</a:t>
            </a:r>
          </a:p>
          <a:p>
            <a:pPr marL="114300" indent="0">
              <a:buNone/>
            </a:pPr>
            <a:endParaRPr lang="en-US" sz="2600" b="1" dirty="0"/>
          </a:p>
          <a:p>
            <a:pPr marL="114300" indent="0">
              <a:buNone/>
            </a:pPr>
            <a:r>
              <a:rPr lang="en-US" sz="1900" b="1" dirty="0"/>
              <a:t>Here are some ways that you can utilize your existing networks:</a:t>
            </a:r>
          </a:p>
          <a:p>
            <a:pPr marL="114300" indent="0">
              <a:buNone/>
            </a:pPr>
            <a:endParaRPr lang="en-US" b="1" dirty="0"/>
          </a:p>
          <a:p>
            <a:pPr marL="114300" indent="0">
              <a:buNone/>
            </a:pPr>
            <a:endParaRPr lang="en-US" dirty="0"/>
          </a:p>
          <a:p>
            <a:r>
              <a:rPr lang="en-US" dirty="0"/>
              <a:t>Ask your network contacts for information or referrals to companies or industries and job leads.</a:t>
            </a:r>
          </a:p>
          <a:p>
            <a:pPr>
              <a:buFont typeface="+mj-lt"/>
              <a:buAutoNum type="arabicPeriod"/>
            </a:pPr>
            <a:endParaRPr lang="en-US" dirty="0"/>
          </a:p>
          <a:p>
            <a:r>
              <a:rPr lang="en-US" dirty="0"/>
              <a:t>Research your network contacts’ connections and inquire about people who are of interest to you.</a:t>
            </a:r>
          </a:p>
          <a:p>
            <a:pPr>
              <a:buFont typeface="+mj-lt"/>
              <a:buAutoNum type="arabicPeriod"/>
            </a:pPr>
            <a:endParaRPr lang="en-US" dirty="0"/>
          </a:p>
          <a:p>
            <a:r>
              <a:rPr lang="en-US" dirty="0"/>
              <a:t>Ask if you can use their name when contacting the referrals.</a:t>
            </a:r>
          </a:p>
          <a:p>
            <a:pPr>
              <a:buFont typeface="+mj-lt"/>
              <a:buAutoNum type="arabicPeriod"/>
            </a:pPr>
            <a:endParaRPr lang="en-US" dirty="0"/>
          </a:p>
          <a:p>
            <a:r>
              <a:rPr lang="en-US" dirty="0"/>
              <a:t>Always keep your networks informed of how they have helped you and thank them often for their efforts.</a:t>
            </a:r>
          </a:p>
          <a:p>
            <a:pPr>
              <a:buFont typeface="+mj-lt"/>
              <a:buAutoNum type="arabicPeriod"/>
            </a:pPr>
            <a:endParaRPr lang="en-US" dirty="0"/>
          </a:p>
          <a:p>
            <a:r>
              <a:rPr lang="en-US" dirty="0"/>
              <a:t>Help your network too. Share any contacts, advice, or job leads that would be of interest to them.</a:t>
            </a:r>
          </a:p>
          <a:p>
            <a:pPr marL="114300" indent="0">
              <a:buNone/>
            </a:pPr>
            <a:br>
              <a:rPr lang="en-US" dirty="0"/>
            </a:br>
            <a:endParaRPr lang="en-US" dirty="0"/>
          </a:p>
        </p:txBody>
      </p:sp>
    </p:spTree>
    <p:extLst>
      <p:ext uri="{BB962C8B-B14F-4D97-AF65-F5344CB8AC3E}">
        <p14:creationId xmlns:p14="http://schemas.microsoft.com/office/powerpoint/2010/main" val="260311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69EA-C235-C9C9-4F22-BA7155D4A3A5}"/>
              </a:ext>
            </a:extLst>
          </p:cNvPr>
          <p:cNvSpPr>
            <a:spLocks noGrp="1"/>
          </p:cNvSpPr>
          <p:nvPr>
            <p:ph type="title"/>
          </p:nvPr>
        </p:nvSpPr>
        <p:spPr>
          <a:xfrm>
            <a:off x="190514" y="407177"/>
            <a:ext cx="8520600" cy="607800"/>
          </a:xfrm>
        </p:spPr>
        <p:txBody>
          <a:bodyPr>
            <a:noAutofit/>
          </a:bodyPr>
          <a:lstStyle/>
          <a:p>
            <a:r>
              <a:rPr lang="en-US" dirty="0"/>
              <a:t>7.4 Social Media I</a:t>
            </a:r>
            <a:br>
              <a:rPr lang="en-US" dirty="0"/>
            </a:br>
            <a:br>
              <a:rPr lang="en-US" dirty="0"/>
            </a:br>
            <a:endParaRPr lang="en-US" dirty="0"/>
          </a:p>
        </p:txBody>
      </p:sp>
      <p:sp>
        <p:nvSpPr>
          <p:cNvPr id="3" name="Text Placeholder 2">
            <a:extLst>
              <a:ext uri="{FF2B5EF4-FFF2-40B4-BE49-F238E27FC236}">
                <a16:creationId xmlns:a16="http://schemas.microsoft.com/office/drawing/2014/main" id="{BBDDD853-582A-AC7C-E5C3-D28BAACBDE97}"/>
              </a:ext>
            </a:extLst>
          </p:cNvPr>
          <p:cNvSpPr>
            <a:spLocks noGrp="1"/>
          </p:cNvSpPr>
          <p:nvPr>
            <p:ph type="body" idx="1"/>
          </p:nvPr>
        </p:nvSpPr>
        <p:spPr>
          <a:xfrm>
            <a:off x="47294" y="1229875"/>
            <a:ext cx="4700975" cy="3339000"/>
          </a:xfrm>
        </p:spPr>
        <p:txBody>
          <a:bodyPr>
            <a:noAutofit/>
          </a:bodyPr>
          <a:lstStyle/>
          <a:p>
            <a:pPr marL="114300" indent="0">
              <a:buNone/>
            </a:pPr>
            <a:r>
              <a:rPr lang="en-US" sz="2000" b="1" dirty="0"/>
              <a:t>Use Social Networking Websites</a:t>
            </a:r>
          </a:p>
          <a:p>
            <a:pPr marL="114300" indent="0">
              <a:buNone/>
            </a:pPr>
            <a:br>
              <a:rPr lang="en-US" sz="2000" dirty="0"/>
            </a:br>
            <a:r>
              <a:rPr lang="en-US" sz="2000" dirty="0"/>
              <a:t>Social networking websites allow you to easily connect with people you may not have otherwise known. More employers are using </a:t>
            </a:r>
            <a:r>
              <a:rPr lang="en-US" sz="2000" b="1" dirty="0"/>
              <a:t>LinkedIn</a:t>
            </a:r>
            <a:r>
              <a:rPr lang="en-US" sz="2000" dirty="0"/>
              <a:t> to search for, pre-screen, and evaluate candidates. Among the most common social media sites are </a:t>
            </a:r>
            <a:r>
              <a:rPr lang="en-US" sz="2000" b="1" dirty="0"/>
              <a:t>LinkedIn, Facebook, and Twitter.</a:t>
            </a:r>
            <a:br>
              <a:rPr lang="en-US" sz="2000" dirty="0"/>
            </a:br>
            <a:endParaRPr lang="en-US" sz="2000" dirty="0"/>
          </a:p>
        </p:txBody>
      </p:sp>
      <p:pic>
        <p:nvPicPr>
          <p:cNvPr id="5" name="Picture 4">
            <a:extLst>
              <a:ext uri="{FF2B5EF4-FFF2-40B4-BE49-F238E27FC236}">
                <a16:creationId xmlns:a16="http://schemas.microsoft.com/office/drawing/2014/main" id="{F11706AD-7765-8DBA-002A-0DCC3CC1E0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8269" y="1407878"/>
            <a:ext cx="4235969" cy="3160997"/>
          </a:xfrm>
          <a:prstGeom prst="rect">
            <a:avLst/>
          </a:prstGeom>
        </p:spPr>
      </p:pic>
      <p:sp>
        <p:nvSpPr>
          <p:cNvPr id="4" name="TextBox 3">
            <a:extLst>
              <a:ext uri="{FF2B5EF4-FFF2-40B4-BE49-F238E27FC236}">
                <a16:creationId xmlns:a16="http://schemas.microsoft.com/office/drawing/2014/main" id="{A655BC67-D3D0-9965-3771-72C5F9ED0B64}"/>
              </a:ext>
            </a:extLst>
          </p:cNvPr>
          <p:cNvSpPr txBox="1"/>
          <p:nvPr/>
        </p:nvSpPr>
        <p:spPr>
          <a:xfrm>
            <a:off x="6047792" y="4565750"/>
            <a:ext cx="4671152" cy="707886"/>
          </a:xfrm>
          <a:prstGeom prst="rect">
            <a:avLst/>
          </a:prstGeom>
          <a:noFill/>
        </p:spPr>
        <p:txBody>
          <a:bodyPr wrap="square">
            <a:spAutoFit/>
          </a:bodyPr>
          <a:lstStyle/>
          <a:p>
            <a:pPr algn="l"/>
            <a:r>
              <a:rPr lang="en-CA" sz="1050" b="0" i="0" dirty="0">
                <a:solidFill>
                  <a:srgbClr val="111111"/>
                </a:solidFill>
                <a:effectLst/>
                <a:latin typeface="+mn-lt"/>
                <a:hlinkClick r:id="rId4"/>
              </a:rPr>
              <a:t>Photo</a:t>
            </a:r>
            <a:r>
              <a:rPr lang="en-CA" sz="1050" b="0" i="0" dirty="0">
                <a:solidFill>
                  <a:srgbClr val="111111"/>
                </a:solidFill>
                <a:effectLst/>
                <a:latin typeface="+mn-lt"/>
              </a:rPr>
              <a:t> by </a:t>
            </a:r>
            <a:r>
              <a:rPr lang="en-CA" sz="1050" b="0" i="0" dirty="0" err="1">
                <a:solidFill>
                  <a:srgbClr val="767676"/>
                </a:solidFill>
                <a:effectLst/>
                <a:latin typeface="+mn-lt"/>
                <a:hlinkClick r:id="rId5"/>
              </a:rPr>
              <a:t>zeekersolutionsmadrid</a:t>
            </a:r>
            <a:r>
              <a:rPr lang="en-CA" sz="1050" dirty="0">
                <a:solidFill>
                  <a:srgbClr val="111111"/>
                </a:solidFill>
                <a:latin typeface="+mn-lt"/>
              </a:rPr>
              <a:t>, </a:t>
            </a:r>
            <a:r>
              <a:rPr lang="en-CA" sz="1050" dirty="0">
                <a:solidFill>
                  <a:srgbClr val="111111"/>
                </a:solidFill>
                <a:latin typeface="+mn-lt"/>
                <a:hlinkClick r:id="rId6"/>
              </a:rPr>
              <a:t>Public Domain</a:t>
            </a:r>
            <a:endParaRPr lang="en-CA" sz="1050" b="0" i="0" dirty="0">
              <a:solidFill>
                <a:srgbClr val="111111"/>
              </a:solidFill>
              <a:effectLst/>
              <a:latin typeface="+mn-lt"/>
            </a:endParaRPr>
          </a:p>
          <a:p>
            <a:br>
              <a:rPr lang="en-CA" dirty="0"/>
            </a:br>
            <a:endParaRPr lang="en-US" dirty="0"/>
          </a:p>
        </p:txBody>
      </p:sp>
    </p:spTree>
    <p:extLst>
      <p:ext uri="{BB962C8B-B14F-4D97-AF65-F5344CB8AC3E}">
        <p14:creationId xmlns:p14="http://schemas.microsoft.com/office/powerpoint/2010/main" val="54149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09-EF3E-7C29-D8F6-E27B8482BDF4}"/>
              </a:ext>
            </a:extLst>
          </p:cNvPr>
          <p:cNvSpPr>
            <a:spLocks noGrp="1"/>
          </p:cNvSpPr>
          <p:nvPr>
            <p:ph type="title"/>
          </p:nvPr>
        </p:nvSpPr>
        <p:spPr>
          <a:xfrm>
            <a:off x="311700" y="178646"/>
            <a:ext cx="8520600" cy="607800"/>
          </a:xfrm>
        </p:spPr>
        <p:txBody>
          <a:bodyPr>
            <a:noAutofit/>
          </a:bodyPr>
          <a:lstStyle/>
          <a:p>
            <a:r>
              <a:rPr lang="en-US" dirty="0"/>
              <a:t>7.4 Social Media II</a:t>
            </a:r>
            <a:br>
              <a:rPr lang="en-US" dirty="0"/>
            </a:br>
            <a:br>
              <a:rPr lang="en-US" dirty="0"/>
            </a:br>
            <a:endParaRPr lang="en-US" dirty="0"/>
          </a:p>
        </p:txBody>
      </p:sp>
      <p:sp>
        <p:nvSpPr>
          <p:cNvPr id="3" name="Text Placeholder 2">
            <a:extLst>
              <a:ext uri="{FF2B5EF4-FFF2-40B4-BE49-F238E27FC236}">
                <a16:creationId xmlns:a16="http://schemas.microsoft.com/office/drawing/2014/main" id="{909F62C6-A965-6AA8-6C8F-F40579A20EA4}"/>
              </a:ext>
            </a:extLst>
          </p:cNvPr>
          <p:cNvSpPr>
            <a:spLocks noGrp="1"/>
          </p:cNvSpPr>
          <p:nvPr>
            <p:ph type="body" idx="1"/>
          </p:nvPr>
        </p:nvSpPr>
        <p:spPr>
          <a:xfrm>
            <a:off x="311700" y="786446"/>
            <a:ext cx="8520600" cy="3339000"/>
          </a:xfrm>
        </p:spPr>
        <p:txBody>
          <a:bodyPr>
            <a:noAutofit/>
          </a:bodyPr>
          <a:lstStyle/>
          <a:p>
            <a:pPr marL="114300" indent="0">
              <a:buNone/>
            </a:pPr>
            <a:r>
              <a:rPr lang="en-US" sz="1500" b="1" dirty="0">
                <a:latin typeface="Arial" panose="020B0604020202020204" pitchFamily="34" charset="0"/>
                <a:cs typeface="Arial" panose="020B0604020202020204" pitchFamily="34" charset="0"/>
              </a:rPr>
              <a:t>Tips to Stand Out on Social Media </a:t>
            </a:r>
          </a:p>
          <a:p>
            <a:endParaRPr lang="en-US" sz="1200" dirty="0">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Come up with a targeted and attractive headline</a:t>
            </a:r>
            <a:endParaRPr lang="en-US" sz="1200" i="0" u="none" strike="noStrike" dirty="0">
              <a:solidFill>
                <a:srgbClr val="373D3F"/>
              </a:solidFill>
              <a:effectLst/>
              <a:latin typeface="Arial" panose="020B0604020202020204" pitchFamily="34" charset="0"/>
              <a:cs typeface="Arial" panose="020B0604020202020204" pitchFamily="34" charset="0"/>
            </a:endParaRPr>
          </a:p>
          <a:p>
            <a:endParaRPr lang="en-US" sz="1200" dirty="0">
              <a:solidFill>
                <a:srgbClr val="373D3F"/>
              </a:solidFill>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Increase your views with a good photo</a:t>
            </a:r>
            <a:endParaRPr lang="en-US" sz="1200" i="0" u="none" strike="noStrike" dirty="0">
              <a:solidFill>
                <a:srgbClr val="373D3F"/>
              </a:solidFill>
              <a:effectLst/>
              <a:latin typeface="Arial" panose="020B0604020202020204" pitchFamily="34" charset="0"/>
              <a:cs typeface="Arial" panose="020B0604020202020204" pitchFamily="34" charset="0"/>
            </a:endParaRPr>
          </a:p>
          <a:p>
            <a:endParaRPr lang="en-US" sz="1200" dirty="0">
              <a:solidFill>
                <a:srgbClr val="373D3F"/>
              </a:solidFill>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Build a conversational and informative summary</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Show your experience.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Share your accomplishments</a:t>
            </a:r>
            <a:r>
              <a:rPr lang="en-CA" sz="1200" i="0" u="none" strike="noStrike" dirty="0">
                <a:solidFill>
                  <a:srgbClr val="373D3F"/>
                </a:solidFill>
                <a:effectLst/>
                <a:latin typeface="Arial" panose="020B0604020202020204" pitchFamily="34" charset="0"/>
                <a:cs typeface="Arial" panose="020B0604020202020204" pitchFamily="34" charset="0"/>
              </a:rPr>
              <a:t> </a:t>
            </a:r>
          </a:p>
          <a:p>
            <a:endParaRPr lang="en-CA" sz="1200" i="0" u="none" strike="noStrike" dirty="0">
              <a:solidFill>
                <a:srgbClr val="373D3F"/>
              </a:solidFill>
              <a:effectLst/>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Promote your skills </a:t>
            </a:r>
          </a:p>
          <a:p>
            <a:endParaRPr lang="en-CA" sz="1200" i="0" u="none" strike="noStrike" dirty="0">
              <a:solidFill>
                <a:srgbClr val="373D3F"/>
              </a:solidFill>
              <a:effectLst/>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Personalize your URL </a:t>
            </a:r>
            <a:endParaRPr lang="en-CA" sz="1200" dirty="0">
              <a:solidFill>
                <a:srgbClr val="373D3F"/>
              </a:solidFill>
              <a:latin typeface="Arial" panose="020B0604020202020204" pitchFamily="34" charset="0"/>
              <a:cs typeface="Arial" panose="020B0604020202020204" pitchFamily="34" charset="0"/>
            </a:endParaRPr>
          </a:p>
          <a:p>
            <a:endParaRPr lang="en-CA" sz="1200" i="0" u="none" strike="noStrike" dirty="0">
              <a:solidFill>
                <a:srgbClr val="373D3F"/>
              </a:solidFill>
              <a:effectLst/>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Showcase your education</a:t>
            </a:r>
          </a:p>
          <a:p>
            <a:endParaRPr lang="en-CA" sz="1200" dirty="0">
              <a:solidFill>
                <a:srgbClr val="373D3F"/>
              </a:solidFill>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Include Multimedia</a:t>
            </a:r>
          </a:p>
          <a:p>
            <a:endParaRPr lang="en-CA" sz="1200" dirty="0">
              <a:solidFill>
                <a:srgbClr val="373D3F"/>
              </a:solidFill>
              <a:latin typeface="Arial" panose="020B0604020202020204" pitchFamily="34" charset="0"/>
              <a:cs typeface="Arial" panose="020B0604020202020204" pitchFamily="34" charset="0"/>
            </a:endParaRPr>
          </a:p>
          <a:p>
            <a:r>
              <a:rPr lang="en-CA" sz="1200" i="0" u="none" strike="noStrike" dirty="0">
                <a:solidFill>
                  <a:srgbClr val="373D3F"/>
                </a:solidFill>
                <a:effectLst/>
                <a:latin typeface="Arial" panose="020B0604020202020204" pitchFamily="34" charset="0"/>
                <a:cs typeface="Arial" panose="020B0604020202020204" pitchFamily="34" charset="0"/>
              </a:rPr>
              <a:t>Build your connections by common interests and community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774108"/>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17414</TotalTime>
  <Words>2494</Words>
  <Application>Microsoft Office PowerPoint</Application>
  <PresentationFormat>On-screen Show (16:9)</PresentationFormat>
  <Paragraphs>190</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Raleway</vt:lpstr>
      <vt:lpstr>Arial</vt:lpstr>
      <vt:lpstr>-apple-system</vt:lpstr>
      <vt:lpstr>Calibri</vt:lpstr>
      <vt:lpstr>Roboto</vt:lpstr>
      <vt:lpstr>Encode Sans</vt:lpstr>
      <vt:lpstr>Geometric</vt:lpstr>
      <vt:lpstr>Human Resources for Operations Managers  </vt:lpstr>
      <vt:lpstr>Learning Outcomes </vt:lpstr>
      <vt:lpstr>7.1 The Job Search I  </vt:lpstr>
      <vt:lpstr>7.1 The Job Search II  </vt:lpstr>
      <vt:lpstr>7.2 What Sets You Apart?  </vt:lpstr>
      <vt:lpstr>7.3 Networking I  </vt:lpstr>
      <vt:lpstr>7.3 Networking II  </vt:lpstr>
      <vt:lpstr>7.4 Social Media I  </vt:lpstr>
      <vt:lpstr>7.4 Social Media II  </vt:lpstr>
      <vt:lpstr>7.5 Interviews I  </vt:lpstr>
      <vt:lpstr>7.5 Interviews II  </vt:lpstr>
      <vt:lpstr>7.6 Interview Questions I  </vt:lpstr>
      <vt:lpstr>7.6 Interview Questions II  </vt:lpstr>
      <vt:lpstr>7.6 Interview Questions III  </vt:lpstr>
      <vt:lpstr>7.6 Interview Questions IV  </vt:lpstr>
      <vt:lpstr>7.6 Interview Questions V  </vt:lpstr>
      <vt:lpstr>7.7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29</cp:revision>
  <dcterms:modified xsi:type="dcterms:W3CDTF">2023-12-12T16:56:45Z</dcterms:modified>
</cp:coreProperties>
</file>