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3"/>
  </p:notesMasterIdLst>
  <p:sldIdLst>
    <p:sldId id="256" r:id="rId2"/>
    <p:sldId id="257" r:id="rId3"/>
    <p:sldId id="381" r:id="rId4"/>
    <p:sldId id="409" r:id="rId5"/>
    <p:sldId id="404" r:id="rId6"/>
    <p:sldId id="405" r:id="rId7"/>
    <p:sldId id="406" r:id="rId8"/>
    <p:sldId id="407" r:id="rId9"/>
    <p:sldId id="411" r:id="rId10"/>
    <p:sldId id="410" r:id="rId11"/>
    <p:sldId id="408" r:id="rId12"/>
  </p:sldIdLst>
  <p:sldSz cx="9144000" cy="5143500" type="screen16x9"/>
  <p:notesSz cx="6858000" cy="9144000"/>
  <p:embeddedFontLst>
    <p:embeddedFont>
      <p:font typeface="Calibri" panose="020F0502020204030204" pitchFamily="34" charset="0"/>
      <p:regular r:id="rId14"/>
      <p:bold r:id="rId15"/>
      <p:italic r:id="rId16"/>
      <p:boldItalic r:id="rId17"/>
    </p:embeddedFont>
    <p:embeddedFont>
      <p:font typeface="Raleway" pitchFamily="2" charset="0"/>
      <p:regular r:id="rId18"/>
      <p:bold r:id="rId19"/>
      <p:italic r:id="rId20"/>
      <p:boldItalic r:id="rId21"/>
    </p:embeddedFont>
    <p:embeddedFont>
      <p:font typeface="Roboto" panose="02000000000000000000" pitchFamily="2"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BE1519-5534-2846-8344-0EC588C19FBA}" v="42" dt="2023-01-23T22:05:59.3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873" autoAdjust="0"/>
    <p:restoredTop sz="77930" autoAdjust="0"/>
  </p:normalViewPr>
  <p:slideViewPr>
    <p:cSldViewPr snapToGrid="0">
      <p:cViewPr varScale="1">
        <p:scale>
          <a:sx n="97" d="100"/>
          <a:sy n="97" d="100"/>
        </p:scale>
        <p:origin x="90" y="15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campusontario.pressbooks.pub/hrforoperationsmanagers/chapter/14-1-disability-management/#footnote-182-1"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campusontario.pressbooks.pub/hrforoperationsmanagers/chapter/14-1-disability-management/#footnote-182-3"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Encode Sans"/>
              </a:rPr>
              <a:t>There are numerous Stakeholders—primarily employers and workers, but also governments, unions, and medical practitioners—involved in disability management and return to work strategies. Each stakeholder brings a unique perspective to the table. It is the job of the employer to ensure the concerns of each stakeholder is taken into account as they seek to manage workplace disabilities and return to work programs, and stakeholders are included in the process.  </a:t>
            </a:r>
            <a:endParaRPr lang="en-US" dirty="0"/>
          </a:p>
        </p:txBody>
      </p:sp>
    </p:spTree>
    <p:extLst>
      <p:ext uri="{BB962C8B-B14F-4D97-AF65-F5344CB8AC3E}">
        <p14:creationId xmlns:p14="http://schemas.microsoft.com/office/powerpoint/2010/main" val="1878416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283097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182b5943d7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182b5943d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14300" indent="0">
              <a:buNone/>
            </a:pPr>
            <a:endParaRPr lang="en-US" dirty="0"/>
          </a:p>
          <a:p>
            <a:r>
              <a:rPr lang="en-CA" b="1" dirty="0">
                <a:effectLst/>
              </a:rPr>
              <a:t>Prevention </a:t>
            </a:r>
            <a:r>
              <a:rPr lang="en-CA" dirty="0">
                <a:effectLst/>
              </a:rPr>
              <a:t>Employers may seek to prevent injuries and illnesses that give rise to disabilities through injury prevention efforts as well as employee assistance and wellness programs.</a:t>
            </a:r>
          </a:p>
          <a:p>
            <a:endParaRPr lang="en-CA" b="1" dirty="0">
              <a:effectLst/>
            </a:endParaRPr>
          </a:p>
          <a:p>
            <a:r>
              <a:rPr lang="en-CA" b="1" dirty="0">
                <a:effectLst/>
              </a:rPr>
              <a:t>Accommodation </a:t>
            </a:r>
            <a:r>
              <a:rPr lang="en-CA" dirty="0">
                <a:effectLst/>
              </a:rPr>
              <a:t>Workers who have disabilities may require accommodation. This may include assistive technologies and modifications to work, work processes, and the workplace.</a:t>
            </a:r>
          </a:p>
          <a:p>
            <a:endParaRPr lang="en-CA" b="1" dirty="0">
              <a:effectLst/>
            </a:endParaRPr>
          </a:p>
          <a:p>
            <a:r>
              <a:rPr lang="en-CA" b="1" dirty="0">
                <a:effectLst/>
              </a:rPr>
              <a:t>Recovery </a:t>
            </a:r>
            <a:r>
              <a:rPr lang="en-CA" dirty="0">
                <a:effectLst/>
              </a:rPr>
              <a:t>Some disabilities are temporary in nature. Sick leave, modified work, disability benefits (including workers’ compensation), and return to work programs can assist workers during the period of time required for them to recover.</a:t>
            </a:r>
            <a:r>
              <a:rPr lang="en-CA" i="0" u="sng" baseline="30000" dirty="0">
                <a:effectLst/>
                <a:hlinkClick r:id="rId3" tooltip="Government of Canada. (2011). Fundamentals of disability management. Ottawa: Author. https://www.canada.ca/en/government/publicservice/wellness-inclusion-diversity-public-service/health-wellness-public-servants/disability-management/fundamentals.html"/>
              </a:rPr>
              <a:t>[1]</a:t>
            </a:r>
            <a:r>
              <a:rPr lang="en-CA" dirty="0">
                <a:effectLst/>
              </a:rPr>
              <a:t>  </a:t>
            </a:r>
            <a:endParaRPr lang="en-US" dirty="0"/>
          </a:p>
        </p:txBody>
      </p:sp>
    </p:spTree>
    <p:extLst>
      <p:ext uri="{BB962C8B-B14F-4D97-AF65-F5344CB8AC3E}">
        <p14:creationId xmlns:p14="http://schemas.microsoft.com/office/powerpoint/2010/main" val="3730467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Encode Sans"/>
              </a:rPr>
              <a:t>Before discussing disability management, it is useful to consider what the term disability means. </a:t>
            </a:r>
            <a:r>
              <a:rPr lang="en-CA" b="1" i="0" u="none" strike="noStrike" dirty="0">
                <a:solidFill>
                  <a:srgbClr val="373D3F"/>
                </a:solidFill>
                <a:effectLst/>
                <a:latin typeface="Encode Sans"/>
              </a:rPr>
              <a:t>Disability is often discussed as a characteristic of a worker (i.e., the worker is disabled). While a worker may indeed have an impairment, it is important to remember that it is the workplace context that turns the impairment into a disability. </a:t>
            </a:r>
          </a:p>
          <a:p>
            <a:endParaRPr lang="en-CA" b="1" i="0" u="none" strike="noStrike" dirty="0">
              <a:solidFill>
                <a:srgbClr val="373D3F"/>
              </a:solidFill>
              <a:effectLst/>
              <a:latin typeface="Encode Sans"/>
            </a:endParaRPr>
          </a:p>
          <a:p>
            <a:r>
              <a:rPr lang="en-CA" b="0" i="0" u="none" strike="noStrike" dirty="0">
                <a:solidFill>
                  <a:srgbClr val="373D3F"/>
                </a:solidFill>
                <a:effectLst/>
                <a:latin typeface="Encode Sans"/>
              </a:rPr>
              <a:t>Disability management is often said to minimize the cost of disability to employers.</a:t>
            </a:r>
            <a:r>
              <a:rPr lang="en-CA" b="0" i="0" u="sng" strike="noStrike" baseline="30000" dirty="0">
                <a:solidFill>
                  <a:srgbClr val="373D3F"/>
                </a:solidFill>
                <a:effectLst/>
                <a:latin typeface="Encode Sans"/>
                <a:hlinkClick r:id="rId3" tooltip="Tompa, E., de Oliveira, C., Dolinschi, R., &amp; Irvin, E. (2008). A systematic review of disability management interventions with economic evaluations. Journal of Occupational Rehabilitation, 18(1), 16–26."/>
              </a:rPr>
              <a:t>[3]</a:t>
            </a:r>
            <a:r>
              <a:rPr lang="en-CA" b="0" i="0" u="none" strike="noStrike" dirty="0">
                <a:solidFill>
                  <a:srgbClr val="373D3F"/>
                </a:solidFill>
                <a:effectLst/>
                <a:latin typeface="Encode Sans"/>
              </a:rPr>
              <a:t> These practices also ensure that employers meet their duty to accommodate. Human rights legislation requires employers to avoid discriminatory workplace practices. </a:t>
            </a:r>
            <a:endParaRPr lang="en-US" b="1" dirty="0"/>
          </a:p>
        </p:txBody>
      </p:sp>
    </p:spTree>
    <p:extLst>
      <p:ext uri="{BB962C8B-B14F-4D97-AF65-F5344CB8AC3E}">
        <p14:creationId xmlns:p14="http://schemas.microsoft.com/office/powerpoint/2010/main" val="1279514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Encode Sans"/>
              </a:rPr>
              <a:t>Risk assessment is an important part of operations management. One risk to an organization includes the failure to develop and implement a disability management program. Three areas of risk associated with disability management include legal, corporate image and financial.</a:t>
            </a:r>
          </a:p>
          <a:p>
            <a:endParaRPr lang="en-CA" b="0" i="0" u="none" strike="noStrike" dirty="0">
              <a:solidFill>
                <a:srgbClr val="373D3F"/>
              </a:solidFill>
              <a:effectLst/>
              <a:latin typeface="Encode Sans"/>
            </a:endParaRPr>
          </a:p>
          <a:p>
            <a:pPr algn="l"/>
            <a:r>
              <a:rPr lang="en-CA" b="1" i="0" u="none" strike="noStrike" dirty="0">
                <a:solidFill>
                  <a:srgbClr val="003180"/>
                </a:solidFill>
                <a:effectLst/>
                <a:latin typeface="Raleway" pitchFamily="2" charset="77"/>
              </a:rPr>
              <a:t>Legal Compliance</a:t>
            </a:r>
            <a:r>
              <a:rPr lang="en-CA" b="0" i="0" u="none" strike="noStrike" dirty="0">
                <a:solidFill>
                  <a:srgbClr val="003180"/>
                </a:solidFill>
                <a:effectLst/>
                <a:latin typeface="Raleway" pitchFamily="2" charset="77"/>
              </a:rPr>
              <a:t> - </a:t>
            </a:r>
            <a:r>
              <a:rPr lang="en-CA" b="0" i="0" u="none" strike="noStrike" dirty="0">
                <a:solidFill>
                  <a:srgbClr val="373D3F"/>
                </a:solidFill>
                <a:effectLst/>
                <a:latin typeface="Encode Sans"/>
              </a:rPr>
              <a:t>It is important that an employer recognize and follow legislation surrounding disability management. For example, in Ontario, an employer is expected to comply with AODA (Accessibility for Ontarians with Disabilities Act) legislation and the Ontario Human Rights Commission legislation</a:t>
            </a:r>
          </a:p>
          <a:p>
            <a:endParaRPr lang="en-US" dirty="0"/>
          </a:p>
          <a:p>
            <a:pPr algn="l"/>
            <a:r>
              <a:rPr lang="en-CA" b="1" i="0" u="none" strike="noStrike" dirty="0">
                <a:solidFill>
                  <a:srgbClr val="003180"/>
                </a:solidFill>
                <a:effectLst/>
                <a:latin typeface="Raleway" pitchFamily="2" charset="77"/>
              </a:rPr>
              <a:t>Organizational Reputation (Corporate)</a:t>
            </a:r>
            <a:r>
              <a:rPr lang="en-CA" b="0" i="0" u="none" strike="noStrike" dirty="0">
                <a:solidFill>
                  <a:srgbClr val="003180"/>
                </a:solidFill>
                <a:effectLst/>
                <a:latin typeface="Raleway" pitchFamily="2" charset="77"/>
              </a:rPr>
              <a:t>- </a:t>
            </a:r>
            <a:r>
              <a:rPr lang="en-CA" b="0" i="0" u="none" strike="noStrike" dirty="0">
                <a:solidFill>
                  <a:srgbClr val="373D3F"/>
                </a:solidFill>
                <a:effectLst/>
                <a:latin typeface="Encode Sans"/>
              </a:rPr>
              <a:t>Every organization wants to be known as a responsible corporate citizen. Should an employer develop a reputation for failing to support individuals that have suffered a workplace injury, illness or disability, the impact on the organization may be costly.  With the ease of use and popularity of social media, it is easy for employees and former employees to share information about their employer, including disability management and return to work practices. </a:t>
            </a:r>
          </a:p>
          <a:p>
            <a:pPr algn="l"/>
            <a:endParaRPr lang="en-CA" b="0" i="0" u="none" strike="noStrike" dirty="0">
              <a:solidFill>
                <a:srgbClr val="373D3F"/>
              </a:solidFill>
              <a:effectLst/>
              <a:latin typeface="Encode Sans"/>
            </a:endParaRPr>
          </a:p>
          <a:p>
            <a:pPr algn="l"/>
            <a:r>
              <a:rPr lang="en-CA" b="1" i="0" u="none" strike="noStrike" dirty="0">
                <a:solidFill>
                  <a:srgbClr val="003180"/>
                </a:solidFill>
                <a:effectLst/>
                <a:latin typeface="Raleway" pitchFamily="2" charset="77"/>
              </a:rPr>
              <a:t>Financial Consideration</a:t>
            </a:r>
            <a:r>
              <a:rPr lang="en-CA" b="0" i="0" u="none" strike="noStrike" dirty="0">
                <a:solidFill>
                  <a:srgbClr val="003180"/>
                </a:solidFill>
                <a:effectLst/>
                <a:latin typeface="Raleway" pitchFamily="2" charset="77"/>
              </a:rPr>
              <a:t>- </a:t>
            </a:r>
            <a:r>
              <a:rPr lang="en-CA" b="0" i="0" u="none" strike="noStrike" dirty="0">
                <a:solidFill>
                  <a:srgbClr val="373D3F"/>
                </a:solidFill>
                <a:effectLst/>
                <a:latin typeface="Encode Sans"/>
              </a:rPr>
              <a:t>What is the cost to an organization if they fail to follow good disability management practices? There are direct costs such as the premium costs associated with Workers Compensation. In Ontario, an organization’s WSIB (Workplace Safety and Insurance Board) premiums are partially based on the number of lost time accident days an employer incurs. If an injury is deemed to be a  lost time accident it typically means the employee is absent from work on the day(s) following their injury.</a:t>
            </a:r>
          </a:p>
          <a:p>
            <a:pPr algn="l"/>
            <a:endParaRPr lang="en-CA" b="0" i="0" u="none" strike="noStrike" dirty="0">
              <a:solidFill>
                <a:srgbClr val="373D3F"/>
              </a:solidFill>
              <a:effectLst/>
              <a:latin typeface="Encode Sans"/>
            </a:endParaRPr>
          </a:p>
          <a:p>
            <a:endParaRPr lang="en-US" dirty="0"/>
          </a:p>
        </p:txBody>
      </p:sp>
    </p:spTree>
    <p:extLst>
      <p:ext uri="{BB962C8B-B14F-4D97-AF65-F5344CB8AC3E}">
        <p14:creationId xmlns:p14="http://schemas.microsoft.com/office/powerpoint/2010/main" val="2558253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Encode Sans"/>
              </a:rPr>
              <a:t>While all employers have legislative obligations to prevent injury (as outlined in Chapter 2), some employees also provide an </a:t>
            </a:r>
            <a:r>
              <a:rPr lang="en-CA" b="1" i="0" u="none" strike="noStrike" dirty="0">
                <a:solidFill>
                  <a:srgbClr val="373D3F"/>
                </a:solidFill>
                <a:effectLst/>
                <a:latin typeface="Encode Sans"/>
              </a:rPr>
              <a:t>employee assistance program</a:t>
            </a:r>
            <a:r>
              <a:rPr lang="en-CA" b="0" i="0" u="none" strike="noStrike" dirty="0">
                <a:solidFill>
                  <a:srgbClr val="373D3F"/>
                </a:solidFill>
                <a:effectLst/>
                <a:latin typeface="Encode Sans"/>
              </a:rPr>
              <a:t> </a:t>
            </a:r>
            <a:r>
              <a:rPr lang="en-CA" b="1" i="0" u="none" strike="noStrike" dirty="0">
                <a:solidFill>
                  <a:srgbClr val="373D3F"/>
                </a:solidFill>
                <a:effectLst/>
                <a:latin typeface="Encode Sans"/>
              </a:rPr>
              <a:t>(EAP)</a:t>
            </a:r>
            <a:r>
              <a:rPr lang="en-CA" b="0" i="0" u="none" strike="noStrike" dirty="0">
                <a:solidFill>
                  <a:srgbClr val="373D3F"/>
                </a:solidFill>
                <a:effectLst/>
                <a:latin typeface="Encode Sans"/>
              </a:rPr>
              <a:t> as part of their disability management program. These programs normally provide access to short-term psychological counselling to help employees to cope with personal problems.</a:t>
            </a:r>
          </a:p>
          <a:p>
            <a:endParaRPr lang="en-CA" b="0" i="0" u="none" strike="noStrike" dirty="0">
              <a:solidFill>
                <a:srgbClr val="373D3F"/>
              </a:solidFill>
              <a:effectLst/>
              <a:latin typeface="Encode Sans"/>
            </a:endParaRPr>
          </a:p>
          <a:p>
            <a:r>
              <a:rPr lang="en-CA" b="0" i="0" u="none" strike="noStrike" dirty="0">
                <a:solidFill>
                  <a:srgbClr val="373D3F"/>
                </a:solidFill>
                <a:effectLst/>
                <a:latin typeface="Encode Sans"/>
              </a:rPr>
              <a:t>Some wellness initiatives that do actually modify the workplace are things like </a:t>
            </a:r>
            <a:r>
              <a:rPr lang="en-CA" b="1" i="0" u="none" strike="noStrike" dirty="0">
                <a:solidFill>
                  <a:srgbClr val="373D3F"/>
                </a:solidFill>
                <a:effectLst/>
                <a:latin typeface="Encode Sans"/>
              </a:rPr>
              <a:t>flexible work arrangements</a:t>
            </a:r>
            <a:r>
              <a:rPr lang="en-CA" b="0" i="0" u="none" strike="noStrike" dirty="0">
                <a:solidFill>
                  <a:srgbClr val="373D3F"/>
                </a:solidFill>
                <a:effectLst/>
                <a:latin typeface="Encode Sans"/>
              </a:rPr>
              <a:t>, such as </a:t>
            </a:r>
            <a:r>
              <a:rPr lang="en-CA" b="1" i="0" u="none" strike="noStrike" dirty="0">
                <a:solidFill>
                  <a:srgbClr val="373D3F"/>
                </a:solidFill>
                <a:effectLst/>
                <a:latin typeface="Encode Sans"/>
              </a:rPr>
              <a:t>compressed workweeks</a:t>
            </a:r>
            <a:r>
              <a:rPr lang="en-CA" b="0" i="0" u="none" strike="noStrike" dirty="0">
                <a:solidFill>
                  <a:srgbClr val="373D3F"/>
                </a:solidFill>
                <a:effectLst/>
                <a:latin typeface="Encode Sans"/>
              </a:rPr>
              <a:t>. In a compressed workweek, a worker puts in slightly longer hours but fewer days per week. </a:t>
            </a:r>
          </a:p>
          <a:p>
            <a:endParaRPr lang="en-CA" b="0" i="0" u="none" strike="noStrike" dirty="0">
              <a:solidFill>
                <a:srgbClr val="373D3F"/>
              </a:solidFill>
              <a:effectLst/>
              <a:latin typeface="Encode Sans"/>
            </a:endParaRPr>
          </a:p>
          <a:p>
            <a:r>
              <a:rPr lang="en-CA" b="0" i="0" u="none" strike="noStrike" dirty="0">
                <a:solidFill>
                  <a:srgbClr val="373D3F"/>
                </a:solidFill>
                <a:effectLst/>
                <a:latin typeface="Encode Sans"/>
              </a:rPr>
              <a:t>Some workplaces will also allow </a:t>
            </a:r>
            <a:r>
              <a:rPr lang="en-CA" b="1" i="0" u="none" strike="noStrike" dirty="0">
                <a:solidFill>
                  <a:srgbClr val="373D3F"/>
                </a:solidFill>
                <a:effectLst/>
                <a:latin typeface="Encode Sans"/>
              </a:rPr>
              <a:t>job sharing</a:t>
            </a:r>
            <a:r>
              <a:rPr lang="en-CA" b="0" i="0" u="none" strike="noStrike" dirty="0">
                <a:solidFill>
                  <a:srgbClr val="373D3F"/>
                </a:solidFill>
                <a:effectLst/>
                <a:latin typeface="Encode Sans"/>
              </a:rPr>
              <a:t>, wherein two workers share a single position with each worker working some portion of the full-time job.</a:t>
            </a:r>
          </a:p>
          <a:p>
            <a:endParaRPr lang="en-CA" b="0" i="0" u="none" strike="noStrike" dirty="0">
              <a:solidFill>
                <a:srgbClr val="373D3F"/>
              </a:solidFill>
              <a:effectLst/>
              <a:latin typeface="Encode Sans"/>
            </a:endParaRPr>
          </a:p>
          <a:p>
            <a:r>
              <a:rPr lang="en-CA" b="0" i="0" u="none" strike="noStrike" dirty="0">
                <a:solidFill>
                  <a:srgbClr val="373D3F"/>
                </a:solidFill>
                <a:effectLst/>
                <a:latin typeface="Encode Sans"/>
              </a:rPr>
              <a:t>Other wellness initiatives include </a:t>
            </a:r>
            <a:r>
              <a:rPr lang="en-CA" b="1" i="0" u="none" strike="noStrike" dirty="0">
                <a:solidFill>
                  <a:srgbClr val="373D3F"/>
                </a:solidFill>
                <a:effectLst/>
                <a:latin typeface="Encode Sans"/>
              </a:rPr>
              <a:t>job design and job rotation</a:t>
            </a:r>
            <a:r>
              <a:rPr lang="en-CA" b="0" i="0" u="none" strike="noStrike" dirty="0">
                <a:solidFill>
                  <a:srgbClr val="373D3F"/>
                </a:solidFill>
                <a:effectLst/>
                <a:latin typeface="Encode Sans"/>
              </a:rPr>
              <a:t>. In job design, department leaders work with the Human Resources department to review the makeup and expectations of a job to ensure the workload and physical requirements of the role are realistic and support good overall health. In job rotation, employers cross-train employees to rotate job coverage so no one person experiences an entire shift of heavy lifting, awkward positioning, or risk of repetitive strain injury. </a:t>
            </a:r>
            <a:endParaRPr lang="en-US" dirty="0"/>
          </a:p>
        </p:txBody>
      </p:sp>
    </p:spTree>
    <p:extLst>
      <p:ext uri="{BB962C8B-B14F-4D97-AF65-F5344CB8AC3E}">
        <p14:creationId xmlns:p14="http://schemas.microsoft.com/office/powerpoint/2010/main" val="4784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Encode Sans"/>
              </a:rPr>
              <a:t>For example, a warehouse worker with a torn rotator cuff in her shoulder may still perform those parts of their normal duties that do not require lifting, pushing, pulling, or overhead work. A machine operator who develops contact dermatitis on their hands from exposure to chemicals may be assigned to an entirely different job, such as quality checks. </a:t>
            </a:r>
          </a:p>
          <a:p>
            <a:endParaRPr lang="en-CA" b="0" i="0" u="none" strike="noStrike" dirty="0">
              <a:solidFill>
                <a:srgbClr val="373D3F"/>
              </a:solidFill>
              <a:effectLst/>
              <a:latin typeface="Encode Sans"/>
            </a:endParaRPr>
          </a:p>
          <a:p>
            <a:r>
              <a:rPr lang="en-CA" b="0" i="0" u="none" strike="noStrike" dirty="0">
                <a:solidFill>
                  <a:srgbClr val="373D3F"/>
                </a:solidFill>
                <a:effectLst/>
                <a:latin typeface="Encode Sans"/>
              </a:rPr>
              <a:t>Such </a:t>
            </a:r>
            <a:r>
              <a:rPr lang="en-CA" b="1" i="0" u="none" strike="noStrike" dirty="0">
                <a:solidFill>
                  <a:srgbClr val="373D3F"/>
                </a:solidFill>
                <a:effectLst/>
                <a:latin typeface="Encode Sans"/>
              </a:rPr>
              <a:t>modified work</a:t>
            </a:r>
            <a:r>
              <a:rPr lang="en-CA" b="0" i="0" u="none" strike="noStrike" dirty="0">
                <a:solidFill>
                  <a:srgbClr val="373D3F"/>
                </a:solidFill>
                <a:effectLst/>
                <a:latin typeface="Encode Sans"/>
              </a:rPr>
              <a:t> may be permanent or temporary, depending upon changes in the worker’s abilities. Accommodating permanent disabilities may also entail retraining workers to perform jobs they are presently unqualified to perform.</a:t>
            </a:r>
          </a:p>
          <a:p>
            <a:endParaRPr lang="en-CA" b="0" i="0" u="none" strike="noStrike" dirty="0">
              <a:solidFill>
                <a:srgbClr val="373D3F"/>
              </a:solidFill>
              <a:effectLst/>
              <a:latin typeface="Encode Sans"/>
            </a:endParaRPr>
          </a:p>
          <a:p>
            <a:r>
              <a:rPr lang="en-CA" b="0" i="0" u="none" strike="noStrike" dirty="0">
                <a:solidFill>
                  <a:srgbClr val="373D3F"/>
                </a:solidFill>
                <a:effectLst/>
                <a:latin typeface="Encode Sans"/>
              </a:rPr>
              <a:t>Employers may also make </a:t>
            </a:r>
            <a:r>
              <a:rPr lang="en-CA" b="1" i="0" u="none" strike="noStrike" dirty="0">
                <a:solidFill>
                  <a:srgbClr val="373D3F"/>
                </a:solidFill>
                <a:effectLst/>
                <a:latin typeface="Encode Sans"/>
              </a:rPr>
              <a:t>workplace modifications</a:t>
            </a:r>
            <a:r>
              <a:rPr lang="en-CA" b="0" i="0" u="none" strike="noStrike" dirty="0">
                <a:solidFill>
                  <a:srgbClr val="373D3F"/>
                </a:solidFill>
                <a:effectLst/>
                <a:latin typeface="Encode Sans"/>
              </a:rPr>
              <a:t> in order to accommodate disabilities. A common and obvious change is adjusting buildings, equipment (e.g., work stations), and tools to accommodate workers with mobility impairments.</a:t>
            </a:r>
            <a:endParaRPr lang="en-US" dirty="0"/>
          </a:p>
        </p:txBody>
      </p:sp>
    </p:spTree>
    <p:extLst>
      <p:ext uri="{BB962C8B-B14F-4D97-AF65-F5344CB8AC3E}">
        <p14:creationId xmlns:p14="http://schemas.microsoft.com/office/powerpoint/2010/main" val="3265019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Encode Sans"/>
              </a:rPr>
              <a:t>Marshall’s views are shared by many employers and OHS practitioners who see a </a:t>
            </a:r>
            <a:r>
              <a:rPr lang="en-CA" b="1" i="0" u="none" strike="noStrike" dirty="0">
                <a:solidFill>
                  <a:srgbClr val="373D3F"/>
                </a:solidFill>
                <a:effectLst/>
                <a:latin typeface="Encode Sans"/>
              </a:rPr>
              <a:t>return-to-work (RTW)</a:t>
            </a:r>
            <a:r>
              <a:rPr lang="en-CA" b="0" i="0" u="none" strike="noStrike" dirty="0">
                <a:solidFill>
                  <a:srgbClr val="373D3F"/>
                </a:solidFill>
                <a:effectLst/>
                <a:latin typeface="Encode Sans"/>
              </a:rPr>
              <a:t> program as a way to reintegrate injured workers into the workplace via practices such as modified work. As an added bonus, RTW programs save employers money on their workers’ compensation premiums.</a:t>
            </a:r>
            <a:endParaRPr lang="en-US" dirty="0"/>
          </a:p>
        </p:txBody>
      </p:sp>
    </p:spTree>
    <p:extLst>
      <p:ext uri="{BB962C8B-B14F-4D97-AF65-F5344CB8AC3E}">
        <p14:creationId xmlns:p14="http://schemas.microsoft.com/office/powerpoint/2010/main" val="2770576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Encode Sans"/>
              </a:rPr>
              <a:t>Sick leave is so widely available because it is sometimes specifically required by employment standards legislation and generally seen as a reasonable accommodation required by human rights legislation.</a:t>
            </a:r>
          </a:p>
          <a:p>
            <a:endParaRPr lang="en-CA" b="0" i="0" u="none" strike="noStrike" dirty="0">
              <a:solidFill>
                <a:srgbClr val="373D3F"/>
              </a:solidFill>
              <a:effectLst/>
              <a:latin typeface="Encode Sans"/>
            </a:endParaRPr>
          </a:p>
          <a:p>
            <a:endParaRPr lang="en-US" dirty="0"/>
          </a:p>
        </p:txBody>
      </p:sp>
    </p:spTree>
    <p:extLst>
      <p:ext uri="{BB962C8B-B14F-4D97-AF65-F5344CB8AC3E}">
        <p14:creationId xmlns:p14="http://schemas.microsoft.com/office/powerpoint/2010/main" val="567746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200">
                <a:solidFill>
                  <a:schemeClr val="lt1"/>
                </a:solidFill>
                <a:latin typeface="+mj-lt"/>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dirty="0"/>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100">
                <a:solidFill>
                  <a:schemeClr val="lt1"/>
                </a:solidFill>
                <a:latin typeface="+mn-lt"/>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5"/>
        <p:cNvGrpSpPr/>
        <p:nvPr/>
      </p:nvGrpSpPr>
      <p:grpSpPr>
        <a:xfrm>
          <a:off x="0" y="0"/>
          <a:ext cx="0" cy="0"/>
          <a:chOff x="0" y="0"/>
          <a:chExt cx="0" cy="0"/>
        </a:xfrm>
      </p:grpSpPr>
      <p:grpSp>
        <p:nvGrpSpPr>
          <p:cNvPr id="66" name="Google Shape;66;p12"/>
          <p:cNvGrpSpPr/>
          <p:nvPr/>
        </p:nvGrpSpPr>
        <p:grpSpPr>
          <a:xfrm>
            <a:off x="6098378" y="5"/>
            <a:ext cx="3045625" cy="2030570"/>
            <a:chOff x="6098378" y="5"/>
            <a:chExt cx="3045625" cy="2030570"/>
          </a:xfrm>
        </p:grpSpPr>
        <p:sp>
          <p:nvSpPr>
            <p:cNvPr id="67" name="Google Shape;67;p1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68;p1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69;p1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70;p1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71;p1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2" name="Google Shape;72;p12"/>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latin typeface="+mj-lt"/>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3" name="Google Shape;73;p12"/>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latin typeface="+mn-lt"/>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74" name="Google Shape;74;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
        <p:cNvGrpSpPr/>
        <p:nvPr/>
      </p:nvGrpSpPr>
      <p:grpSpPr>
        <a:xfrm>
          <a:off x="0" y="0"/>
          <a:ext cx="0" cy="0"/>
          <a:chOff x="0" y="0"/>
          <a:chExt cx="0" cy="0"/>
        </a:xfrm>
      </p:grpSpPr>
      <p:sp>
        <p:nvSpPr>
          <p:cNvPr id="76" name="Google Shape;76;p1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latin typeface="+mn-lt"/>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fld id="{00000000-1234-1234-1234-123412341234}" type="slidenum">
              <a:rPr lang="en" smtClean="0"/>
              <a:pPr/>
              <a:t>‹#›</a:t>
            </a:fld>
            <a:endParaRPr lang="e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30;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31" name="Google Shape;31;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rtl="0">
              <a:lnSpc>
                <a:spcPct val="100000"/>
              </a:lnSpc>
              <a:spcBef>
                <a:spcPts val="0"/>
              </a:spcBef>
              <a:spcAft>
                <a:spcPts val="0"/>
              </a:spcAft>
              <a:buSzPts val="1800"/>
              <a:buChar char="●"/>
              <a:defRPr>
                <a:latin typeface="+mn-lt"/>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36" name="Google Shape;36;p6"/>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rmAutofit/>
          </a:bodyPr>
          <a:lstStyle>
            <a:lvl1pPr marL="457200" lvl="0" indent="-317500">
              <a:lnSpc>
                <a:spcPct val="100000"/>
              </a:lnSpc>
              <a:spcBef>
                <a:spcPts val="0"/>
              </a:spcBef>
              <a:spcAft>
                <a:spcPts val="0"/>
              </a:spcAft>
              <a:buSzPts val="1400"/>
              <a:buChar char="●"/>
              <a:defRPr sz="14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7" name="Google Shape;37;p6"/>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rmAutofit/>
          </a:bodyPr>
          <a:lstStyle>
            <a:lvl1pPr marL="457200" lvl="0" indent="-317500">
              <a:lnSpc>
                <a:spcPct val="100000"/>
              </a:lnSpc>
              <a:spcBef>
                <a:spcPts val="0"/>
              </a:spcBef>
              <a:spcAft>
                <a:spcPts val="0"/>
              </a:spcAft>
              <a:buSzPts val="1400"/>
              <a:buChar char="●"/>
              <a:defRPr sz="14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8" name="Google Shape;38;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41" name="Google Shape;41;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atin typeface="+mj-lt"/>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dirty="0"/>
          </a:p>
        </p:txBody>
      </p:sp>
      <p:sp>
        <p:nvSpPr>
          <p:cNvPr id="44" name="Google Shape;44;p8"/>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5" name="Google Shape;45;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6"/>
        <p:cNvGrpSpPr/>
        <p:nvPr/>
      </p:nvGrpSpPr>
      <p:grpSpPr>
        <a:xfrm>
          <a:off x="0" y="0"/>
          <a:ext cx="0" cy="0"/>
          <a:chOff x="0" y="0"/>
          <a:chExt cx="0" cy="0"/>
        </a:xfrm>
      </p:grpSpPr>
      <p:grpSp>
        <p:nvGrpSpPr>
          <p:cNvPr id="47" name="Google Shape;47;p9"/>
          <p:cNvGrpSpPr/>
          <p:nvPr/>
        </p:nvGrpSpPr>
        <p:grpSpPr>
          <a:xfrm>
            <a:off x="6098378" y="5"/>
            <a:ext cx="3045625" cy="2030570"/>
            <a:chOff x="6098378" y="5"/>
            <a:chExt cx="3045625" cy="2030570"/>
          </a:xfrm>
        </p:grpSpPr>
        <p:sp>
          <p:nvSpPr>
            <p:cNvPr id="48" name="Google Shape;48;p9"/>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49;p9"/>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Google Shape;50;p9"/>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51;p9"/>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 name="Google Shape;52;p9"/>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3" name="Google Shape;53;p9"/>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4" name="Google Shape;54;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5"/>
        <p:cNvGrpSpPr/>
        <p:nvPr/>
      </p:nvGrpSpPr>
      <p:grpSpPr>
        <a:xfrm>
          <a:off x="0" y="0"/>
          <a:ext cx="0" cy="0"/>
          <a:chOff x="0" y="0"/>
          <a:chExt cx="0" cy="0"/>
        </a:xfrm>
      </p:grpSpPr>
      <p:sp>
        <p:nvSpPr>
          <p:cNvPr id="56" name="Google Shape;56;p10"/>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57" name="Google Shape;57;p10"/>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8" name="Google Shape;58;p10"/>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atin typeface="+mn-lt"/>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dirty="0"/>
          </a:p>
        </p:txBody>
      </p:sp>
      <p:sp>
        <p:nvSpPr>
          <p:cNvPr id="59" name="Google Shape;59;p10"/>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atin typeface="+mn-lt"/>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0" name="Google Shape;60;p1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latin typeface="+mn-lt"/>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61" name="Google Shape;61;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2"/>
        <p:cNvGrpSpPr/>
        <p:nvPr/>
      </p:nvGrpSpPr>
      <p:grpSpPr>
        <a:xfrm>
          <a:off x="0" y="0"/>
          <a:ext cx="0" cy="0"/>
          <a:chOff x="0" y="0"/>
          <a:chExt cx="0" cy="0"/>
        </a:xfrm>
      </p:grpSpPr>
      <p:sp>
        <p:nvSpPr>
          <p:cNvPr id="63" name="Google Shape;63;p11"/>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atin typeface="+mn-lt"/>
              </a:defRPr>
            </a:lvl1pPr>
          </a:lstStyle>
          <a:p>
            <a:endParaRPr/>
          </a:p>
        </p:txBody>
      </p:sp>
      <p:sp>
        <p:nvSpPr>
          <p:cNvPr id="64" name="Google Shape;64;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dirty="0"/>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ctrTitle"/>
          </p:nvPr>
        </p:nvSpPr>
        <p:spPr>
          <a:xfrm>
            <a:off x="230100" y="2916860"/>
            <a:ext cx="9581939" cy="838800"/>
          </a:xfrm>
          <a:prstGeom prst="rect">
            <a:avLst/>
          </a:prstGeom>
        </p:spPr>
        <p:txBody>
          <a:bodyPr spcFirstLastPara="1" wrap="square" lIns="91425" tIns="91425" rIns="91425" bIns="91425" anchor="b" anchorCtr="0">
            <a:noAutofit/>
          </a:bodyPr>
          <a:lstStyle/>
          <a:p>
            <a:pPr algn="l"/>
            <a:r>
              <a:rPr lang="en-CA" sz="3000" b="1" dirty="0">
                <a:effectLst/>
                <a:latin typeface="Arial" panose="020B0604020202020204" pitchFamily="34" charset="0"/>
                <a:cs typeface="Arial" panose="020B0604020202020204" pitchFamily="34" charset="0"/>
              </a:rPr>
              <a:t>Human Resources for Operations Managers</a:t>
            </a:r>
            <a:br>
              <a:rPr lang="en-CA" sz="3000" b="1" dirty="0">
                <a:effectLst/>
                <a:latin typeface="Arial" panose="020B0604020202020204" pitchFamily="34" charset="0"/>
                <a:cs typeface="Arial" panose="020B0604020202020204" pitchFamily="34" charset="0"/>
              </a:rPr>
            </a:br>
            <a:br>
              <a:rPr lang="en-CA" sz="3000" dirty="0">
                <a:effectLst/>
                <a:latin typeface="Arial" panose="020B0604020202020204" pitchFamily="34" charset="0"/>
                <a:cs typeface="Arial" panose="020B0604020202020204" pitchFamily="34" charset="0"/>
              </a:rPr>
            </a:br>
            <a:endParaRPr lang="en-CA" sz="3000" dirty="0">
              <a:effectLst/>
              <a:latin typeface="Arial" panose="020B0604020202020204" pitchFamily="34" charset="0"/>
              <a:cs typeface="Arial" panose="020B0604020202020204" pitchFamily="34" charset="0"/>
            </a:endParaRPr>
          </a:p>
        </p:txBody>
      </p:sp>
      <p:sp>
        <p:nvSpPr>
          <p:cNvPr id="82" name="Google Shape;82;p14"/>
          <p:cNvSpPr txBox="1">
            <a:spLocks noGrp="1"/>
          </p:cNvSpPr>
          <p:nvPr>
            <p:ph type="subTitle" idx="1"/>
          </p:nvPr>
        </p:nvSpPr>
        <p:spPr>
          <a:xfrm>
            <a:off x="86061" y="2858848"/>
            <a:ext cx="10218079" cy="1470498"/>
          </a:xfrm>
          <a:prstGeom prst="rect">
            <a:avLst/>
          </a:prstGeom>
        </p:spPr>
        <p:txBody>
          <a:bodyPr spcFirstLastPara="1" wrap="square" lIns="91425" tIns="91425" rIns="91425" bIns="91425" anchor="t" anchorCtr="0">
            <a:noAutofit/>
          </a:bodyPr>
          <a:lstStyle/>
          <a:p>
            <a:r>
              <a:rPr lang="en-US" sz="2500" b="1" dirty="0">
                <a:latin typeface="Arial" panose="020B0604020202020204" pitchFamily="34" charset="0"/>
                <a:cs typeface="Arial" panose="020B0604020202020204" pitchFamily="34" charset="0"/>
              </a:rPr>
              <a:t>CHAPTER 6: DISABILITY MANAGEMENT AND       </a:t>
            </a:r>
          </a:p>
          <a:p>
            <a:r>
              <a:rPr lang="en-US" sz="2500" b="1" dirty="0">
                <a:latin typeface="Arial" panose="020B0604020202020204" pitchFamily="34" charset="0"/>
                <a:cs typeface="Arial" panose="020B0604020202020204" pitchFamily="34" charset="0"/>
              </a:rPr>
              <a:t>                        RETURN TO WORK</a:t>
            </a:r>
          </a:p>
          <a:p>
            <a:br>
              <a:rPr lang="en-US" sz="3000" b="1" dirty="0">
                <a:latin typeface="Arial" panose="020B0604020202020204" pitchFamily="34" charset="0"/>
                <a:cs typeface="Arial" panose="020B0604020202020204" pitchFamily="34" charset="0"/>
              </a:rPr>
            </a:br>
            <a:endParaRPr lang="en-US" sz="3000" b="1" dirty="0">
              <a:latin typeface="Arial" panose="020B0604020202020204" pitchFamily="34" charset="0"/>
              <a:cs typeface="Arial" panose="020B0604020202020204" pitchFamily="34" charset="0"/>
            </a:endParaRPr>
          </a:p>
          <a:p>
            <a:endParaRPr lang="en-US" sz="3000" b="1" dirty="0">
              <a:latin typeface="Arial" panose="020B0604020202020204" pitchFamily="34" charset="0"/>
              <a:cs typeface="Arial" panose="020B0604020202020204" pitchFamily="34" charset="0"/>
            </a:endParaRPr>
          </a:p>
          <a:p>
            <a:endParaRPr lang="en-US" sz="3000" b="1" dirty="0">
              <a:latin typeface="Arial" panose="020B0604020202020204" pitchFamily="34" charset="0"/>
              <a:cs typeface="Arial" panose="020B0604020202020204" pitchFamily="34" charset="0"/>
            </a:endParaRPr>
          </a:p>
          <a:p>
            <a:endParaRPr lang="en-US" sz="3000" b="1" dirty="0">
              <a:latin typeface="Arial" panose="020B0604020202020204" pitchFamily="34" charset="0"/>
              <a:cs typeface="Arial" panose="020B0604020202020204" pitchFamily="34" charset="0"/>
            </a:endParaRPr>
          </a:p>
          <a:p>
            <a:endParaRPr lang="en-US" sz="3000" b="1" dirty="0">
              <a:latin typeface="Arial" panose="020B0604020202020204" pitchFamily="34" charset="0"/>
              <a:cs typeface="Arial" panose="020B0604020202020204" pitchFamily="34" charset="0"/>
            </a:endParaRPr>
          </a:p>
          <a:p>
            <a:endParaRPr lang="en-US" sz="3000" b="1" dirty="0">
              <a:latin typeface="Arial" panose="020B0604020202020204" pitchFamily="34" charset="0"/>
              <a:cs typeface="Arial" panose="020B0604020202020204" pitchFamily="34" charset="0"/>
            </a:endParaRPr>
          </a:p>
          <a:p>
            <a:br>
              <a:rPr lang="en-US" sz="2500" b="1" dirty="0">
                <a:latin typeface="Arial" panose="020B0604020202020204" pitchFamily="34" charset="0"/>
                <a:cs typeface="Arial" panose="020B0604020202020204" pitchFamily="34" charset="0"/>
              </a:rPr>
            </a:br>
            <a:endParaRPr lang="en-US" sz="2500" b="1" dirty="0">
              <a:latin typeface="Arial" panose="020B0604020202020204" pitchFamily="34" charset="0"/>
              <a:cs typeface="Arial" panose="020B0604020202020204" pitchFamily="34" charset="0"/>
            </a:endParaRPr>
          </a:p>
          <a:p>
            <a:r>
              <a:rPr lang="en-US" sz="2500" b="1" dirty="0">
                <a:latin typeface="Arial" panose="020B0604020202020204" pitchFamily="34" charset="0"/>
                <a:cs typeface="Arial" panose="020B0604020202020204" pitchFamily="34" charset="0"/>
              </a:rPr>
              <a:t> </a:t>
            </a:r>
            <a:br>
              <a:rPr lang="en-US" sz="2500" b="1" dirty="0">
                <a:latin typeface="Arial" panose="020B0604020202020204" pitchFamily="34" charset="0"/>
                <a:cs typeface="Arial" panose="020B0604020202020204" pitchFamily="34" charset="0"/>
              </a:rPr>
            </a:br>
            <a:endParaRPr lang="en-US" sz="2500" b="1" dirty="0">
              <a:latin typeface="Arial" panose="020B0604020202020204" pitchFamily="34" charset="0"/>
              <a:cs typeface="Arial" panose="020B0604020202020204" pitchFamily="34" charset="0"/>
            </a:endParaRPr>
          </a:p>
          <a:p>
            <a:endParaRPr lang="en-CA" sz="2500" b="1" cap="all" dirty="0">
              <a:latin typeface="Arial" panose="020B0604020202020204" pitchFamily="34" charset="0"/>
              <a:cs typeface="Arial" panose="020B0604020202020204" pitchFamily="34" charset="0"/>
            </a:endParaRPr>
          </a:p>
          <a:p>
            <a:br>
              <a:rPr lang="en-CA" sz="3000" b="1" dirty="0">
                <a:latin typeface="Arial" panose="020B0604020202020204" pitchFamily="34" charset="0"/>
                <a:cs typeface="Arial" panose="020B0604020202020204" pitchFamily="34" charset="0"/>
              </a:rPr>
            </a:br>
            <a:endParaRPr lang="en-CA" sz="3000" b="1" dirty="0">
              <a:latin typeface="Arial" panose="020B0604020202020204" pitchFamily="34" charset="0"/>
              <a:cs typeface="Arial" panose="020B0604020202020204" pitchFamily="34" charset="0"/>
            </a:endParaRPr>
          </a:p>
          <a:p>
            <a:pPr marL="0" indent="0"/>
            <a:endParaRPr sz="3000" b="1" dirty="0">
              <a:latin typeface="Arial" panose="020B0604020202020204" pitchFamily="34" charset="0"/>
              <a:cs typeface="Arial" panose="020B0604020202020204" pitchFamily="34" charset="0"/>
            </a:endParaRPr>
          </a:p>
        </p:txBody>
      </p:sp>
      <p:pic>
        <p:nvPicPr>
          <p:cNvPr id="6" name="Google Shape;92;p23" descr="CC BY-NC-SA 4.0 License Logo">
            <a:extLst>
              <a:ext uri="{FF2B5EF4-FFF2-40B4-BE49-F238E27FC236}">
                <a16:creationId xmlns:a16="http://schemas.microsoft.com/office/drawing/2014/main" id="{BFDC65B2-6F7C-A64A-ABCD-3E02C7FE5333}"/>
              </a:ext>
            </a:extLst>
          </p:cNvPr>
          <p:cNvPicPr preferRelativeResize="0"/>
          <p:nvPr/>
        </p:nvPicPr>
        <p:blipFill rotWithShape="1">
          <a:blip r:embed="rId3">
            <a:alphaModFix/>
          </a:blip>
          <a:srcRect/>
          <a:stretch/>
        </p:blipFill>
        <p:spPr>
          <a:xfrm>
            <a:off x="230100" y="4658579"/>
            <a:ext cx="947180" cy="331395"/>
          </a:xfrm>
          <a:prstGeom prst="rect">
            <a:avLst/>
          </a:prstGeom>
          <a:noFill/>
          <a:ln>
            <a:noFill/>
          </a:ln>
        </p:spPr>
      </p:pic>
      <p:sp>
        <p:nvSpPr>
          <p:cNvPr id="5" name="TextBox 4">
            <a:extLst>
              <a:ext uri="{FF2B5EF4-FFF2-40B4-BE49-F238E27FC236}">
                <a16:creationId xmlns:a16="http://schemas.microsoft.com/office/drawing/2014/main" id="{66997767-6F9A-8642-9168-B4A4E58C258A}"/>
              </a:ext>
            </a:extLst>
          </p:cNvPr>
          <p:cNvSpPr txBox="1"/>
          <p:nvPr/>
        </p:nvSpPr>
        <p:spPr>
          <a:xfrm>
            <a:off x="1177280" y="4608834"/>
            <a:ext cx="7880659" cy="430887"/>
          </a:xfrm>
          <a:prstGeom prst="rect">
            <a:avLst/>
          </a:prstGeom>
          <a:noFill/>
        </p:spPr>
        <p:txBody>
          <a:bodyPr wrap="square">
            <a:spAutoFit/>
          </a:bodyPr>
          <a:lstStyle/>
          <a:p>
            <a:pPr marL="0" marR="0" lvl="0" indent="0" algn="l" rtl="0">
              <a:spcBef>
                <a:spcPts val="0"/>
              </a:spcBef>
              <a:spcAft>
                <a:spcPts val="0"/>
              </a:spcAft>
              <a:buNone/>
            </a:pPr>
            <a:r>
              <a:rPr lang="en-CA" sz="1100" b="0" i="0" u="none" strike="noStrike" cap="none" dirty="0">
                <a:solidFill>
                  <a:schemeClr val="bg1"/>
                </a:solidFill>
                <a:latin typeface="Calibri"/>
                <a:ea typeface="Calibri"/>
                <a:cs typeface="Calibri"/>
                <a:sym typeface="Calibri"/>
              </a:rPr>
              <a:t>Unless otherwise noted, this work is licensed under a </a:t>
            </a:r>
            <a:r>
              <a:rPr lang="en-CA"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Creative </a:t>
            </a:r>
            <a:r>
              <a:rPr lang="en-CA" sz="1100"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a:t>
            </a:r>
            <a:r>
              <a:rPr lang="en-CA"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ommons Attribution-NonCommercial-ShareAlike 4.0 International (CC BY-NC-SA 4.0)</a:t>
            </a:r>
            <a:r>
              <a:rPr lang="en-CA" sz="1100" b="0" i="0" u="none" strike="noStrike" cap="none" dirty="0">
                <a:solidFill>
                  <a:schemeClr val="bg1"/>
                </a:solidFill>
                <a:latin typeface="Calibri"/>
                <a:ea typeface="Calibri"/>
                <a:cs typeface="Calibri"/>
                <a:sym typeface="Calibri"/>
              </a:rPr>
              <a:t> license. Feel free to use, modify, reuse or redistribute </a:t>
            </a:r>
            <a:r>
              <a:rPr lang="en-CA" sz="1100" dirty="0">
                <a:solidFill>
                  <a:schemeClr val="bg1"/>
                </a:solidFill>
                <a:latin typeface="Calibri"/>
                <a:ea typeface="Calibri"/>
                <a:cs typeface="Calibri"/>
                <a:sym typeface="Calibri"/>
              </a:rPr>
              <a:t>any portion of </a:t>
            </a:r>
            <a:r>
              <a:rPr lang="en-CA" sz="1100" b="0" i="0" u="none" strike="noStrike" cap="none" dirty="0">
                <a:solidFill>
                  <a:schemeClr val="bg1"/>
                </a:solidFill>
                <a:latin typeface="Calibri"/>
                <a:ea typeface="Calibri"/>
                <a:cs typeface="Calibri"/>
                <a:sym typeface="Calibri"/>
              </a:rPr>
              <a:t>this presentation.</a:t>
            </a:r>
            <a:endParaRPr lang="en-CA" sz="1100" dirty="0">
              <a:solidFill>
                <a:schemeClr val="bg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97D08-2AA7-FEC6-12E8-218165705CFE}"/>
              </a:ext>
            </a:extLst>
          </p:cNvPr>
          <p:cNvSpPr>
            <a:spLocks noGrp="1"/>
          </p:cNvSpPr>
          <p:nvPr>
            <p:ph type="title"/>
          </p:nvPr>
        </p:nvSpPr>
        <p:spPr/>
        <p:txBody>
          <a:bodyPr>
            <a:noAutofit/>
          </a:bodyPr>
          <a:lstStyle/>
          <a:p>
            <a:r>
              <a:rPr lang="en-US" dirty="0"/>
              <a:t>6.5 Return To Work III</a:t>
            </a:r>
            <a:br>
              <a:rPr lang="en-US" dirty="0"/>
            </a:br>
            <a:br>
              <a:rPr lang="en-US" dirty="0"/>
            </a:br>
            <a:endParaRPr lang="en-US" dirty="0"/>
          </a:p>
        </p:txBody>
      </p:sp>
      <p:pic>
        <p:nvPicPr>
          <p:cNvPr id="5" name="Picture 4" descr="The stakeholders of disability management: employees, employers, government, unions, medical practioners.">
            <a:extLst>
              <a:ext uri="{FF2B5EF4-FFF2-40B4-BE49-F238E27FC236}">
                <a16:creationId xmlns:a16="http://schemas.microsoft.com/office/drawing/2014/main" id="{3A08F6C3-F193-6A41-F3BA-4C01C0613614}"/>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553377" y="1226970"/>
            <a:ext cx="6241055" cy="3506530"/>
          </a:xfrm>
          <a:prstGeom prst="rect">
            <a:avLst/>
          </a:prstGeom>
        </p:spPr>
      </p:pic>
    </p:spTree>
    <p:extLst>
      <p:ext uri="{BB962C8B-B14F-4D97-AF65-F5344CB8AC3E}">
        <p14:creationId xmlns:p14="http://schemas.microsoft.com/office/powerpoint/2010/main" val="3744962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A74D0-345D-5D1C-F5D3-E54257629CC5}"/>
              </a:ext>
            </a:extLst>
          </p:cNvPr>
          <p:cNvSpPr>
            <a:spLocks noGrp="1"/>
          </p:cNvSpPr>
          <p:nvPr>
            <p:ph type="title"/>
          </p:nvPr>
        </p:nvSpPr>
        <p:spPr/>
        <p:txBody>
          <a:bodyPr>
            <a:noAutofit/>
          </a:bodyPr>
          <a:lstStyle/>
          <a:p>
            <a:r>
              <a:rPr lang="en-US" dirty="0"/>
              <a:t>6.6 Summary </a:t>
            </a:r>
            <a:br>
              <a:rPr lang="en-US" dirty="0"/>
            </a:br>
            <a:br>
              <a:rPr lang="en-US" dirty="0"/>
            </a:br>
            <a:endParaRPr lang="en-US" dirty="0"/>
          </a:p>
        </p:txBody>
      </p:sp>
      <p:sp>
        <p:nvSpPr>
          <p:cNvPr id="3" name="Text Placeholder 2">
            <a:extLst>
              <a:ext uri="{FF2B5EF4-FFF2-40B4-BE49-F238E27FC236}">
                <a16:creationId xmlns:a16="http://schemas.microsoft.com/office/drawing/2014/main" id="{72380B87-5A07-89FD-B33B-17F0FCCEAED6}"/>
              </a:ext>
            </a:extLst>
          </p:cNvPr>
          <p:cNvSpPr>
            <a:spLocks noGrp="1"/>
          </p:cNvSpPr>
          <p:nvPr>
            <p:ph type="body" idx="1"/>
          </p:nvPr>
        </p:nvSpPr>
        <p:spPr/>
        <p:txBody>
          <a:bodyPr/>
          <a:lstStyle/>
          <a:p>
            <a:r>
              <a:rPr lang="en-CA" sz="2000" b="0" i="0" u="none" strike="noStrike" dirty="0">
                <a:solidFill>
                  <a:srgbClr val="373D3F"/>
                </a:solidFill>
                <a:effectLst/>
                <a:latin typeface="Arial" panose="020B0604020202020204" pitchFamily="34" charset="0"/>
                <a:cs typeface="Arial" panose="020B0604020202020204" pitchFamily="34" charset="0"/>
              </a:rPr>
              <a:t>The field of disability management encompasses disability prevention, accommodation, and recovery. </a:t>
            </a:r>
          </a:p>
          <a:p>
            <a:r>
              <a:rPr lang="en-CA" sz="2000" b="0" i="0" u="none" strike="noStrike" dirty="0">
                <a:solidFill>
                  <a:srgbClr val="373D3F"/>
                </a:solidFill>
                <a:effectLst/>
                <a:latin typeface="Arial" panose="020B0604020202020204" pitchFamily="34" charset="0"/>
                <a:cs typeface="Arial" panose="020B0604020202020204" pitchFamily="34" charset="0"/>
              </a:rPr>
              <a:t>A complete disability management program serves to meet employers’ statutory obligations to prevent and accommodate disabilities created by occupational health and safety, human rights, and workers’ compensation legislation. </a:t>
            </a:r>
          </a:p>
          <a:p>
            <a:r>
              <a:rPr lang="en-CA" sz="2000" b="0" i="0" u="none" strike="noStrike" dirty="0">
                <a:solidFill>
                  <a:srgbClr val="373D3F"/>
                </a:solidFill>
                <a:effectLst/>
                <a:latin typeface="Arial" panose="020B0604020202020204" pitchFamily="34" charset="0"/>
                <a:cs typeface="Arial" panose="020B0604020202020204" pitchFamily="34" charset="0"/>
              </a:rPr>
              <a:t>Such programs can also minimize the cost of injuries and disabilities borne by employers, primarily by returning workers to productive work as quickly as possible.</a:t>
            </a:r>
            <a:endParaRPr lang="en-US" sz="20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703847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5"/>
          <p:cNvSpPr txBox="1">
            <a:spLocks noGrp="1"/>
          </p:cNvSpPr>
          <p:nvPr>
            <p:ph type="title"/>
          </p:nvPr>
        </p:nvSpPr>
        <p:spPr>
          <a:xfrm>
            <a:off x="311700" y="270725"/>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b="1" dirty="0">
                <a:latin typeface="Arial" panose="020B0604020202020204" pitchFamily="34" charset="0"/>
                <a:cs typeface="Arial" panose="020B0604020202020204" pitchFamily="34" charset="0"/>
              </a:rPr>
              <a:t>Learning Outcomes </a:t>
            </a:r>
            <a:endParaRPr b="1" dirty="0">
              <a:latin typeface="Arial" panose="020B0604020202020204" pitchFamily="34" charset="0"/>
              <a:cs typeface="Arial" panose="020B0604020202020204" pitchFamily="34" charset="0"/>
            </a:endParaRPr>
          </a:p>
        </p:txBody>
      </p:sp>
      <p:sp>
        <p:nvSpPr>
          <p:cNvPr id="88" name="Google Shape;88;p15"/>
          <p:cNvSpPr txBox="1">
            <a:spLocks noGrp="1"/>
          </p:cNvSpPr>
          <p:nvPr>
            <p:ph type="body" idx="1"/>
          </p:nvPr>
        </p:nvSpPr>
        <p:spPr>
          <a:xfrm>
            <a:off x="311700" y="1120896"/>
            <a:ext cx="8520600" cy="3864297"/>
          </a:xfrm>
          <a:prstGeom prst="rect">
            <a:avLst/>
          </a:prstGeom>
        </p:spPr>
        <p:txBody>
          <a:bodyPr spcFirstLastPara="1" wrap="square" lIns="91425" tIns="91425" rIns="91425" bIns="91425" anchor="t" anchorCtr="0">
            <a:normAutofit/>
          </a:bodyPr>
          <a:lstStyle/>
          <a:p>
            <a:pPr marL="114300" indent="0">
              <a:lnSpc>
                <a:spcPct val="120000"/>
              </a:lnSpc>
              <a:buNone/>
            </a:pPr>
            <a:r>
              <a:rPr lang="en-CA" sz="2000" dirty="0">
                <a:solidFill>
                  <a:schemeClr val="bg2">
                    <a:lumMod val="50000"/>
                  </a:schemeClr>
                </a:solidFill>
                <a:latin typeface="Arial" panose="020B0604020202020204" pitchFamily="34" charset="0"/>
                <a:cs typeface="Arial" panose="020B0604020202020204" pitchFamily="34" charset="0"/>
              </a:rPr>
              <a:t>Upon successful completion of this chapter, you will be able to:</a:t>
            </a:r>
          </a:p>
          <a:p>
            <a:pPr marL="114300" indent="0">
              <a:lnSpc>
                <a:spcPct val="120000"/>
              </a:lnSpc>
              <a:buNone/>
            </a:pPr>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b="0" i="0" u="none" strike="noStrike" dirty="0">
                <a:solidFill>
                  <a:srgbClr val="000000"/>
                </a:solidFill>
                <a:effectLst/>
                <a:latin typeface="Arial" panose="020B0604020202020204" pitchFamily="34" charset="0"/>
                <a:cs typeface="Arial" panose="020B0604020202020204" pitchFamily="34" charset="0"/>
              </a:rPr>
              <a:t>Explain the business case for disability management.</a:t>
            </a:r>
            <a:endParaRPr lang="en-CA" sz="2000" dirty="0">
              <a:solidFill>
                <a:srgbClr val="000000"/>
              </a:solidFill>
              <a:latin typeface="Arial" panose="020B0604020202020204" pitchFamily="34" charset="0"/>
              <a:cs typeface="Arial" panose="020B0604020202020204" pitchFamily="34" charset="0"/>
            </a:endParaRPr>
          </a:p>
          <a:p>
            <a:r>
              <a:rPr lang="en-CA" sz="2000" b="0" i="0" u="none" strike="noStrike" dirty="0">
                <a:solidFill>
                  <a:srgbClr val="000000"/>
                </a:solidFill>
                <a:effectLst/>
                <a:latin typeface="Arial" panose="020B0604020202020204" pitchFamily="34" charset="0"/>
                <a:cs typeface="Arial" panose="020B0604020202020204" pitchFamily="34" charset="0"/>
              </a:rPr>
              <a:t>List disability prevention strategies.</a:t>
            </a:r>
            <a:endParaRPr lang="en-CA" sz="2000" dirty="0">
              <a:solidFill>
                <a:srgbClr val="000000"/>
              </a:solidFill>
              <a:latin typeface="Arial" panose="020B0604020202020204" pitchFamily="34" charset="0"/>
              <a:cs typeface="Arial" panose="020B0604020202020204" pitchFamily="34" charset="0"/>
            </a:endParaRPr>
          </a:p>
          <a:p>
            <a:r>
              <a:rPr lang="en-CA" sz="2000" b="0" i="0" u="none" strike="noStrike" dirty="0">
                <a:solidFill>
                  <a:srgbClr val="000000"/>
                </a:solidFill>
                <a:effectLst/>
                <a:latin typeface="Arial" panose="020B0604020202020204" pitchFamily="34" charset="0"/>
                <a:cs typeface="Arial" panose="020B0604020202020204" pitchFamily="34" charset="0"/>
              </a:rPr>
              <a:t>Identify the key components of a disability management program</a:t>
            </a:r>
          </a:p>
          <a:p>
            <a:r>
              <a:rPr lang="en-CA" sz="2000" b="0" i="0" u="none" strike="noStrike" dirty="0">
                <a:solidFill>
                  <a:srgbClr val="000000"/>
                </a:solidFill>
                <a:effectLst/>
                <a:latin typeface="Arial" panose="020B0604020202020204" pitchFamily="34" charset="0"/>
                <a:cs typeface="Arial" panose="020B0604020202020204" pitchFamily="34" charset="0"/>
              </a:rPr>
              <a:t>Explain various return to work strategies.</a:t>
            </a:r>
            <a:endParaRPr lang="en-CA" sz="2000" dirty="0">
              <a:solidFill>
                <a:schemeClr val="bg2">
                  <a:lumMod val="50000"/>
                </a:schemeClr>
              </a:solidFill>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1A865-8AC1-17C4-B866-D7EF3271B092}"/>
              </a:ext>
            </a:extLst>
          </p:cNvPr>
          <p:cNvSpPr>
            <a:spLocks noGrp="1"/>
          </p:cNvSpPr>
          <p:nvPr>
            <p:ph type="title"/>
          </p:nvPr>
        </p:nvSpPr>
        <p:spPr/>
        <p:txBody>
          <a:bodyPr>
            <a:noAutofit/>
          </a:bodyPr>
          <a:lstStyle/>
          <a:p>
            <a:pPr algn="l"/>
            <a:r>
              <a:rPr lang="en-US" dirty="0"/>
              <a:t>6.1 Disability Management I</a:t>
            </a:r>
          </a:p>
        </p:txBody>
      </p:sp>
      <p:sp>
        <p:nvSpPr>
          <p:cNvPr id="3" name="Text Placeholder 2">
            <a:extLst>
              <a:ext uri="{FF2B5EF4-FFF2-40B4-BE49-F238E27FC236}">
                <a16:creationId xmlns:a16="http://schemas.microsoft.com/office/drawing/2014/main" id="{19C4FD71-3314-8965-61D9-F5C766380E8C}"/>
              </a:ext>
            </a:extLst>
          </p:cNvPr>
          <p:cNvSpPr>
            <a:spLocks noGrp="1"/>
          </p:cNvSpPr>
          <p:nvPr>
            <p:ph type="body" idx="1"/>
          </p:nvPr>
        </p:nvSpPr>
        <p:spPr/>
        <p:txBody>
          <a:bodyPr>
            <a:normAutofit/>
          </a:bodyPr>
          <a:lstStyle/>
          <a:p>
            <a:pPr marL="114300" indent="0">
              <a:buNone/>
            </a:pPr>
            <a:r>
              <a:rPr lang="en-CA" sz="2000" b="1" i="0" u="none" strike="noStrike" dirty="0">
                <a:solidFill>
                  <a:srgbClr val="373D3F"/>
                </a:solidFill>
                <a:effectLst/>
                <a:latin typeface="Arial" panose="020B0604020202020204" pitchFamily="34" charset="0"/>
                <a:cs typeface="Arial" panose="020B0604020202020204" pitchFamily="34" charset="0"/>
              </a:rPr>
              <a:t>Disability management</a:t>
            </a:r>
            <a:r>
              <a:rPr lang="en-CA" sz="2000" b="0" i="0" u="none" strike="noStrike" dirty="0">
                <a:solidFill>
                  <a:srgbClr val="373D3F"/>
                </a:solidFill>
                <a:effectLst/>
                <a:latin typeface="Arial" panose="020B0604020202020204" pitchFamily="34" charset="0"/>
                <a:cs typeface="Arial" panose="020B0604020202020204" pitchFamily="34" charset="0"/>
              </a:rPr>
              <a:t> is a set of employer practices designed to prevent or reduce workplace disability and assist workers in recovering normal functioning as quickly as and to the maximum degree possible. In sections that follow, we’ll examine each of the three interrelated aspects of disability management:</a:t>
            </a:r>
          </a:p>
          <a:p>
            <a:pPr marL="114300" indent="0">
              <a:buNone/>
            </a:pPr>
            <a:endParaRPr lang="en-CA" sz="2000" dirty="0">
              <a:solidFill>
                <a:srgbClr val="373D3F"/>
              </a:solidFill>
              <a:latin typeface="Arial" panose="020B0604020202020204" pitchFamily="34" charset="0"/>
              <a:cs typeface="Arial" panose="020B0604020202020204" pitchFamily="34" charset="0"/>
            </a:endParaRPr>
          </a:p>
          <a:p>
            <a:r>
              <a:rPr lang="en-CA" sz="2000" dirty="0">
                <a:solidFill>
                  <a:srgbClr val="373D3F"/>
                </a:solidFill>
                <a:latin typeface="Arial" panose="020B0604020202020204" pitchFamily="34" charset="0"/>
                <a:cs typeface="Arial" panose="020B0604020202020204" pitchFamily="34" charset="0"/>
              </a:rPr>
              <a:t>Accommodation</a:t>
            </a:r>
          </a:p>
          <a:p>
            <a:r>
              <a:rPr lang="en-CA" sz="2000" dirty="0">
                <a:solidFill>
                  <a:srgbClr val="373D3F"/>
                </a:solidFill>
                <a:latin typeface="Arial" panose="020B0604020202020204" pitchFamily="34" charset="0"/>
                <a:cs typeface="Arial" panose="020B0604020202020204" pitchFamily="34" charset="0"/>
              </a:rPr>
              <a:t>Prevention</a:t>
            </a:r>
          </a:p>
          <a:p>
            <a:r>
              <a:rPr lang="en-CA" sz="2000" dirty="0">
                <a:solidFill>
                  <a:srgbClr val="373D3F"/>
                </a:solidFill>
                <a:latin typeface="Arial" panose="020B0604020202020204" pitchFamily="34" charset="0"/>
                <a:cs typeface="Arial" panose="020B0604020202020204" pitchFamily="34" charset="0"/>
              </a:rPr>
              <a:t>Support for recovery  </a:t>
            </a:r>
          </a:p>
          <a:p>
            <a:pPr marL="114300" indent="0">
              <a:buNone/>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3012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58D81-760C-58D5-564D-10876EE4C8AB}"/>
              </a:ext>
            </a:extLst>
          </p:cNvPr>
          <p:cNvSpPr>
            <a:spLocks noGrp="1"/>
          </p:cNvSpPr>
          <p:nvPr>
            <p:ph type="title"/>
          </p:nvPr>
        </p:nvSpPr>
        <p:spPr>
          <a:xfrm>
            <a:off x="311700" y="288814"/>
            <a:ext cx="8520600" cy="607800"/>
          </a:xfrm>
        </p:spPr>
        <p:txBody>
          <a:bodyPr>
            <a:noAutofit/>
          </a:bodyPr>
          <a:lstStyle/>
          <a:p>
            <a:r>
              <a:rPr lang="en-US" dirty="0"/>
              <a:t>6.1 Disability Management II </a:t>
            </a:r>
          </a:p>
        </p:txBody>
      </p:sp>
      <p:pic>
        <p:nvPicPr>
          <p:cNvPr id="5" name="Picture 4" descr="Circular diagram showing the links between accommodation (accessibility standards etc.), support for recovery (leaves etc.), and prevention (employee wellness).">
            <a:extLst>
              <a:ext uri="{FF2B5EF4-FFF2-40B4-BE49-F238E27FC236}">
                <a16:creationId xmlns:a16="http://schemas.microsoft.com/office/drawing/2014/main" id="{FCF65BFD-ACB3-9A3B-D4B5-4E3AFC69AFD8}"/>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2743199" y="896614"/>
            <a:ext cx="3924000" cy="3924000"/>
          </a:xfrm>
          <a:prstGeom prst="rect">
            <a:avLst/>
          </a:prstGeom>
        </p:spPr>
      </p:pic>
    </p:spTree>
    <p:extLst>
      <p:ext uri="{BB962C8B-B14F-4D97-AF65-F5344CB8AC3E}">
        <p14:creationId xmlns:p14="http://schemas.microsoft.com/office/powerpoint/2010/main" val="2295145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D8C0E-7FE7-B10D-B1CD-5DB282EAF601}"/>
              </a:ext>
            </a:extLst>
          </p:cNvPr>
          <p:cNvSpPr>
            <a:spLocks noGrp="1"/>
          </p:cNvSpPr>
          <p:nvPr>
            <p:ph type="title"/>
          </p:nvPr>
        </p:nvSpPr>
        <p:spPr/>
        <p:txBody>
          <a:bodyPr>
            <a:noAutofit/>
          </a:bodyPr>
          <a:lstStyle/>
          <a:p>
            <a:r>
              <a:rPr lang="en-US" sz="2400" dirty="0"/>
              <a:t>6.2 The Business Case For Disability Management</a:t>
            </a:r>
            <a:br>
              <a:rPr lang="en-US" sz="2400" dirty="0"/>
            </a:br>
            <a:br>
              <a:rPr lang="en-US" sz="2400" dirty="0"/>
            </a:br>
            <a:endParaRPr lang="en-US" sz="2400" dirty="0"/>
          </a:p>
        </p:txBody>
      </p:sp>
      <p:pic>
        <p:nvPicPr>
          <p:cNvPr id="5" name="Picture 4" descr="Types of Risk- &#10;&#10;1. Financial&#10;2. Legal&#10;3. Corporate ">
            <a:extLst>
              <a:ext uri="{FF2B5EF4-FFF2-40B4-BE49-F238E27FC236}">
                <a16:creationId xmlns:a16="http://schemas.microsoft.com/office/drawing/2014/main" id="{B4D6FC5E-4AD4-5F55-5D59-13E17E6FD4F0}"/>
              </a:ext>
            </a:extLst>
          </p:cNvPr>
          <p:cNvPicPr>
            <a:picLocks noChangeAspect="1"/>
          </p:cNvPicPr>
          <p:nvPr/>
        </p:nvPicPr>
        <p:blipFill>
          <a:blip r:embed="rId3"/>
          <a:stretch>
            <a:fillRect/>
          </a:stretch>
        </p:blipFill>
        <p:spPr>
          <a:xfrm>
            <a:off x="762918" y="1017800"/>
            <a:ext cx="7268811" cy="3355200"/>
          </a:xfrm>
          <a:prstGeom prst="rect">
            <a:avLst/>
          </a:prstGeom>
        </p:spPr>
      </p:pic>
    </p:spTree>
    <p:extLst>
      <p:ext uri="{BB962C8B-B14F-4D97-AF65-F5344CB8AC3E}">
        <p14:creationId xmlns:p14="http://schemas.microsoft.com/office/powerpoint/2010/main" val="3258649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0810B-C26C-081E-890B-CD08218EC395}"/>
              </a:ext>
            </a:extLst>
          </p:cNvPr>
          <p:cNvSpPr>
            <a:spLocks noGrp="1"/>
          </p:cNvSpPr>
          <p:nvPr>
            <p:ph type="title"/>
          </p:nvPr>
        </p:nvSpPr>
        <p:spPr/>
        <p:txBody>
          <a:bodyPr>
            <a:noAutofit/>
          </a:bodyPr>
          <a:lstStyle/>
          <a:p>
            <a:r>
              <a:rPr lang="en-US" dirty="0"/>
              <a:t>6.3 Disability Prevention</a:t>
            </a:r>
            <a:br>
              <a:rPr lang="en-US" dirty="0"/>
            </a:br>
            <a:br>
              <a:rPr lang="en-US" dirty="0"/>
            </a:br>
            <a:endParaRPr lang="en-US" dirty="0"/>
          </a:p>
        </p:txBody>
      </p:sp>
      <p:pic>
        <p:nvPicPr>
          <p:cNvPr id="5" name="Picture 4" descr="Disability Prevention Strategies &#10;&#10;Job Sharing &#10;Job Design &#10;Job Rotation &#10;EAP- Employee Assistance Program &#10;Flexible Work Arrangements ">
            <a:extLst>
              <a:ext uri="{FF2B5EF4-FFF2-40B4-BE49-F238E27FC236}">
                <a16:creationId xmlns:a16="http://schemas.microsoft.com/office/drawing/2014/main" id="{AC1C8287-0DDB-984D-0ED6-FECEA5CAD958}"/>
              </a:ext>
            </a:extLst>
          </p:cNvPr>
          <p:cNvPicPr>
            <a:picLocks noChangeAspect="1"/>
          </p:cNvPicPr>
          <p:nvPr/>
        </p:nvPicPr>
        <p:blipFill>
          <a:blip r:embed="rId3"/>
          <a:stretch>
            <a:fillRect/>
          </a:stretch>
        </p:blipFill>
        <p:spPr>
          <a:xfrm>
            <a:off x="1366091" y="1017800"/>
            <a:ext cx="6615629" cy="3716984"/>
          </a:xfrm>
          <a:prstGeom prst="rect">
            <a:avLst/>
          </a:prstGeom>
        </p:spPr>
      </p:pic>
    </p:spTree>
    <p:extLst>
      <p:ext uri="{BB962C8B-B14F-4D97-AF65-F5344CB8AC3E}">
        <p14:creationId xmlns:p14="http://schemas.microsoft.com/office/powerpoint/2010/main" val="778932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EF8F2-C12C-BAF9-FA7B-5C715BE40A6A}"/>
              </a:ext>
            </a:extLst>
          </p:cNvPr>
          <p:cNvSpPr>
            <a:spLocks noGrp="1"/>
          </p:cNvSpPr>
          <p:nvPr>
            <p:ph type="title"/>
          </p:nvPr>
        </p:nvSpPr>
        <p:spPr/>
        <p:txBody>
          <a:bodyPr>
            <a:noAutofit/>
          </a:bodyPr>
          <a:lstStyle/>
          <a:p>
            <a:r>
              <a:rPr lang="en-US" dirty="0"/>
              <a:t>6.4 Accommodation</a:t>
            </a:r>
            <a:br>
              <a:rPr lang="en-US" dirty="0"/>
            </a:br>
            <a:br>
              <a:rPr lang="en-US" dirty="0"/>
            </a:br>
            <a:endParaRPr lang="en-US" dirty="0"/>
          </a:p>
        </p:txBody>
      </p:sp>
      <p:sp>
        <p:nvSpPr>
          <p:cNvPr id="3" name="Text Placeholder 2">
            <a:extLst>
              <a:ext uri="{FF2B5EF4-FFF2-40B4-BE49-F238E27FC236}">
                <a16:creationId xmlns:a16="http://schemas.microsoft.com/office/drawing/2014/main" id="{28C63CC3-1EA9-A518-1947-418EDEA4DF61}"/>
              </a:ext>
            </a:extLst>
          </p:cNvPr>
          <p:cNvSpPr>
            <a:spLocks noGrp="1"/>
          </p:cNvSpPr>
          <p:nvPr>
            <p:ph type="body" idx="1"/>
          </p:nvPr>
        </p:nvSpPr>
        <p:spPr>
          <a:xfrm>
            <a:off x="311700" y="1582415"/>
            <a:ext cx="8520600" cy="3339000"/>
          </a:xfrm>
        </p:spPr>
        <p:txBody>
          <a:bodyPr>
            <a:normAutofit/>
          </a:bodyPr>
          <a:lstStyle/>
          <a:p>
            <a:pPr marL="114300" indent="0">
              <a:buNone/>
            </a:pPr>
            <a:r>
              <a:rPr lang="en-US" sz="2000" dirty="0">
                <a:latin typeface="Arial" panose="020B0604020202020204" pitchFamily="34" charset="0"/>
                <a:cs typeface="Arial" panose="020B0604020202020204" pitchFamily="34" charset="0"/>
              </a:rPr>
              <a:t>There are a number of ways that employers commonly accommodate disabilities. The duties of worker may be modified so that the worker is able to perform them despite the disability. Once an accommodation is established, the worker is obligated to inform the employer if the need for or nature of the required accommodation changes and provide documentation to support such accommodation.</a:t>
            </a:r>
          </a:p>
          <a:p>
            <a:pPr marL="114300" indent="0">
              <a:buNone/>
            </a:pP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9846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7F4BD-FFE8-EC2C-4123-15E158A66E49}"/>
              </a:ext>
            </a:extLst>
          </p:cNvPr>
          <p:cNvSpPr>
            <a:spLocks noGrp="1"/>
          </p:cNvSpPr>
          <p:nvPr>
            <p:ph type="title"/>
          </p:nvPr>
        </p:nvSpPr>
        <p:spPr/>
        <p:txBody>
          <a:bodyPr>
            <a:noAutofit/>
          </a:bodyPr>
          <a:lstStyle/>
          <a:p>
            <a:r>
              <a:rPr lang="en-US" dirty="0"/>
              <a:t>6.5 Return To Work I</a:t>
            </a:r>
            <a:br>
              <a:rPr lang="en-US" dirty="0"/>
            </a:br>
            <a:br>
              <a:rPr lang="en-US" dirty="0"/>
            </a:br>
            <a:endParaRPr lang="en-US" dirty="0"/>
          </a:p>
        </p:txBody>
      </p:sp>
      <p:sp>
        <p:nvSpPr>
          <p:cNvPr id="3" name="Text Placeholder 2">
            <a:extLst>
              <a:ext uri="{FF2B5EF4-FFF2-40B4-BE49-F238E27FC236}">
                <a16:creationId xmlns:a16="http://schemas.microsoft.com/office/drawing/2014/main" id="{56AB12C1-C14D-F3AE-A38A-E43D0E96CC03}"/>
              </a:ext>
            </a:extLst>
          </p:cNvPr>
          <p:cNvSpPr>
            <a:spLocks noGrp="1"/>
          </p:cNvSpPr>
          <p:nvPr>
            <p:ph type="body" idx="1"/>
          </p:nvPr>
        </p:nvSpPr>
        <p:spPr>
          <a:xfrm>
            <a:off x="311700" y="1804500"/>
            <a:ext cx="8520600" cy="3339000"/>
          </a:xfrm>
        </p:spPr>
        <p:txBody>
          <a:bodyPr>
            <a:normAutofit/>
          </a:bodyPr>
          <a:lstStyle/>
          <a:p>
            <a:pPr marL="114300" indent="0">
              <a:buNone/>
            </a:pPr>
            <a:r>
              <a:rPr lang="en-US" sz="2000" dirty="0">
                <a:latin typeface="Arial" panose="020B0604020202020204" pitchFamily="34" charset="0"/>
                <a:cs typeface="Arial" panose="020B0604020202020204" pitchFamily="34" charset="0"/>
              </a:rPr>
              <a:t>“Our research shows that if you don’t get a worker back within 90 days of their injury, the chances that they ever go back to work drop by 50 per cent,” said David Marshall, president and CEO of Ontario’s Workplace Safety and Insurance Board, in 2015.</a:t>
            </a:r>
          </a:p>
        </p:txBody>
      </p:sp>
    </p:spTree>
    <p:extLst>
      <p:ext uri="{BB962C8B-B14F-4D97-AF65-F5344CB8AC3E}">
        <p14:creationId xmlns:p14="http://schemas.microsoft.com/office/powerpoint/2010/main" val="800367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CC749-D5F8-87A7-E942-D1C98EA48820}"/>
              </a:ext>
            </a:extLst>
          </p:cNvPr>
          <p:cNvSpPr>
            <a:spLocks noGrp="1"/>
          </p:cNvSpPr>
          <p:nvPr>
            <p:ph type="title"/>
          </p:nvPr>
        </p:nvSpPr>
        <p:spPr/>
        <p:txBody>
          <a:bodyPr>
            <a:noAutofit/>
          </a:bodyPr>
          <a:lstStyle/>
          <a:p>
            <a:r>
              <a:rPr lang="en-US" dirty="0"/>
              <a:t>6.5 Return To Work II</a:t>
            </a:r>
            <a:br>
              <a:rPr lang="en-US" dirty="0"/>
            </a:br>
            <a:br>
              <a:rPr lang="en-US" dirty="0"/>
            </a:br>
            <a:endParaRPr lang="en-US" dirty="0"/>
          </a:p>
        </p:txBody>
      </p:sp>
      <p:sp>
        <p:nvSpPr>
          <p:cNvPr id="3" name="Text Placeholder 2">
            <a:extLst>
              <a:ext uri="{FF2B5EF4-FFF2-40B4-BE49-F238E27FC236}">
                <a16:creationId xmlns:a16="http://schemas.microsoft.com/office/drawing/2014/main" id="{6FC56FA6-8CBE-55B9-099D-BBAF197CEA3E}"/>
              </a:ext>
            </a:extLst>
          </p:cNvPr>
          <p:cNvSpPr>
            <a:spLocks noGrp="1"/>
          </p:cNvSpPr>
          <p:nvPr>
            <p:ph type="body" idx="1"/>
          </p:nvPr>
        </p:nvSpPr>
        <p:spPr>
          <a:xfrm>
            <a:off x="311700" y="1714617"/>
            <a:ext cx="8520600" cy="3339000"/>
          </a:xfrm>
        </p:spPr>
        <p:txBody>
          <a:bodyPr>
            <a:normAutofit/>
          </a:bodyPr>
          <a:lstStyle/>
          <a:p>
            <a:pPr marL="114300" indent="0">
              <a:buNone/>
            </a:pPr>
            <a:r>
              <a:rPr lang="en-US" sz="2000" dirty="0">
                <a:latin typeface="Arial" panose="020B0604020202020204" pitchFamily="34" charset="0"/>
                <a:cs typeface="Arial" panose="020B0604020202020204" pitchFamily="34" charset="0"/>
              </a:rPr>
              <a:t>The final component of disability management consists of programs designed to assist workers in recovering from temporary impairment (such as injuries and illnesses) that cause disabilities. The most common disability recovery program is </a:t>
            </a:r>
            <a:r>
              <a:rPr lang="en-US" sz="2000" b="1" dirty="0">
                <a:latin typeface="Arial" panose="020B0604020202020204" pitchFamily="34" charset="0"/>
                <a:cs typeface="Arial" panose="020B0604020202020204" pitchFamily="34" charset="0"/>
              </a:rPr>
              <a:t>sick leave</a:t>
            </a:r>
            <a:r>
              <a:rPr lang="en-US" sz="2000" dirty="0">
                <a:latin typeface="Arial" panose="020B0604020202020204" pitchFamily="34" charset="0"/>
                <a:cs typeface="Arial" panose="020B0604020202020204" pitchFamily="34" charset="0"/>
              </a:rPr>
              <a:t>, which is paid leave designed to help workers recover from short-term illness or injury.</a:t>
            </a:r>
          </a:p>
        </p:txBody>
      </p:sp>
    </p:spTree>
    <p:extLst>
      <p:ext uri="{BB962C8B-B14F-4D97-AF65-F5344CB8AC3E}">
        <p14:creationId xmlns:p14="http://schemas.microsoft.com/office/powerpoint/2010/main" val="3328894060"/>
      </p:ext>
    </p:extLst>
  </p:cSld>
  <p:clrMapOvr>
    <a:masterClrMapping/>
  </p:clrMapOvr>
</p:sld>
</file>

<file path=ppt/theme/theme1.xml><?xml version="1.0" encoding="utf-8"?>
<a:theme xmlns:a="http://schemas.openxmlformats.org/drawingml/2006/main" name="Geometric">
  <a:themeElements>
    <a:clrScheme name="Custom 31">
      <a:dk1>
        <a:srgbClr val="006A83"/>
      </a:dk1>
      <a:lt1>
        <a:srgbClr val="FFFFFF"/>
      </a:lt1>
      <a:dk2>
        <a:srgbClr val="434343"/>
      </a:dk2>
      <a:lt2>
        <a:srgbClr val="999999"/>
      </a:lt2>
      <a:accent1>
        <a:srgbClr val="68DBF7"/>
      </a:accent1>
      <a:accent2>
        <a:srgbClr val="52AEC4"/>
      </a:accent2>
      <a:accent3>
        <a:srgbClr val="1BD3FF"/>
      </a:accent3>
      <a:accent4>
        <a:srgbClr val="434343"/>
      </a:accent4>
      <a:accent5>
        <a:srgbClr val="7BA1AB"/>
      </a:accent5>
      <a:accent6>
        <a:srgbClr val="B3EBF9"/>
      </a:accent6>
      <a:hlink>
        <a:srgbClr val="0070C0"/>
      </a:hlink>
      <a:folHlink>
        <a:srgbClr val="00B0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17361</TotalTime>
  <Words>1418</Words>
  <Application>Microsoft Office PowerPoint</Application>
  <PresentationFormat>On-screen Show (16:9)</PresentationFormat>
  <Paragraphs>73</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Raleway</vt:lpstr>
      <vt:lpstr>Roboto</vt:lpstr>
      <vt:lpstr>Encode Sans</vt:lpstr>
      <vt:lpstr>Geometric</vt:lpstr>
      <vt:lpstr>Human Resources for Operations Managers  </vt:lpstr>
      <vt:lpstr>Learning Outcomes </vt:lpstr>
      <vt:lpstr>6.1 Disability Management I</vt:lpstr>
      <vt:lpstr>6.1 Disability Management II </vt:lpstr>
      <vt:lpstr>6.2 The Business Case For Disability Management  </vt:lpstr>
      <vt:lpstr>6.3 Disability Prevention  </vt:lpstr>
      <vt:lpstr>6.4 Accommodation  </vt:lpstr>
      <vt:lpstr>6.5 Return To Work I  </vt:lpstr>
      <vt:lpstr>6.5 Return To Work II  </vt:lpstr>
      <vt:lpstr>6.5 Return To Work III  </vt:lpstr>
      <vt:lpstr>6.6 Summary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Psychology, Communication, and The Canadian Workplace</dc:title>
  <dc:creator>Fanshawe College</dc:creator>
  <cp:lastModifiedBy>Steeves, Catherine</cp:lastModifiedBy>
  <cp:revision>27</cp:revision>
  <dcterms:modified xsi:type="dcterms:W3CDTF">2023-12-12T17:14:32Z</dcterms:modified>
</cp:coreProperties>
</file>