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412" r:id="rId4"/>
    <p:sldId id="413" r:id="rId5"/>
    <p:sldId id="414" r:id="rId6"/>
    <p:sldId id="415" r:id="rId7"/>
    <p:sldId id="416" r:id="rId8"/>
    <p:sldId id="418" r:id="rId9"/>
    <p:sldId id="417"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Raleway" pitchFamily="2"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5" autoAdjust="0"/>
    <p:restoredTop sz="77930" autoAdjust="0"/>
  </p:normalViewPr>
  <p:slideViewPr>
    <p:cSldViewPr snapToGrid="0">
      <p:cViewPr varScale="1">
        <p:scale>
          <a:sx n="98" d="100"/>
          <a:sy n="98" d="100"/>
        </p:scale>
        <p:origin x="7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Employers are responsible for investigating workplace incidents. Before the formal incident investigation begins, the employer needs to take the necessary steps to meet both internal and external reporting requirements.</a:t>
            </a:r>
            <a:br>
              <a:rPr lang="en-CA" dirty="0"/>
            </a:br>
            <a:endParaRPr lang="en-US" dirty="0"/>
          </a:p>
        </p:txBody>
      </p:sp>
    </p:spTree>
    <p:extLst>
      <p:ext uri="{BB962C8B-B14F-4D97-AF65-F5344CB8AC3E}">
        <p14:creationId xmlns:p14="http://schemas.microsoft.com/office/powerpoint/2010/main" val="254694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Some employers may not realize the benefits of conducting a thorough incident investigation.</a:t>
            </a:r>
          </a:p>
          <a:p>
            <a:endParaRPr lang="en-CA" b="0" i="0" u="none" strike="noStrike" dirty="0">
              <a:solidFill>
                <a:srgbClr val="373D3F"/>
              </a:solidFill>
              <a:effectLst/>
              <a:latin typeface="Encode Sans"/>
            </a:endParaRPr>
          </a:p>
        </p:txBody>
      </p:sp>
    </p:spTree>
    <p:extLst>
      <p:ext uri="{BB962C8B-B14F-4D97-AF65-F5344CB8AC3E}">
        <p14:creationId xmlns:p14="http://schemas.microsoft.com/office/powerpoint/2010/main" val="96274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dirty="0">
                <a:solidFill>
                  <a:srgbClr val="373D3F"/>
                </a:solidFill>
                <a:effectLst/>
                <a:latin typeface="Arial" panose="020B0604020202020204" pitchFamily="34" charset="0"/>
                <a:cs typeface="Arial" panose="020B0604020202020204" pitchFamily="34" charset="0"/>
              </a:rPr>
              <a:t>No one should investigate an incident alone, and other people should be selected to assist, to provide different perspectives, and to divide the workload. </a:t>
            </a:r>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Other possible participants should include joint health and safety committee members or some other worker representative, people linked to the work that had been performed, and, in most cases, the direct supervisor of the work (although there are cases when inclusion of the supervisor may not be appropriate).</a:t>
            </a:r>
            <a:endParaRPr lang="en-US" dirty="0"/>
          </a:p>
        </p:txBody>
      </p:sp>
    </p:spTree>
    <p:extLst>
      <p:ext uri="{BB962C8B-B14F-4D97-AF65-F5344CB8AC3E}">
        <p14:creationId xmlns:p14="http://schemas.microsoft.com/office/powerpoint/2010/main" val="390462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Creation of an </a:t>
            </a:r>
            <a:r>
              <a:rPr lang="en-CA" b="1" i="0" u="none" strike="noStrike" dirty="0">
                <a:solidFill>
                  <a:srgbClr val="373D3F"/>
                </a:solidFill>
                <a:effectLst/>
                <a:latin typeface="Encode Sans"/>
              </a:rPr>
              <a:t>investigation kit</a:t>
            </a:r>
            <a:r>
              <a:rPr lang="en-CA" b="0" i="0" u="none" strike="noStrike" dirty="0">
                <a:solidFill>
                  <a:srgbClr val="373D3F"/>
                </a:solidFill>
                <a:effectLst/>
                <a:latin typeface="Encode Sans"/>
              </a:rPr>
              <a:t> is also an important pre-incident task. An incident investigation kit is a pre-assembled box or tote containing the tools, forms, and material needed in an investigation. It is recommended the employer place a piece of sealing or tamper proof tape around the investigation kit. </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This sealing tape can easily be cut open and it allows the employer to quickly identify when the kit has been used in order to re-stock any missing items. Investigators can then act quickly by grabbing the kit and beginning their work. </a:t>
            </a:r>
            <a:endParaRPr lang="en-US" dirty="0"/>
          </a:p>
        </p:txBody>
      </p:sp>
    </p:spTree>
    <p:extLst>
      <p:ext uri="{BB962C8B-B14F-4D97-AF65-F5344CB8AC3E}">
        <p14:creationId xmlns:p14="http://schemas.microsoft.com/office/powerpoint/2010/main" val="223726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 Witnesses’ recall may deteriorate over time and important evidence may disappear if there is a delay. The sooner an investigation is completed, the sooner changes can be made to make the worksite safer. Employers may also be required to report incidents and investigation results within a specified time period.</a:t>
            </a:r>
            <a:endParaRPr lang="en-US" dirty="0"/>
          </a:p>
        </p:txBody>
      </p:sp>
    </p:spTree>
    <p:extLst>
      <p:ext uri="{BB962C8B-B14F-4D97-AF65-F5344CB8AC3E}">
        <p14:creationId xmlns:p14="http://schemas.microsoft.com/office/powerpoint/2010/main" val="65457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Step 1. Scene Security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Securing the scene entails two actions. First, any uncontrolled hazard (e.g., leaking gas) needs to be eliminated to ensure the safety of the investigators and others. Second, the scene needs to be protected so that no evidence can be destroyed or altered (intentionally or unintentionally) until the completion of the investigation. Protection normally includes restricting access to the scene. In some circumstances, it may also require protecting the scene from inclement weather.</a:t>
            </a:r>
          </a:p>
          <a:p>
            <a:pPr algn="l"/>
            <a:endParaRPr lang="en-CA" b="1" i="0" u="none" strike="noStrike" dirty="0">
              <a:solidFill>
                <a:srgbClr val="003180"/>
              </a:solidFill>
              <a:effectLst/>
              <a:latin typeface="Raleway" pitchFamily="2" charset="77"/>
            </a:endParaRP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Step 2. Identify and Interview Witnesses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Investigators normally prioritize interviewing witnesses, including the injured worker(s). Witnesses should be interviewed as soon as possible after the incident while their memories are fresh and uncontaminated by discussing the event with others.</a:t>
            </a:r>
          </a:p>
          <a:p>
            <a:pPr algn="l"/>
            <a:endParaRPr lang="en-CA" b="1" i="0" u="none" strike="noStrike" dirty="0">
              <a:solidFill>
                <a:srgbClr val="003180"/>
              </a:solidFill>
              <a:effectLst/>
              <a:latin typeface="Raleway" pitchFamily="2" charset="77"/>
            </a:endParaRP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Step 3. Complete the Investigation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The next step in an investigation is to gather evidence. There are a number of techniques for collecting the relevant information. They will be used in various combinations depending on the nature of the incident and the workplace</a:t>
            </a:r>
          </a:p>
          <a:p>
            <a:pPr algn="l"/>
            <a:endParaRPr lang="en-CA" b="1" i="0" u="none" strike="noStrike" dirty="0">
              <a:solidFill>
                <a:srgbClr val="003180"/>
              </a:solidFill>
              <a:effectLst/>
              <a:latin typeface="Raleway" pitchFamily="2" charset="77"/>
            </a:endParaRP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Step 4. Root Cause Analysis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Once all the information has been gathered, the next step is to analyze the data to determine the causes. This is a crucial step, and is often where investigations go wrong. The immediate reasons for the incident will be the first to appear. These causes will usually be worker error or some factor that may appear to be uncontrollable</a:t>
            </a:r>
          </a:p>
          <a:p>
            <a:pPr algn="l"/>
            <a:endParaRPr lang="en-CA" b="1" i="0" u="none" strike="noStrike" dirty="0">
              <a:solidFill>
                <a:srgbClr val="003180"/>
              </a:solidFill>
              <a:effectLst/>
              <a:latin typeface="Raleway" pitchFamily="2" charset="77"/>
            </a:endParaRP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Step 5. Reporting and Recommendations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The next step in the investigation process is to write a formal report outlining the findings and making recommendations. In some respects this can be considered the most crucial phase, as a careful investigation is without value if the recommendations fail to improve the situation. The </a:t>
            </a:r>
            <a:r>
              <a:rPr lang="en-CA" b="1" i="0" u="none" strike="noStrike" dirty="0">
                <a:solidFill>
                  <a:srgbClr val="373D3F"/>
                </a:solidFill>
                <a:effectLst/>
                <a:latin typeface="Encode Sans"/>
              </a:rPr>
              <a:t>incident report </a:t>
            </a:r>
            <a:r>
              <a:rPr lang="en-CA" b="0" i="0" u="none" strike="noStrike" dirty="0">
                <a:solidFill>
                  <a:srgbClr val="373D3F"/>
                </a:solidFill>
                <a:effectLst/>
                <a:latin typeface="Encode Sans"/>
              </a:rPr>
              <a:t>will be the permanent record of the incident and its causes and thus should clearly outline what happened and why it happened.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1" i="0" u="none" strike="noStrike" dirty="0">
              <a:solidFill>
                <a:srgbClr val="003180"/>
              </a:solidFill>
              <a:effectLst/>
              <a:latin typeface="Raleway" pitchFamily="2" charset="77"/>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003180"/>
                </a:solidFill>
                <a:effectLst/>
                <a:latin typeface="Raleway" pitchFamily="2" charset="77"/>
              </a:rPr>
              <a:t>Step 6. Follow up</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The final step in the incident investigation process is follow up. During the reporting stage, specific recommendations were put forward which most often include corrective and preventative measures. The goal is to eliminate or minimize the risk of a similar incident happening in the future.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804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5fNmWej4tAA?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unsplash.com/license" TargetMode="External"/><Relationship Id="rId4" Type="http://schemas.openxmlformats.org/officeDocument/2006/relationships/hyperlink" Target="https://unsplash.com/ko/@homajob?utm_source=unsplash&amp;utm_medium=referral&amp;utm_content=creditCopyTex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86061" y="2858848"/>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5: INCIDENT INVESTIGATION</a:t>
            </a:r>
          </a:p>
          <a:p>
            <a:br>
              <a:rPr lang="en-US" sz="3000" b="1"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List the steps in an incident investigation.</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Articulate incident investigation reporting requirements.</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Identify forms to complete during and after an incident investigation.</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List the materials needed for an incident investigation toolkit.</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8B99-6B38-0959-399D-E120E3607F4C}"/>
              </a:ext>
            </a:extLst>
          </p:cNvPr>
          <p:cNvSpPr>
            <a:spLocks noGrp="1"/>
          </p:cNvSpPr>
          <p:nvPr>
            <p:ph type="title"/>
          </p:nvPr>
        </p:nvSpPr>
        <p:spPr/>
        <p:txBody>
          <a:bodyPr>
            <a:noAutofit/>
          </a:bodyPr>
          <a:lstStyle/>
          <a:p>
            <a:r>
              <a:rPr lang="en-US" dirty="0"/>
              <a:t>5.1 Introduction To Incident Investigations</a:t>
            </a:r>
            <a:br>
              <a:rPr lang="en-US" dirty="0"/>
            </a:br>
            <a:br>
              <a:rPr lang="en-US" dirty="0"/>
            </a:br>
            <a:endParaRPr lang="en-US" dirty="0"/>
          </a:p>
        </p:txBody>
      </p:sp>
      <p:sp>
        <p:nvSpPr>
          <p:cNvPr id="3" name="Text Placeholder 2">
            <a:extLst>
              <a:ext uri="{FF2B5EF4-FFF2-40B4-BE49-F238E27FC236}">
                <a16:creationId xmlns:a16="http://schemas.microsoft.com/office/drawing/2014/main" id="{91C28654-D44F-143B-C01A-FC491F04583E}"/>
              </a:ext>
            </a:extLst>
          </p:cNvPr>
          <p:cNvSpPr>
            <a:spLocks noGrp="1"/>
          </p:cNvSpPr>
          <p:nvPr>
            <p:ph type="body" idx="1"/>
          </p:nvPr>
        </p:nvSpPr>
        <p:spPr>
          <a:xfrm>
            <a:off x="311700" y="1639247"/>
            <a:ext cx="8520600" cy="3339000"/>
          </a:xfrm>
        </p:spPr>
        <p:txBody>
          <a:bodyPr>
            <a:normAutofit/>
          </a:bodyPr>
          <a:lstStyle/>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Incident investigations</a:t>
            </a:r>
            <a:r>
              <a:rPr lang="en-CA" sz="2000" b="0" i="0" u="none" strike="noStrike" dirty="0">
                <a:solidFill>
                  <a:srgbClr val="373D3F"/>
                </a:solidFill>
                <a:effectLst/>
                <a:latin typeface="Arial" panose="020B0604020202020204" pitchFamily="34" charset="0"/>
                <a:cs typeface="Arial" panose="020B0604020202020204" pitchFamily="34" charset="0"/>
              </a:rPr>
              <a:t> are intended to uncover all of the key facts about how and why an incident occurred so that action can be taken to prevent it happening again. Not conducting the investigation in a careful and thorough manner can undermine the results and create the risk of a repeat incident</a:t>
            </a: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48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8B4F-CD9F-6E36-EDA7-389BC8AEF93A}"/>
              </a:ext>
            </a:extLst>
          </p:cNvPr>
          <p:cNvSpPr>
            <a:spLocks noGrp="1"/>
          </p:cNvSpPr>
          <p:nvPr>
            <p:ph type="title"/>
          </p:nvPr>
        </p:nvSpPr>
        <p:spPr/>
        <p:txBody>
          <a:bodyPr>
            <a:noAutofit/>
          </a:bodyPr>
          <a:lstStyle/>
          <a:p>
            <a:r>
              <a:rPr lang="en-US" sz="2400" dirty="0"/>
              <a:t>5.2 The Business Case For Incident Investigations</a:t>
            </a:r>
            <a:br>
              <a:rPr lang="en-US" sz="2400" dirty="0"/>
            </a:br>
            <a:br>
              <a:rPr lang="en-US" sz="2400" dirty="0"/>
            </a:br>
            <a:endParaRPr lang="en-US" sz="2400" dirty="0"/>
          </a:p>
        </p:txBody>
      </p:sp>
      <p:sp>
        <p:nvSpPr>
          <p:cNvPr id="3" name="Text Placeholder 2">
            <a:extLst>
              <a:ext uri="{FF2B5EF4-FFF2-40B4-BE49-F238E27FC236}">
                <a16:creationId xmlns:a16="http://schemas.microsoft.com/office/drawing/2014/main" id="{169B4408-418F-02B5-155E-6C279F247EF3}"/>
              </a:ext>
            </a:extLst>
          </p:cNvPr>
          <p:cNvSpPr>
            <a:spLocks noGrp="1"/>
          </p:cNvSpPr>
          <p:nvPr>
            <p:ph type="body" idx="1"/>
          </p:nvPr>
        </p:nvSpPr>
        <p:spPr/>
        <p:txBody>
          <a:bodyPr>
            <a:norm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The Canadian Center for Occupational Health and Safety suggests the top reasons for conducting incident investigations include:</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r>
              <a:rPr lang="en-CA" sz="2000" b="0" i="0" u="none" strike="noStrike" dirty="0">
                <a:solidFill>
                  <a:srgbClr val="373D3F"/>
                </a:solidFill>
                <a:effectLst/>
                <a:latin typeface="Arial" panose="020B0604020202020204" pitchFamily="34" charset="0"/>
                <a:cs typeface="Arial" panose="020B0604020202020204" pitchFamily="34" charset="0"/>
              </a:rPr>
              <a:t>Most importantly, to find out the cause of incidents and to prevent similar incidents in the future </a:t>
            </a:r>
          </a:p>
          <a:p>
            <a:r>
              <a:rPr lang="en-CA" sz="2000" b="0" i="0" u="none" strike="noStrike" dirty="0">
                <a:solidFill>
                  <a:srgbClr val="373D3F"/>
                </a:solidFill>
                <a:effectLst/>
                <a:latin typeface="Arial" panose="020B0604020202020204" pitchFamily="34" charset="0"/>
                <a:cs typeface="Arial" panose="020B0604020202020204" pitchFamily="34" charset="0"/>
              </a:rPr>
              <a:t>To fulfill any legal requirements</a:t>
            </a:r>
          </a:p>
          <a:p>
            <a:r>
              <a:rPr lang="en-CA" sz="2000" b="0" i="0" u="none" strike="noStrike" dirty="0">
                <a:solidFill>
                  <a:srgbClr val="373D3F"/>
                </a:solidFill>
                <a:effectLst/>
                <a:latin typeface="Arial" panose="020B0604020202020204" pitchFamily="34" charset="0"/>
                <a:cs typeface="Arial" panose="020B0604020202020204" pitchFamily="34" charset="0"/>
              </a:rPr>
              <a:t>To determine the cost of an incident</a:t>
            </a:r>
          </a:p>
          <a:p>
            <a:r>
              <a:rPr lang="en-CA" sz="2000" b="0" i="0" u="none" strike="noStrike" dirty="0">
                <a:solidFill>
                  <a:srgbClr val="373D3F"/>
                </a:solidFill>
                <a:effectLst/>
                <a:latin typeface="Arial" panose="020B0604020202020204" pitchFamily="34" charset="0"/>
                <a:cs typeface="Arial" panose="020B0604020202020204" pitchFamily="34" charset="0"/>
              </a:rPr>
              <a:t>To determine compliance with applicable regulations (e.g., occupational health and safety, criminal, etc.)</a:t>
            </a:r>
          </a:p>
          <a:p>
            <a:r>
              <a:rPr lang="en-CA" sz="2000" b="0" i="0" u="none" strike="noStrike" dirty="0">
                <a:solidFill>
                  <a:srgbClr val="373D3F"/>
                </a:solidFill>
                <a:effectLst/>
                <a:latin typeface="Arial" panose="020B0604020202020204" pitchFamily="34" charset="0"/>
                <a:cs typeface="Arial" panose="020B0604020202020204" pitchFamily="34" charset="0"/>
              </a:rPr>
              <a:t>To process workers’ compensation claims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52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0240-8533-7756-C839-08183352DC1F}"/>
              </a:ext>
            </a:extLst>
          </p:cNvPr>
          <p:cNvSpPr>
            <a:spLocks noGrp="1"/>
          </p:cNvSpPr>
          <p:nvPr>
            <p:ph type="title"/>
          </p:nvPr>
        </p:nvSpPr>
        <p:spPr/>
        <p:txBody>
          <a:bodyPr>
            <a:noAutofit/>
          </a:bodyPr>
          <a:lstStyle/>
          <a:p>
            <a:r>
              <a:rPr lang="en-US" dirty="0"/>
              <a:t>5.3 Who Investigates Workplace Incidents?</a:t>
            </a:r>
            <a:br>
              <a:rPr lang="en-US" dirty="0"/>
            </a:br>
            <a:br>
              <a:rPr lang="en-US" dirty="0"/>
            </a:br>
            <a:endParaRPr lang="en-US" dirty="0"/>
          </a:p>
        </p:txBody>
      </p:sp>
      <p:sp>
        <p:nvSpPr>
          <p:cNvPr id="3" name="Text Placeholder 2">
            <a:extLst>
              <a:ext uri="{FF2B5EF4-FFF2-40B4-BE49-F238E27FC236}">
                <a16:creationId xmlns:a16="http://schemas.microsoft.com/office/drawing/2014/main" id="{32772D5A-413C-AB0A-7C5D-0B0A5D8C7221}"/>
              </a:ext>
            </a:extLst>
          </p:cNvPr>
          <p:cNvSpPr>
            <a:spLocks noGrp="1"/>
          </p:cNvSpPr>
          <p:nvPr>
            <p:ph type="body" idx="1"/>
          </p:nvPr>
        </p:nvSpPr>
        <p:spPr/>
        <p:txBody>
          <a:bodyPr>
            <a:normAutofit/>
          </a:bodyPr>
          <a:lstStyle/>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Who investigates an incident is a particularly important question.</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 lead investigator should be someone with investigative experience, knowledge of the work and work processes, and an understanding of how incidents are caused. Many workplaces will task a senior health and safety official or senior manager with managing incident investigations.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88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4656-C818-0112-ABE5-325134C7F306}"/>
              </a:ext>
            </a:extLst>
          </p:cNvPr>
          <p:cNvSpPr>
            <a:spLocks noGrp="1"/>
          </p:cNvSpPr>
          <p:nvPr>
            <p:ph type="title"/>
          </p:nvPr>
        </p:nvSpPr>
        <p:spPr/>
        <p:txBody>
          <a:bodyPr>
            <a:noAutofit/>
          </a:bodyPr>
          <a:lstStyle/>
          <a:p>
            <a:r>
              <a:rPr lang="en-US" dirty="0"/>
              <a:t>5.4 The Incident Investigation Toolkit</a:t>
            </a:r>
            <a:br>
              <a:rPr lang="en-US" dirty="0"/>
            </a:br>
            <a:br>
              <a:rPr lang="en-US" dirty="0"/>
            </a:br>
            <a:endParaRPr lang="en-US" dirty="0"/>
          </a:p>
        </p:txBody>
      </p:sp>
      <p:pic>
        <p:nvPicPr>
          <p:cNvPr id="5" name="Picture 4" descr="accident investigator toolkit: flashlight, camera, caution tape, measuring tape, gloves, masks, calculator, clipboard, paper, pens, blank incident investigation form, blank witness statement forms, laptop (if resources allow), emergency contact list, disposable hazardous materials bag">
            <a:extLst>
              <a:ext uri="{FF2B5EF4-FFF2-40B4-BE49-F238E27FC236}">
                <a16:creationId xmlns:a16="http://schemas.microsoft.com/office/drawing/2014/main" id="{7255943B-1541-9CD9-33C9-402E02782D0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996588" y="1197153"/>
            <a:ext cx="5926861" cy="3330000"/>
          </a:xfrm>
          <a:prstGeom prst="rect">
            <a:avLst/>
          </a:prstGeom>
        </p:spPr>
      </p:pic>
      <p:sp>
        <p:nvSpPr>
          <p:cNvPr id="7" name="TextBox 6">
            <a:extLst>
              <a:ext uri="{FF2B5EF4-FFF2-40B4-BE49-F238E27FC236}">
                <a16:creationId xmlns:a16="http://schemas.microsoft.com/office/drawing/2014/main" id="{6629DDF1-848C-9419-1FBF-424F7336A388}"/>
              </a:ext>
            </a:extLst>
          </p:cNvPr>
          <p:cNvSpPr txBox="1"/>
          <p:nvPr/>
        </p:nvSpPr>
        <p:spPr>
          <a:xfrm>
            <a:off x="462708" y="2205658"/>
            <a:ext cx="3448280" cy="1631216"/>
          </a:xfrm>
          <a:prstGeom prst="rect">
            <a:avLst/>
          </a:prstGeom>
          <a:noFill/>
        </p:spPr>
        <p:txBody>
          <a:bodyPr wrap="square">
            <a:spAutoFit/>
          </a:bodyPr>
          <a:lstStyle/>
          <a:p>
            <a:pPr algn="l"/>
            <a:r>
              <a:rPr lang="en-CA" sz="2000" b="0" i="0" u="none" strike="noStrike" dirty="0">
                <a:solidFill>
                  <a:srgbClr val="373D3F"/>
                </a:solidFill>
                <a:effectLst/>
                <a:latin typeface="Arial" panose="020B0604020202020204" pitchFamily="34" charset="0"/>
                <a:cs typeface="Arial" panose="020B0604020202020204" pitchFamily="34" charset="0"/>
              </a:rPr>
              <a:t>This graphic illustrates some of the materials that should be included in an employer’s investigation kit.</a:t>
            </a:r>
          </a:p>
          <a:p>
            <a:pPr algn="l"/>
            <a:r>
              <a:rPr lang="en-CA" sz="2000" b="1" i="0" u="none" strike="noStrike" dirty="0">
                <a:solidFill>
                  <a:srgbClr val="373D3F"/>
                </a:solidFill>
                <a:effectLst/>
                <a:latin typeface="Arial" panose="020B0604020202020204" pitchFamily="34" charset="0"/>
                <a:cs typeface="Arial" panose="020B0604020202020204" pitchFamily="34" charset="0"/>
              </a:rPr>
              <a:t> </a:t>
            </a:r>
            <a:endParaRPr lang="en-CA" sz="2000" b="0" i="0" u="none" strike="noStrike" dirty="0">
              <a:solidFill>
                <a:srgbClr val="373D3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76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54D1-191A-8DBA-183E-FA37CEEC24F9}"/>
              </a:ext>
            </a:extLst>
          </p:cNvPr>
          <p:cNvSpPr>
            <a:spLocks noGrp="1"/>
          </p:cNvSpPr>
          <p:nvPr>
            <p:ph type="title"/>
          </p:nvPr>
        </p:nvSpPr>
        <p:spPr/>
        <p:txBody>
          <a:bodyPr>
            <a:noAutofit/>
          </a:bodyPr>
          <a:lstStyle/>
          <a:p>
            <a:r>
              <a:rPr lang="en-US" dirty="0"/>
              <a:t>5.5 Essential Incident Investigation Steps I</a:t>
            </a:r>
            <a:br>
              <a:rPr lang="en-US" dirty="0"/>
            </a:br>
            <a:br>
              <a:rPr lang="en-US" dirty="0"/>
            </a:br>
            <a:endParaRPr lang="en-US" dirty="0"/>
          </a:p>
        </p:txBody>
      </p:sp>
      <p:sp>
        <p:nvSpPr>
          <p:cNvPr id="3" name="Text Placeholder 2">
            <a:extLst>
              <a:ext uri="{FF2B5EF4-FFF2-40B4-BE49-F238E27FC236}">
                <a16:creationId xmlns:a16="http://schemas.microsoft.com/office/drawing/2014/main" id="{00E554E5-4DE7-8DB9-D8D7-B496A0A16681}"/>
              </a:ext>
            </a:extLst>
          </p:cNvPr>
          <p:cNvSpPr>
            <a:spLocks noGrp="1"/>
          </p:cNvSpPr>
          <p:nvPr>
            <p:ph type="body" idx="1"/>
          </p:nvPr>
        </p:nvSpPr>
        <p:spPr>
          <a:xfrm>
            <a:off x="212548" y="1394500"/>
            <a:ext cx="4359452" cy="3339000"/>
          </a:xfrm>
        </p:spPr>
        <p:txBody>
          <a:bodyPr>
            <a:normAutofit lnSpcReduction="10000"/>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 successful incident investigation begins with a consistent process designed to uncover what happened so future incidents can be avoided.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Investigations need to be performed as soon after the incident as possible and be completed as quickly as possible</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F99169-E17A-1473-5C34-9512103B4D4F}"/>
              </a:ext>
            </a:extLst>
          </p:cNvPr>
          <p:cNvSpPr txBox="1"/>
          <p:nvPr/>
        </p:nvSpPr>
        <p:spPr>
          <a:xfrm>
            <a:off x="6393182" y="4397610"/>
            <a:ext cx="4572000" cy="492443"/>
          </a:xfrm>
          <a:prstGeom prst="rect">
            <a:avLst/>
          </a:prstGeom>
          <a:noFill/>
        </p:spPr>
        <p:txBody>
          <a:bodyPr wrap="square">
            <a:spAutoFit/>
          </a:bodyPr>
          <a:lstStyle/>
          <a:p>
            <a:pPr algn="l"/>
            <a:r>
              <a:rPr lang="en-CA" sz="1200" b="0" i="0" dirty="0">
                <a:solidFill>
                  <a:srgbClr val="111111"/>
                </a:solidFill>
                <a:effectLst/>
                <a:latin typeface="-apple-system"/>
                <a:hlinkClick r:id="rId3"/>
              </a:rPr>
              <a:t>Photo</a:t>
            </a:r>
            <a:r>
              <a:rPr lang="en-CA" sz="1200" b="0" i="0" dirty="0">
                <a:solidFill>
                  <a:srgbClr val="111111"/>
                </a:solidFill>
                <a:effectLst/>
                <a:latin typeface="-apple-system"/>
              </a:rPr>
              <a:t> by </a:t>
            </a:r>
            <a:r>
              <a:rPr lang="en-CA" sz="1200" b="0" i="0" dirty="0">
                <a:solidFill>
                  <a:srgbClr val="767676"/>
                </a:solidFill>
                <a:effectLst/>
                <a:latin typeface="-apple-system"/>
                <a:hlinkClick r:id="rId4"/>
              </a:rPr>
              <a:t>Scott Graham</a:t>
            </a:r>
            <a:r>
              <a:rPr lang="en-CA" sz="1200" b="0" i="0" dirty="0">
                <a:solidFill>
                  <a:srgbClr val="767676"/>
                </a:solidFill>
                <a:effectLst/>
                <a:latin typeface="-apple-system"/>
              </a:rPr>
              <a:t>, </a:t>
            </a:r>
            <a:r>
              <a:rPr lang="en-CA" sz="1200" b="0" i="0" dirty="0">
                <a:solidFill>
                  <a:srgbClr val="767676"/>
                </a:solidFill>
                <a:effectLst/>
                <a:latin typeface="-apple-system"/>
                <a:hlinkClick r:id="rId5"/>
              </a:rPr>
              <a:t>Unsplash License</a:t>
            </a:r>
            <a:r>
              <a:rPr lang="en-CA" sz="1200" b="0" i="0" dirty="0">
                <a:solidFill>
                  <a:srgbClr val="111111"/>
                </a:solidFill>
                <a:effectLst/>
                <a:latin typeface="-apple-system"/>
                <a:hlinkClick r:id="rId5"/>
              </a:rPr>
              <a:t> </a:t>
            </a:r>
            <a:br>
              <a:rPr lang="en-CA" dirty="0"/>
            </a:br>
            <a:endParaRPr lang="en-US" dirty="0"/>
          </a:p>
        </p:txBody>
      </p:sp>
      <p:pic>
        <p:nvPicPr>
          <p:cNvPr id="7" name="Picture 6">
            <a:extLst>
              <a:ext uri="{FF2B5EF4-FFF2-40B4-BE49-F238E27FC236}">
                <a16:creationId xmlns:a16="http://schemas.microsoft.com/office/drawing/2014/main" id="{A2E125A5-5A4E-7B67-9406-25B0F8FA60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0" y="1401139"/>
            <a:ext cx="4489826" cy="2996471"/>
          </a:xfrm>
          <a:prstGeom prst="rect">
            <a:avLst/>
          </a:prstGeom>
        </p:spPr>
      </p:pic>
    </p:spTree>
    <p:extLst>
      <p:ext uri="{BB962C8B-B14F-4D97-AF65-F5344CB8AC3E}">
        <p14:creationId xmlns:p14="http://schemas.microsoft.com/office/powerpoint/2010/main" val="401580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3251-9AB4-48B4-E747-4F494CA613B3}"/>
              </a:ext>
            </a:extLst>
          </p:cNvPr>
          <p:cNvSpPr>
            <a:spLocks noGrp="1"/>
          </p:cNvSpPr>
          <p:nvPr>
            <p:ph type="title"/>
          </p:nvPr>
        </p:nvSpPr>
        <p:spPr/>
        <p:txBody>
          <a:bodyPr>
            <a:noAutofit/>
          </a:bodyPr>
          <a:lstStyle/>
          <a:p>
            <a:r>
              <a:rPr lang="en-US" dirty="0"/>
              <a:t>5.5 Essential Incident Investigation Steps II</a:t>
            </a:r>
            <a:br>
              <a:rPr lang="en-US" dirty="0"/>
            </a:br>
            <a:br>
              <a:rPr lang="en-US" dirty="0"/>
            </a:br>
            <a:endParaRPr lang="en-US" dirty="0"/>
          </a:p>
        </p:txBody>
      </p:sp>
      <p:sp>
        <p:nvSpPr>
          <p:cNvPr id="3" name="Text Placeholder 2">
            <a:extLst>
              <a:ext uri="{FF2B5EF4-FFF2-40B4-BE49-F238E27FC236}">
                <a16:creationId xmlns:a16="http://schemas.microsoft.com/office/drawing/2014/main" id="{4A7FFE5A-F505-95FD-70E1-6699E8572FF4}"/>
              </a:ext>
            </a:extLst>
          </p:cNvPr>
          <p:cNvSpPr>
            <a:spLocks noGrp="1"/>
          </p:cNvSpPr>
          <p:nvPr>
            <p:ph type="body" idx="1"/>
          </p:nvPr>
        </p:nvSpPr>
        <p:spPr>
          <a:xfrm>
            <a:off x="311700" y="1560381"/>
            <a:ext cx="8520600" cy="3339000"/>
          </a:xfrm>
        </p:spPr>
        <p:txBody>
          <a:bodyPr>
            <a:noAutofit/>
          </a:bodyPr>
          <a:lstStyle/>
          <a:p>
            <a:r>
              <a:rPr lang="en-US" sz="2000" dirty="0">
                <a:latin typeface="Arial" panose="020B0604020202020204" pitchFamily="34" charset="0"/>
                <a:cs typeface="Arial" panose="020B0604020202020204" pitchFamily="34" charset="0"/>
              </a:rPr>
              <a:t>Step 1 - Scene Security  </a:t>
            </a:r>
          </a:p>
          <a:p>
            <a:r>
              <a:rPr lang="en-US" sz="2000" dirty="0">
                <a:latin typeface="Arial" panose="020B0604020202020204" pitchFamily="34" charset="0"/>
                <a:cs typeface="Arial" panose="020B0604020202020204" pitchFamily="34" charset="0"/>
              </a:rPr>
              <a:t>Step 2 -  Identify and Interview Witnesses</a:t>
            </a:r>
          </a:p>
          <a:p>
            <a:r>
              <a:rPr lang="en-US" sz="2000" dirty="0">
                <a:latin typeface="Arial" panose="020B0604020202020204" pitchFamily="34" charset="0"/>
                <a:cs typeface="Arial" panose="020B0604020202020204" pitchFamily="34" charset="0"/>
              </a:rPr>
              <a:t>Step 3 - Complete the Investigation </a:t>
            </a:r>
          </a:p>
          <a:p>
            <a:r>
              <a:rPr lang="en-US" sz="2000" dirty="0">
                <a:latin typeface="Arial" panose="020B0604020202020204" pitchFamily="34" charset="0"/>
                <a:cs typeface="Arial" panose="020B0604020202020204" pitchFamily="34" charset="0"/>
              </a:rPr>
              <a:t>Step 4 - Root Cause Analysis</a:t>
            </a:r>
          </a:p>
          <a:p>
            <a:r>
              <a:rPr lang="en-US" sz="2000" dirty="0">
                <a:latin typeface="Arial" panose="020B0604020202020204" pitchFamily="34" charset="0"/>
                <a:cs typeface="Arial" panose="020B0604020202020204" pitchFamily="34" charset="0"/>
              </a:rPr>
              <a:t>Step 5 - Reporting and Recommendations  </a:t>
            </a:r>
          </a:p>
          <a:p>
            <a:r>
              <a:rPr lang="en-US" sz="2000" dirty="0">
                <a:latin typeface="Arial" panose="020B0604020202020204" pitchFamily="34" charset="0"/>
                <a:cs typeface="Arial" panose="020B0604020202020204" pitchFamily="34" charset="0"/>
              </a:rPr>
              <a:t>Step 6 - Follow up </a:t>
            </a:r>
          </a:p>
          <a:p>
            <a:pPr marL="114300" indent="0">
              <a:buNone/>
            </a:pP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27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9005-D295-DE02-4BBF-FB603C27F3B8}"/>
              </a:ext>
            </a:extLst>
          </p:cNvPr>
          <p:cNvSpPr>
            <a:spLocks noGrp="1"/>
          </p:cNvSpPr>
          <p:nvPr>
            <p:ph type="title"/>
          </p:nvPr>
        </p:nvSpPr>
        <p:spPr/>
        <p:txBody>
          <a:bodyPr>
            <a:normAutofit fontScale="90000"/>
          </a:bodyPr>
          <a:lstStyle/>
          <a:p>
            <a:r>
              <a:rPr lang="en-US" sz="3300" dirty="0"/>
              <a:t>5.6 Summary</a:t>
            </a:r>
            <a:br>
              <a:rPr lang="en-US" dirty="0"/>
            </a:br>
            <a:br>
              <a:rPr lang="en-US" dirty="0"/>
            </a:br>
            <a:endParaRPr lang="en-US" dirty="0"/>
          </a:p>
        </p:txBody>
      </p:sp>
      <p:sp>
        <p:nvSpPr>
          <p:cNvPr id="3" name="Text Placeholder 2">
            <a:extLst>
              <a:ext uri="{FF2B5EF4-FFF2-40B4-BE49-F238E27FC236}">
                <a16:creationId xmlns:a16="http://schemas.microsoft.com/office/drawing/2014/main" id="{8A32A703-04C1-C837-68A8-B67D9700AE31}"/>
              </a:ext>
            </a:extLst>
          </p:cNvPr>
          <p:cNvSpPr>
            <a:spLocks noGrp="1"/>
          </p:cNvSpPr>
          <p:nvPr>
            <p:ph type="body" idx="1"/>
          </p:nvPr>
        </p:nvSpPr>
        <p:spPr>
          <a:xfrm>
            <a:off x="311700" y="1229875"/>
            <a:ext cx="8520600" cy="3339000"/>
          </a:xfrm>
        </p:spPr>
        <p:txBody>
          <a:bodyPr>
            <a:noAutofit/>
          </a:bodyPr>
          <a:lstStyle/>
          <a:p>
            <a:r>
              <a:rPr lang="en-CA" b="0" i="0" u="none" strike="noStrike" dirty="0">
                <a:solidFill>
                  <a:srgbClr val="373D3F"/>
                </a:solidFill>
                <a:effectLst/>
                <a:latin typeface="Arial" panose="020B0604020202020204" pitchFamily="34" charset="0"/>
                <a:cs typeface="Arial" panose="020B0604020202020204" pitchFamily="34" charset="0"/>
              </a:rPr>
              <a:t>This chapter examined the key steps involved in an incident investigation. </a:t>
            </a:r>
          </a:p>
          <a:p>
            <a:r>
              <a:rPr lang="en-CA" b="0" i="0" u="none" strike="noStrike" dirty="0">
                <a:solidFill>
                  <a:srgbClr val="373D3F"/>
                </a:solidFill>
                <a:effectLst/>
                <a:latin typeface="Arial" panose="020B0604020202020204" pitchFamily="34" charset="0"/>
                <a:cs typeface="Arial" panose="020B0604020202020204" pitchFamily="34" charset="0"/>
              </a:rPr>
              <a:t>All investigations have the task of preventing injury and ill health, meaning they should be conducted with care and precision. </a:t>
            </a:r>
          </a:p>
          <a:p>
            <a:r>
              <a:rPr lang="en-CA" b="0" i="0" u="none" strike="noStrike" dirty="0">
                <a:solidFill>
                  <a:srgbClr val="373D3F"/>
                </a:solidFill>
                <a:effectLst/>
                <a:latin typeface="Arial" panose="020B0604020202020204" pitchFamily="34" charset="0"/>
                <a:cs typeface="Arial" panose="020B0604020202020204" pitchFamily="34" charset="0"/>
              </a:rPr>
              <a:t>Every employer must ensure they have trained incident investigators and an incident investigation toolkit on site. </a:t>
            </a:r>
          </a:p>
          <a:p>
            <a:r>
              <a:rPr lang="en-CA" b="0" i="0" u="none" strike="noStrike" dirty="0">
                <a:solidFill>
                  <a:srgbClr val="373D3F"/>
                </a:solidFill>
                <a:effectLst/>
                <a:latin typeface="Arial" panose="020B0604020202020204" pitchFamily="34" charset="0"/>
                <a:cs typeface="Arial" panose="020B0604020202020204" pitchFamily="34" charset="0"/>
              </a:rPr>
              <a:t>There are action items that need to take place following a workplace incident, some to meet internal expectations and some to meet external expectations, such as government and legal requirements. </a:t>
            </a:r>
          </a:p>
          <a:p>
            <a:r>
              <a:rPr lang="en-CA" b="0" i="0" u="none" strike="noStrike" dirty="0">
                <a:solidFill>
                  <a:srgbClr val="373D3F"/>
                </a:solidFill>
                <a:effectLst/>
                <a:latin typeface="Arial" panose="020B0604020202020204" pitchFamily="34" charset="0"/>
                <a:cs typeface="Arial" panose="020B0604020202020204" pitchFamily="34" charset="0"/>
              </a:rPr>
              <a:t>An employer needs to know who to contact under which circumstances, when to contact them and which forms to complete. </a:t>
            </a:r>
          </a:p>
          <a:p>
            <a:r>
              <a:rPr lang="en-CA" b="0" i="0" u="none" strike="noStrike" dirty="0">
                <a:solidFill>
                  <a:srgbClr val="373D3F"/>
                </a:solidFill>
                <a:effectLst/>
                <a:latin typeface="Arial" panose="020B0604020202020204" pitchFamily="34" charset="0"/>
                <a:cs typeface="Arial" panose="020B0604020202020204" pitchFamily="34" charset="0"/>
              </a:rPr>
              <a:t>Every employer needs to be prepared to conduct a thorough and timely incident investigation in order to meet expectations and protect its people.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435496"/>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17495</TotalTime>
  <Words>1249</Words>
  <Application>Microsoft Office PowerPoint</Application>
  <PresentationFormat>On-screen Show (16:9)</PresentationFormat>
  <Paragraphs>82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Raleway</vt:lpstr>
      <vt:lpstr>Arial</vt:lpstr>
      <vt:lpstr>Calibri</vt:lpstr>
      <vt:lpstr>Roboto</vt:lpstr>
      <vt:lpstr>Encode Sans</vt:lpstr>
      <vt:lpstr>Geometric</vt:lpstr>
      <vt:lpstr>Human Resources for Operations Managers  </vt:lpstr>
      <vt:lpstr>Learning Outcomes </vt:lpstr>
      <vt:lpstr>5.1 Introduction To Incident Investigations  </vt:lpstr>
      <vt:lpstr>5.2 The Business Case For Incident Investigations  </vt:lpstr>
      <vt:lpstr>5.3 Who Investigates Workplace Incidents?  </vt:lpstr>
      <vt:lpstr>5.4 The Incident Investigation Toolkit  </vt:lpstr>
      <vt:lpstr>5.5 Essential Incident Investigation Steps I  </vt:lpstr>
      <vt:lpstr>5.5 Essential Incident Investigation Steps II  </vt:lpstr>
      <vt:lpstr>5.6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30</cp:revision>
  <dcterms:modified xsi:type="dcterms:W3CDTF">2023-12-12T17:13:22Z</dcterms:modified>
</cp:coreProperties>
</file>