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362" r:id="rId4"/>
    <p:sldId id="363" r:id="rId5"/>
    <p:sldId id="371" r:id="rId6"/>
    <p:sldId id="364" r:id="rId7"/>
    <p:sldId id="370" r:id="rId8"/>
    <p:sldId id="365" r:id="rId9"/>
    <p:sldId id="369" r:id="rId10"/>
    <p:sldId id="366" r:id="rId11"/>
    <p:sldId id="368" r:id="rId12"/>
    <p:sldId id="3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51" autoAdjust="0"/>
    <p:restoredTop sz="77930" autoAdjust="0"/>
  </p:normalViewPr>
  <p:slideViewPr>
    <p:cSldViewPr snapToGrid="0">
      <p:cViewPr varScale="1">
        <p:scale>
          <a:sx n="85" d="100"/>
          <a:sy n="85" d="100"/>
        </p:scale>
        <p:origin x="108"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Encode Sans"/>
              </a:rPr>
              <a:t>Employers must exercise due diligence in the HRAC process in order to avoid prosecution for any workplace injuries under OHS law. Some forms of hazard control are more effective than others, and, consequently, a hierarchy of controls (with five levels) has been established:</a:t>
            </a:r>
            <a:endParaRPr lang="en-CA" b="1"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1"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Elimination</a:t>
            </a:r>
            <a:r>
              <a:rPr lang="en-CA" b="0" i="0" u="none" strike="noStrike" dirty="0">
                <a:solidFill>
                  <a:srgbClr val="373D3F"/>
                </a:solidFill>
                <a:effectLst/>
                <a:latin typeface="Encode Sans"/>
              </a:rPr>
              <a:t> removes the hazard from the worksite. For example, relocating work performed at a height to ground level eliminates the risk of falling. This control is most easily implemented at the design stage, thereby preventing the hazard from entering the workplace.</a:t>
            </a:r>
          </a:p>
          <a:p>
            <a:endParaRPr lang="en-US" dirty="0"/>
          </a:p>
          <a:p>
            <a:r>
              <a:rPr lang="en-CA" b="1" i="0" u="none" strike="noStrike" dirty="0">
                <a:solidFill>
                  <a:srgbClr val="373D3F"/>
                </a:solidFill>
                <a:effectLst/>
                <a:latin typeface="Encode Sans"/>
              </a:rPr>
              <a:t>Substitution</a:t>
            </a:r>
            <a:r>
              <a:rPr lang="en-CA" b="0" i="0" u="none" strike="noStrike" dirty="0">
                <a:solidFill>
                  <a:srgbClr val="373D3F"/>
                </a:solidFill>
                <a:effectLst/>
                <a:latin typeface="Encode Sans"/>
              </a:rPr>
              <a:t> entails replacing something that produces a hazard with something that does not. For example, we might replace chemical-based cleaning solvents with plant oil–based solvents. </a:t>
            </a:r>
            <a:endParaRPr lang="en-US" b="0" i="0" u="none" strike="noStrike" dirty="0">
              <a:solidFill>
                <a:srgbClr val="373D3F"/>
              </a:solidFill>
              <a:effectLst/>
              <a:latin typeface="Encode Sans"/>
            </a:endParaRPr>
          </a:p>
          <a:p>
            <a:endParaRPr lang="en-US" b="0" i="0" u="none" strike="noStrike" dirty="0">
              <a:solidFill>
                <a:srgbClr val="373D3F"/>
              </a:solidFill>
              <a:effectLst/>
              <a:latin typeface="Encode Sans"/>
            </a:endParaRPr>
          </a:p>
          <a:p>
            <a:r>
              <a:rPr lang="en-CA" b="1" i="0" u="none" strike="noStrike" dirty="0">
                <a:solidFill>
                  <a:srgbClr val="373D3F"/>
                </a:solidFill>
                <a:effectLst/>
                <a:latin typeface="Encode Sans"/>
              </a:rPr>
              <a:t>Engineering controls</a:t>
            </a:r>
            <a:r>
              <a:rPr lang="en-CA" b="0" i="0" u="none" strike="noStrike" dirty="0">
                <a:solidFill>
                  <a:srgbClr val="373D3F"/>
                </a:solidFill>
                <a:effectLst/>
                <a:latin typeface="Encode Sans"/>
              </a:rPr>
              <a:t> are modifications to the workplace, equipment, materials, or work processes that reduce workers’ exposure to hazards</a:t>
            </a:r>
            <a:endParaRPr lang="en-US" b="0" i="0" u="none" strike="noStrike" dirty="0">
              <a:solidFill>
                <a:srgbClr val="373D3F"/>
              </a:solidFill>
              <a:effectLst/>
              <a:latin typeface="Encode Sans"/>
            </a:endParaRPr>
          </a:p>
          <a:p>
            <a:endParaRPr lang="en-US" b="0" i="0" u="none" strike="noStrike" dirty="0">
              <a:solidFill>
                <a:srgbClr val="373D3F"/>
              </a:solidFill>
              <a:effectLst/>
              <a:latin typeface="Encode Sans"/>
            </a:endParaRPr>
          </a:p>
          <a:p>
            <a:r>
              <a:rPr lang="en-CA" b="1" i="0" u="none" strike="noStrike" dirty="0">
                <a:solidFill>
                  <a:srgbClr val="373D3F"/>
                </a:solidFill>
                <a:effectLst/>
                <a:latin typeface="Encode Sans"/>
              </a:rPr>
              <a:t>Administrative controls</a:t>
            </a:r>
            <a:r>
              <a:rPr lang="en-CA" b="0" i="0" u="none" strike="noStrike" dirty="0">
                <a:solidFill>
                  <a:srgbClr val="373D3F"/>
                </a:solidFill>
                <a:effectLst/>
                <a:latin typeface="Encode Sans"/>
              </a:rPr>
              <a:t> are changes to work process, policies, training, or rules designed to reduce exposure to hazards</a:t>
            </a:r>
            <a:endParaRPr lang="en-US" b="0" i="0" u="none" strike="noStrike" dirty="0">
              <a:solidFill>
                <a:srgbClr val="373D3F"/>
              </a:solidFill>
              <a:effectLst/>
              <a:latin typeface="Encode Sans"/>
            </a:endParaRPr>
          </a:p>
          <a:p>
            <a:endParaRPr lang="en-US" b="0" i="0" u="none" strike="noStrike" dirty="0">
              <a:solidFill>
                <a:srgbClr val="373D3F"/>
              </a:solidFill>
              <a:effectLst/>
              <a:latin typeface="Encode Sans"/>
            </a:endParaRPr>
          </a:p>
          <a:p>
            <a:r>
              <a:rPr lang="en-CA" b="1" i="0" u="none" strike="noStrike" dirty="0">
                <a:solidFill>
                  <a:srgbClr val="373D3F"/>
                </a:solidFill>
                <a:effectLst/>
                <a:latin typeface="Encode Sans"/>
              </a:rPr>
              <a:t>Personal protective equipment (PPE)</a:t>
            </a:r>
            <a:r>
              <a:rPr lang="en-CA" b="0" i="0" u="none" strike="noStrike" dirty="0">
                <a:solidFill>
                  <a:srgbClr val="373D3F"/>
                </a:solidFill>
                <a:effectLst/>
                <a:latin typeface="Encode Sans"/>
              </a:rPr>
              <a:t> is equipment worn by workers that is designed to protect them should they come into contact with a hazard. </a:t>
            </a:r>
            <a:endParaRPr lang="en-US" dirty="0"/>
          </a:p>
        </p:txBody>
      </p:sp>
    </p:spTree>
    <p:extLst>
      <p:ext uri="{BB962C8B-B14F-4D97-AF65-F5344CB8AC3E}">
        <p14:creationId xmlns:p14="http://schemas.microsoft.com/office/powerpoint/2010/main" val="38974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Multiple controls can be combined to provide a higher degree of control. Different levels of control may be appropriate at different times. For example, when first addressing a hazard it may be necessary to use PPE until a more permanent engineering control can be implemented. It is important to not unduly delay the implementation of the (likely more effective) engineering control.</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Control at the source</a:t>
            </a:r>
            <a:r>
              <a:rPr lang="en-CA" b="0" i="0" u="none" strike="noStrike" dirty="0">
                <a:solidFill>
                  <a:srgbClr val="373D3F"/>
                </a:solidFill>
                <a:effectLst/>
                <a:latin typeface="Encode Sans"/>
              </a:rPr>
              <a:t> addresses the hazard where it first occurs. This type of control prevents the hazard from entering the workplace via elimination, substitution, or some types of engineering controls.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Control along the path</a:t>
            </a:r>
            <a:r>
              <a:rPr lang="en-CA" b="0" i="0" u="none" strike="noStrike" dirty="0">
                <a:solidFill>
                  <a:srgbClr val="373D3F"/>
                </a:solidFill>
                <a:effectLst/>
                <a:latin typeface="Encode Sans"/>
              </a:rPr>
              <a:t> addresses the hazard at some point between its source and when workers encounter the hazard (i.e., it prevents the hazard from reaching the worker).</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Control at the worker</a:t>
            </a:r>
            <a:r>
              <a:rPr lang="en-CA" b="0" i="0" u="none" strike="noStrike" dirty="0">
                <a:solidFill>
                  <a:srgbClr val="373D3F"/>
                </a:solidFill>
                <a:effectLst/>
                <a:latin typeface="Encode Sans"/>
              </a:rPr>
              <a:t> implements controls over the hazard only after it reaches the worker. These controls are designed to prevent or reduce the consequences of the hazard, rather than control the hazard itself. </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08281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The key to preventing workplace injuries and fatalities is to identify hazards and control them, otherwise known as </a:t>
            </a:r>
            <a:r>
              <a:rPr lang="en-US" sz="1100" b="1" dirty="0"/>
              <a:t>Hazard Recognition, Assessment and Control (HRAC).</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This chapter examines how workers and employers identify, prioritize, and control workplace hazards. A workplace hazard is anything that might harm, damage, or adversely affect any person or thing under certain conditions at work. It can be an object, process, context, person, or set of circumstances which has the potential to create injury or ill health. While this definition may seem vague, it is intentionally vague in order to ensure that anything that could potentially harm a worker is included.</a:t>
            </a:r>
          </a:p>
          <a:p>
            <a:br>
              <a:rPr lang="en-CA" dirty="0"/>
            </a:br>
            <a:endParaRPr lang="en-US" dirty="0"/>
          </a:p>
        </p:txBody>
      </p:sp>
    </p:spTree>
    <p:extLst>
      <p:ext uri="{BB962C8B-B14F-4D97-AF65-F5344CB8AC3E}">
        <p14:creationId xmlns:p14="http://schemas.microsoft.com/office/powerpoint/2010/main" val="108833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Encode Sans"/>
              </a:rPr>
              <a:t>Hazard recognition or identification is perhaps that most important function of an employer, a safety program, a health and safety representative/committee</a:t>
            </a:r>
          </a:p>
          <a:p>
            <a:endParaRPr lang="en-US" dirty="0"/>
          </a:p>
          <a:p>
            <a:r>
              <a:rPr lang="en-US" dirty="0"/>
              <a:t>1. </a:t>
            </a:r>
            <a:r>
              <a:rPr lang="en-CA" b="0" i="0" u="none" strike="noStrike" dirty="0">
                <a:solidFill>
                  <a:srgbClr val="373D3F"/>
                </a:solidFill>
                <a:effectLst/>
                <a:latin typeface="Encode Sans"/>
              </a:rPr>
              <a:t>An example, if the employer identifies low-lighting in the parking lot, have the lighting fixed, updated, replaced to reduce the chance of a workplace incident in the parking lot such as a slip and fall or a theft. The goal of the hazard recognition activity is to eliminate or reduce the risk of future incidents.</a:t>
            </a:r>
            <a:endParaRPr lang="en-US" b="0" i="0" u="none" strike="noStrike" dirty="0">
              <a:solidFill>
                <a:srgbClr val="373D3F"/>
              </a:solidFill>
              <a:effectLst/>
              <a:latin typeface="Encode Sans"/>
            </a:endParaRPr>
          </a:p>
          <a:p>
            <a:endParaRPr lang="en-US" b="0" i="0" u="none" strike="noStrike" dirty="0">
              <a:solidFill>
                <a:srgbClr val="373D3F"/>
              </a:solidFill>
              <a:effectLst/>
              <a:latin typeface="Encode Sans"/>
            </a:endParaRPr>
          </a:p>
          <a:p>
            <a:r>
              <a:rPr lang="en-US" b="0" i="0" u="none" strike="noStrike" dirty="0">
                <a:solidFill>
                  <a:srgbClr val="373D3F"/>
                </a:solidFill>
                <a:effectLst/>
                <a:latin typeface="Encode Sans"/>
              </a:rPr>
              <a:t>2. </a:t>
            </a:r>
            <a:r>
              <a:rPr lang="en-CA" b="0" i="0" u="none" strike="noStrike" dirty="0">
                <a:solidFill>
                  <a:srgbClr val="373D3F"/>
                </a:solidFill>
                <a:effectLst/>
                <a:latin typeface="Encode Sans"/>
              </a:rPr>
              <a:t>Don’t forget meeting rooms, washrooms, eating areas, storage cabinets and parking lots. The employer may choose to hire a third-party company to assist or lead the hazard recognition activity. Either way, the cost of these pro-active activities is less than the cost of a workplace incident.</a:t>
            </a:r>
            <a:endParaRPr lang="en-US" b="0" i="0" u="none" strike="noStrike" dirty="0">
              <a:solidFill>
                <a:srgbClr val="373D3F"/>
              </a:solidFill>
              <a:effectLst/>
              <a:latin typeface="Encode Sans"/>
            </a:endParaRPr>
          </a:p>
          <a:p>
            <a:endParaRPr lang="en-US" b="0" i="0" u="none" strike="noStrike" dirty="0">
              <a:solidFill>
                <a:srgbClr val="373D3F"/>
              </a:solidFill>
              <a:effectLst/>
              <a:latin typeface="Encode Sans"/>
            </a:endParaRPr>
          </a:p>
          <a:p>
            <a:r>
              <a:rPr lang="en-CA" b="0" i="0" u="none" strike="noStrike" dirty="0">
                <a:solidFill>
                  <a:srgbClr val="373D3F"/>
                </a:solidFill>
                <a:effectLst/>
                <a:latin typeface="Encode Sans"/>
              </a:rPr>
              <a:t>3. There is no easier way to provide workers with the right to participate than to involve them in the identification of workplace hazards. An example, strike a small committee consisting of members of the health and safety committee and employees that work in the maintenance area to perform a walk through of the maintenance area to identify hazards that others may not see.</a:t>
            </a:r>
            <a:endParaRPr lang="en-US" dirty="0"/>
          </a:p>
        </p:txBody>
      </p:sp>
    </p:spTree>
    <p:extLst>
      <p:ext uri="{BB962C8B-B14F-4D97-AF65-F5344CB8AC3E}">
        <p14:creationId xmlns:p14="http://schemas.microsoft.com/office/powerpoint/2010/main" val="36272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4. An example, a wheelchair manufacturer recognizes they cannot eliminate the use of sharp objects and metal in their work process. They implement a “sharps” training program that emphasizes the use of proper PPE (Personal Protective Equipment) such as gloves, to every employee and re-trains employees on the sharps safety program annually.</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5. An example, employers should the appropriate safety signage is located throughout their workplace in languages that represent the diversity of their employees.</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6. An example, at the monthly staff meeting, the leadership team encourages employees to report hazards in the workplace and reviews safety concerns identified in the past 30 days, as well as the actions taken to eliminate or minimize each hazard.</a:t>
            </a:r>
            <a:endParaRPr lang="en-CA" b="0" dirty="0">
              <a:effectLst/>
            </a:endParaRPr>
          </a:p>
          <a:p>
            <a:pPr algn="l"/>
            <a:endParaRPr lang="en-CA" b="0" dirty="0">
              <a:effectLst/>
            </a:endParaRPr>
          </a:p>
          <a:p>
            <a:pPr algn="l"/>
            <a:r>
              <a:rPr lang="en-CA" b="0" dirty="0">
                <a:effectLst/>
              </a:rPr>
              <a:t>7. For example, should an organization receive unplanned visit from their government safety agency or ministry, the organization must be able to retrieve hazard identification records that demonstrate a pro-active approach to safety.</a:t>
            </a:r>
          </a:p>
          <a:p>
            <a:br>
              <a:rPr lang="en-CA" dirty="0"/>
            </a:br>
            <a:endParaRPr lang="en-US" dirty="0"/>
          </a:p>
        </p:txBody>
      </p:sp>
    </p:spTree>
    <p:extLst>
      <p:ext uri="{BB962C8B-B14F-4D97-AF65-F5344CB8AC3E}">
        <p14:creationId xmlns:p14="http://schemas.microsoft.com/office/powerpoint/2010/main" val="105722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HRAC process starts with comprehensively identifying all the hazards in a workplace. The five  categories of hazards include physical, ergonomic, chemical, biological and psycho-social. Let’s review each one in detail.</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Physical hazards</a:t>
            </a:r>
            <a:r>
              <a:rPr lang="en-CA" b="0" i="0" u="none" strike="noStrike" dirty="0">
                <a:solidFill>
                  <a:srgbClr val="373D3F"/>
                </a:solidFill>
                <a:effectLst/>
                <a:latin typeface="Encode Sans"/>
              </a:rPr>
              <a:t> typically entail a transfer of energy from an object, such as a box falling off a shelf, which results in an injury. These are the most widely recognized hazards and include contact with equipment or other objects, working at heights, and slipping.</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Ergonomic hazards</a:t>
            </a:r>
            <a:r>
              <a:rPr lang="en-CA" b="0" i="0" u="none" strike="noStrike" dirty="0">
                <a:solidFill>
                  <a:srgbClr val="373D3F"/>
                </a:solidFill>
                <a:effectLst/>
                <a:latin typeface="Encode Sans"/>
              </a:rPr>
              <a:t> occur as a result of the interaction of work design and the human body, such as work-station design, tool shape, repetitive work, requirements to sit/stand for long periods, and manual handling of materials.</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Chemical hazards</a:t>
            </a:r>
            <a:r>
              <a:rPr lang="en-CA" b="0" i="0" u="none" strike="noStrike" dirty="0">
                <a:solidFill>
                  <a:srgbClr val="373D3F"/>
                </a:solidFill>
                <a:effectLst/>
                <a:latin typeface="Encode Sans"/>
              </a:rPr>
              <a:t> cause harm to human tissue or interfere with normal physiological functioning. The short-term effects of chemical hazards can include burns and disorientation. Longer-term effects of chemical hazards include cancer and lead poisoning. </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Biological hazards</a:t>
            </a:r>
            <a:r>
              <a:rPr lang="en-CA" b="0" i="0" u="none" strike="noStrike" dirty="0">
                <a:solidFill>
                  <a:srgbClr val="373D3F"/>
                </a:solidFill>
                <a:effectLst/>
                <a:latin typeface="Encode Sans"/>
              </a:rPr>
              <a:t> are organisms—such as bacteria, molds, funguses—or the products of organisms (e.g., tissue, blood, feces) that harm human health. </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Psycho-social hazards</a:t>
            </a:r>
            <a:r>
              <a:rPr lang="en-CA" b="0" i="0" u="none" strike="noStrike" dirty="0">
                <a:solidFill>
                  <a:srgbClr val="373D3F"/>
                </a:solidFill>
                <a:effectLst/>
                <a:latin typeface="Encode Sans"/>
              </a:rPr>
              <a:t> are social, environmental, and psychological factors that can affect human health and safety. These hazards include harassment and violence but also incorporate issues of stress, mental fatigue, and mental illness.</a:t>
            </a:r>
          </a:p>
          <a:p>
            <a:endParaRPr lang="en-US" dirty="0"/>
          </a:p>
        </p:txBody>
      </p:sp>
    </p:spTree>
    <p:extLst>
      <p:ext uri="{BB962C8B-B14F-4D97-AF65-F5344CB8AC3E}">
        <p14:creationId xmlns:p14="http://schemas.microsoft.com/office/powerpoint/2010/main" val="294444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0" u="none" strike="noStrike" dirty="0">
                <a:solidFill>
                  <a:srgbClr val="373D3F"/>
                </a:solidFill>
                <a:effectLst/>
                <a:latin typeface="Encode Sans"/>
              </a:rPr>
              <a:t>Inspecting the workplace:</a:t>
            </a:r>
            <a:r>
              <a:rPr lang="en-CA" b="0" i="0" u="none" strike="noStrike" dirty="0">
                <a:solidFill>
                  <a:srgbClr val="373D3F"/>
                </a:solidFill>
                <a:effectLst/>
                <a:latin typeface="Encode Sans"/>
              </a:rPr>
              <a:t> Physically observing the workplace and how work is performed within it is a powerful step in identifying hazards.</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Talking with workers:</a:t>
            </a:r>
            <a:r>
              <a:rPr lang="en-CA" b="0" i="0" u="none" strike="noStrike" dirty="0">
                <a:solidFill>
                  <a:srgbClr val="373D3F"/>
                </a:solidFill>
                <a:effectLst/>
                <a:latin typeface="Encode Sans"/>
              </a:rPr>
              <a:t> Passive observation can miss many important aspects of how work is performed. Getting the perspective of the people conducting the work will reveal other insights.</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Job inventory:</a:t>
            </a:r>
            <a:r>
              <a:rPr lang="en-CA" b="0" i="0" u="none" strike="noStrike" dirty="0">
                <a:solidFill>
                  <a:srgbClr val="373D3F"/>
                </a:solidFill>
                <a:effectLst/>
                <a:latin typeface="Encode Sans"/>
              </a:rPr>
              <a:t> Acquiring job descriptions and specifications can also reveal hazards. Mapping out the flow of work to create a </a:t>
            </a:r>
            <a:r>
              <a:rPr lang="en-CA" b="1" i="0" u="none" strike="noStrike" dirty="0">
                <a:solidFill>
                  <a:srgbClr val="373D3F"/>
                </a:solidFill>
                <a:effectLst/>
                <a:latin typeface="Encode Sans"/>
              </a:rPr>
              <a:t>task analysis</a:t>
            </a:r>
            <a:r>
              <a:rPr lang="en-CA" b="0" i="0" u="none" strike="noStrike" dirty="0">
                <a:solidFill>
                  <a:srgbClr val="373D3F"/>
                </a:solidFill>
                <a:effectLst/>
                <a:latin typeface="Encode Sans"/>
              </a:rPr>
              <a:t> allows for a systematic examination of how a job is supposed to be conducted.</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Records and data:</a:t>
            </a:r>
            <a:r>
              <a:rPr lang="en-CA" b="0" i="0" u="none" strike="noStrike" dirty="0">
                <a:solidFill>
                  <a:srgbClr val="373D3F"/>
                </a:solidFill>
                <a:effectLst/>
                <a:latin typeface="Encode Sans"/>
              </a:rPr>
              <a:t> Reviewing records of previous workplace incidents, safety reports, and other documentation can yield useful information about the hazards in a workplace.</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Measuring and testing:</a:t>
            </a:r>
            <a:r>
              <a:rPr lang="en-CA" b="0" i="0" u="none" strike="noStrike" dirty="0">
                <a:solidFill>
                  <a:srgbClr val="373D3F"/>
                </a:solidFill>
                <a:effectLst/>
                <a:latin typeface="Encode Sans"/>
              </a:rPr>
              <a:t> Sometimes, to discover if something is a hazard, you will need to measure or test it. This is particularly true for noise, chemical hazards, and biological hazards.</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Research:</a:t>
            </a:r>
            <a:r>
              <a:rPr lang="en-CA" b="0" i="0" u="none" strike="noStrike" dirty="0">
                <a:solidFill>
                  <a:srgbClr val="373D3F"/>
                </a:solidFill>
                <a:effectLst/>
                <a:latin typeface="Encode Sans"/>
              </a:rPr>
              <a:t> Knowing something is present in the workplace may be insufficient to determine if it is a hazard. You may need to conduct research on a substance, material, design, or environment to assess its potential for harm</a:t>
            </a:r>
            <a:endParaRPr lang="en-US" dirty="0"/>
          </a:p>
        </p:txBody>
      </p:sp>
    </p:spTree>
    <p:extLst>
      <p:ext uri="{BB962C8B-B14F-4D97-AF65-F5344CB8AC3E}">
        <p14:creationId xmlns:p14="http://schemas.microsoft.com/office/powerpoint/2010/main" val="229402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It is important to be mindful of who benefits and who is harmed by the prioritization decisions</a:t>
            </a:r>
            <a:endParaRPr lang="en-US" dirty="0"/>
          </a:p>
        </p:txBody>
      </p:sp>
    </p:spTree>
    <p:extLst>
      <p:ext uri="{BB962C8B-B14F-4D97-AF65-F5344CB8AC3E}">
        <p14:creationId xmlns:p14="http://schemas.microsoft.com/office/powerpoint/2010/main" val="304051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Risk assessment is a common tool used by those determining the priorities in hazard assessment. </a:t>
            </a:r>
            <a:r>
              <a:rPr lang="en-CA" b="1" i="0" u="none" strike="noStrike" dirty="0">
                <a:solidFill>
                  <a:srgbClr val="373D3F"/>
                </a:solidFill>
                <a:effectLst/>
                <a:latin typeface="Encode Sans"/>
              </a:rPr>
              <a:t>Risk</a:t>
            </a:r>
            <a:r>
              <a:rPr lang="en-CA" b="0" i="0" u="none" strike="noStrike" dirty="0">
                <a:solidFill>
                  <a:srgbClr val="373D3F"/>
                </a:solidFill>
                <a:effectLst/>
                <a:latin typeface="Encode Sans"/>
              </a:rPr>
              <a:t> is the likelihood that a hazard will result in injury or ill health.</a:t>
            </a:r>
            <a:endParaRPr lang="en-US" dirty="0"/>
          </a:p>
        </p:txBody>
      </p:sp>
    </p:spTree>
    <p:extLst>
      <p:ext uri="{BB962C8B-B14F-4D97-AF65-F5344CB8AC3E}">
        <p14:creationId xmlns:p14="http://schemas.microsoft.com/office/powerpoint/2010/main" val="395359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615385"/>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2500" b="1" dirty="0">
                <a:latin typeface="Arial" panose="020B0604020202020204" pitchFamily="34" charset="0"/>
                <a:cs typeface="Arial" panose="020B0604020202020204" pitchFamily="34" charset="0"/>
              </a:rPr>
              <a:t>CHAPTER 4: HAZARD RECOGNITION, ASSESSMENT, </a:t>
            </a:r>
          </a:p>
          <a:p>
            <a:r>
              <a:rPr lang="en-US" sz="2500" b="1" dirty="0">
                <a:latin typeface="Arial" panose="020B0604020202020204" pitchFamily="34" charset="0"/>
                <a:cs typeface="Arial" panose="020B0604020202020204" pitchFamily="34" charset="0"/>
              </a:rPr>
              <a:t>                        AND CONTROL</a:t>
            </a: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FC4A2-0BE1-BC9D-5C7A-8895F72EB437}"/>
              </a:ext>
              <a:ext uri="{C183D7F6-B498-43B3-948B-1728B52AA6E4}">
                <adec:decorative xmlns:adec="http://schemas.microsoft.com/office/drawing/2017/decorative" val="1"/>
              </a:ext>
            </a:extLst>
          </p:cNvPr>
          <p:cNvPicPr>
            <a:picLocks noChangeAspect="1"/>
          </p:cNvPicPr>
          <p:nvPr/>
        </p:nvPicPr>
        <p:blipFill rotWithShape="1">
          <a:blip r:embed="rId3"/>
          <a:srcRect r="13417"/>
          <a:stretch/>
        </p:blipFill>
        <p:spPr>
          <a:xfrm>
            <a:off x="4007214" y="1134503"/>
            <a:ext cx="5136786" cy="3337200"/>
          </a:xfrm>
          <a:prstGeom prst="rect">
            <a:avLst/>
          </a:prstGeom>
        </p:spPr>
      </p:pic>
      <p:sp>
        <p:nvSpPr>
          <p:cNvPr id="2" name="Title 1">
            <a:extLst>
              <a:ext uri="{FF2B5EF4-FFF2-40B4-BE49-F238E27FC236}">
                <a16:creationId xmlns:a16="http://schemas.microsoft.com/office/drawing/2014/main" id="{51341265-CD77-1685-5CCE-01C2616042F6}"/>
              </a:ext>
            </a:extLst>
          </p:cNvPr>
          <p:cNvSpPr>
            <a:spLocks noGrp="1"/>
          </p:cNvSpPr>
          <p:nvPr>
            <p:ph type="title"/>
          </p:nvPr>
        </p:nvSpPr>
        <p:spPr/>
        <p:txBody>
          <a:bodyPr>
            <a:normAutofit fontScale="90000"/>
          </a:bodyPr>
          <a:lstStyle/>
          <a:p>
            <a:r>
              <a:rPr lang="en-US" dirty="0"/>
              <a:t>4.5 Hazard Control I</a:t>
            </a:r>
            <a:br>
              <a:rPr lang="en-US" dirty="0"/>
            </a:br>
            <a:br>
              <a:rPr lang="en-US" dirty="0"/>
            </a:br>
            <a:endParaRPr lang="en-US" dirty="0"/>
          </a:p>
        </p:txBody>
      </p:sp>
      <p:sp>
        <p:nvSpPr>
          <p:cNvPr id="3" name="Text Placeholder 2">
            <a:extLst>
              <a:ext uri="{FF2B5EF4-FFF2-40B4-BE49-F238E27FC236}">
                <a16:creationId xmlns:a16="http://schemas.microsoft.com/office/drawing/2014/main" id="{0C78054C-FAE8-B4DD-0FDD-8B6A45EFD4D4}"/>
              </a:ext>
            </a:extLst>
          </p:cNvPr>
          <p:cNvSpPr>
            <a:spLocks noGrp="1"/>
          </p:cNvSpPr>
          <p:nvPr>
            <p:ph type="body" idx="1"/>
          </p:nvPr>
        </p:nvSpPr>
        <p:spPr>
          <a:xfrm>
            <a:off x="311700" y="2045124"/>
            <a:ext cx="5229784" cy="3339000"/>
          </a:xfrm>
        </p:spPr>
        <p:txBody>
          <a:bodyPr/>
          <a:lstStyle/>
          <a:p>
            <a:pPr marL="114300" indent="0">
              <a:buNone/>
            </a:pPr>
            <a:r>
              <a:rPr lang="en-US" dirty="0"/>
              <a:t>Hazard control is a regulatory requirement in every Canadian jurisdiction and entails implementing measures to eliminate or reduce the potential of a hazard causing an incident. </a:t>
            </a:r>
          </a:p>
        </p:txBody>
      </p:sp>
    </p:spTree>
    <p:extLst>
      <p:ext uri="{BB962C8B-B14F-4D97-AF65-F5344CB8AC3E}">
        <p14:creationId xmlns:p14="http://schemas.microsoft.com/office/powerpoint/2010/main" val="222565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3889-614C-0CDC-C486-F9AD66BB0E9A}"/>
              </a:ext>
            </a:extLst>
          </p:cNvPr>
          <p:cNvSpPr>
            <a:spLocks noGrp="1"/>
          </p:cNvSpPr>
          <p:nvPr>
            <p:ph type="title"/>
          </p:nvPr>
        </p:nvSpPr>
        <p:spPr/>
        <p:txBody>
          <a:bodyPr>
            <a:normAutofit fontScale="90000"/>
          </a:bodyPr>
          <a:lstStyle/>
          <a:p>
            <a:r>
              <a:rPr lang="en-US" dirty="0"/>
              <a:t>4.5 Hazard Control II</a:t>
            </a:r>
            <a:br>
              <a:rPr lang="en-US" dirty="0"/>
            </a:br>
            <a:br>
              <a:rPr lang="en-US" dirty="0"/>
            </a:br>
            <a:endParaRPr lang="en-US" dirty="0"/>
          </a:p>
        </p:txBody>
      </p:sp>
      <p:pic>
        <p:nvPicPr>
          <p:cNvPr id="5" name="Picture 4" descr="hazard controls described in notes">
            <a:extLst>
              <a:ext uri="{FF2B5EF4-FFF2-40B4-BE49-F238E27FC236}">
                <a16:creationId xmlns:a16="http://schemas.microsoft.com/office/drawing/2014/main" id="{1A6EF109-D725-D2ED-D0D5-37D28AB882E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09312" y="1143001"/>
            <a:ext cx="6582578" cy="3702700"/>
          </a:xfrm>
          <a:prstGeom prst="rect">
            <a:avLst/>
          </a:prstGeom>
        </p:spPr>
      </p:pic>
    </p:spTree>
    <p:extLst>
      <p:ext uri="{BB962C8B-B14F-4D97-AF65-F5344CB8AC3E}">
        <p14:creationId xmlns:p14="http://schemas.microsoft.com/office/powerpoint/2010/main" val="127735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B6EB-213F-DF46-8758-4F68B92F95FD}"/>
              </a:ext>
            </a:extLst>
          </p:cNvPr>
          <p:cNvSpPr>
            <a:spLocks noGrp="1"/>
          </p:cNvSpPr>
          <p:nvPr>
            <p:ph type="title"/>
          </p:nvPr>
        </p:nvSpPr>
        <p:spPr/>
        <p:txBody>
          <a:bodyPr>
            <a:normAutofit fontScale="90000"/>
          </a:bodyPr>
          <a:lstStyle/>
          <a:p>
            <a:r>
              <a:rPr lang="en-US" dirty="0"/>
              <a:t>4.6 Key Takeaways</a:t>
            </a:r>
            <a:br>
              <a:rPr lang="en-US" dirty="0"/>
            </a:br>
            <a:br>
              <a:rPr lang="en-US" dirty="0"/>
            </a:br>
            <a:endParaRPr lang="en-US" dirty="0"/>
          </a:p>
        </p:txBody>
      </p:sp>
      <p:sp>
        <p:nvSpPr>
          <p:cNvPr id="3" name="Text Placeholder 2">
            <a:extLst>
              <a:ext uri="{FF2B5EF4-FFF2-40B4-BE49-F238E27FC236}">
                <a16:creationId xmlns:a16="http://schemas.microsoft.com/office/drawing/2014/main" id="{1EE73336-9EFC-7192-0B57-6C5A33049C94}"/>
              </a:ext>
            </a:extLst>
          </p:cNvPr>
          <p:cNvSpPr>
            <a:spLocks noGrp="1"/>
          </p:cNvSpPr>
          <p:nvPr>
            <p:ph type="body" idx="1"/>
          </p:nvPr>
        </p:nvSpPr>
        <p:spPr/>
        <p:txBody>
          <a:bodyPr>
            <a:normAutofit fontScale="92500" lnSpcReduction="10000"/>
          </a:bodyPr>
          <a:lstStyle/>
          <a:p>
            <a:pPr algn="l"/>
            <a:r>
              <a:rPr lang="en-CA" b="0" i="0" u="none" strike="noStrike" dirty="0">
                <a:solidFill>
                  <a:srgbClr val="373D3F"/>
                </a:solidFill>
                <a:effectLst/>
              </a:rPr>
              <a:t>While the HRAC process doesn’t guarantee that workers will never be injured on the job, it can dramatically reduce the incidence of workplace injuries and fatalities. </a:t>
            </a:r>
          </a:p>
          <a:p>
            <a:pPr algn="l"/>
            <a:endParaRPr lang="en-CA" dirty="0">
              <a:solidFill>
                <a:srgbClr val="373D3F"/>
              </a:solidFill>
            </a:endParaRPr>
          </a:p>
          <a:p>
            <a:pPr algn="l"/>
            <a:r>
              <a:rPr lang="en-CA" b="0" i="0" u="none" strike="noStrike" dirty="0">
                <a:solidFill>
                  <a:srgbClr val="373D3F"/>
                </a:solidFill>
                <a:effectLst/>
              </a:rPr>
              <a:t>HRAC is not immune from the conflicts inherent in the employment relationship. </a:t>
            </a:r>
          </a:p>
          <a:p>
            <a:pPr algn="l"/>
            <a:endParaRPr lang="en-CA" dirty="0">
              <a:solidFill>
                <a:srgbClr val="373D3F"/>
              </a:solidFill>
            </a:endParaRPr>
          </a:p>
          <a:p>
            <a:pPr algn="l"/>
            <a:r>
              <a:rPr lang="en-CA" b="0" i="0" u="none" strike="noStrike" dirty="0">
                <a:solidFill>
                  <a:srgbClr val="373D3F"/>
                </a:solidFill>
                <a:effectLst/>
              </a:rPr>
              <a:t>Employers and workers each have vested interests in the outcomes of an HRAC process. </a:t>
            </a:r>
          </a:p>
          <a:p>
            <a:pPr algn="l"/>
            <a:endParaRPr lang="en-CA" dirty="0">
              <a:solidFill>
                <a:srgbClr val="373D3F"/>
              </a:solidFill>
            </a:endParaRPr>
          </a:p>
          <a:p>
            <a:pPr algn="l"/>
            <a:r>
              <a:rPr lang="en-CA" b="0" i="0" u="none" strike="noStrike" dirty="0">
                <a:solidFill>
                  <a:srgbClr val="373D3F"/>
                </a:solidFill>
                <a:effectLst/>
              </a:rPr>
              <a:t>Collaboration is key to the hazard recognition, assessment, and control process. </a:t>
            </a:r>
            <a:r>
              <a:rPr lang="en-CA" b="0" i="0" u="none" strike="noStrike" dirty="0" err="1">
                <a:solidFill>
                  <a:srgbClr val="373D3F"/>
                </a:solidFill>
                <a:effectLst/>
              </a:rPr>
              <a:t>Stackholders</a:t>
            </a:r>
            <a:r>
              <a:rPr lang="en-CA" b="0" i="0" u="none" strike="noStrike" dirty="0">
                <a:solidFill>
                  <a:srgbClr val="373D3F"/>
                </a:solidFill>
                <a:effectLst/>
              </a:rPr>
              <a:t> from various areas of the business need to be included in the hazard identification, assessment and control process in order to eliminate or reduce workplace incidents.</a:t>
            </a:r>
          </a:p>
          <a:p>
            <a:endParaRPr lang="en-US" dirty="0"/>
          </a:p>
        </p:txBody>
      </p:sp>
    </p:spTree>
    <p:extLst>
      <p:ext uri="{BB962C8B-B14F-4D97-AF65-F5344CB8AC3E}">
        <p14:creationId xmlns:p14="http://schemas.microsoft.com/office/powerpoint/2010/main" val="241429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Explain how to identify a workplace hazard.</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List hazard assessment techniques.</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Explain how to control hazards at the source-path-employee.</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15BB-EA34-E41E-56E2-A62A328DC006}"/>
              </a:ext>
            </a:extLst>
          </p:cNvPr>
          <p:cNvSpPr>
            <a:spLocks noGrp="1"/>
          </p:cNvSpPr>
          <p:nvPr>
            <p:ph type="title"/>
          </p:nvPr>
        </p:nvSpPr>
        <p:spPr>
          <a:xfrm>
            <a:off x="311700" y="270725"/>
            <a:ext cx="8884157" cy="607800"/>
          </a:xfrm>
        </p:spPr>
        <p:txBody>
          <a:bodyPr>
            <a:noAutofit/>
          </a:bodyPr>
          <a:lstStyle/>
          <a:p>
            <a:r>
              <a:rPr lang="en-US" sz="2700" dirty="0"/>
              <a:t>4.1 Hazard Recognition, Assessment &amp; Control</a:t>
            </a:r>
            <a:br>
              <a:rPr lang="en-US" sz="2200" dirty="0"/>
            </a:br>
            <a:br>
              <a:rPr lang="en-US" sz="2200" dirty="0"/>
            </a:br>
            <a:endParaRPr lang="en-US" sz="2200" dirty="0"/>
          </a:p>
        </p:txBody>
      </p:sp>
      <p:sp>
        <p:nvSpPr>
          <p:cNvPr id="3" name="Text Placeholder 2">
            <a:extLst>
              <a:ext uri="{FF2B5EF4-FFF2-40B4-BE49-F238E27FC236}">
                <a16:creationId xmlns:a16="http://schemas.microsoft.com/office/drawing/2014/main" id="{59F82306-4C3D-182E-5DE5-F07FEFF1F561}"/>
              </a:ext>
            </a:extLst>
          </p:cNvPr>
          <p:cNvSpPr>
            <a:spLocks noGrp="1"/>
          </p:cNvSpPr>
          <p:nvPr>
            <p:ph type="body" idx="1"/>
          </p:nvPr>
        </p:nvSpPr>
        <p:spPr/>
        <p:txBody>
          <a:bodyPr>
            <a:normAutofit/>
          </a:bodyPr>
          <a:lstStyle/>
          <a:p>
            <a:pPr marL="114300" indent="0">
              <a:buNone/>
            </a:pPr>
            <a:r>
              <a:rPr lang="en-CA" sz="2000" b="1" i="0" u="none" strike="noStrike" dirty="0">
                <a:solidFill>
                  <a:srgbClr val="373D3F"/>
                </a:solidFill>
                <a:effectLst/>
                <a:latin typeface="Arial" panose="020B0604020202020204" pitchFamily="34" charset="0"/>
                <a:cs typeface="Arial" panose="020B0604020202020204" pitchFamily="34" charset="0"/>
              </a:rPr>
              <a:t>Hazard recognition</a:t>
            </a:r>
            <a:r>
              <a:rPr lang="en-CA" sz="2000" b="0" i="0" u="none" strike="noStrike" dirty="0">
                <a:solidFill>
                  <a:srgbClr val="373D3F"/>
                </a:solidFill>
                <a:effectLst/>
                <a:latin typeface="Arial" panose="020B0604020202020204" pitchFamily="34" charset="0"/>
                <a:cs typeface="Arial" panose="020B0604020202020204" pitchFamily="34" charset="0"/>
              </a:rPr>
              <a:t> (which is sometimes called hazard identification) is the systematic task of identifying all hazards present, or potentially present, in a workplace. It is the first step of any HRAC process.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The second step is </a:t>
            </a:r>
            <a:r>
              <a:rPr lang="en-CA" sz="2000" b="1" i="0" u="none" strike="noStrike" dirty="0">
                <a:solidFill>
                  <a:srgbClr val="373D3F"/>
                </a:solidFill>
                <a:effectLst/>
                <a:latin typeface="Arial" panose="020B0604020202020204" pitchFamily="34" charset="0"/>
                <a:cs typeface="Arial" panose="020B0604020202020204" pitchFamily="34" charset="0"/>
              </a:rPr>
              <a:t>hazard assessment</a:t>
            </a:r>
            <a:r>
              <a:rPr lang="en-CA" sz="2000" b="0" i="0" u="none" strike="noStrike" dirty="0">
                <a:solidFill>
                  <a:srgbClr val="373D3F"/>
                </a:solidFill>
                <a:effectLst/>
                <a:latin typeface="Arial" panose="020B0604020202020204" pitchFamily="34" charset="0"/>
                <a:cs typeface="Arial" panose="020B0604020202020204" pitchFamily="34" charset="0"/>
              </a:rPr>
              <a:t> (which is sometimes called hazard analysis). In a hazard assessment, workers and employers determine which of the hazards needs to be addressed most urgently.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Finally, the </a:t>
            </a:r>
            <a:r>
              <a:rPr lang="en-CA" sz="2000" b="1" i="0" u="none" strike="noStrike" dirty="0">
                <a:solidFill>
                  <a:srgbClr val="373D3F"/>
                </a:solidFill>
                <a:effectLst/>
                <a:latin typeface="Arial" panose="020B0604020202020204" pitchFamily="34" charset="0"/>
                <a:cs typeface="Arial" panose="020B0604020202020204" pitchFamily="34" charset="0"/>
              </a:rPr>
              <a:t>hazard control</a:t>
            </a:r>
            <a:r>
              <a:rPr lang="en-CA" sz="2000" b="0" i="0" u="none" strike="noStrike" dirty="0">
                <a:solidFill>
                  <a:srgbClr val="373D3F"/>
                </a:solidFill>
                <a:effectLst/>
                <a:latin typeface="Arial" panose="020B0604020202020204" pitchFamily="34" charset="0"/>
                <a:cs typeface="Arial" panose="020B0604020202020204" pitchFamily="34" charset="0"/>
              </a:rPr>
              <a:t> process sees preventive and corrective measures implemented to eliminate or mitigate the effect of the hazard(s)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16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F5AB-7DAD-D23A-0DB6-93F3276139CA}"/>
              </a:ext>
            </a:extLst>
          </p:cNvPr>
          <p:cNvSpPr>
            <a:spLocks noGrp="1"/>
          </p:cNvSpPr>
          <p:nvPr>
            <p:ph type="title"/>
          </p:nvPr>
        </p:nvSpPr>
        <p:spPr>
          <a:xfrm>
            <a:off x="311700" y="410000"/>
            <a:ext cx="8667046" cy="607800"/>
          </a:xfrm>
        </p:spPr>
        <p:txBody>
          <a:bodyPr>
            <a:noAutofit/>
          </a:bodyPr>
          <a:lstStyle/>
          <a:p>
            <a:r>
              <a:rPr lang="en-US" sz="2700" dirty="0"/>
              <a:t>4.2 Hazard Recognition, Assessment &amp; Control I</a:t>
            </a: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46623EAA-EE02-1322-A8B8-FB9C91D79E90}"/>
              </a:ext>
            </a:extLst>
          </p:cNvPr>
          <p:cNvSpPr>
            <a:spLocks noGrp="1"/>
          </p:cNvSpPr>
          <p:nvPr>
            <p:ph type="body" idx="1"/>
          </p:nvPr>
        </p:nvSpPr>
        <p:spPr/>
        <p:txBody>
          <a:bodyPr>
            <a:normAutofit fontScale="92500" lnSpcReduction="20000"/>
          </a:bodyPr>
          <a:lstStyle/>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Let’s review the business case for making hazard recognition a key activity at work.</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a:buFont typeface="+mj-lt"/>
              <a:buAutoNum type="arabicPeriod"/>
            </a:pPr>
            <a:r>
              <a:rPr lang="en-CA" b="1" i="0" u="none" strike="noStrike" dirty="0">
                <a:solidFill>
                  <a:srgbClr val="373D3F"/>
                </a:solidFill>
                <a:effectLst/>
                <a:latin typeface="Arial" panose="020B0604020202020204" pitchFamily="34" charset="0"/>
                <a:cs typeface="Arial" panose="020B0604020202020204" pitchFamily="34" charset="0"/>
              </a:rPr>
              <a:t>Reduce Risk. </a:t>
            </a:r>
            <a:r>
              <a:rPr lang="en-CA" b="0" i="0" u="none" strike="noStrike" dirty="0">
                <a:solidFill>
                  <a:srgbClr val="373D3F"/>
                </a:solidFill>
                <a:effectLst/>
                <a:latin typeface="Arial" panose="020B0604020202020204" pitchFamily="34" charset="0"/>
                <a:cs typeface="Arial" panose="020B0604020202020204" pitchFamily="34" charset="0"/>
              </a:rPr>
              <a:t>The best way to reduce the number of workplace incidents is to avoid the incidents completely. Get ahead of the hazards, be proactive, identify hazards, assess risk, and implement the controls necessary to minimize or eliminate the risk. </a:t>
            </a:r>
          </a:p>
          <a:p>
            <a:pPr>
              <a:buFont typeface="+mj-lt"/>
              <a:buAutoNum type="arabicPeriod"/>
            </a:pPr>
            <a:endParaRPr lang="en-CA" dirty="0">
              <a:solidFill>
                <a:srgbClr val="373D3F"/>
              </a:solidFill>
              <a:latin typeface="Arial" panose="020B0604020202020204" pitchFamily="34" charset="0"/>
              <a:cs typeface="Arial" panose="020B0604020202020204" pitchFamily="34" charset="0"/>
            </a:endParaRPr>
          </a:p>
          <a:p>
            <a:pPr>
              <a:buFont typeface="+mj-lt"/>
              <a:buAutoNum type="arabicPeriod"/>
            </a:pPr>
            <a:r>
              <a:rPr lang="en-CA" b="1" i="0" u="none" strike="noStrike" dirty="0">
                <a:solidFill>
                  <a:srgbClr val="373D3F"/>
                </a:solidFill>
                <a:effectLst/>
                <a:latin typeface="Arial" panose="020B0604020202020204" pitchFamily="34" charset="0"/>
                <a:cs typeface="Arial" panose="020B0604020202020204" pitchFamily="34" charset="0"/>
              </a:rPr>
              <a:t>Financial. </a:t>
            </a:r>
            <a:r>
              <a:rPr lang="en-CA" b="0" i="0" u="none" strike="noStrike" dirty="0">
                <a:solidFill>
                  <a:srgbClr val="373D3F"/>
                </a:solidFill>
                <a:effectLst/>
                <a:latin typeface="Arial" panose="020B0604020202020204" pitchFamily="34" charset="0"/>
                <a:cs typeface="Arial" panose="020B0604020202020204" pitchFamily="34" charset="0"/>
              </a:rPr>
              <a:t>The investment in hazard recognition is low compared to the cost of a workplace incident. Employees that will assist with hazard recognition are already on the payroll. The employer needs to task employees to complete a thorough review of the workplace.</a:t>
            </a:r>
          </a:p>
          <a:p>
            <a:pPr>
              <a:buFont typeface="+mj-lt"/>
              <a:buAutoNum type="arabicPeriod"/>
            </a:pPr>
            <a:endParaRPr lang="en-CA" dirty="0">
              <a:solidFill>
                <a:srgbClr val="373D3F"/>
              </a:solidFill>
              <a:latin typeface="Arial" panose="020B0604020202020204" pitchFamily="34" charset="0"/>
              <a:cs typeface="Arial" panose="020B0604020202020204" pitchFamily="34" charset="0"/>
            </a:endParaRPr>
          </a:p>
          <a:p>
            <a:pPr>
              <a:buFont typeface="+mj-lt"/>
              <a:buAutoNum type="arabicPeriod"/>
            </a:pPr>
            <a:r>
              <a:rPr lang="en-CA" b="1" i="0" u="none" strike="noStrike" dirty="0">
                <a:solidFill>
                  <a:srgbClr val="373D3F"/>
                </a:solidFill>
                <a:effectLst/>
                <a:latin typeface="Arial" panose="020B0604020202020204" pitchFamily="34" charset="0"/>
                <a:cs typeface="Arial" panose="020B0604020202020204" pitchFamily="34" charset="0"/>
              </a:rPr>
              <a:t>Participation - </a:t>
            </a:r>
            <a:r>
              <a:rPr lang="en-CA" b="0" i="0" u="none" strike="noStrike" dirty="0">
                <a:solidFill>
                  <a:srgbClr val="373D3F"/>
                </a:solidFill>
                <a:effectLst/>
                <a:latin typeface="Arial" panose="020B0604020202020204" pitchFamily="34" charset="0"/>
                <a:cs typeface="Arial" panose="020B0604020202020204" pitchFamily="34" charset="0"/>
              </a:rPr>
              <a:t>In some jurisdictions, the legal system talks about the “rights of the worker” which includes the right to know and the right to participate.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9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FDBB-6282-FB4A-E354-C5B75B13BF32}"/>
              </a:ext>
            </a:extLst>
          </p:cNvPr>
          <p:cNvSpPr>
            <a:spLocks noGrp="1"/>
          </p:cNvSpPr>
          <p:nvPr>
            <p:ph type="title"/>
          </p:nvPr>
        </p:nvSpPr>
        <p:spPr>
          <a:xfrm>
            <a:off x="377504" y="270725"/>
            <a:ext cx="8590225" cy="607800"/>
          </a:xfrm>
        </p:spPr>
        <p:txBody>
          <a:bodyPr>
            <a:noAutofit/>
          </a:bodyPr>
          <a:lstStyle/>
          <a:p>
            <a:r>
              <a:rPr lang="en-US" sz="2700" dirty="0"/>
              <a:t>4.2 Hazard Recognition, Assessment &amp; Control II</a:t>
            </a:r>
            <a:br>
              <a:rPr lang="en-US" sz="1900" dirty="0"/>
            </a:br>
            <a:br>
              <a:rPr lang="en-US" sz="1900" dirty="0"/>
            </a:br>
            <a:endParaRPr lang="en-US" sz="1900" dirty="0"/>
          </a:p>
        </p:txBody>
      </p:sp>
      <p:sp>
        <p:nvSpPr>
          <p:cNvPr id="3" name="Text Placeholder 2">
            <a:extLst>
              <a:ext uri="{FF2B5EF4-FFF2-40B4-BE49-F238E27FC236}">
                <a16:creationId xmlns:a16="http://schemas.microsoft.com/office/drawing/2014/main" id="{ACE08FB4-723B-9C3B-B384-1321912F181A}"/>
              </a:ext>
            </a:extLst>
          </p:cNvPr>
          <p:cNvSpPr>
            <a:spLocks noGrp="1"/>
          </p:cNvSpPr>
          <p:nvPr>
            <p:ph type="body" idx="1"/>
          </p:nvPr>
        </p:nvSpPr>
        <p:spPr/>
        <p:txBody>
          <a:bodyPr>
            <a:normAutofit fontScale="92500"/>
          </a:bodyPr>
          <a:lstStyle/>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4. Training. </a:t>
            </a:r>
            <a:r>
              <a:rPr lang="en-CA" b="0" i="0" u="none" strike="noStrike" dirty="0">
                <a:solidFill>
                  <a:srgbClr val="373D3F"/>
                </a:solidFill>
                <a:effectLst/>
                <a:latin typeface="Arial" panose="020B0604020202020204" pitchFamily="34" charset="0"/>
                <a:cs typeface="Arial" panose="020B0604020202020204" pitchFamily="34" charset="0"/>
              </a:rPr>
              <a:t>Once an employer identifies workplace hazards, it is easy to establish a safety training program.</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5. Due Diligence. </a:t>
            </a:r>
            <a:r>
              <a:rPr lang="en-CA" b="0" i="0" u="none" strike="noStrike" dirty="0">
                <a:solidFill>
                  <a:srgbClr val="373D3F"/>
                </a:solidFill>
                <a:effectLst/>
                <a:latin typeface="Arial" panose="020B0604020202020204" pitchFamily="34" charset="0"/>
                <a:cs typeface="Arial" panose="020B0604020202020204" pitchFamily="34" charset="0"/>
              </a:rPr>
              <a:t>At the center of each safety program is due diligence, or the act of doing everything possible to ensure the safety of individuals in the workplace.</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6. Internal Responsibility System. </a:t>
            </a:r>
            <a:r>
              <a:rPr lang="en-CA" b="0" i="0" u="none" strike="noStrike" dirty="0">
                <a:solidFill>
                  <a:srgbClr val="373D3F"/>
                </a:solidFill>
                <a:effectLst/>
                <a:latin typeface="Arial" panose="020B0604020202020204" pitchFamily="34" charset="0"/>
                <a:cs typeface="Arial" panose="020B0604020202020204" pitchFamily="34" charset="0"/>
              </a:rPr>
              <a:t>The IRS or Internal Responsibility System suggests everyone is responsible for safety</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7. Compliance and Record Keeping. </a:t>
            </a:r>
            <a:r>
              <a:rPr lang="en-CA" b="0" i="0" u="none" strike="noStrike" dirty="0">
                <a:solidFill>
                  <a:srgbClr val="373D3F"/>
                </a:solidFill>
                <a:effectLst/>
                <a:latin typeface="Arial" panose="020B0604020202020204" pitchFamily="34" charset="0"/>
                <a:cs typeface="Arial" panose="020B0604020202020204" pitchFamily="34" charset="0"/>
              </a:rPr>
              <a:t>Should an employer need to provide evidence of their safety program and compliance with safety legislation, keeping hazard identification forms on file is a required practice.</a:t>
            </a:r>
            <a:endParaRPr lang="en-CA" dirty="0">
              <a:solidFill>
                <a:srgbClr val="373D3F"/>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22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7893-3BA5-486B-E4C1-1DA5CEA165DE}"/>
              </a:ext>
            </a:extLst>
          </p:cNvPr>
          <p:cNvSpPr>
            <a:spLocks noGrp="1"/>
          </p:cNvSpPr>
          <p:nvPr>
            <p:ph type="title"/>
          </p:nvPr>
        </p:nvSpPr>
        <p:spPr/>
        <p:txBody>
          <a:bodyPr>
            <a:noAutofit/>
          </a:bodyPr>
          <a:lstStyle/>
          <a:p>
            <a:r>
              <a:rPr lang="en-US" dirty="0"/>
              <a:t>4.3 Types of Hazards</a:t>
            </a:r>
            <a:br>
              <a:rPr lang="en-US" dirty="0"/>
            </a:br>
            <a:endParaRPr lang="en-US" dirty="0"/>
          </a:p>
        </p:txBody>
      </p:sp>
      <p:pic>
        <p:nvPicPr>
          <p:cNvPr id="5" name="Picture 4" descr="Types of hazards described in notes">
            <a:extLst>
              <a:ext uri="{FF2B5EF4-FFF2-40B4-BE49-F238E27FC236}">
                <a16:creationId xmlns:a16="http://schemas.microsoft.com/office/drawing/2014/main" id="{38F0BB98-3902-F3A0-39F8-A7DBEB4857A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97236" y="1017800"/>
            <a:ext cx="6549528" cy="3684110"/>
          </a:xfrm>
          <a:prstGeom prst="rect">
            <a:avLst/>
          </a:prstGeom>
        </p:spPr>
      </p:pic>
    </p:spTree>
    <p:extLst>
      <p:ext uri="{BB962C8B-B14F-4D97-AF65-F5344CB8AC3E}">
        <p14:creationId xmlns:p14="http://schemas.microsoft.com/office/powerpoint/2010/main" val="75304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A934-E1C3-5BF5-B705-E36C48C1964D}"/>
              </a:ext>
            </a:extLst>
          </p:cNvPr>
          <p:cNvSpPr>
            <a:spLocks noGrp="1"/>
          </p:cNvSpPr>
          <p:nvPr>
            <p:ph type="title"/>
          </p:nvPr>
        </p:nvSpPr>
        <p:spPr/>
        <p:txBody>
          <a:bodyPr>
            <a:normAutofit fontScale="90000"/>
          </a:bodyPr>
          <a:lstStyle/>
          <a:p>
            <a:r>
              <a:rPr lang="en-US" dirty="0"/>
              <a:t>4.3 Hazard Identification</a:t>
            </a:r>
            <a:br>
              <a:rPr lang="en-US" dirty="0"/>
            </a:br>
            <a:br>
              <a:rPr lang="en-US" dirty="0"/>
            </a:br>
            <a:endParaRPr lang="en-US" dirty="0"/>
          </a:p>
        </p:txBody>
      </p:sp>
      <p:sp>
        <p:nvSpPr>
          <p:cNvPr id="3" name="Text Placeholder 2">
            <a:extLst>
              <a:ext uri="{FF2B5EF4-FFF2-40B4-BE49-F238E27FC236}">
                <a16:creationId xmlns:a16="http://schemas.microsoft.com/office/drawing/2014/main" id="{3335C695-D510-A347-B038-5D232377E61D}"/>
              </a:ext>
            </a:extLst>
          </p:cNvPr>
          <p:cNvSpPr>
            <a:spLocks noGrp="1"/>
          </p:cNvSpPr>
          <p:nvPr>
            <p:ph type="body" idx="1"/>
          </p:nvPr>
        </p:nvSpPr>
        <p:spPr/>
        <p:txBody>
          <a:bodyPr>
            <a:normAutofit lnSpcReduction="10000"/>
          </a:bodyPr>
          <a:lstStyle/>
          <a:p>
            <a:pPr marL="114300" indent="0">
              <a:buNone/>
            </a:pPr>
            <a:r>
              <a:rPr lang="en-US" sz="2000" b="1" dirty="0"/>
              <a:t>Hazard Identification Techniques</a:t>
            </a:r>
          </a:p>
          <a:p>
            <a:pPr marL="114300" indent="0" algn="l">
              <a:buNone/>
            </a:pPr>
            <a:br>
              <a:rPr lang="en-US" dirty="0"/>
            </a:br>
            <a:r>
              <a:rPr lang="en-CA" b="0" dirty="0">
                <a:effectLst/>
              </a:rPr>
              <a:t>There are a variety of hazard-identification techniques, and these are often used in combination to create a fuller picture of a workplace’s hazards:</a:t>
            </a:r>
          </a:p>
          <a:p>
            <a:pPr marL="114300" indent="0">
              <a:buNone/>
            </a:pPr>
            <a:endParaRPr lang="en-CA" dirty="0">
              <a:effectLst/>
            </a:endParaRPr>
          </a:p>
          <a:p>
            <a:r>
              <a:rPr lang="en-CA" i="0" u="none" strike="noStrike" dirty="0">
                <a:solidFill>
                  <a:srgbClr val="373D3F"/>
                </a:solidFill>
                <a:effectLst/>
              </a:rPr>
              <a:t>Inspecting the workplace:</a:t>
            </a:r>
            <a:endParaRPr lang="en-CA" i="0" u="none" strike="noStrike" dirty="0">
              <a:solidFill>
                <a:srgbClr val="373D3F"/>
              </a:solidFill>
            </a:endParaRPr>
          </a:p>
          <a:p>
            <a:r>
              <a:rPr lang="en-CA" i="0" u="none" strike="noStrike" dirty="0">
                <a:solidFill>
                  <a:srgbClr val="373D3F"/>
                </a:solidFill>
                <a:effectLst/>
              </a:rPr>
              <a:t>Talking with workers</a:t>
            </a:r>
            <a:endParaRPr lang="en-CA" dirty="0">
              <a:solidFill>
                <a:srgbClr val="373D3F"/>
              </a:solidFill>
              <a:effectLst/>
            </a:endParaRPr>
          </a:p>
          <a:p>
            <a:r>
              <a:rPr lang="en-CA" i="0" u="none" strike="noStrike" dirty="0">
                <a:solidFill>
                  <a:srgbClr val="373D3F"/>
                </a:solidFill>
                <a:effectLst/>
              </a:rPr>
              <a:t>Job inventory</a:t>
            </a:r>
            <a:endParaRPr lang="en-CA" i="0" u="none" strike="noStrike" dirty="0">
              <a:solidFill>
                <a:srgbClr val="373D3F"/>
              </a:solidFill>
            </a:endParaRPr>
          </a:p>
          <a:p>
            <a:r>
              <a:rPr lang="en-CA" i="0" u="none" strike="noStrike" dirty="0">
                <a:solidFill>
                  <a:srgbClr val="373D3F"/>
                </a:solidFill>
                <a:effectLst/>
              </a:rPr>
              <a:t>Records and data</a:t>
            </a:r>
          </a:p>
          <a:p>
            <a:r>
              <a:rPr lang="en-CA" i="0" u="none" strike="noStrike" dirty="0">
                <a:solidFill>
                  <a:srgbClr val="373D3F"/>
                </a:solidFill>
                <a:effectLst/>
              </a:rPr>
              <a:t>Measuring and testing</a:t>
            </a:r>
            <a:endParaRPr lang="en-CA" dirty="0">
              <a:solidFill>
                <a:srgbClr val="373D3F"/>
              </a:solidFill>
            </a:endParaRPr>
          </a:p>
          <a:p>
            <a:r>
              <a:rPr lang="en-CA" i="0" u="none" strike="noStrike" dirty="0">
                <a:solidFill>
                  <a:srgbClr val="373D3F"/>
                </a:solidFill>
                <a:effectLst/>
              </a:rPr>
              <a:t>Research</a:t>
            </a:r>
            <a:br>
              <a:rPr lang="en-CA" dirty="0">
                <a:effectLst/>
              </a:rPr>
            </a:br>
            <a:endParaRPr lang="en-CA" dirty="0">
              <a:effectLst/>
            </a:endParaRPr>
          </a:p>
          <a:p>
            <a:pPr marL="114300" indent="0">
              <a:buNone/>
            </a:pPr>
            <a:endParaRPr lang="en-US" dirty="0"/>
          </a:p>
        </p:txBody>
      </p:sp>
    </p:spTree>
    <p:extLst>
      <p:ext uri="{BB962C8B-B14F-4D97-AF65-F5344CB8AC3E}">
        <p14:creationId xmlns:p14="http://schemas.microsoft.com/office/powerpoint/2010/main" val="63525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3F49-9BD1-5CDD-698C-3F617CCAB343}"/>
              </a:ext>
            </a:extLst>
          </p:cNvPr>
          <p:cNvSpPr>
            <a:spLocks noGrp="1"/>
          </p:cNvSpPr>
          <p:nvPr>
            <p:ph type="title"/>
          </p:nvPr>
        </p:nvSpPr>
        <p:spPr/>
        <p:txBody>
          <a:bodyPr>
            <a:normAutofit fontScale="90000"/>
          </a:bodyPr>
          <a:lstStyle/>
          <a:p>
            <a:r>
              <a:rPr lang="en-US" dirty="0"/>
              <a:t>4.4 Hazard Assessment I</a:t>
            </a:r>
            <a:br>
              <a:rPr lang="en-US" dirty="0"/>
            </a:br>
            <a:br>
              <a:rPr lang="en-US" dirty="0"/>
            </a:br>
            <a:endParaRPr lang="en-US" dirty="0"/>
          </a:p>
        </p:txBody>
      </p:sp>
      <p:sp>
        <p:nvSpPr>
          <p:cNvPr id="3" name="Text Placeholder 2">
            <a:extLst>
              <a:ext uri="{FF2B5EF4-FFF2-40B4-BE49-F238E27FC236}">
                <a16:creationId xmlns:a16="http://schemas.microsoft.com/office/drawing/2014/main" id="{F041EB41-34B6-6626-5352-AAB504851DB4}"/>
              </a:ext>
            </a:extLst>
          </p:cNvPr>
          <p:cNvSpPr>
            <a:spLocks noGrp="1"/>
          </p:cNvSpPr>
          <p:nvPr>
            <p:ph type="body" idx="1"/>
          </p:nvPr>
        </p:nvSpPr>
        <p:spPr>
          <a:xfrm>
            <a:off x="311700" y="1703600"/>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Once hazards have been identified, it is necessary to prioritize which hazards will be controlled first. Much like hazard recognition, hazard assessment is not just a technical practice. Through prioritizing, certain hazards will be brought to the forefront, and will therefore be more likely to be controlled, while others will be downgraded and likely receive little or no attention.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23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515-E844-66AE-F9A2-B2E280FAC94F}"/>
              </a:ext>
            </a:extLst>
          </p:cNvPr>
          <p:cNvSpPr>
            <a:spLocks noGrp="1"/>
          </p:cNvSpPr>
          <p:nvPr>
            <p:ph type="title"/>
          </p:nvPr>
        </p:nvSpPr>
        <p:spPr/>
        <p:txBody>
          <a:bodyPr>
            <a:normAutofit fontScale="90000"/>
          </a:bodyPr>
          <a:lstStyle/>
          <a:p>
            <a:r>
              <a:rPr lang="en-US" dirty="0"/>
              <a:t>4.4 Hazard Assessment II</a:t>
            </a:r>
            <a:br>
              <a:rPr lang="en-US" dirty="0"/>
            </a:br>
            <a:br>
              <a:rPr lang="en-US" dirty="0"/>
            </a:br>
            <a:endParaRPr lang="en-US" dirty="0"/>
          </a:p>
        </p:txBody>
      </p:sp>
      <p:sp>
        <p:nvSpPr>
          <p:cNvPr id="3" name="Text Placeholder 2">
            <a:extLst>
              <a:ext uri="{FF2B5EF4-FFF2-40B4-BE49-F238E27FC236}">
                <a16:creationId xmlns:a16="http://schemas.microsoft.com/office/drawing/2014/main" id="{2CEEDBDE-7724-F06D-555B-F0AC99FBF8AE}"/>
              </a:ext>
            </a:extLst>
          </p:cNvPr>
          <p:cNvSpPr>
            <a:spLocks noGrp="1"/>
          </p:cNvSpPr>
          <p:nvPr>
            <p:ph type="body" idx="1"/>
          </p:nvPr>
        </p:nvSpPr>
        <p:spPr/>
        <p:txBody>
          <a:bodyPr>
            <a:normAutofit/>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A </a:t>
            </a:r>
            <a:r>
              <a:rPr lang="en-CA" sz="2000" b="1" i="0" u="none" strike="noStrike" dirty="0">
                <a:solidFill>
                  <a:srgbClr val="373D3F"/>
                </a:solidFill>
                <a:effectLst/>
                <a:latin typeface="Arial" panose="020B0604020202020204" pitchFamily="34" charset="0"/>
                <a:cs typeface="Arial" panose="020B0604020202020204" pitchFamily="34" charset="0"/>
              </a:rPr>
              <a:t>risk assessment </a:t>
            </a:r>
            <a:r>
              <a:rPr lang="en-CA" sz="2000" b="0" i="0" u="none" strike="noStrike" dirty="0">
                <a:solidFill>
                  <a:srgbClr val="373D3F"/>
                </a:solidFill>
                <a:effectLst/>
                <a:latin typeface="Arial" panose="020B0604020202020204" pitchFamily="34" charset="0"/>
                <a:cs typeface="Arial" panose="020B0604020202020204" pitchFamily="34" charset="0"/>
              </a:rPr>
              <a:t>quantifies the likelihood of injury or ill health by assessing the probability, consequences, and exposure posed by the hazards:</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CA" sz="2000" b="1" i="0" u="none" strike="noStrike" dirty="0">
                <a:solidFill>
                  <a:srgbClr val="373D3F"/>
                </a:solidFill>
                <a:effectLst/>
                <a:latin typeface="Arial" panose="020B0604020202020204" pitchFamily="34" charset="0"/>
                <a:cs typeface="Arial" panose="020B0604020202020204" pitchFamily="34" charset="0"/>
              </a:rPr>
              <a:t>Probability</a:t>
            </a:r>
            <a:r>
              <a:rPr lang="en-CA" sz="2000" b="0" i="0" u="none" strike="noStrike" dirty="0">
                <a:solidFill>
                  <a:srgbClr val="373D3F"/>
                </a:solidFill>
                <a:effectLst/>
                <a:latin typeface="Arial" panose="020B0604020202020204" pitchFamily="34" charset="0"/>
                <a:cs typeface="Arial" panose="020B0604020202020204" pitchFamily="34" charset="0"/>
              </a:rPr>
              <a:t> is the likelihood that the hazard will result in an incident.</a:t>
            </a:r>
          </a:p>
          <a:p>
            <a:pPr algn="l">
              <a:buFont typeface="Arial" panose="020B0604020202020204" pitchFamily="34" charset="0"/>
              <a:buChar char="•"/>
            </a:pPr>
            <a:r>
              <a:rPr lang="en-CA" sz="2000" b="1" i="0" u="none" strike="noStrike" dirty="0">
                <a:solidFill>
                  <a:srgbClr val="373D3F"/>
                </a:solidFill>
                <a:effectLst/>
                <a:latin typeface="Arial" panose="020B0604020202020204" pitchFamily="34" charset="0"/>
                <a:cs typeface="Arial" panose="020B0604020202020204" pitchFamily="34" charset="0"/>
              </a:rPr>
              <a:t>Consequences </a:t>
            </a:r>
            <a:r>
              <a:rPr lang="en-CA" sz="2000" b="0" i="0" u="none" strike="noStrike" dirty="0">
                <a:solidFill>
                  <a:srgbClr val="373D3F"/>
                </a:solidFill>
                <a:effectLst/>
                <a:latin typeface="Arial" panose="020B0604020202020204" pitchFamily="34" charset="0"/>
                <a:cs typeface="Arial" panose="020B0604020202020204" pitchFamily="34" charset="0"/>
              </a:rPr>
              <a:t>refers to the severity of injury or ill health that will result from an incident.</a:t>
            </a:r>
          </a:p>
          <a:p>
            <a:pPr algn="l">
              <a:buFont typeface="Arial" panose="020B0604020202020204" pitchFamily="34" charset="0"/>
              <a:buChar char="•"/>
            </a:pPr>
            <a:r>
              <a:rPr lang="en-CA" sz="2000" b="1" i="0" u="none" strike="noStrike" dirty="0">
                <a:solidFill>
                  <a:srgbClr val="373D3F"/>
                </a:solidFill>
                <a:effectLst/>
                <a:latin typeface="Arial" panose="020B0604020202020204" pitchFamily="34" charset="0"/>
                <a:cs typeface="Arial" panose="020B0604020202020204" pitchFamily="34" charset="0"/>
              </a:rPr>
              <a:t>Exposure</a:t>
            </a:r>
            <a:r>
              <a:rPr lang="en-CA" sz="2000" b="0" i="0" u="none" strike="noStrike" dirty="0">
                <a:solidFill>
                  <a:srgbClr val="373D3F"/>
                </a:solidFill>
                <a:effectLst/>
                <a:latin typeface="Arial" panose="020B0604020202020204" pitchFamily="34" charset="0"/>
                <a:cs typeface="Arial" panose="020B0604020202020204" pitchFamily="34" charset="0"/>
              </a:rPr>
              <a:t> refers to how often or regularly workers come in contact with the hazard.</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177229"/>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15783</TotalTime>
  <Words>2171</Words>
  <Application>Microsoft Office PowerPoint</Application>
  <PresentationFormat>On-screen Show (16:9)</PresentationFormat>
  <Paragraphs>126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Encode Sans</vt:lpstr>
      <vt:lpstr>Arial</vt:lpstr>
      <vt:lpstr>Calibri</vt:lpstr>
      <vt:lpstr>Roboto</vt:lpstr>
      <vt:lpstr>Geometric</vt:lpstr>
      <vt:lpstr>Human Resources for Operations Managers  </vt:lpstr>
      <vt:lpstr>Learning Outcomes </vt:lpstr>
      <vt:lpstr>4.1 Hazard Recognition, Assessment &amp; Control  </vt:lpstr>
      <vt:lpstr>4.2 Hazard Recognition, Assessment &amp; Control I  </vt:lpstr>
      <vt:lpstr>4.2 Hazard Recognition, Assessment &amp; Control II  </vt:lpstr>
      <vt:lpstr>4.3 Types of Hazards </vt:lpstr>
      <vt:lpstr>4.3 Hazard Identification  </vt:lpstr>
      <vt:lpstr>4.4 Hazard Assessment I  </vt:lpstr>
      <vt:lpstr>4.4 Hazard Assessment II  </vt:lpstr>
      <vt:lpstr>4.5 Hazard Control I  </vt:lpstr>
      <vt:lpstr>4.5 Hazard Control II  </vt:lpstr>
      <vt:lpstr>4.6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31</cp:revision>
  <dcterms:modified xsi:type="dcterms:W3CDTF">2023-12-12T17:11:43Z</dcterms:modified>
</cp:coreProperties>
</file>