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6" r:id="rId2"/>
    <p:sldId id="257" r:id="rId3"/>
    <p:sldId id="362" r:id="rId4"/>
    <p:sldId id="363" r:id="rId5"/>
    <p:sldId id="364" r:id="rId6"/>
    <p:sldId id="365" r:id="rId7"/>
    <p:sldId id="366" r:id="rId8"/>
    <p:sldId id="369" r:id="rId9"/>
    <p:sldId id="370" r:id="rId10"/>
    <p:sldId id="367" r:id="rId11"/>
    <p:sldId id="368"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Raleway" pitchFamily="2" charset="0"/>
      <p:regular r:id="rId18"/>
      <p:bold r:id="rId19"/>
      <p:italic r:id="rId20"/>
      <p:boldItalic r:id="rId21"/>
    </p:embeddedFont>
    <p:embeddedFont>
      <p:font typeface="Roboto" panose="020000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916" autoAdjust="0"/>
    <p:restoredTop sz="77930" autoAdjust="0"/>
  </p:normalViewPr>
  <p:slideViewPr>
    <p:cSldViewPr snapToGrid="0">
      <p:cViewPr varScale="1">
        <p:scale>
          <a:sx n="85" d="100"/>
          <a:sy n="85" d="100"/>
        </p:scale>
        <p:origin x="108" y="3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Globally, there has been a move to align all hazardous product legislation to create uniformity. As such, the GHS, or the Globally Harmonized System of Classification and Labelling of Chemicals, was created to support such uniformity. </a:t>
            </a:r>
          </a:p>
          <a:p>
            <a:endParaRPr lang="en-CA" b="0" i="0" u="none" strike="noStrike" dirty="0">
              <a:solidFill>
                <a:srgbClr val="373D3F"/>
              </a:solidFill>
              <a:effectLst/>
              <a:latin typeface="Encode Sans"/>
            </a:endParaRPr>
          </a:p>
          <a:p>
            <a:r>
              <a:rPr lang="en-CA" b="0" i="0" u="none" strike="noStrike" dirty="0">
                <a:solidFill>
                  <a:srgbClr val="373D3F"/>
                </a:solidFill>
                <a:effectLst/>
                <a:latin typeface="Encode Sans"/>
              </a:rPr>
              <a:t>In 2015, Canada updated its WHMIS legislation to what is known as WHMIS 2015 to align with GHS</a:t>
            </a:r>
            <a:endParaRPr lang="en-US" dirty="0"/>
          </a:p>
        </p:txBody>
      </p:sp>
    </p:spTree>
    <p:extLst>
      <p:ext uri="{BB962C8B-B14F-4D97-AF65-F5344CB8AC3E}">
        <p14:creationId xmlns:p14="http://schemas.microsoft.com/office/powerpoint/2010/main" val="3796352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1" i="0" u="none" strike="noStrike" dirty="0">
                <a:solidFill>
                  <a:srgbClr val="003180"/>
                </a:solidFill>
                <a:effectLst/>
                <a:latin typeface="Raleway" pitchFamily="2" charset="77"/>
              </a:rPr>
              <a:t>Hazard Classes</a:t>
            </a:r>
            <a:r>
              <a:rPr lang="en-CA" b="0" i="0" u="none" strike="noStrike" dirty="0">
                <a:solidFill>
                  <a:srgbClr val="003180"/>
                </a:solidFill>
                <a:effectLst/>
                <a:latin typeface="Raleway" pitchFamily="2" charset="77"/>
              </a:rPr>
              <a:t> - </a:t>
            </a:r>
            <a:r>
              <a:rPr lang="en-CA" b="0" i="0" u="none" strike="noStrike" dirty="0">
                <a:solidFill>
                  <a:srgbClr val="373D3F"/>
                </a:solidFill>
                <a:effectLst/>
                <a:latin typeface="Encode Sans"/>
              </a:rPr>
              <a:t>Within each group, there are classes which are essentially groupings of like chemicals. There are 19 classes of chemicals within the physical hazards group and 12 classes of chemicals within the health hazard group. </a:t>
            </a:r>
          </a:p>
          <a:p>
            <a:endParaRPr lang="en-US" dirty="0"/>
          </a:p>
          <a:p>
            <a:pPr algn="l"/>
            <a:r>
              <a:rPr lang="en-CA" b="1" i="0" u="none" strike="noStrike" dirty="0">
                <a:solidFill>
                  <a:srgbClr val="003180"/>
                </a:solidFill>
                <a:effectLst/>
                <a:latin typeface="Raleway" pitchFamily="2" charset="77"/>
              </a:rPr>
              <a:t>Hazard Categories</a:t>
            </a:r>
            <a:r>
              <a:rPr lang="en-CA" b="0" i="0" u="none" strike="noStrike" dirty="0">
                <a:solidFill>
                  <a:srgbClr val="003180"/>
                </a:solidFill>
                <a:effectLst/>
                <a:latin typeface="Raleway" pitchFamily="2" charset="77"/>
              </a:rPr>
              <a:t> - </a:t>
            </a:r>
            <a:r>
              <a:rPr lang="en-CA" b="0" i="0" u="none" strike="noStrike" dirty="0">
                <a:solidFill>
                  <a:srgbClr val="373D3F"/>
                </a:solidFill>
                <a:effectLst/>
                <a:latin typeface="Encode Sans"/>
              </a:rPr>
              <a:t>Each hazard class contains a hazard category. A </a:t>
            </a:r>
            <a:r>
              <a:rPr lang="en-CA" b="1" i="0" u="none" strike="noStrike" dirty="0">
                <a:solidFill>
                  <a:srgbClr val="373D3F"/>
                </a:solidFill>
                <a:effectLst/>
                <a:latin typeface="Encode Sans"/>
              </a:rPr>
              <a:t>hazard category </a:t>
            </a:r>
            <a:r>
              <a:rPr lang="en-CA" b="0" i="0" u="none" strike="noStrike" dirty="0">
                <a:solidFill>
                  <a:srgbClr val="373D3F"/>
                </a:solidFill>
                <a:effectLst/>
                <a:latin typeface="Encode Sans"/>
              </a:rPr>
              <a:t>identifies the severity of hazard and tells us just how hazardous the product is. Although each hazard class contains a minimum of one hazard category, it is possible for a hazard class to contain numerous hazard categories.</a:t>
            </a:r>
          </a:p>
          <a:p>
            <a:endParaRPr lang="en-US" dirty="0"/>
          </a:p>
        </p:txBody>
      </p:sp>
    </p:spTree>
    <p:extLst>
      <p:ext uri="{BB962C8B-B14F-4D97-AF65-F5344CB8AC3E}">
        <p14:creationId xmlns:p14="http://schemas.microsoft.com/office/powerpoint/2010/main" val="1931048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1" i="0" u="none" strike="noStrike" dirty="0">
                <a:solidFill>
                  <a:srgbClr val="003180"/>
                </a:solidFill>
                <a:effectLst/>
                <a:latin typeface="Raleway" pitchFamily="2" charset="77"/>
              </a:rPr>
              <a:t>Labels</a:t>
            </a:r>
            <a:r>
              <a:rPr lang="en-CA" b="0" i="0" u="none" strike="noStrike" dirty="0">
                <a:solidFill>
                  <a:srgbClr val="003180"/>
                </a:solidFill>
                <a:effectLst/>
                <a:latin typeface="Raleway" pitchFamily="2" charset="77"/>
              </a:rPr>
              <a:t> - </a:t>
            </a:r>
            <a:r>
              <a:rPr lang="en-CA" b="0" i="0" u="none" strike="noStrike" dirty="0">
                <a:solidFill>
                  <a:srgbClr val="373D3F"/>
                </a:solidFill>
                <a:effectLst/>
                <a:latin typeface="Encode Sans"/>
              </a:rPr>
              <a:t>The first element of WHMIS 2015 focuses on the label attached to a hazardous product. There are two types of labels in WHMIS 2015. The supplier label is affixed to the hazardous product by the supplier prior to the product arriving at the workplace.</a:t>
            </a:r>
          </a:p>
          <a:p>
            <a:pPr algn="l"/>
            <a:endParaRPr lang="en-CA" b="0" i="0" u="none" strike="noStrike" dirty="0">
              <a:solidFill>
                <a:srgbClr val="373D3F"/>
              </a:solidFill>
              <a:effectLst/>
              <a:latin typeface="Encode Sans"/>
            </a:endParaRPr>
          </a:p>
          <a:p>
            <a:pPr algn="l"/>
            <a:r>
              <a:rPr lang="en-CA" b="0" i="0" u="none" strike="noStrike" dirty="0">
                <a:solidFill>
                  <a:srgbClr val="373D3F"/>
                </a:solidFill>
                <a:effectLst/>
                <a:latin typeface="Encode Sans"/>
              </a:rPr>
              <a:t>**Pictograms are graphics that help the worker to instantly recognize the type of hazardous product they are working with and the immediate hazard, such as a corrosive material. Pictograms can be found on the safety data sheet, or on the supplier label attached to the hazardous product.</a:t>
            </a:r>
          </a:p>
          <a:p>
            <a:endParaRPr lang="en-US" dirty="0"/>
          </a:p>
          <a:p>
            <a:pPr algn="l"/>
            <a:r>
              <a:rPr lang="en-CA" b="1" i="0" u="none" strike="noStrike" dirty="0">
                <a:solidFill>
                  <a:srgbClr val="003180"/>
                </a:solidFill>
                <a:effectLst/>
                <a:latin typeface="Raleway" pitchFamily="2" charset="77"/>
              </a:rPr>
              <a:t>Safety Data Sheets (SDS) </a:t>
            </a:r>
            <a:r>
              <a:rPr lang="en-CA" b="0" i="0" u="none" strike="noStrike" dirty="0">
                <a:solidFill>
                  <a:srgbClr val="003180"/>
                </a:solidFill>
                <a:effectLst/>
                <a:latin typeface="Raleway" pitchFamily="2" charset="77"/>
              </a:rPr>
              <a:t>- </a:t>
            </a:r>
            <a:r>
              <a:rPr lang="en-CA" b="0" i="0" u="none" strike="noStrike" dirty="0">
                <a:solidFill>
                  <a:srgbClr val="373D3F"/>
                </a:solidFill>
                <a:effectLst/>
                <a:latin typeface="Encode Sans"/>
              </a:rPr>
              <a:t>The second element of WHMIS 2015 focuses on Safety Data Sheets. Before a supplier ships a hazardous product to a workplace, they are responsible for attaching a Safety Data Sheet. Once received by the workplace, the employer must make the new data sheet available to all workers 24 hours a day, 7 days a week, in an accessible area. </a:t>
            </a:r>
          </a:p>
          <a:p>
            <a:endParaRPr lang="en-US" dirty="0"/>
          </a:p>
          <a:p>
            <a:r>
              <a:rPr lang="en-CA" b="1" i="0" u="none" strike="noStrike" dirty="0">
                <a:solidFill>
                  <a:srgbClr val="373D3F"/>
                </a:solidFill>
                <a:effectLst/>
                <a:latin typeface="Encode Sans"/>
              </a:rPr>
              <a:t>Education and Training </a:t>
            </a:r>
            <a:r>
              <a:rPr lang="en-CA" b="0" i="0" u="none" strike="noStrike" dirty="0">
                <a:solidFill>
                  <a:srgbClr val="373D3F"/>
                </a:solidFill>
                <a:effectLst/>
                <a:latin typeface="Encode Sans"/>
              </a:rPr>
              <a:t>- The third element of WHMIS 2015 is education and training. Whether it is an existing employee or a new hire, everyone must have WHMIS 2015 training. Equally important is the training record. Every employer must ensure they can quickly and easily access training records for all safety training programs, including WHMIS 2015. </a:t>
            </a:r>
            <a:endParaRPr lang="en-US" dirty="0"/>
          </a:p>
        </p:txBody>
      </p:sp>
    </p:spTree>
    <p:extLst>
      <p:ext uri="{BB962C8B-B14F-4D97-AF65-F5344CB8AC3E}">
        <p14:creationId xmlns:p14="http://schemas.microsoft.com/office/powerpoint/2010/main" val="201495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t>Review the information provided by the Canadian Centre for Occupational Health and Safety (CCOHS) on the 4 routes of entry.</a:t>
            </a:r>
            <a:endParaRPr lang="en-US" dirty="0"/>
          </a:p>
        </p:txBody>
      </p:sp>
    </p:spTree>
    <p:extLst>
      <p:ext uri="{BB962C8B-B14F-4D97-AF65-F5344CB8AC3E}">
        <p14:creationId xmlns:p14="http://schemas.microsoft.com/office/powerpoint/2010/main" val="3828591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While WHMIS 2015 addresses the handling of hazardous products in the workplace, it does not cover the transportation of dangerous goods.</a:t>
            </a:r>
            <a:endParaRPr lang="en-US" dirty="0"/>
          </a:p>
        </p:txBody>
      </p:sp>
    </p:spTree>
    <p:extLst>
      <p:ext uri="{BB962C8B-B14F-4D97-AF65-F5344CB8AC3E}">
        <p14:creationId xmlns:p14="http://schemas.microsoft.com/office/powerpoint/2010/main" val="3569002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230100" y="2615385"/>
            <a:ext cx="9581939" cy="838800"/>
          </a:xfrm>
          <a:prstGeom prst="rect">
            <a:avLst/>
          </a:prstGeom>
        </p:spPr>
        <p:txBody>
          <a:bodyPr spcFirstLastPara="1" wrap="square" lIns="91425" tIns="91425" rIns="91425" bIns="91425" anchor="b" anchorCtr="0">
            <a:noAutofit/>
          </a:bodyPr>
          <a:lstStyle/>
          <a:p>
            <a:pPr algn="l"/>
            <a:r>
              <a:rPr lang="en-CA" sz="3000" b="1" dirty="0">
                <a:effectLst/>
                <a:latin typeface="Arial" panose="020B0604020202020204" pitchFamily="34" charset="0"/>
                <a:cs typeface="Arial" panose="020B0604020202020204" pitchFamily="34" charset="0"/>
              </a:rPr>
              <a:t>Human Resources for Operations Managers</a:t>
            </a:r>
            <a:br>
              <a:rPr lang="en-CA" sz="3000" b="1" dirty="0">
                <a:effectLst/>
                <a:latin typeface="Arial" panose="020B0604020202020204" pitchFamily="34" charset="0"/>
                <a:cs typeface="Arial" panose="020B0604020202020204" pitchFamily="34" charset="0"/>
              </a:rPr>
            </a:br>
            <a:br>
              <a:rPr lang="en-CA" sz="3000" dirty="0">
                <a:effectLst/>
                <a:latin typeface="Arial" panose="020B0604020202020204" pitchFamily="34" charset="0"/>
                <a:cs typeface="Arial" panose="020B0604020202020204" pitchFamily="34" charset="0"/>
              </a:rPr>
            </a:br>
            <a:endParaRPr lang="en-CA" sz="3000" dirty="0">
              <a:effectLst/>
              <a:latin typeface="Arial" panose="020B0604020202020204" pitchFamily="34" charset="0"/>
              <a:cs typeface="Arial" panose="020B0604020202020204" pitchFamily="34" charset="0"/>
            </a:endParaRPr>
          </a:p>
        </p:txBody>
      </p:sp>
      <p:sp>
        <p:nvSpPr>
          <p:cNvPr id="82" name="Google Shape;82;p14"/>
          <p:cNvSpPr txBox="1">
            <a:spLocks noGrp="1"/>
          </p:cNvSpPr>
          <p:nvPr>
            <p:ph type="subTitle" idx="1"/>
          </p:nvPr>
        </p:nvSpPr>
        <p:spPr>
          <a:xfrm>
            <a:off x="141146" y="2718936"/>
            <a:ext cx="10218079" cy="1470498"/>
          </a:xfrm>
          <a:prstGeom prst="rect">
            <a:avLst/>
          </a:prstGeom>
        </p:spPr>
        <p:txBody>
          <a:bodyPr spcFirstLastPara="1" wrap="square" lIns="91425" tIns="91425" rIns="91425" bIns="91425" anchor="t" anchorCtr="0">
            <a:noAutofit/>
          </a:bodyPr>
          <a:lstStyle/>
          <a:p>
            <a:r>
              <a:rPr lang="en-US" sz="3000" b="1" dirty="0">
                <a:latin typeface="Arial" panose="020B0604020202020204" pitchFamily="34" charset="0"/>
                <a:cs typeface="Arial" panose="020B0604020202020204" pitchFamily="34" charset="0"/>
              </a:rPr>
              <a:t>CHAPTER 3: WHMIS 2015</a:t>
            </a:r>
          </a:p>
          <a:p>
            <a:r>
              <a:rPr lang="en-US" sz="2500" b="1" dirty="0">
                <a:latin typeface="Arial" panose="020B0604020202020204" pitchFamily="34" charset="0"/>
                <a:cs typeface="Arial" panose="020B0604020202020204" pitchFamily="34" charset="0"/>
              </a:rPr>
              <a:t> </a:t>
            </a:r>
            <a:br>
              <a:rPr lang="en-US" sz="2500" b="1" dirty="0">
                <a:latin typeface="Arial" panose="020B0604020202020204" pitchFamily="34" charset="0"/>
                <a:cs typeface="Arial" panose="020B0604020202020204" pitchFamily="34" charset="0"/>
              </a:rPr>
            </a:br>
            <a:endParaRPr lang="en-US" sz="2500" b="1" dirty="0">
              <a:latin typeface="Arial" panose="020B0604020202020204" pitchFamily="34" charset="0"/>
              <a:cs typeface="Arial" panose="020B0604020202020204" pitchFamily="34" charset="0"/>
            </a:endParaRPr>
          </a:p>
          <a:p>
            <a:endParaRPr lang="en-CA" sz="2500" b="1" cap="all" dirty="0">
              <a:latin typeface="Arial" panose="020B0604020202020204" pitchFamily="34" charset="0"/>
              <a:cs typeface="Arial" panose="020B0604020202020204" pitchFamily="34" charset="0"/>
            </a:endParaRPr>
          </a:p>
          <a:p>
            <a:br>
              <a:rPr lang="en-CA" sz="3000" b="1" dirty="0">
                <a:latin typeface="Arial" panose="020B0604020202020204" pitchFamily="34" charset="0"/>
                <a:cs typeface="Arial" panose="020B0604020202020204" pitchFamily="34" charset="0"/>
              </a:rPr>
            </a:br>
            <a:endParaRPr lang="en-CA" sz="3000" b="1" dirty="0">
              <a:latin typeface="Arial" panose="020B0604020202020204" pitchFamily="34" charset="0"/>
              <a:cs typeface="Arial" panose="020B0604020202020204" pitchFamily="34" charset="0"/>
            </a:endParaRPr>
          </a:p>
          <a:p>
            <a:pPr marL="0" indent="0"/>
            <a:endParaRPr sz="3000" b="1" dirty="0">
              <a:latin typeface="Arial" panose="020B0604020202020204" pitchFamily="34" charset="0"/>
              <a:cs typeface="Arial" panose="020B0604020202020204" pitchFamily="34" charset="0"/>
            </a:endParaRPr>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a:alphaModFix/>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2AE6C-26FC-1771-CEF9-13BC0372196F}"/>
              </a:ext>
            </a:extLst>
          </p:cNvPr>
          <p:cNvSpPr>
            <a:spLocks noGrp="1"/>
          </p:cNvSpPr>
          <p:nvPr>
            <p:ph type="title"/>
          </p:nvPr>
        </p:nvSpPr>
        <p:spPr/>
        <p:txBody>
          <a:bodyPr>
            <a:normAutofit fontScale="90000"/>
          </a:bodyPr>
          <a:lstStyle/>
          <a:p>
            <a:r>
              <a:rPr lang="en-US" dirty="0"/>
              <a:t>3.6 Transportation Of Dangerous Goods</a:t>
            </a:r>
            <a:br>
              <a:rPr lang="en-US" dirty="0"/>
            </a:br>
            <a:br>
              <a:rPr lang="en-US" dirty="0"/>
            </a:br>
            <a:endParaRPr lang="en-US" dirty="0"/>
          </a:p>
        </p:txBody>
      </p:sp>
      <p:sp>
        <p:nvSpPr>
          <p:cNvPr id="3" name="Text Placeholder 2">
            <a:extLst>
              <a:ext uri="{FF2B5EF4-FFF2-40B4-BE49-F238E27FC236}">
                <a16:creationId xmlns:a16="http://schemas.microsoft.com/office/drawing/2014/main" id="{0B9F42E7-72A7-E5B5-981F-7C3390577F9B}"/>
              </a:ext>
            </a:extLst>
          </p:cNvPr>
          <p:cNvSpPr>
            <a:spLocks noGrp="1"/>
          </p:cNvSpPr>
          <p:nvPr>
            <p:ph type="body" idx="1"/>
          </p:nvPr>
        </p:nvSpPr>
        <p:spPr>
          <a:xfrm>
            <a:off x="311700" y="1483263"/>
            <a:ext cx="8520600" cy="3339000"/>
          </a:xfrm>
        </p:spPr>
        <p:txBody>
          <a:bodyPr/>
          <a:lstStyle/>
          <a:p>
            <a:pPr marL="114300" indent="0">
              <a:buNone/>
            </a:pPr>
            <a:r>
              <a:rPr lang="en-US" dirty="0"/>
              <a:t>Specific legislation, know as the Transportation of Dangerous Goods Act is designed to address the movement of dangerous goods from one location to another. </a:t>
            </a:r>
          </a:p>
          <a:p>
            <a:pPr marL="114300" indent="0">
              <a:buNone/>
            </a:pPr>
            <a:endParaRPr lang="en-US" dirty="0"/>
          </a:p>
          <a:p>
            <a:pPr marL="114300" indent="0">
              <a:buNone/>
            </a:pPr>
            <a:r>
              <a:rPr lang="en-US" dirty="0"/>
              <a:t>As stated by the Canadian Centre for Occupational Health and Safety (CCOHS), “The purpose  of the Transportation of Dangerous Goods (TDG) Act and Regulations is to promote public safety when dangerous goods are being handled, offered for transport or transported by road, rail, air, or water (marine).</a:t>
            </a:r>
          </a:p>
        </p:txBody>
      </p:sp>
    </p:spTree>
    <p:extLst>
      <p:ext uri="{BB962C8B-B14F-4D97-AF65-F5344CB8AC3E}">
        <p14:creationId xmlns:p14="http://schemas.microsoft.com/office/powerpoint/2010/main" val="2968304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9A9E-5EB2-8FA4-1A41-1710FF35DF40}"/>
              </a:ext>
            </a:extLst>
          </p:cNvPr>
          <p:cNvSpPr>
            <a:spLocks noGrp="1"/>
          </p:cNvSpPr>
          <p:nvPr>
            <p:ph type="title"/>
          </p:nvPr>
        </p:nvSpPr>
        <p:spPr/>
        <p:txBody>
          <a:bodyPr>
            <a:normAutofit fontScale="90000"/>
          </a:bodyPr>
          <a:lstStyle/>
          <a:p>
            <a:r>
              <a:rPr lang="en-US" dirty="0"/>
              <a:t>3.7 Key Takeaways</a:t>
            </a:r>
            <a:br>
              <a:rPr lang="en-US" dirty="0"/>
            </a:br>
            <a:br>
              <a:rPr lang="en-US" dirty="0"/>
            </a:br>
            <a:endParaRPr lang="en-US" dirty="0"/>
          </a:p>
        </p:txBody>
      </p:sp>
      <p:sp>
        <p:nvSpPr>
          <p:cNvPr id="3" name="Text Placeholder 2">
            <a:extLst>
              <a:ext uri="{FF2B5EF4-FFF2-40B4-BE49-F238E27FC236}">
                <a16:creationId xmlns:a16="http://schemas.microsoft.com/office/drawing/2014/main" id="{594E5883-2675-ED0A-7D08-FAB71EC7D81D}"/>
              </a:ext>
            </a:extLst>
          </p:cNvPr>
          <p:cNvSpPr>
            <a:spLocks noGrp="1"/>
          </p:cNvSpPr>
          <p:nvPr>
            <p:ph type="body" idx="1"/>
          </p:nvPr>
        </p:nvSpPr>
        <p:spPr/>
        <p:txBody>
          <a:bodyPr/>
          <a:lstStyle/>
          <a:p>
            <a:r>
              <a:rPr lang="en-US" dirty="0"/>
              <a:t>If an employer is to ensure an employee’s “right to know” as describe in occupational health and safety legislation, WHMIS 2015 knowledge is an important part of that responsibility. </a:t>
            </a:r>
          </a:p>
          <a:p>
            <a:endParaRPr lang="en-US" dirty="0"/>
          </a:p>
          <a:p>
            <a:r>
              <a:rPr lang="en-US" dirty="0"/>
              <a:t>An employee must be informed of the hazardous products they are working with, how to handle them, the PPE to be worn around them, how to store them, and the first aid to be administered in case of a workplace incident.</a:t>
            </a:r>
          </a:p>
          <a:p>
            <a:endParaRPr lang="en-US" dirty="0"/>
          </a:p>
          <a:p>
            <a:r>
              <a:rPr lang="en-US" dirty="0"/>
              <a:t>WHMIS 2015 must be a part of every new employee onboarding session and part of every employee’s ongoing safety training.</a:t>
            </a:r>
          </a:p>
        </p:txBody>
      </p:sp>
    </p:spTree>
    <p:extLst>
      <p:ext uri="{BB962C8B-B14F-4D97-AF65-F5344CB8AC3E}">
        <p14:creationId xmlns:p14="http://schemas.microsoft.com/office/powerpoint/2010/main" val="4270851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1120896"/>
            <a:ext cx="8520600" cy="3864297"/>
          </a:xfrm>
          <a:prstGeom prst="rect">
            <a:avLst/>
          </a:prstGeom>
        </p:spPr>
        <p:txBody>
          <a:bodyPr spcFirstLastPara="1" wrap="square" lIns="91425" tIns="91425" rIns="91425" bIns="91425" anchor="t" anchorCtr="0">
            <a:normAutofit/>
          </a:bodyPr>
          <a:lstStyle/>
          <a:p>
            <a:pPr marL="114300" indent="0">
              <a:lnSpc>
                <a:spcPct val="120000"/>
              </a:lnSpc>
              <a:buNone/>
            </a:pPr>
            <a:r>
              <a:rPr lang="en-CA" sz="2000" dirty="0">
                <a:solidFill>
                  <a:schemeClr val="bg2">
                    <a:lumMod val="50000"/>
                  </a:schemeClr>
                </a:solidFill>
                <a:latin typeface="Arial" panose="020B0604020202020204" pitchFamily="34" charset="0"/>
                <a:cs typeface="Arial" panose="020B0604020202020204" pitchFamily="34" charset="0"/>
              </a:rPr>
              <a:t>Upon successful completion of this chapter, you will be able to:</a:t>
            </a:r>
          </a:p>
          <a:p>
            <a:pPr marL="114300" indent="0">
              <a:lnSpc>
                <a:spcPct val="120000"/>
              </a:lnSpc>
              <a:buNone/>
            </a:pPr>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b="0" i="0" u="none" strike="noStrike" dirty="0">
                <a:solidFill>
                  <a:schemeClr val="bg2">
                    <a:lumMod val="50000"/>
                  </a:schemeClr>
                </a:solidFill>
                <a:effectLst/>
                <a:latin typeface="Arial" panose="020B0604020202020204" pitchFamily="34" charset="0"/>
                <a:cs typeface="Arial" panose="020B0604020202020204" pitchFamily="34" charset="0"/>
              </a:rPr>
              <a:t>Explain the three elements that make up WHMIS 2015.</a:t>
            </a:r>
          </a:p>
          <a:p>
            <a:r>
              <a:rPr lang="en-CA" sz="2000" b="0" i="0" u="none" strike="noStrike" dirty="0">
                <a:solidFill>
                  <a:schemeClr val="bg2">
                    <a:lumMod val="50000"/>
                  </a:schemeClr>
                </a:solidFill>
                <a:effectLst/>
                <a:latin typeface="Arial" panose="020B0604020202020204" pitchFamily="34" charset="0"/>
                <a:cs typeface="Arial" panose="020B0604020202020204" pitchFamily="34" charset="0"/>
              </a:rPr>
              <a:t>Identify the pictograms associated with product labels.</a:t>
            </a:r>
          </a:p>
          <a:p>
            <a:r>
              <a:rPr lang="en-CA" sz="2000" b="0" i="0" u="none" strike="noStrike" dirty="0">
                <a:solidFill>
                  <a:schemeClr val="bg2">
                    <a:lumMod val="50000"/>
                  </a:schemeClr>
                </a:solidFill>
                <a:effectLst/>
                <a:latin typeface="Arial" panose="020B0604020202020204" pitchFamily="34" charset="0"/>
                <a:cs typeface="Arial" panose="020B0604020202020204" pitchFamily="34" charset="0"/>
              </a:rPr>
              <a:t>Describe the difference between a workplace label and a supplier label.</a:t>
            </a:r>
          </a:p>
          <a:p>
            <a:pPr marL="114300" indent="0">
              <a:lnSpc>
                <a:spcPct val="120000"/>
              </a:lnSpc>
              <a:buNone/>
            </a:pPr>
            <a:endParaRPr lang="en-CA" sz="2000" dirty="0">
              <a:solidFill>
                <a:schemeClr val="bg2">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1D076-8141-0292-56D4-60DD96B3B03E}"/>
              </a:ext>
            </a:extLst>
          </p:cNvPr>
          <p:cNvSpPr>
            <a:spLocks noGrp="1"/>
          </p:cNvSpPr>
          <p:nvPr>
            <p:ph type="title"/>
          </p:nvPr>
        </p:nvSpPr>
        <p:spPr/>
        <p:txBody>
          <a:bodyPr>
            <a:normAutofit fontScale="90000"/>
          </a:bodyPr>
          <a:lstStyle/>
          <a:p>
            <a:r>
              <a:rPr lang="en-US" dirty="0"/>
              <a:t>3.1 An Introduction To WHMIS 2015</a:t>
            </a:r>
            <a:br>
              <a:rPr lang="en-US" dirty="0"/>
            </a:br>
            <a:br>
              <a:rPr lang="en-US" dirty="0"/>
            </a:br>
            <a:endParaRPr lang="en-US" dirty="0"/>
          </a:p>
        </p:txBody>
      </p:sp>
      <p:sp>
        <p:nvSpPr>
          <p:cNvPr id="3" name="Text Placeholder 2">
            <a:extLst>
              <a:ext uri="{FF2B5EF4-FFF2-40B4-BE49-F238E27FC236}">
                <a16:creationId xmlns:a16="http://schemas.microsoft.com/office/drawing/2014/main" id="{D2A3ED5E-64A5-1A1C-A79A-7DB37E1B056E}"/>
              </a:ext>
            </a:extLst>
          </p:cNvPr>
          <p:cNvSpPr>
            <a:spLocks noGrp="1"/>
          </p:cNvSpPr>
          <p:nvPr>
            <p:ph type="body" idx="1"/>
          </p:nvPr>
        </p:nvSpPr>
        <p:spPr/>
        <p:txBody>
          <a:bodyPr>
            <a:normAutofit/>
          </a:bodyPr>
          <a:lstStyle/>
          <a:p>
            <a:pPr marL="114300" indent="0">
              <a:buNone/>
            </a:pPr>
            <a:r>
              <a:rPr lang="en-US" sz="2000" dirty="0"/>
              <a:t>WHMIS, or the </a:t>
            </a:r>
            <a:r>
              <a:rPr lang="en-US" sz="2000" b="1" dirty="0"/>
              <a:t>Workplace Hazardous Materials Information System</a:t>
            </a:r>
            <a:r>
              <a:rPr lang="en-US" sz="2000" dirty="0"/>
              <a:t>, is designed to protect workers from the health effects of exposure to hazardous products.</a:t>
            </a:r>
          </a:p>
          <a:p>
            <a:pPr marL="114300" indent="0">
              <a:buNone/>
            </a:pPr>
            <a:endParaRPr lang="en-US" sz="2000" dirty="0"/>
          </a:p>
          <a:p>
            <a:pPr marL="114300" indent="0">
              <a:buNone/>
            </a:pPr>
            <a:r>
              <a:rPr lang="en-US" sz="2000" dirty="0"/>
              <a:t>As part of the workplace safety program, employers are responsible for ensuring their workers are protected from hazardous products, previously referred to as controlled products. </a:t>
            </a:r>
          </a:p>
          <a:p>
            <a:pPr marL="114300" indent="0">
              <a:buNone/>
            </a:pPr>
            <a:endParaRPr lang="en-US" sz="2000" dirty="0"/>
          </a:p>
        </p:txBody>
      </p:sp>
    </p:spTree>
    <p:extLst>
      <p:ext uri="{BB962C8B-B14F-4D97-AF65-F5344CB8AC3E}">
        <p14:creationId xmlns:p14="http://schemas.microsoft.com/office/powerpoint/2010/main" val="3524521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0671-0AB2-EF3E-5CF6-F2853F94CFB4}"/>
              </a:ext>
            </a:extLst>
          </p:cNvPr>
          <p:cNvSpPr>
            <a:spLocks noGrp="1"/>
          </p:cNvSpPr>
          <p:nvPr>
            <p:ph type="title"/>
          </p:nvPr>
        </p:nvSpPr>
        <p:spPr/>
        <p:txBody>
          <a:bodyPr>
            <a:normAutofit fontScale="90000"/>
          </a:bodyPr>
          <a:lstStyle/>
          <a:p>
            <a:r>
              <a:rPr lang="en-US" dirty="0"/>
              <a:t>3.2 Hazards Groups, Classes, And Categories</a:t>
            </a:r>
            <a:br>
              <a:rPr lang="en-US" dirty="0"/>
            </a:br>
            <a:br>
              <a:rPr lang="en-US" dirty="0"/>
            </a:br>
            <a:endParaRPr lang="en-US" dirty="0"/>
          </a:p>
        </p:txBody>
      </p:sp>
      <p:sp>
        <p:nvSpPr>
          <p:cNvPr id="3" name="Text Placeholder 2">
            <a:extLst>
              <a:ext uri="{FF2B5EF4-FFF2-40B4-BE49-F238E27FC236}">
                <a16:creationId xmlns:a16="http://schemas.microsoft.com/office/drawing/2014/main" id="{F1577EAC-A59A-CBD5-8DA2-CA4CDFF26BD0}"/>
              </a:ext>
            </a:extLst>
          </p:cNvPr>
          <p:cNvSpPr>
            <a:spLocks noGrp="1"/>
          </p:cNvSpPr>
          <p:nvPr>
            <p:ph type="body" idx="1"/>
          </p:nvPr>
        </p:nvSpPr>
        <p:spPr>
          <a:xfrm>
            <a:off x="311700" y="1571398"/>
            <a:ext cx="8520600" cy="3339000"/>
          </a:xfrm>
        </p:spPr>
        <p:txBody>
          <a:bodyPr>
            <a:normAutofit/>
          </a:bodyPr>
          <a:lstStyle/>
          <a:p>
            <a:pPr marL="114300" indent="0" algn="l">
              <a:buNone/>
            </a:pPr>
            <a:r>
              <a:rPr lang="en-CA" sz="2000" b="0" dirty="0">
                <a:effectLst/>
                <a:latin typeface="Arial" panose="020B0604020202020204" pitchFamily="34" charset="0"/>
                <a:cs typeface="Arial" panose="020B0604020202020204" pitchFamily="34" charset="0"/>
              </a:rPr>
              <a:t>Within WHMIS 2015, there are two types of hazard groups; </a:t>
            </a:r>
            <a:r>
              <a:rPr lang="en-CA" sz="2000" b="1" dirty="0">
                <a:effectLst/>
                <a:latin typeface="Arial" panose="020B0604020202020204" pitchFamily="34" charset="0"/>
                <a:cs typeface="Arial" panose="020B0604020202020204" pitchFamily="34" charset="0"/>
              </a:rPr>
              <a:t>physical and health hazards.</a:t>
            </a:r>
          </a:p>
          <a:p>
            <a:pPr marL="114300" indent="0" algn="l">
              <a:buNone/>
            </a:pPr>
            <a:endParaRPr lang="en-CA" sz="2000" b="1" dirty="0">
              <a:latin typeface="Arial" panose="020B0604020202020204" pitchFamily="34" charset="0"/>
              <a:cs typeface="Arial" panose="020B0604020202020204" pitchFamily="34" charset="0"/>
            </a:endParaRPr>
          </a:p>
          <a:p>
            <a:pPr marL="114300" indent="0" algn="l">
              <a:buNone/>
            </a:pPr>
            <a:r>
              <a:rPr lang="en-CA" sz="2000" b="1" dirty="0">
                <a:effectLst/>
                <a:latin typeface="Arial" panose="020B0604020202020204" pitchFamily="34" charset="0"/>
                <a:cs typeface="Arial" panose="020B0604020202020204" pitchFamily="34" charset="0"/>
              </a:rPr>
              <a:t> </a:t>
            </a:r>
            <a:r>
              <a:rPr lang="en-CA" sz="2000" b="0" dirty="0">
                <a:effectLst/>
                <a:latin typeface="Arial" panose="020B0604020202020204" pitchFamily="34" charset="0"/>
                <a:cs typeface="Arial" panose="020B0604020202020204" pitchFamily="34" charset="0"/>
              </a:rPr>
              <a:t>Additionally, these two hazard groups are further broken down into </a:t>
            </a:r>
            <a:r>
              <a:rPr lang="en-CA" sz="2000" b="1" dirty="0">
                <a:effectLst/>
                <a:latin typeface="Arial" panose="020B0604020202020204" pitchFamily="34" charset="0"/>
                <a:cs typeface="Arial" panose="020B0604020202020204" pitchFamily="34" charset="0"/>
              </a:rPr>
              <a:t>hazard classes and hazard categories.</a:t>
            </a:r>
          </a:p>
          <a:p>
            <a:pPr marL="114300" indent="0" algn="l">
              <a:buNone/>
            </a:pPr>
            <a:endParaRPr lang="en-CA" sz="2000" b="0" i="0" dirty="0">
              <a:effectLst/>
              <a:latin typeface="Arial" panose="020B0604020202020204" pitchFamily="34" charset="0"/>
              <a:cs typeface="Arial" panose="020B0604020202020204" pitchFamily="34" charset="0"/>
            </a:endParaRPr>
          </a:p>
          <a:p>
            <a:pPr marL="114300" indent="0" algn="l">
              <a:buNone/>
            </a:pPr>
            <a:br>
              <a:rPr lang="en-CA" sz="2000" b="0" i="0" dirty="0">
                <a:effectLst/>
                <a:latin typeface="Arial" panose="020B0604020202020204" pitchFamily="34" charset="0"/>
                <a:cs typeface="Arial" panose="020B0604020202020204" pitchFamily="34" charset="0"/>
              </a:rPr>
            </a:br>
            <a:endParaRPr lang="en-CA" sz="2000" b="0" i="0" dirty="0">
              <a:effectLst/>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9388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62170-3145-0138-EAC8-B51E8BC42AB6}"/>
              </a:ext>
            </a:extLst>
          </p:cNvPr>
          <p:cNvSpPr>
            <a:spLocks noGrp="1"/>
          </p:cNvSpPr>
          <p:nvPr>
            <p:ph type="title"/>
          </p:nvPr>
        </p:nvSpPr>
        <p:spPr/>
        <p:txBody>
          <a:bodyPr>
            <a:normAutofit fontScale="90000"/>
          </a:bodyPr>
          <a:lstStyle/>
          <a:p>
            <a:r>
              <a:rPr lang="en-US" dirty="0"/>
              <a:t>3.3 The Three Elements Of WHMIS 2015</a:t>
            </a: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7C443A1D-C423-4D6E-3440-FE2D8C9F16C5}"/>
              </a:ext>
            </a:extLst>
          </p:cNvPr>
          <p:cNvSpPr>
            <a:spLocks noGrp="1"/>
          </p:cNvSpPr>
          <p:nvPr>
            <p:ph type="body" idx="1"/>
          </p:nvPr>
        </p:nvSpPr>
        <p:spPr/>
        <p:txBody>
          <a:bodyPr>
            <a:normAutofit/>
          </a:bodyPr>
          <a:lstStyle/>
          <a:p>
            <a:pPr marL="114300" indent="0" algn="l">
              <a:buNone/>
            </a:pPr>
            <a:r>
              <a:rPr lang="en-CA" sz="2000" b="0" i="0" u="none" strike="noStrike" dirty="0">
                <a:solidFill>
                  <a:srgbClr val="373D3F"/>
                </a:solidFill>
                <a:effectLst/>
                <a:latin typeface="Arial" panose="020B0604020202020204" pitchFamily="34" charset="0"/>
                <a:cs typeface="Arial" panose="020B0604020202020204" pitchFamily="34" charset="0"/>
              </a:rPr>
              <a:t>There are three essential elements that make up WHMIS 2015.</a:t>
            </a:r>
          </a:p>
          <a:p>
            <a:pPr algn="l"/>
            <a:endParaRPr lang="en-CA" sz="2000" b="0" i="0" u="none" strike="noStrike" dirty="0">
              <a:solidFill>
                <a:srgbClr val="373D3F"/>
              </a:solidFill>
              <a:effectLst/>
              <a:latin typeface="Arial" panose="020B0604020202020204" pitchFamily="34" charset="0"/>
              <a:cs typeface="Arial" panose="020B0604020202020204" pitchFamily="34" charset="0"/>
            </a:endParaRPr>
          </a:p>
          <a:p>
            <a:pPr algn="l"/>
            <a:r>
              <a:rPr lang="en-CA" sz="2000" b="0" i="0" u="none" strike="noStrike" dirty="0">
                <a:solidFill>
                  <a:srgbClr val="373D3F"/>
                </a:solidFill>
                <a:effectLst/>
                <a:latin typeface="Arial" panose="020B0604020202020204" pitchFamily="34" charset="0"/>
                <a:cs typeface="Arial" panose="020B0604020202020204" pitchFamily="34" charset="0"/>
              </a:rPr>
              <a:t>Labels</a:t>
            </a:r>
          </a:p>
          <a:p>
            <a:pPr algn="l"/>
            <a:r>
              <a:rPr lang="en-CA" sz="2000" b="0" i="0" u="none" strike="noStrike" dirty="0">
                <a:solidFill>
                  <a:srgbClr val="373D3F"/>
                </a:solidFill>
                <a:effectLst/>
                <a:latin typeface="Arial" panose="020B0604020202020204" pitchFamily="34" charset="0"/>
                <a:cs typeface="Arial" panose="020B0604020202020204" pitchFamily="34" charset="0"/>
              </a:rPr>
              <a:t>Safety Data Sheets (SDS)</a:t>
            </a:r>
          </a:p>
          <a:p>
            <a:pPr algn="l"/>
            <a:r>
              <a:rPr lang="en-CA" sz="2000" b="0" i="0" u="none" strike="noStrike" dirty="0">
                <a:solidFill>
                  <a:srgbClr val="373D3F"/>
                </a:solidFill>
                <a:effectLst/>
                <a:latin typeface="Arial" panose="020B0604020202020204" pitchFamily="34" charset="0"/>
                <a:cs typeface="Arial" panose="020B0604020202020204" pitchFamily="34" charset="0"/>
              </a:rPr>
              <a:t>Education and Training</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2721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8E1C-53BA-84C8-008A-8871A14D0350}"/>
              </a:ext>
            </a:extLst>
          </p:cNvPr>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3.4 Routes Of Entry</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9D6C5C5-137D-3A7B-8EB0-F54455D59CB5}"/>
              </a:ext>
            </a:extLst>
          </p:cNvPr>
          <p:cNvSpPr>
            <a:spLocks noGrp="1"/>
          </p:cNvSpPr>
          <p:nvPr>
            <p:ph type="body" idx="1"/>
          </p:nvPr>
        </p:nvSpPr>
        <p:spPr>
          <a:xfrm>
            <a:off x="311700" y="1804500"/>
            <a:ext cx="8520600" cy="3339000"/>
          </a:xfrm>
        </p:spPr>
        <p:txBody>
          <a:bodyPr>
            <a:normAutofit/>
          </a:bodyPr>
          <a:lstStyle/>
          <a:p>
            <a:pPr marL="114300" indent="0">
              <a:buNone/>
            </a:pPr>
            <a:r>
              <a:rPr lang="en-US" sz="2000" dirty="0"/>
              <a:t>Workers may not think about the ways in which a hazardous product could enter their body. There are four routes of entry: </a:t>
            </a:r>
            <a:r>
              <a:rPr lang="en-US" sz="2000" b="1" dirty="0"/>
              <a:t>inhalation, ingestion, absorption, and injection. </a:t>
            </a:r>
          </a:p>
        </p:txBody>
      </p:sp>
    </p:spTree>
    <p:extLst>
      <p:ext uri="{BB962C8B-B14F-4D97-AF65-F5344CB8AC3E}">
        <p14:creationId xmlns:p14="http://schemas.microsoft.com/office/powerpoint/2010/main" val="1195918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04DBE-13CE-8034-62F1-EEF198844E8B}"/>
              </a:ext>
            </a:extLst>
          </p:cNvPr>
          <p:cNvSpPr>
            <a:spLocks noGrp="1"/>
          </p:cNvSpPr>
          <p:nvPr>
            <p:ph type="title"/>
          </p:nvPr>
        </p:nvSpPr>
        <p:spPr/>
        <p:txBody>
          <a:bodyPr>
            <a:normAutofit fontScale="90000"/>
          </a:bodyPr>
          <a:lstStyle/>
          <a:p>
            <a:r>
              <a:rPr lang="en-US" dirty="0"/>
              <a:t>3.5 Roles And Responsibilities I</a:t>
            </a:r>
            <a:br>
              <a:rPr lang="en-US" dirty="0"/>
            </a:br>
            <a:br>
              <a:rPr lang="en-US" dirty="0"/>
            </a:br>
            <a:endParaRPr lang="en-US" dirty="0"/>
          </a:p>
        </p:txBody>
      </p:sp>
      <p:sp>
        <p:nvSpPr>
          <p:cNvPr id="3" name="Text Placeholder 2">
            <a:extLst>
              <a:ext uri="{FF2B5EF4-FFF2-40B4-BE49-F238E27FC236}">
                <a16:creationId xmlns:a16="http://schemas.microsoft.com/office/drawing/2014/main" id="{E945588B-9E3F-D4A6-D8FA-204779299053}"/>
              </a:ext>
            </a:extLst>
          </p:cNvPr>
          <p:cNvSpPr>
            <a:spLocks noGrp="1"/>
          </p:cNvSpPr>
          <p:nvPr>
            <p:ph type="body" idx="1"/>
          </p:nvPr>
        </p:nvSpPr>
        <p:spPr/>
        <p:txBody>
          <a:bodyPr>
            <a:normAutofit/>
          </a:bodyPr>
          <a:lstStyle/>
          <a:p>
            <a:pPr marL="114300" indent="0">
              <a:buNone/>
            </a:pPr>
            <a:r>
              <a:rPr lang="en-US" sz="2000" b="1" dirty="0">
                <a:latin typeface="Arial" panose="020B0604020202020204" pitchFamily="34" charset="0"/>
                <a:cs typeface="Arial" panose="020B0604020202020204" pitchFamily="34" charset="0"/>
              </a:rPr>
              <a:t>The Supplier</a:t>
            </a:r>
          </a:p>
          <a:p>
            <a:pPr marL="114300" indent="0">
              <a:buNone/>
            </a:pP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The supplier is responsible for correctly categorizing the product they supply to the customer, and if it is found to be a hazardous material, the supplier must attach a supplier label to the product and provide the customer with a Safety Data Sheet (SDS).</a:t>
            </a:r>
          </a:p>
        </p:txBody>
      </p:sp>
    </p:spTree>
    <p:extLst>
      <p:ext uri="{BB962C8B-B14F-4D97-AF65-F5344CB8AC3E}">
        <p14:creationId xmlns:p14="http://schemas.microsoft.com/office/powerpoint/2010/main" val="2756949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7AD11-7CE7-385A-4225-F9EE2A9CD49E}"/>
              </a:ext>
            </a:extLst>
          </p:cNvPr>
          <p:cNvSpPr>
            <a:spLocks noGrp="1"/>
          </p:cNvSpPr>
          <p:nvPr>
            <p:ph type="title"/>
          </p:nvPr>
        </p:nvSpPr>
        <p:spPr/>
        <p:txBody>
          <a:bodyPr>
            <a:normAutofit fontScale="90000"/>
          </a:bodyPr>
          <a:lstStyle/>
          <a:p>
            <a:r>
              <a:rPr lang="en-US" dirty="0"/>
              <a:t>3.5 Roles And Responsibilities II</a:t>
            </a:r>
            <a:br>
              <a:rPr lang="en-US" dirty="0"/>
            </a:br>
            <a:br>
              <a:rPr lang="en-US" dirty="0"/>
            </a:br>
            <a:endParaRPr lang="en-US" dirty="0"/>
          </a:p>
        </p:txBody>
      </p:sp>
      <p:sp>
        <p:nvSpPr>
          <p:cNvPr id="3" name="Text Placeholder 2">
            <a:extLst>
              <a:ext uri="{FF2B5EF4-FFF2-40B4-BE49-F238E27FC236}">
                <a16:creationId xmlns:a16="http://schemas.microsoft.com/office/drawing/2014/main" id="{4141D8DD-6107-250B-B1F4-03B9511C13B9}"/>
              </a:ext>
            </a:extLst>
          </p:cNvPr>
          <p:cNvSpPr>
            <a:spLocks noGrp="1"/>
          </p:cNvSpPr>
          <p:nvPr>
            <p:ph type="body" idx="1"/>
          </p:nvPr>
        </p:nvSpPr>
        <p:spPr/>
        <p:txBody>
          <a:bodyPr>
            <a:normAutofit fontScale="92500" lnSpcReduction="10000"/>
          </a:bodyPr>
          <a:lstStyle/>
          <a:p>
            <a:pPr marL="114300" indent="0">
              <a:buNone/>
            </a:pPr>
            <a:r>
              <a:rPr lang="en-US" b="1" dirty="0"/>
              <a:t>The Employer</a:t>
            </a:r>
          </a:p>
          <a:p>
            <a:pPr marL="114300" indent="0">
              <a:buNone/>
            </a:pPr>
            <a:endParaRPr lang="en-US" dirty="0"/>
          </a:p>
          <a:p>
            <a:pPr marL="114300" indent="0">
              <a:buNone/>
            </a:pPr>
            <a:r>
              <a:rPr lang="en-US" dirty="0"/>
              <a:t>As with most safety legislation, the employer has specific requirements under WHMIS 2015. If a hazardous product is used in the workplace, the employer is required to:</a:t>
            </a:r>
          </a:p>
          <a:p>
            <a:pPr marL="114300" indent="0">
              <a:buNone/>
            </a:pPr>
            <a:endParaRPr lang="en-US" dirty="0"/>
          </a:p>
          <a:p>
            <a:r>
              <a:rPr lang="en-US" dirty="0"/>
              <a:t>Educate  and train workers on the hazards and safe use of products.</a:t>
            </a:r>
          </a:p>
          <a:p>
            <a:r>
              <a:rPr lang="en-US" dirty="0"/>
              <a:t>Ensure that hazardous products are properly labelled.</a:t>
            </a:r>
          </a:p>
          <a:p>
            <a:r>
              <a:rPr lang="en-US" dirty="0"/>
              <a:t>Prepare workplace labels, as needed.</a:t>
            </a:r>
          </a:p>
          <a:p>
            <a:r>
              <a:rPr lang="en-US" dirty="0"/>
              <a:t>Prepare SDSs, as necessary (e.g., if an employer manufactures a hazardous product that is used on-site).</a:t>
            </a:r>
          </a:p>
          <a:p>
            <a:r>
              <a:rPr lang="en-US" dirty="0"/>
              <a:t>Provide access to up-to-date SDSs to workers.</a:t>
            </a:r>
          </a:p>
          <a:p>
            <a:r>
              <a:rPr lang="en-US" dirty="0"/>
              <a:t>Ensure appropriate control measures are in place to protect the health and safety of workers.</a:t>
            </a:r>
          </a:p>
          <a:p>
            <a:endParaRPr lang="en-US" dirty="0"/>
          </a:p>
        </p:txBody>
      </p:sp>
    </p:spTree>
    <p:extLst>
      <p:ext uri="{BB962C8B-B14F-4D97-AF65-F5344CB8AC3E}">
        <p14:creationId xmlns:p14="http://schemas.microsoft.com/office/powerpoint/2010/main" val="189812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FBEA8-9AA9-45FE-69C1-33391B3CBEDE}"/>
              </a:ext>
            </a:extLst>
          </p:cNvPr>
          <p:cNvSpPr>
            <a:spLocks noGrp="1"/>
          </p:cNvSpPr>
          <p:nvPr>
            <p:ph type="title"/>
          </p:nvPr>
        </p:nvSpPr>
        <p:spPr/>
        <p:txBody>
          <a:bodyPr>
            <a:normAutofit fontScale="90000"/>
          </a:bodyPr>
          <a:lstStyle/>
          <a:p>
            <a:r>
              <a:rPr lang="en-US" dirty="0"/>
              <a:t>3.5 Roles And Responsibilities III</a:t>
            </a:r>
            <a:br>
              <a:rPr lang="en-US" dirty="0"/>
            </a:br>
            <a:br>
              <a:rPr lang="en-US" dirty="0"/>
            </a:br>
            <a:endParaRPr lang="en-US" dirty="0"/>
          </a:p>
        </p:txBody>
      </p:sp>
      <p:sp>
        <p:nvSpPr>
          <p:cNvPr id="3" name="Text Placeholder 2">
            <a:extLst>
              <a:ext uri="{FF2B5EF4-FFF2-40B4-BE49-F238E27FC236}">
                <a16:creationId xmlns:a16="http://schemas.microsoft.com/office/drawing/2014/main" id="{59AFF7F8-D410-860D-36FA-87EBCBA83808}"/>
              </a:ext>
            </a:extLst>
          </p:cNvPr>
          <p:cNvSpPr>
            <a:spLocks noGrp="1"/>
          </p:cNvSpPr>
          <p:nvPr>
            <p:ph type="body" idx="1"/>
          </p:nvPr>
        </p:nvSpPr>
        <p:spPr/>
        <p:txBody>
          <a:bodyPr>
            <a:normAutofit/>
          </a:bodyPr>
          <a:lstStyle/>
          <a:p>
            <a:pPr marL="114300" indent="0">
              <a:buNone/>
            </a:pPr>
            <a:r>
              <a:rPr lang="en-US" sz="2000" b="1" dirty="0"/>
              <a:t>The Employee</a:t>
            </a:r>
          </a:p>
          <a:p>
            <a:endParaRPr lang="en-US" sz="2000" dirty="0"/>
          </a:p>
          <a:p>
            <a:pPr marL="114300" indent="0">
              <a:buNone/>
            </a:pPr>
            <a:endParaRPr lang="en-US" sz="2000" dirty="0"/>
          </a:p>
          <a:p>
            <a:pPr marL="114300" indent="0">
              <a:buNone/>
            </a:pPr>
            <a:r>
              <a:rPr lang="en-US" sz="2000" dirty="0"/>
              <a:t>As workers are part of the Internal Responsibility System (IRS), they have responsibilities under WHMIS 2015. Some of the workers responsibilities include participating in training sessions, wearing the provided personal protective equipment when working with hazardous products and reporting any containers that are missing labels to their supervisor.</a:t>
            </a:r>
          </a:p>
          <a:p>
            <a:endParaRPr lang="en-US" sz="2000" dirty="0"/>
          </a:p>
        </p:txBody>
      </p:sp>
    </p:spTree>
    <p:extLst>
      <p:ext uri="{BB962C8B-B14F-4D97-AF65-F5344CB8AC3E}">
        <p14:creationId xmlns:p14="http://schemas.microsoft.com/office/powerpoint/2010/main" val="3655491962"/>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16000</TotalTime>
  <Words>1142</Words>
  <Application>Microsoft Office PowerPoint</Application>
  <PresentationFormat>On-screen Show (16:9)</PresentationFormat>
  <Paragraphs>74</Paragraphs>
  <Slides>11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Encode Sans</vt:lpstr>
      <vt:lpstr>Arial</vt:lpstr>
      <vt:lpstr>Calibri</vt:lpstr>
      <vt:lpstr>Roboto</vt:lpstr>
      <vt:lpstr>Raleway</vt:lpstr>
      <vt:lpstr>Geometric</vt:lpstr>
      <vt:lpstr>Human Resources for Operations Managers  </vt:lpstr>
      <vt:lpstr>Learning Outcomes </vt:lpstr>
      <vt:lpstr>3.1 An Introduction To WHMIS 2015  </vt:lpstr>
      <vt:lpstr>3.2 Hazards Groups, Classes, And Categories  </vt:lpstr>
      <vt:lpstr>3.3 The Three Elements Of WHMIS 2015   </vt:lpstr>
      <vt:lpstr>3.4 Routes Of Entry  </vt:lpstr>
      <vt:lpstr>3.5 Roles And Responsibilities I  </vt:lpstr>
      <vt:lpstr>3.5 Roles And Responsibilities II  </vt:lpstr>
      <vt:lpstr>3.5 Roles And Responsibilities III  </vt:lpstr>
      <vt:lpstr>3.6 Transportation Of Dangerous Goods  </vt:lpstr>
      <vt:lpstr>3.7 Key Takeaways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Psychology, Communication, and The Canadian Workplace</dc:title>
  <dc:creator>Fanshawe College</dc:creator>
  <cp:lastModifiedBy>Steeves, Catherine</cp:lastModifiedBy>
  <cp:revision>28</cp:revision>
  <dcterms:modified xsi:type="dcterms:W3CDTF">2023-12-12T17:01:58Z</dcterms:modified>
</cp:coreProperties>
</file>