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381" r:id="rId4"/>
    <p:sldId id="393" r:id="rId5"/>
    <p:sldId id="404" r:id="rId6"/>
    <p:sldId id="401" r:id="rId7"/>
    <p:sldId id="402" r:id="rId8"/>
    <p:sldId id="403" r:id="rId9"/>
    <p:sldId id="394" r:id="rId10"/>
    <p:sldId id="395" r:id="rId11"/>
    <p:sldId id="397" r:id="rId12"/>
    <p:sldId id="398" r:id="rId13"/>
    <p:sldId id="399" r:id="rId14"/>
    <p:sldId id="400" r:id="rId15"/>
    <p:sldId id="39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77930" autoAdjust="0"/>
  </p:normalViewPr>
  <p:slideViewPr>
    <p:cSldViewPr snapToGrid="0">
      <p:cViewPr varScale="1">
        <p:scale>
          <a:sx n="98" d="100"/>
          <a:sy n="98" d="100"/>
        </p:scale>
        <p:origin x="9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0-4-related-legislation/#footnote-44-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0-4-related-legislation/#footnote-44-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10-2-rights-and-responsibilities/#footnote-39-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This information assists workers in exercising their right to know about workplace hazards. Each of Canada’s 14 jurisdictions have included aspects of WHMIS in their own OHS systems.</a:t>
            </a:r>
            <a:r>
              <a:rPr lang="en-CA" b="0" i="0" u="sng" strike="noStrike" baseline="30000" dirty="0">
                <a:solidFill>
                  <a:srgbClr val="373D3F"/>
                </a:solidFill>
                <a:effectLst/>
                <a:latin typeface="Encode Sans"/>
                <a:hlinkClick r:id="rId3" tooltip="Learn more about WHMIS at http://whmis.org"/>
              </a:rPr>
              <a:t>[1]</a:t>
            </a:r>
            <a:endParaRPr lang="en-CA" b="0" i="0" u="sng" strike="noStrike" baseline="30000"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Governments also regulate aspects of certain occupations. For example, workers whose job requires them to handle or use explosives may be required to undertake specific training and hold a permit. Governments have also enacted environmental laws that regulate air, water, and soil pollution, waste management, and climate change. While environmental regulations are not normally considered a part of occupational health and safety, there is no clear boundary between environmental hazards and workplace hazards.</a:t>
            </a:r>
          </a:p>
          <a:p>
            <a:br>
              <a:rPr lang="en-CA" dirty="0"/>
            </a:br>
            <a:endParaRPr lang="en-US" dirty="0"/>
          </a:p>
        </p:txBody>
      </p:sp>
    </p:spTree>
    <p:extLst>
      <p:ext uri="{BB962C8B-B14F-4D97-AF65-F5344CB8AC3E}">
        <p14:creationId xmlns:p14="http://schemas.microsoft.com/office/powerpoint/2010/main" val="170663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Employment standards legislation also usually contains limits on the employment of minors, reflecting their greater vulnerability to occupational injury due to their physical and intellectual immaturity. Such laws preclude employers from recovering the cost of customer theft from workers’ wages. As the vignette at the beginning of this chapter suggests, though, employment standards laws are unevenly enforced, thereby reducing their contribution to injury prevention.</a:t>
            </a:r>
          </a:p>
        </p:txBody>
      </p:sp>
    </p:spTree>
    <p:extLst>
      <p:ext uri="{BB962C8B-B14F-4D97-AF65-F5344CB8AC3E}">
        <p14:creationId xmlns:p14="http://schemas.microsoft.com/office/powerpoint/2010/main" val="6385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The </a:t>
            </a:r>
            <a:r>
              <a:rPr lang="en-CA" b="1" i="0" u="none" strike="noStrike" dirty="0">
                <a:solidFill>
                  <a:srgbClr val="373D3F"/>
                </a:solidFill>
                <a:effectLst/>
                <a:latin typeface="Encode Sans"/>
              </a:rPr>
              <a:t>duty to accommodate</a:t>
            </a:r>
            <a:r>
              <a:rPr lang="en-CA" b="0" i="0" u="none" strike="noStrike" dirty="0">
                <a:solidFill>
                  <a:srgbClr val="373D3F"/>
                </a:solidFill>
                <a:effectLst/>
                <a:latin typeface="Encode Sans"/>
              </a:rPr>
              <a:t> injured workers that flows from human rights legislation. In short, employers are expected to modify work and workplaces, up to the point of undue hardship for the employer, so as not to discriminate against workers with temporary or permanent disabilities.</a:t>
            </a:r>
          </a:p>
          <a:p>
            <a:br>
              <a:rPr lang="en-CA" dirty="0"/>
            </a:br>
            <a:endParaRPr lang="en-US" dirty="0"/>
          </a:p>
        </p:txBody>
      </p:sp>
    </p:spTree>
    <p:extLst>
      <p:ext uri="{BB962C8B-B14F-4D97-AF65-F5344CB8AC3E}">
        <p14:creationId xmlns:p14="http://schemas.microsoft.com/office/powerpoint/2010/main" val="359458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Being injured on the job affects workers in many ways. Historically, injury has often meant poverty, because injured workers frequently can’t work.</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Workers often could not afford to sue, and if they did sue they rarely won, which meant injured workers often ended up financially dependent upon their families or charity. The unfairness of this system was a source of significant social instability, and governments enacted workers’ compensation laws to partly address workers’ needs and thereby stave off industrial and social conflict.</a:t>
            </a:r>
            <a:r>
              <a:rPr lang="en-CA" b="0" i="0" u="sng" strike="noStrike" baseline="30000" dirty="0">
                <a:solidFill>
                  <a:srgbClr val="373D3F"/>
                </a:solidFill>
                <a:effectLst/>
                <a:latin typeface="Encode Sans"/>
                <a:hlinkClick r:id="rId3" tooltip="Risk, R. (1983). This nuisance of litigation: The origins of workers’ compensation in Ontario. In D. Flaherty (Ed.), Essays in the history of Canadian law (Vol. 2, pp. 418–491). University of Toronto Press."/>
              </a:rPr>
              <a:t>[2]</a:t>
            </a:r>
            <a:r>
              <a:rPr lang="en-CA" b="0" i="0" u="none" strike="noStrike" dirty="0">
                <a:solidFill>
                  <a:srgbClr val="373D3F"/>
                </a:solidFill>
                <a:effectLst/>
                <a:latin typeface="Encode Sans"/>
              </a:rPr>
              <a:t>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In exchange for immediate, predictable, and stable compensation, injured workers gave up their right to sue their employer for workplace injury. This exchange is often called the historic compromise.</a:t>
            </a:r>
            <a:endParaRPr lang="en-US" dirty="0"/>
          </a:p>
        </p:txBody>
      </p:sp>
    </p:spTree>
    <p:extLst>
      <p:ext uri="{BB962C8B-B14F-4D97-AF65-F5344CB8AC3E}">
        <p14:creationId xmlns:p14="http://schemas.microsoft.com/office/powerpoint/2010/main" val="323621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Guidelines and policies are more specific rules about occupational health and safety. Other supporting guidance can be found in standards and codes. These documents provide employers with direction on health and safety implementation in the workplace.</a:t>
            </a:r>
            <a:endParaRPr lang="en-US" dirty="0"/>
          </a:p>
        </p:txBody>
      </p:sp>
    </p:spTree>
    <p:extLst>
      <p:ext uri="{BB962C8B-B14F-4D97-AF65-F5344CB8AC3E}">
        <p14:creationId xmlns:p14="http://schemas.microsoft.com/office/powerpoint/2010/main" val="402644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Occupational health and safety legislation consists of rights and responsibilities</a:t>
            </a:r>
          </a:p>
          <a:p>
            <a:endParaRPr lang="en-CA" b="0" i="0" u="none" strike="noStrike" dirty="0">
              <a:solidFill>
                <a:srgbClr val="373D3F"/>
              </a:solidFill>
              <a:effectLst/>
              <a:latin typeface="Encode Sans"/>
            </a:endParaRPr>
          </a:p>
          <a:p>
            <a:pPr algn="l"/>
            <a:r>
              <a:rPr lang="en-CA" b="0" dirty="0">
                <a:effectLst/>
              </a:rPr>
              <a:t>The decision by governments to give employers the power to determine how to address workplace hazards bolsters employers’ broader </a:t>
            </a:r>
            <a:r>
              <a:rPr lang="en-CA" b="1" dirty="0">
                <a:effectLst/>
              </a:rPr>
              <a:t>management rights</a:t>
            </a:r>
            <a:r>
              <a:rPr lang="en-CA" b="0" dirty="0">
                <a:effectLst/>
              </a:rPr>
              <a:t> to control and direct work.</a:t>
            </a:r>
          </a:p>
          <a:p>
            <a:pPr algn="l"/>
            <a:r>
              <a:rPr lang="en-CA" b="0" dirty="0">
                <a:effectLst/>
              </a:rPr>
              <a:t>It can be difficult for employers to know when they have met their duty to make work as safe as reasonably practicable. Meeting the </a:t>
            </a:r>
            <a:r>
              <a:rPr lang="en-CA" b="1" dirty="0">
                <a:effectLst/>
              </a:rPr>
              <a:t>reasonably practicable </a:t>
            </a:r>
            <a:r>
              <a:rPr lang="en-CA" b="0" dirty="0">
                <a:effectLst/>
              </a:rPr>
              <a:t>standard means taking precautions “that are not only possible but that are also suitable or rational, given the particular situation.”</a:t>
            </a:r>
            <a:r>
              <a:rPr lang="en-CA" b="0" i="0" u="sng" baseline="30000" dirty="0">
                <a:effectLst/>
                <a:hlinkClick r:id="rId3" tooltip="Government of Canada, Labour Program. (1993). Labour Standards Interpretations, Policies and Guidelines 808/819-IPG 057 (p. 4). https://www.canada.ca/content/dam/esdc-edsc/documents/programs/laws-regulations/labour/interpretations-policies/057.pdf"/>
              </a:rPr>
              <a:t>[2]</a:t>
            </a:r>
            <a:r>
              <a:rPr lang="en-CA" b="0" dirty="0">
                <a:effectLst/>
              </a:rPr>
              <a:t> The generally accepted test is that of due diligence.</a:t>
            </a:r>
          </a:p>
          <a:p>
            <a:pPr algn="l"/>
            <a:br>
              <a:rPr lang="en-CA" b="0" i="0" dirty="0">
                <a:effectLst/>
                <a:latin typeface="Encode Sans"/>
              </a:rPr>
            </a:br>
            <a:endParaRPr lang="en-CA" b="0" i="0" dirty="0">
              <a:effectLst/>
              <a:latin typeface="Encode Sans"/>
            </a:endParaRPr>
          </a:p>
          <a:p>
            <a:r>
              <a:rPr lang="en-CA" b="1" i="0" u="none" strike="noStrike" dirty="0">
                <a:solidFill>
                  <a:srgbClr val="373D3F"/>
                </a:solidFill>
                <a:effectLst/>
                <a:latin typeface="Encode Sans"/>
              </a:rPr>
              <a:t>Due diligence</a:t>
            </a:r>
            <a:r>
              <a:rPr lang="en-CA" b="0" i="0" u="none" strike="noStrike" dirty="0">
                <a:solidFill>
                  <a:srgbClr val="373D3F"/>
                </a:solidFill>
                <a:effectLst/>
                <a:latin typeface="Encode Sans"/>
              </a:rPr>
              <a:t> is taking reasonable precautions and steps to prevent injury, given the circumstances. </a:t>
            </a:r>
            <a:endParaRPr lang="en-US" dirty="0"/>
          </a:p>
        </p:txBody>
      </p:sp>
    </p:spTree>
    <p:extLst>
      <p:ext uri="{BB962C8B-B14F-4D97-AF65-F5344CB8AC3E}">
        <p14:creationId xmlns:p14="http://schemas.microsoft.com/office/powerpoint/2010/main" val="359908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1. While many hazards are readily apparent, chemical and biological hazards may not be. The right to know has given rise to systems such as the Workplace Hazardous Materials Information System discussed below, which provides workers with information about hazards materials and their safe handling.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2. Participation most often occurs through joint health and safety committees (JHSCs) but can be through other means.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3. A refusal requires employers to investigate and remedy unsafe work. Although the right to refuse sounds like a powerful right, it is one workers rarely use.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52878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Make sure workers know how to use and handle the equipment safely and properly.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Make sure workers use any necessary personal protective equipment.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Immediately report all critical injuries to the government department responsible for OH&amp;S.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Encode Sans"/>
              </a:rPr>
              <a:t>Appoint a competent supervisor who sets the standards for performance, and who ensures safe working conditions are always observed.</a:t>
            </a:r>
          </a:p>
          <a:p>
            <a:endParaRPr lang="en-US" dirty="0"/>
          </a:p>
        </p:txBody>
      </p:sp>
    </p:spTree>
    <p:extLst>
      <p:ext uri="{BB962C8B-B14F-4D97-AF65-F5344CB8AC3E}">
        <p14:creationId xmlns:p14="http://schemas.microsoft.com/office/powerpoint/2010/main" val="254041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CA" b="0" i="0" u="none" strike="noStrike" dirty="0">
                <a:solidFill>
                  <a:srgbClr val="373D3F"/>
                </a:solidFill>
                <a:effectLst/>
                <a:latin typeface="Encode Sans"/>
              </a:rPr>
              <a:t>Work in a safe manner as required by the employer and use the prescribed safety equipment.</a:t>
            </a:r>
          </a:p>
          <a:p>
            <a:pPr algn="l">
              <a:buFont typeface="Arial" panose="020B0604020202020204" pitchFamily="34" charset="0"/>
              <a:buChar char="•"/>
            </a:pPr>
            <a:r>
              <a:rPr lang="en-CA" b="0" i="0" u="none" strike="noStrike" dirty="0">
                <a:solidFill>
                  <a:srgbClr val="373D3F"/>
                </a:solidFill>
                <a:effectLst/>
                <a:latin typeface="Encode Sans"/>
              </a:rPr>
              <a:t>Tell the supervisor or employer about any missing or defective equipment or protective device that may be dangerous.</a:t>
            </a:r>
            <a:br>
              <a:rPr lang="en-CA" dirty="0"/>
            </a:br>
            <a:endParaRPr lang="en-US" dirty="0"/>
          </a:p>
        </p:txBody>
      </p:sp>
    </p:spTree>
    <p:extLst>
      <p:ext uri="{BB962C8B-B14F-4D97-AF65-F5344CB8AC3E}">
        <p14:creationId xmlns:p14="http://schemas.microsoft.com/office/powerpoint/2010/main" val="156632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CA" b="0" i="0" u="none" strike="noStrike" dirty="0">
                <a:solidFill>
                  <a:srgbClr val="373D3F"/>
                </a:solidFill>
                <a:effectLst/>
                <a:latin typeface="Encode Sans"/>
              </a:rPr>
              <a:t>Provide workers with written instructions as to the measures and procedures to be taken for protection of the worker.</a:t>
            </a:r>
          </a:p>
          <a:p>
            <a:pPr algn="l">
              <a:buFont typeface="Arial" panose="020B0604020202020204" pitchFamily="34" charset="0"/>
              <a:buChar char="•"/>
            </a:pPr>
            <a:r>
              <a:rPr lang="en-CA" b="0" i="0" u="none" strike="noStrike" dirty="0">
                <a:solidFill>
                  <a:srgbClr val="373D3F"/>
                </a:solidFill>
                <a:effectLst/>
                <a:latin typeface="Encode Sans"/>
              </a:rPr>
              <a:t>Take every reasonable precaution in the circumstances for the protection of workers.</a:t>
            </a:r>
          </a:p>
          <a:p>
            <a:endParaRPr lang="en-US" dirty="0"/>
          </a:p>
        </p:txBody>
      </p:sp>
    </p:spTree>
    <p:extLst>
      <p:ext uri="{BB962C8B-B14F-4D97-AF65-F5344CB8AC3E}">
        <p14:creationId xmlns:p14="http://schemas.microsoft.com/office/powerpoint/2010/main" val="273356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 Inspections may be random or targeted (e.g., focusing on high-injury industries, such as residential construction). Inspections may also be triggered by worker complaints.</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Inspectors will also investigate serious workplace injuries and fatalities. Where inspectors find violations of OHS rules, they may order employers to remedy the situation.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This is the most common response of OHS inspectors and can sometimes include issuing a </a:t>
            </a:r>
            <a:r>
              <a:rPr lang="en-CA" b="1" i="0" u="none" strike="noStrike" dirty="0">
                <a:solidFill>
                  <a:srgbClr val="373D3F"/>
                </a:solidFill>
                <a:effectLst/>
                <a:latin typeface="Encode Sans"/>
              </a:rPr>
              <a:t>stop-work order</a:t>
            </a:r>
            <a:r>
              <a:rPr lang="en-CA" b="0" i="0" u="none" strike="noStrike" dirty="0">
                <a:solidFill>
                  <a:srgbClr val="373D3F"/>
                </a:solidFill>
                <a:effectLst/>
                <a:latin typeface="Encode Sans"/>
              </a:rPr>
              <a:t>, which halts operations at the worksite until an unsafe situation is resolved. Some jurisdictions also give OHS inspectors the power to issue tickets or other financial penalties to workers and employers who are in contravention of OHS rules. </a:t>
            </a:r>
            <a:endParaRPr lang="en-US" dirty="0"/>
          </a:p>
        </p:txBody>
      </p:sp>
    </p:spTree>
    <p:extLst>
      <p:ext uri="{BB962C8B-B14F-4D97-AF65-F5344CB8AC3E}">
        <p14:creationId xmlns:p14="http://schemas.microsoft.com/office/powerpoint/2010/main" val="240599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XXWM_8f77KQ?utm_source=unsplash&amp;utm_medium=referral&amp;utm_content=creditCopy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unsplash.com/license" TargetMode="External"/><Relationship Id="rId4" Type="http://schemas.openxmlformats.org/officeDocument/2006/relationships/hyperlink" Target="https://unsplash.com/@markusspiske?utm_source=unsplash&amp;utm_medium=referral&amp;utm_content=creditCopyTe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86061" y="2858848"/>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2: OCCUPATIONAL HEALTH AND </a:t>
            </a:r>
          </a:p>
          <a:p>
            <a:r>
              <a:rPr lang="en-US" sz="3000" b="1" dirty="0">
                <a:latin typeface="Arial" panose="020B0604020202020204" pitchFamily="34" charset="0"/>
                <a:cs typeface="Arial" panose="020B0604020202020204" pitchFamily="34" charset="0"/>
              </a:rPr>
              <a:t>                        SAFETY LEGISLATION</a:t>
            </a:r>
          </a:p>
          <a:p>
            <a:br>
              <a:rPr lang="en-US" sz="3000" b="1" dirty="0">
                <a:latin typeface="Arial" panose="020B0604020202020204" pitchFamily="34" charset="0"/>
                <a:cs typeface="Arial" panose="020B0604020202020204" pitchFamily="34" charset="0"/>
              </a:rPr>
            </a:br>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8015-807B-162B-6A80-640DC3C02221}"/>
              </a:ext>
            </a:extLst>
          </p:cNvPr>
          <p:cNvSpPr>
            <a:spLocks noGrp="1"/>
          </p:cNvSpPr>
          <p:nvPr>
            <p:ph type="title"/>
          </p:nvPr>
        </p:nvSpPr>
        <p:spPr/>
        <p:txBody>
          <a:bodyPr>
            <a:noAutofit/>
          </a:bodyPr>
          <a:lstStyle/>
          <a:p>
            <a:r>
              <a:rPr lang="en-US" dirty="0"/>
              <a:t>2.4 Related Legislation I</a:t>
            </a:r>
            <a:br>
              <a:rPr lang="en-US" dirty="0"/>
            </a:br>
            <a:br>
              <a:rPr lang="en-US" dirty="0"/>
            </a:br>
            <a:endParaRPr lang="en-US" dirty="0"/>
          </a:p>
        </p:txBody>
      </p:sp>
      <p:sp>
        <p:nvSpPr>
          <p:cNvPr id="3" name="Text Placeholder 2">
            <a:extLst>
              <a:ext uri="{FF2B5EF4-FFF2-40B4-BE49-F238E27FC236}">
                <a16:creationId xmlns:a16="http://schemas.microsoft.com/office/drawing/2014/main" id="{F929803F-E19D-575F-A8D8-75A58EFA1052}"/>
              </a:ext>
            </a:extLst>
          </p:cNvPr>
          <p:cNvSpPr>
            <a:spLocks noGrp="1"/>
          </p:cNvSpPr>
          <p:nvPr>
            <p:ph type="body" idx="1"/>
          </p:nvPr>
        </p:nvSpPr>
        <p:spPr>
          <a:xfrm>
            <a:off x="311700" y="1299675"/>
            <a:ext cx="8520600" cy="3339000"/>
          </a:xfrm>
        </p:spPr>
        <p:txBody>
          <a:bodyPr>
            <a:norm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Occupational health and safety laws are part of a broader </a:t>
            </a:r>
            <a:r>
              <a:rPr lang="en-CA" sz="2000" b="1" i="0" u="none" strike="noStrike" dirty="0">
                <a:solidFill>
                  <a:srgbClr val="373D3F"/>
                </a:solidFill>
                <a:effectLst/>
                <a:latin typeface="Arial" panose="020B0604020202020204" pitchFamily="34" charset="0"/>
                <a:cs typeface="Arial" panose="020B0604020202020204" pitchFamily="34" charset="0"/>
              </a:rPr>
              <a:t>web of rules </a:t>
            </a:r>
            <a:r>
              <a:rPr lang="en-CA" sz="2000" b="0" i="0" u="none" strike="noStrike" dirty="0">
                <a:solidFill>
                  <a:srgbClr val="373D3F"/>
                </a:solidFill>
                <a:effectLst/>
                <a:latin typeface="Arial" panose="020B0604020202020204" pitchFamily="34" charset="0"/>
                <a:cs typeface="Arial" panose="020B0604020202020204" pitchFamily="34" charset="0"/>
              </a:rPr>
              <a:t>that regulate employment. Other laws passed by legislatures that impact OHS include fire and building codes, occupational-specific regulations, laws regulating hazardous materials (both in the workplace and the broader environment), employment (or labour) standards, human rights, and workers’ compensation schemes.</a:t>
            </a: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6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55C-8A90-382C-CC76-AD3D1BF0B1A5}"/>
              </a:ext>
            </a:extLst>
          </p:cNvPr>
          <p:cNvSpPr>
            <a:spLocks noGrp="1"/>
          </p:cNvSpPr>
          <p:nvPr>
            <p:ph type="title"/>
          </p:nvPr>
        </p:nvSpPr>
        <p:spPr/>
        <p:txBody>
          <a:bodyPr>
            <a:noAutofit/>
          </a:bodyPr>
          <a:lstStyle/>
          <a:p>
            <a:r>
              <a:rPr lang="en-US" dirty="0"/>
              <a:t>2.4 Related Legislation II</a:t>
            </a:r>
            <a:br>
              <a:rPr lang="en-US" dirty="0"/>
            </a:br>
            <a:br>
              <a:rPr lang="en-US" dirty="0"/>
            </a:br>
            <a:endParaRPr lang="en-US" dirty="0"/>
          </a:p>
        </p:txBody>
      </p:sp>
      <p:sp>
        <p:nvSpPr>
          <p:cNvPr id="3" name="Text Placeholder 2">
            <a:extLst>
              <a:ext uri="{FF2B5EF4-FFF2-40B4-BE49-F238E27FC236}">
                <a16:creationId xmlns:a16="http://schemas.microsoft.com/office/drawing/2014/main" id="{E9E36639-9B83-1E88-307E-BBDC3E7FE338}"/>
              </a:ext>
            </a:extLst>
          </p:cNvPr>
          <p:cNvSpPr>
            <a:spLocks noGrp="1"/>
          </p:cNvSpPr>
          <p:nvPr>
            <p:ph type="body" idx="1"/>
          </p:nvPr>
        </p:nvSpPr>
        <p:spPr/>
        <p:txBody>
          <a:bodyPr/>
          <a:lstStyle/>
          <a:p>
            <a:pPr marL="114300" indent="0">
              <a:buNone/>
            </a:pPr>
            <a:r>
              <a:rPr lang="en-US" sz="2000" b="1" dirty="0"/>
              <a:t>Hazardous Products </a:t>
            </a:r>
          </a:p>
          <a:p>
            <a:pPr marL="114300" indent="0">
              <a:buNone/>
            </a:pPr>
            <a:endParaRPr lang="en-US" dirty="0"/>
          </a:p>
          <a:p>
            <a:pPr marL="114300" indent="0">
              <a:buNone/>
            </a:pPr>
            <a:br>
              <a:rPr lang="en-US" dirty="0"/>
            </a:br>
            <a:r>
              <a:rPr lang="en-US" dirty="0"/>
              <a:t>The federal Hazardous Products Act established the Workplace Hazardous Materials Information System (WHMIS). WHMIS protects workers by requiring employers to label hazardous materials and provide safety data sheets (SDS) which outline the hazards of the substance.</a:t>
            </a:r>
          </a:p>
        </p:txBody>
      </p:sp>
    </p:spTree>
    <p:extLst>
      <p:ext uri="{BB962C8B-B14F-4D97-AF65-F5344CB8AC3E}">
        <p14:creationId xmlns:p14="http://schemas.microsoft.com/office/powerpoint/2010/main" val="73532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D3B0-89C7-B792-490E-28CF42421683}"/>
              </a:ext>
            </a:extLst>
          </p:cNvPr>
          <p:cNvSpPr>
            <a:spLocks noGrp="1"/>
          </p:cNvSpPr>
          <p:nvPr>
            <p:ph type="title"/>
          </p:nvPr>
        </p:nvSpPr>
        <p:spPr/>
        <p:txBody>
          <a:bodyPr>
            <a:normAutofit fontScale="90000"/>
          </a:bodyPr>
          <a:lstStyle/>
          <a:p>
            <a:r>
              <a:rPr lang="en-US" dirty="0"/>
              <a:t>2.4 Related Legislation III</a:t>
            </a:r>
            <a:br>
              <a:rPr lang="en-US" dirty="0"/>
            </a:br>
            <a:br>
              <a:rPr lang="en-US" dirty="0"/>
            </a:br>
            <a:endParaRPr lang="en-US" dirty="0"/>
          </a:p>
        </p:txBody>
      </p:sp>
      <p:sp>
        <p:nvSpPr>
          <p:cNvPr id="3" name="Text Placeholder 2">
            <a:extLst>
              <a:ext uri="{FF2B5EF4-FFF2-40B4-BE49-F238E27FC236}">
                <a16:creationId xmlns:a16="http://schemas.microsoft.com/office/drawing/2014/main" id="{4259B4EC-C836-F5B2-18E4-E2BFB3DCCA3D}"/>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Employment Standards </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All Canadian jurisdictions have enacted laws setting out the minimum terms and conditions of work. These </a:t>
            </a:r>
            <a:r>
              <a:rPr lang="en-CA" sz="2000" b="1" i="0" u="none" strike="noStrike" dirty="0">
                <a:solidFill>
                  <a:srgbClr val="373D3F"/>
                </a:solidFill>
                <a:effectLst/>
                <a:latin typeface="Arial" panose="020B0604020202020204" pitchFamily="34" charset="0"/>
                <a:cs typeface="Arial" panose="020B0604020202020204" pitchFamily="34" charset="0"/>
              </a:rPr>
              <a:t>employment standards</a:t>
            </a:r>
            <a:r>
              <a:rPr lang="en-CA" sz="2000" b="0" i="0" u="none" strike="noStrike" dirty="0">
                <a:solidFill>
                  <a:srgbClr val="373D3F"/>
                </a:solidFill>
                <a:effectLst/>
                <a:latin typeface="Arial" panose="020B0604020202020204" pitchFamily="34" charset="0"/>
                <a:cs typeface="Arial" panose="020B0604020202020204" pitchFamily="34" charset="0"/>
              </a:rPr>
              <a:t> (or labour standards) acts often outline maximum hours of work and required rest breaks. These requirements prevent workers from becoming overly tired, which increases the risk of injury.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84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C994-84F6-6796-461E-0DC666F84C55}"/>
              </a:ext>
            </a:extLst>
          </p:cNvPr>
          <p:cNvSpPr>
            <a:spLocks noGrp="1"/>
          </p:cNvSpPr>
          <p:nvPr>
            <p:ph type="title"/>
          </p:nvPr>
        </p:nvSpPr>
        <p:spPr/>
        <p:txBody>
          <a:bodyPr>
            <a:noAutofit/>
          </a:bodyPr>
          <a:lstStyle/>
          <a:p>
            <a:r>
              <a:rPr lang="en-US" dirty="0"/>
              <a:t>2.4 Related Legislation IV</a:t>
            </a:r>
            <a:br>
              <a:rPr lang="en-US" dirty="0"/>
            </a:br>
            <a:br>
              <a:rPr lang="en-US" dirty="0"/>
            </a:br>
            <a:endParaRPr lang="en-US" dirty="0"/>
          </a:p>
        </p:txBody>
      </p:sp>
      <p:sp>
        <p:nvSpPr>
          <p:cNvPr id="3" name="Text Placeholder 2">
            <a:extLst>
              <a:ext uri="{FF2B5EF4-FFF2-40B4-BE49-F238E27FC236}">
                <a16:creationId xmlns:a16="http://schemas.microsoft.com/office/drawing/2014/main" id="{BF8FD5E2-0561-55D7-D89C-76C82BB88B92}"/>
              </a:ext>
            </a:extLst>
          </p:cNvPr>
          <p:cNvSpPr>
            <a:spLocks noGrp="1"/>
          </p:cNvSpPr>
          <p:nvPr>
            <p:ph type="body" idx="1"/>
          </p:nvPr>
        </p:nvSpPr>
        <p:spPr>
          <a:xfrm>
            <a:off x="311699" y="1229875"/>
            <a:ext cx="5494189"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Human Rights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It is important to consider the impact of human rights legislation on OHS. Human rights acts preclude discrimination on various grounds, such as gender, family status, age, sexual orientation, and disability.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C03803-5F7B-1D9A-0088-E53BBFAA88DD}"/>
              </a:ext>
            </a:extLst>
          </p:cNvPr>
          <p:cNvSpPr txBox="1"/>
          <p:nvPr/>
        </p:nvSpPr>
        <p:spPr>
          <a:xfrm>
            <a:off x="6546300" y="4379078"/>
            <a:ext cx="4572000" cy="692497"/>
          </a:xfrm>
          <a:prstGeom prst="rect">
            <a:avLst/>
          </a:prstGeom>
          <a:noFill/>
        </p:spPr>
        <p:txBody>
          <a:bodyPr wrap="square">
            <a:spAutoFit/>
          </a:bodyPr>
          <a:lstStyle/>
          <a:p>
            <a:pPr algn="l"/>
            <a:r>
              <a:rPr lang="en-CA" sz="1100" b="0" i="0" dirty="0">
                <a:solidFill>
                  <a:srgbClr val="111111"/>
                </a:solidFill>
                <a:effectLst/>
                <a:latin typeface="-apple-system"/>
                <a:hlinkClick r:id="rId3"/>
              </a:rPr>
              <a:t>Photo</a:t>
            </a:r>
            <a:r>
              <a:rPr lang="en-CA" sz="1100" b="0" i="0" dirty="0">
                <a:solidFill>
                  <a:srgbClr val="111111"/>
                </a:solidFill>
                <a:effectLst/>
                <a:latin typeface="-apple-system"/>
              </a:rPr>
              <a:t> by </a:t>
            </a:r>
            <a:r>
              <a:rPr lang="en-CA" sz="1100" b="0" i="0" dirty="0">
                <a:solidFill>
                  <a:srgbClr val="767676"/>
                </a:solidFill>
                <a:effectLst/>
                <a:latin typeface="-apple-system"/>
                <a:hlinkClick r:id="rId4"/>
              </a:rPr>
              <a:t>Markus </a:t>
            </a:r>
            <a:r>
              <a:rPr lang="en-CA" sz="1100" b="0" i="0" dirty="0" err="1">
                <a:solidFill>
                  <a:srgbClr val="767676"/>
                </a:solidFill>
                <a:effectLst/>
                <a:latin typeface="-apple-system"/>
                <a:hlinkClick r:id="rId4"/>
              </a:rPr>
              <a:t>Spiske</a:t>
            </a:r>
            <a:r>
              <a:rPr lang="en-CA" sz="1100" dirty="0">
                <a:solidFill>
                  <a:srgbClr val="111111"/>
                </a:solidFill>
                <a:latin typeface="-apple-system"/>
              </a:rPr>
              <a:t>,</a:t>
            </a:r>
            <a:r>
              <a:rPr lang="en-CA" sz="1100" b="0" i="0" dirty="0">
                <a:solidFill>
                  <a:srgbClr val="111111"/>
                </a:solidFill>
                <a:effectLst/>
                <a:latin typeface="-apple-system"/>
              </a:rPr>
              <a:t> </a:t>
            </a:r>
            <a:r>
              <a:rPr lang="en-CA" sz="1100" b="0" i="0" dirty="0">
                <a:solidFill>
                  <a:srgbClr val="767676"/>
                </a:solidFill>
                <a:effectLst/>
                <a:latin typeface="-apple-system"/>
                <a:hlinkClick r:id="rId5"/>
              </a:rPr>
              <a:t>Unsplash License</a:t>
            </a:r>
            <a:endParaRPr lang="en-CA" sz="1100" b="0" i="0" dirty="0">
              <a:solidFill>
                <a:srgbClr val="111111"/>
              </a:solidFill>
              <a:effectLst/>
              <a:latin typeface="-apple-system"/>
            </a:endParaRPr>
          </a:p>
          <a:p>
            <a:br>
              <a:rPr lang="en-CA" dirty="0"/>
            </a:br>
            <a:endParaRPr lang="en-US" dirty="0"/>
          </a:p>
        </p:txBody>
      </p:sp>
      <p:pic>
        <p:nvPicPr>
          <p:cNvPr id="7" name="Picture 6">
            <a:extLst>
              <a:ext uri="{FF2B5EF4-FFF2-40B4-BE49-F238E27FC236}">
                <a16:creationId xmlns:a16="http://schemas.microsoft.com/office/drawing/2014/main" id="{BB355B67-6272-A34E-53F3-CF5A87D5EAB4}"/>
              </a:ext>
              <a:ext uri="{C183D7F6-B498-43B3-948B-1728B52AA6E4}">
                <adec:decorative xmlns:adec="http://schemas.microsoft.com/office/drawing/2017/decorative" val="1"/>
              </a:ext>
            </a:extLst>
          </p:cNvPr>
          <p:cNvPicPr>
            <a:picLocks noChangeAspect="1"/>
          </p:cNvPicPr>
          <p:nvPr/>
        </p:nvPicPr>
        <p:blipFill rotWithShape="1">
          <a:blip r:embed="rId6"/>
          <a:srcRect l="29987" t="1562" b="-1562"/>
          <a:stretch/>
        </p:blipFill>
        <p:spPr>
          <a:xfrm>
            <a:off x="5993176" y="1040079"/>
            <a:ext cx="3029824" cy="3338999"/>
          </a:xfrm>
          <a:prstGeom prst="rect">
            <a:avLst/>
          </a:prstGeom>
        </p:spPr>
      </p:pic>
    </p:spTree>
    <p:extLst>
      <p:ext uri="{BB962C8B-B14F-4D97-AF65-F5344CB8AC3E}">
        <p14:creationId xmlns:p14="http://schemas.microsoft.com/office/powerpoint/2010/main" val="361239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E83C-F47F-A63A-61DF-967FD9A0CB73}"/>
              </a:ext>
            </a:extLst>
          </p:cNvPr>
          <p:cNvSpPr>
            <a:spLocks noGrp="1"/>
          </p:cNvSpPr>
          <p:nvPr>
            <p:ph type="title"/>
          </p:nvPr>
        </p:nvSpPr>
        <p:spPr/>
        <p:txBody>
          <a:bodyPr>
            <a:noAutofit/>
          </a:bodyPr>
          <a:lstStyle/>
          <a:p>
            <a:r>
              <a:rPr lang="en-US" dirty="0"/>
              <a:t>2.4 Related Legislation V</a:t>
            </a:r>
            <a:br>
              <a:rPr lang="en-US" dirty="0"/>
            </a:br>
            <a:br>
              <a:rPr lang="en-US" dirty="0"/>
            </a:br>
            <a:endParaRPr lang="en-US" dirty="0"/>
          </a:p>
        </p:txBody>
      </p:sp>
      <p:sp>
        <p:nvSpPr>
          <p:cNvPr id="3" name="Text Placeholder 2">
            <a:extLst>
              <a:ext uri="{FF2B5EF4-FFF2-40B4-BE49-F238E27FC236}">
                <a16:creationId xmlns:a16="http://schemas.microsoft.com/office/drawing/2014/main" id="{1DEC7B46-98AA-9592-F124-F7BABB3EE34E}"/>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Workers’ Compensation</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At the beginning of the 20th century, provincial governments enacted </a:t>
            </a:r>
            <a:r>
              <a:rPr lang="en-CA" sz="2000" b="1" i="0" u="none" strike="noStrike" dirty="0">
                <a:solidFill>
                  <a:srgbClr val="373D3F"/>
                </a:solidFill>
                <a:effectLst/>
                <a:latin typeface="Arial" panose="020B0604020202020204" pitchFamily="34" charset="0"/>
                <a:cs typeface="Arial" panose="020B0604020202020204" pitchFamily="34" charset="0"/>
              </a:rPr>
              <a:t>workers’ compensation</a:t>
            </a:r>
            <a:r>
              <a:rPr lang="en-CA" sz="2000" b="0" i="0" u="none" strike="noStrike" dirty="0">
                <a:solidFill>
                  <a:srgbClr val="373D3F"/>
                </a:solidFill>
                <a:effectLst/>
                <a:latin typeface="Arial" panose="020B0604020202020204" pitchFamily="34" charset="0"/>
                <a:cs typeface="Arial" panose="020B0604020202020204" pitchFamily="34" charset="0"/>
              </a:rPr>
              <a:t> systems to provide injured workers with wage-loss benefits, medical treatment, and vocational rehabilitation. Prior to the creation of workers’ compensation, workers injured on the job were forced to sue their employers for compensation.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44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883E-0475-944E-B286-BF57CB1C94A0}"/>
              </a:ext>
            </a:extLst>
          </p:cNvPr>
          <p:cNvSpPr>
            <a:spLocks noGrp="1"/>
          </p:cNvSpPr>
          <p:nvPr>
            <p:ph type="title"/>
          </p:nvPr>
        </p:nvSpPr>
        <p:spPr/>
        <p:txBody>
          <a:bodyPr>
            <a:normAutofit fontScale="90000"/>
          </a:bodyPr>
          <a:lstStyle/>
          <a:p>
            <a:r>
              <a:rPr lang="en-US" dirty="0"/>
              <a:t>2.5 Key Takeaways </a:t>
            </a:r>
            <a:br>
              <a:rPr lang="en-US" dirty="0"/>
            </a:br>
            <a:br>
              <a:rPr lang="en-US" dirty="0"/>
            </a:br>
            <a:endParaRPr lang="en-US" dirty="0"/>
          </a:p>
        </p:txBody>
      </p:sp>
      <p:sp>
        <p:nvSpPr>
          <p:cNvPr id="3" name="Text Placeholder 2">
            <a:extLst>
              <a:ext uri="{FF2B5EF4-FFF2-40B4-BE49-F238E27FC236}">
                <a16:creationId xmlns:a16="http://schemas.microsoft.com/office/drawing/2014/main" id="{A6CCC6E6-C882-EBED-2A3C-04C5A7F76FD9}"/>
              </a:ext>
            </a:extLst>
          </p:cNvPr>
          <p:cNvSpPr>
            <a:spLocks noGrp="1"/>
          </p:cNvSpPr>
          <p:nvPr>
            <p:ph type="body" idx="1"/>
          </p:nvPr>
        </p:nvSpPr>
        <p:spPr/>
        <p:txBody>
          <a:bodyPr>
            <a:normAutofit fontScale="85000" lnSpcReduction="20000"/>
          </a:bodyPr>
          <a:lstStyle/>
          <a:p>
            <a:r>
              <a:rPr lang="en-CA" b="0" i="0" u="none" strike="noStrike" dirty="0">
                <a:solidFill>
                  <a:srgbClr val="373D3F"/>
                </a:solidFill>
                <a:effectLst/>
                <a:latin typeface="Arial" panose="020B0604020202020204" pitchFamily="34" charset="0"/>
                <a:cs typeface="Arial" panose="020B0604020202020204" pitchFamily="34" charset="0"/>
              </a:rPr>
              <a:t>This chapter outlined the legal framework the state has enacted to prevent and compensate work-related injuries.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To fully appreciate how injury prevention and compensation laws operate we have to be prepared to understand both the technical requirements of the laws and the political economy of their enforcement.</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Canadian governments have made employers and workers jointly responsible for OHS via the IRS.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In addition to OHS laws, governments have passed other legislation that makes workplaces safer, including fire and building codes and hazardous materials and environment protection regulations.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It is essential that every employer understand the occupational health and safety legislation that applies to their workplace(s) and implements the essential components of a safety program including training, hazard identification, incident investigation and controls.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91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pPr algn="l">
              <a:buFont typeface="+mj-lt"/>
              <a:buAutoNum type="arabicPeriod"/>
            </a:pPr>
            <a:r>
              <a:rPr lang="en-CA" sz="2000" b="0" i="0" u="none" strike="noStrike" dirty="0">
                <a:solidFill>
                  <a:srgbClr val="000000"/>
                </a:solidFill>
                <a:effectLst/>
                <a:latin typeface="Arial" panose="020B0604020202020204" pitchFamily="34" charset="0"/>
                <a:cs typeface="Arial" panose="020B0604020202020204" pitchFamily="34" charset="0"/>
              </a:rPr>
              <a:t>List the three rights of the worker.</a:t>
            </a:r>
          </a:p>
          <a:p>
            <a:pPr algn="l">
              <a:buFont typeface="+mj-lt"/>
              <a:buAutoNum type="arabicPeriod"/>
            </a:pPr>
            <a:r>
              <a:rPr lang="en-CA" sz="2000" b="0" i="0" u="none" strike="noStrike" dirty="0">
                <a:solidFill>
                  <a:srgbClr val="000000"/>
                </a:solidFill>
                <a:effectLst/>
                <a:latin typeface="Arial" panose="020B0604020202020204" pitchFamily="34" charset="0"/>
                <a:cs typeface="Arial" panose="020B0604020202020204" pitchFamily="34" charset="0"/>
              </a:rPr>
              <a:t>Explain the intent of the Internal Responsibility System.</a:t>
            </a:r>
          </a:p>
          <a:p>
            <a:pPr algn="l">
              <a:buFont typeface="+mj-lt"/>
              <a:buAutoNum type="arabicPeriod"/>
            </a:pPr>
            <a:r>
              <a:rPr lang="en-CA" sz="2000" b="0" i="0" u="none" strike="noStrike" dirty="0">
                <a:solidFill>
                  <a:srgbClr val="000000"/>
                </a:solidFill>
                <a:effectLst/>
                <a:latin typeface="Arial" panose="020B0604020202020204" pitchFamily="34" charset="0"/>
                <a:cs typeface="Arial" panose="020B0604020202020204" pitchFamily="34" charset="0"/>
              </a:rPr>
              <a:t>List the legal responsibilities of the employee, employer, and supervisor.</a:t>
            </a:r>
          </a:p>
          <a:p>
            <a:pPr marL="114300" indent="0">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865-8AC1-17C4-B866-D7EF3271B092}"/>
              </a:ext>
            </a:extLst>
          </p:cNvPr>
          <p:cNvSpPr>
            <a:spLocks noGrp="1"/>
          </p:cNvSpPr>
          <p:nvPr>
            <p:ph type="title"/>
          </p:nvPr>
        </p:nvSpPr>
        <p:spPr/>
        <p:txBody>
          <a:bodyPr>
            <a:noAutofit/>
          </a:bodyPr>
          <a:lstStyle/>
          <a:p>
            <a:r>
              <a:rPr lang="en-US" sz="2100" dirty="0"/>
              <a:t>2.1 Introduction To Occupational Health And Safety Legislation</a:t>
            </a:r>
            <a:br>
              <a:rPr lang="en-US" sz="2100" dirty="0"/>
            </a:br>
            <a:br>
              <a:rPr lang="en-US" sz="2100" dirty="0"/>
            </a:br>
            <a:endParaRPr lang="en-US" sz="2100" dirty="0"/>
          </a:p>
        </p:txBody>
      </p:sp>
      <p:sp>
        <p:nvSpPr>
          <p:cNvPr id="3" name="Text Placeholder 2">
            <a:extLst>
              <a:ext uri="{FF2B5EF4-FFF2-40B4-BE49-F238E27FC236}">
                <a16:creationId xmlns:a16="http://schemas.microsoft.com/office/drawing/2014/main" id="{19C4FD71-3314-8965-61D9-F5C766380E8C}"/>
              </a:ext>
            </a:extLst>
          </p:cNvPr>
          <p:cNvSpPr>
            <a:spLocks noGrp="1"/>
          </p:cNvSpPr>
          <p:nvPr>
            <p:ph type="body" idx="1"/>
          </p:nvPr>
        </p:nvSpPr>
        <p:spPr/>
        <p:txBody>
          <a:bodyPr>
            <a:normAutofit/>
          </a:bodyPr>
          <a:lstStyle/>
          <a:p>
            <a:pPr marL="114300" indent="0" algn="l">
              <a:buNone/>
            </a:pPr>
            <a:r>
              <a:rPr lang="en-CA" sz="2000" b="1" i="0" u="none" strike="noStrike" dirty="0">
                <a:solidFill>
                  <a:srgbClr val="373D3F"/>
                </a:solidFill>
                <a:effectLst/>
                <a:latin typeface="Arial" panose="020B0604020202020204" pitchFamily="34" charset="0"/>
                <a:cs typeface="Arial" panose="020B0604020202020204" pitchFamily="34" charset="0"/>
              </a:rPr>
              <a:t>Each jurisdiction has its own amalgam of acts, regulations, policies, and guidelines.</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1198796-55BB-44EA-ED69-411B50462849}"/>
              </a:ext>
            </a:extLst>
          </p:cNvPr>
          <p:cNvSpPr txBox="1">
            <a:spLocks/>
          </p:cNvSpPr>
          <p:nvPr/>
        </p:nvSpPr>
        <p:spPr>
          <a:xfrm>
            <a:off x="311700" y="2320371"/>
            <a:ext cx="8521700" cy="1992066"/>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RPr/>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gn="l"/>
            <a:r>
              <a:rPr lang="en-CA" sz="2000" b="0" i="0" u="none" strike="noStrike" dirty="0">
                <a:solidFill>
                  <a:srgbClr val="373D3F"/>
                </a:solidFill>
                <a:effectLst/>
                <a:latin typeface="Arial" panose="020B0604020202020204" pitchFamily="34" charset="0"/>
                <a:cs typeface="Arial" panose="020B0604020202020204" pitchFamily="34" charset="0"/>
              </a:rPr>
              <a:t>An </a:t>
            </a:r>
            <a:r>
              <a:rPr lang="en-CA" sz="2000" b="1" i="0" u="none" strike="noStrike" dirty="0">
                <a:solidFill>
                  <a:srgbClr val="373D3F"/>
                </a:solidFill>
                <a:effectLst/>
                <a:latin typeface="Arial" panose="020B0604020202020204" pitchFamily="34" charset="0"/>
                <a:cs typeface="Arial" panose="020B0604020202020204" pitchFamily="34" charset="0"/>
              </a:rPr>
              <a:t>act</a:t>
            </a:r>
            <a:r>
              <a:rPr lang="en-CA" sz="2000" b="0" i="0" u="none" strike="noStrike" dirty="0">
                <a:solidFill>
                  <a:srgbClr val="373D3F"/>
                </a:solidFill>
                <a:effectLst/>
                <a:latin typeface="Arial" panose="020B0604020202020204" pitchFamily="34" charset="0"/>
                <a:cs typeface="Arial" panose="020B0604020202020204" pitchFamily="34" charset="0"/>
              </a:rPr>
              <a:t> is a federal, provincial, or territorial law that sets out the broad legal framework around occupational health and safety in each jurisdiction. </a:t>
            </a:r>
          </a:p>
          <a:p>
            <a:pPr algn="l"/>
            <a:endParaRPr lang="en-CA" sz="2000" dirty="0">
              <a:solidFill>
                <a:srgbClr val="373D3F"/>
              </a:solidFill>
              <a:latin typeface="Arial" panose="020B0604020202020204" pitchFamily="34" charset="0"/>
              <a:cs typeface="Arial" panose="020B0604020202020204" pitchFamily="34" charset="0"/>
            </a:endParaRPr>
          </a:p>
          <a:p>
            <a:pPr algn="l"/>
            <a:r>
              <a:rPr lang="en-CA" sz="2000" b="0" i="0" u="none" strike="noStrike" dirty="0">
                <a:solidFill>
                  <a:srgbClr val="373D3F"/>
                </a:solidFill>
                <a:effectLst/>
                <a:latin typeface="Encode Sans"/>
              </a:rPr>
              <a:t>A </a:t>
            </a:r>
            <a:r>
              <a:rPr lang="en-CA" sz="2000" b="1" i="0" u="none" strike="noStrike" dirty="0">
                <a:solidFill>
                  <a:srgbClr val="373D3F"/>
                </a:solidFill>
                <a:effectLst/>
                <a:latin typeface="Encode Sans"/>
              </a:rPr>
              <a:t>regulation</a:t>
            </a:r>
            <a:r>
              <a:rPr lang="en-CA" sz="2000" b="0" i="0" u="none" strike="noStrike" dirty="0">
                <a:solidFill>
                  <a:srgbClr val="373D3F"/>
                </a:solidFill>
                <a:effectLst/>
                <a:latin typeface="Encode Sans"/>
              </a:rPr>
              <a:t> typically sets out how the general principles of the Act will be applied in specific circumstances and is enforceable. </a:t>
            </a:r>
            <a:endParaRPr lang="en-CA" sz="2000" b="0" i="0" u="none" strike="noStrike" dirty="0">
              <a:solidFill>
                <a:srgbClr val="373D3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0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45CC-4D7C-81C7-5F7E-BDA7DCF59173}"/>
              </a:ext>
            </a:extLst>
          </p:cNvPr>
          <p:cNvSpPr>
            <a:spLocks noGrp="1"/>
          </p:cNvSpPr>
          <p:nvPr>
            <p:ph type="title"/>
          </p:nvPr>
        </p:nvSpPr>
        <p:spPr/>
        <p:txBody>
          <a:bodyPr>
            <a:noAutofit/>
          </a:bodyPr>
          <a:lstStyle/>
          <a:p>
            <a:r>
              <a:rPr lang="en-US" dirty="0"/>
              <a:t>2.2 Rights And Responsibilities I</a:t>
            </a:r>
            <a:br>
              <a:rPr lang="en-US" dirty="0"/>
            </a:br>
            <a:br>
              <a:rPr lang="en-US" dirty="0"/>
            </a:br>
            <a:endParaRPr lang="en-US" dirty="0"/>
          </a:p>
        </p:txBody>
      </p:sp>
      <p:sp>
        <p:nvSpPr>
          <p:cNvPr id="3" name="Text Placeholder 2">
            <a:extLst>
              <a:ext uri="{FF2B5EF4-FFF2-40B4-BE49-F238E27FC236}">
                <a16:creationId xmlns:a16="http://schemas.microsoft.com/office/drawing/2014/main" id="{6C931AEB-6CCC-8F28-5F0D-4A2692DC8ECA}"/>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The Internal Responsibility System (IRS)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Canadian OHS is based upon the internal responsibility system (IRS). The IRS assumes that workers and employers have a shared responsibility for workplace health and safety. Employers are obligated to take steps to ensure that workplaces are as safe as reasonably practicable. Employers are also required to advise workers of hazards and to require workers to use mandated safety equipment. </a:t>
            </a:r>
            <a:endParaRPr lang="en-CA" sz="20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08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28EC-1078-FF44-45EC-D7F46C30AEF8}"/>
              </a:ext>
            </a:extLst>
          </p:cNvPr>
          <p:cNvSpPr>
            <a:spLocks noGrp="1"/>
          </p:cNvSpPr>
          <p:nvPr>
            <p:ph type="title"/>
          </p:nvPr>
        </p:nvSpPr>
        <p:spPr/>
        <p:txBody>
          <a:bodyPr>
            <a:normAutofit fontScale="90000"/>
          </a:bodyPr>
          <a:lstStyle/>
          <a:p>
            <a:r>
              <a:rPr lang="en-US" dirty="0"/>
              <a:t>2.2 Rights And Responsibilities II</a:t>
            </a:r>
            <a:br>
              <a:rPr lang="en-US" dirty="0"/>
            </a:br>
            <a:br>
              <a:rPr lang="en-US" dirty="0"/>
            </a:br>
            <a:endParaRPr lang="en-US" dirty="0"/>
          </a:p>
        </p:txBody>
      </p:sp>
      <p:sp>
        <p:nvSpPr>
          <p:cNvPr id="3" name="Text Placeholder 2">
            <a:extLst>
              <a:ext uri="{FF2B5EF4-FFF2-40B4-BE49-F238E27FC236}">
                <a16:creationId xmlns:a16="http://schemas.microsoft.com/office/drawing/2014/main" id="{1047B2C7-1A0E-953D-B1C4-0BF2C3BCD078}"/>
              </a:ext>
            </a:extLst>
          </p:cNvPr>
          <p:cNvSpPr>
            <a:spLocks noGrp="1"/>
          </p:cNvSpPr>
          <p:nvPr>
            <p:ph type="body" idx="1"/>
          </p:nvPr>
        </p:nvSpPr>
        <p:spPr/>
        <p:txBody>
          <a:bodyPr>
            <a:normAutofit fontScale="92500" lnSpcReduction="10000"/>
          </a:bodyPr>
          <a:lstStyle/>
          <a:p>
            <a:pPr marL="114300" indent="0">
              <a:buNone/>
            </a:pPr>
            <a:r>
              <a:rPr lang="en-US" b="1" dirty="0"/>
              <a:t>Three Rights of the Worker</a:t>
            </a:r>
          </a:p>
          <a:p>
            <a:pPr marL="114300" indent="0">
              <a:buNone/>
            </a:pPr>
            <a:endParaRPr lang="en-US" dirty="0"/>
          </a:p>
          <a:p>
            <a:pPr marL="114300" indent="0">
              <a:buNone/>
            </a:pPr>
            <a:r>
              <a:rPr lang="en-US" dirty="0"/>
              <a:t>To offset the power of employers under the IRS, governments have granted workers three safety rights:</a:t>
            </a:r>
          </a:p>
          <a:p>
            <a:pPr marL="114300" indent="0">
              <a:buNone/>
            </a:pPr>
            <a:endParaRPr lang="en-US" dirty="0"/>
          </a:p>
          <a:p>
            <a:r>
              <a:rPr lang="en-US" b="1" dirty="0"/>
              <a:t>Right to know</a:t>
            </a:r>
            <a:r>
              <a:rPr lang="en-US" dirty="0"/>
              <a:t>: Workers have a right to know about the hazards they face in their workplace. </a:t>
            </a:r>
          </a:p>
          <a:p>
            <a:endParaRPr lang="en-US" dirty="0"/>
          </a:p>
          <a:p>
            <a:r>
              <a:rPr lang="en-US" b="1" dirty="0"/>
              <a:t>Right to participate</a:t>
            </a:r>
            <a:r>
              <a:rPr lang="en-US" dirty="0"/>
              <a:t>: Workers have the right to participate in workplace health and safety activities. </a:t>
            </a:r>
          </a:p>
          <a:p>
            <a:endParaRPr lang="en-US" dirty="0"/>
          </a:p>
          <a:p>
            <a:r>
              <a:rPr lang="en-US" b="1" dirty="0"/>
              <a:t>Right to refuse</a:t>
            </a:r>
            <a:r>
              <a:rPr lang="en-US" dirty="0"/>
              <a:t>: Workers have the right to refuse unsafe work. The right to refuse represents one of the few instances where workers can disobey their employer. </a:t>
            </a:r>
          </a:p>
        </p:txBody>
      </p:sp>
    </p:spTree>
    <p:extLst>
      <p:ext uri="{BB962C8B-B14F-4D97-AF65-F5344CB8AC3E}">
        <p14:creationId xmlns:p14="http://schemas.microsoft.com/office/powerpoint/2010/main" val="328992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BB27-B5FC-D811-37D1-0E025F08C2E9}"/>
              </a:ext>
            </a:extLst>
          </p:cNvPr>
          <p:cNvSpPr>
            <a:spLocks noGrp="1"/>
          </p:cNvSpPr>
          <p:nvPr>
            <p:ph type="title"/>
          </p:nvPr>
        </p:nvSpPr>
        <p:spPr/>
        <p:txBody>
          <a:bodyPr>
            <a:normAutofit fontScale="90000"/>
          </a:bodyPr>
          <a:lstStyle/>
          <a:p>
            <a:r>
              <a:rPr lang="en-US" dirty="0"/>
              <a:t>2.2 Rights And Responsibilities III</a:t>
            </a:r>
            <a:br>
              <a:rPr lang="en-US" dirty="0"/>
            </a:br>
            <a:br>
              <a:rPr lang="en-US" dirty="0"/>
            </a:br>
            <a:endParaRPr lang="en-US" dirty="0"/>
          </a:p>
        </p:txBody>
      </p:sp>
      <p:sp>
        <p:nvSpPr>
          <p:cNvPr id="3" name="Text Placeholder 2">
            <a:extLst>
              <a:ext uri="{FF2B5EF4-FFF2-40B4-BE49-F238E27FC236}">
                <a16:creationId xmlns:a16="http://schemas.microsoft.com/office/drawing/2014/main" id="{7457006F-2599-71DA-F6D7-10C7D1F889F5}"/>
              </a:ext>
            </a:extLst>
          </p:cNvPr>
          <p:cNvSpPr>
            <a:spLocks noGrp="1"/>
          </p:cNvSpPr>
          <p:nvPr>
            <p:ph type="body" idx="1"/>
          </p:nvPr>
        </p:nvSpPr>
        <p:spPr/>
        <p:txBody>
          <a:bodyPr>
            <a:noAutofit/>
          </a:bodyPr>
          <a:lstStyle/>
          <a:p>
            <a:pPr marL="114300" indent="0">
              <a:buNone/>
            </a:pPr>
            <a:r>
              <a:rPr lang="en-US" b="1" dirty="0"/>
              <a:t>Employer Responsibilities</a:t>
            </a:r>
          </a:p>
          <a:p>
            <a:pPr marL="114300" indent="0">
              <a:buNone/>
            </a:pPr>
            <a:br>
              <a:rPr lang="en-US" dirty="0"/>
            </a:br>
            <a:r>
              <a:rPr lang="en-US" dirty="0"/>
              <a:t>Employers have specific responsibilities when it comes to health and safety legislation. In Ontario, for example, some of the employer responsibilities include:</a:t>
            </a:r>
          </a:p>
          <a:p>
            <a:pPr marL="114300" indent="0">
              <a:buNone/>
            </a:pPr>
            <a:endParaRPr lang="en-US" dirty="0"/>
          </a:p>
          <a:p>
            <a:r>
              <a:rPr lang="en-US" dirty="0"/>
              <a:t>Establish and maintain a health and safety committee, or cause workers to select at least one health and safety representative.</a:t>
            </a:r>
          </a:p>
          <a:p>
            <a:r>
              <a:rPr lang="en-US" dirty="0"/>
              <a:t>Take every reasonable precaution to ensure the workplace is safe.</a:t>
            </a:r>
          </a:p>
          <a:p>
            <a:r>
              <a:rPr lang="en-US" dirty="0"/>
              <a:t>Train employees about any potential hazards and in how to safely use, handle, store and dispose of hazardous substances and how to handle emergencies.</a:t>
            </a:r>
          </a:p>
          <a:p>
            <a:pPr marL="114300" indent="0">
              <a:buNone/>
            </a:pPr>
            <a:br>
              <a:rPr lang="en-US" dirty="0"/>
            </a:br>
            <a:endParaRPr lang="en-US" dirty="0"/>
          </a:p>
          <a:p>
            <a:endParaRPr lang="en-US" dirty="0"/>
          </a:p>
        </p:txBody>
      </p:sp>
    </p:spTree>
    <p:extLst>
      <p:ext uri="{BB962C8B-B14F-4D97-AF65-F5344CB8AC3E}">
        <p14:creationId xmlns:p14="http://schemas.microsoft.com/office/powerpoint/2010/main" val="328334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E46F-7C71-B2A4-F26E-4C4E64E13635}"/>
              </a:ext>
            </a:extLst>
          </p:cNvPr>
          <p:cNvSpPr>
            <a:spLocks noGrp="1"/>
          </p:cNvSpPr>
          <p:nvPr>
            <p:ph type="title"/>
          </p:nvPr>
        </p:nvSpPr>
        <p:spPr/>
        <p:txBody>
          <a:bodyPr>
            <a:normAutofit fontScale="90000"/>
          </a:bodyPr>
          <a:lstStyle/>
          <a:p>
            <a:r>
              <a:rPr lang="en-US" dirty="0"/>
              <a:t>2.2 Rights And Responsibilities IV</a:t>
            </a:r>
            <a:br>
              <a:rPr lang="en-US" dirty="0"/>
            </a:br>
            <a:br>
              <a:rPr lang="en-US" dirty="0"/>
            </a:br>
            <a:endParaRPr lang="en-US" dirty="0"/>
          </a:p>
        </p:txBody>
      </p:sp>
      <p:sp>
        <p:nvSpPr>
          <p:cNvPr id="3" name="Text Placeholder 2">
            <a:extLst>
              <a:ext uri="{FF2B5EF4-FFF2-40B4-BE49-F238E27FC236}">
                <a16:creationId xmlns:a16="http://schemas.microsoft.com/office/drawing/2014/main" id="{B4CBC930-53E3-6330-FFF7-918FF44F18AB}"/>
              </a:ext>
            </a:extLst>
          </p:cNvPr>
          <p:cNvSpPr>
            <a:spLocks noGrp="1"/>
          </p:cNvSpPr>
          <p:nvPr>
            <p:ph type="body" idx="1"/>
          </p:nvPr>
        </p:nvSpPr>
        <p:spPr/>
        <p:txBody>
          <a:bodyPr/>
          <a:lstStyle/>
          <a:p>
            <a:pPr marL="114300" indent="0">
              <a:buNone/>
            </a:pPr>
            <a:r>
              <a:rPr lang="en-US" b="1" dirty="0"/>
              <a:t>Employee Responsibilities </a:t>
            </a:r>
          </a:p>
          <a:p>
            <a:endParaRPr lang="en-US" dirty="0"/>
          </a:p>
          <a:p>
            <a:pPr marL="114300" indent="0">
              <a:buNone/>
            </a:pPr>
            <a:r>
              <a:rPr lang="en-US" dirty="0"/>
              <a:t>There exists a misperception that only the employer has responsibilities under occupational health and safety legislation. Employees, however, have specific responsibilities under the law. Some of the employee responsibilities under the Occupational Health and Safety Act include:</a:t>
            </a:r>
          </a:p>
          <a:p>
            <a:pPr marL="114300" indent="0">
              <a:buNone/>
            </a:pPr>
            <a:endParaRPr lang="en-US" dirty="0"/>
          </a:p>
          <a:p>
            <a:r>
              <a:rPr lang="en-US" dirty="0"/>
              <a:t>Work in compliance with OH&amp;S acts and regulations.</a:t>
            </a:r>
          </a:p>
          <a:p>
            <a:r>
              <a:rPr lang="en-US" dirty="0"/>
              <a:t>Use personal protective equipment and clothing as directed by the employer.</a:t>
            </a:r>
          </a:p>
          <a:p>
            <a:r>
              <a:rPr lang="en-US" dirty="0"/>
              <a:t>Report workplace hazards and dangers to the supervisor or employer.</a:t>
            </a:r>
          </a:p>
          <a:p>
            <a:endParaRPr lang="en-US" dirty="0"/>
          </a:p>
        </p:txBody>
      </p:sp>
    </p:spTree>
    <p:extLst>
      <p:ext uri="{BB962C8B-B14F-4D97-AF65-F5344CB8AC3E}">
        <p14:creationId xmlns:p14="http://schemas.microsoft.com/office/powerpoint/2010/main" val="320958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0946-BBA1-5DDD-FB13-F38F4BD57417}"/>
              </a:ext>
            </a:extLst>
          </p:cNvPr>
          <p:cNvSpPr>
            <a:spLocks noGrp="1"/>
          </p:cNvSpPr>
          <p:nvPr>
            <p:ph type="title"/>
          </p:nvPr>
        </p:nvSpPr>
        <p:spPr/>
        <p:txBody>
          <a:bodyPr>
            <a:normAutofit fontScale="90000"/>
          </a:bodyPr>
          <a:lstStyle/>
          <a:p>
            <a:r>
              <a:rPr lang="en-US" dirty="0"/>
              <a:t>2.2 Rights And Responsibilities V</a:t>
            </a:r>
            <a:br>
              <a:rPr lang="en-US" dirty="0"/>
            </a:br>
            <a:br>
              <a:rPr lang="en-US" dirty="0"/>
            </a:br>
            <a:endParaRPr lang="en-US" dirty="0"/>
          </a:p>
        </p:txBody>
      </p:sp>
      <p:sp>
        <p:nvSpPr>
          <p:cNvPr id="3" name="Text Placeholder 2">
            <a:extLst>
              <a:ext uri="{FF2B5EF4-FFF2-40B4-BE49-F238E27FC236}">
                <a16:creationId xmlns:a16="http://schemas.microsoft.com/office/drawing/2014/main" id="{FBE2AD05-A7EE-0AB9-ECEF-31EE85C56681}"/>
              </a:ext>
            </a:extLst>
          </p:cNvPr>
          <p:cNvSpPr>
            <a:spLocks noGrp="1"/>
          </p:cNvSpPr>
          <p:nvPr>
            <p:ph type="body" idx="1"/>
          </p:nvPr>
        </p:nvSpPr>
        <p:spPr/>
        <p:txBody>
          <a:bodyPr>
            <a:noAutofit/>
          </a:bodyPr>
          <a:lstStyle/>
          <a:p>
            <a:pPr marL="114300" indent="0">
              <a:buNone/>
            </a:pPr>
            <a:r>
              <a:rPr lang="en-US" sz="2000" b="1" dirty="0"/>
              <a:t>Supervisor/Manager Responsibilities</a:t>
            </a:r>
          </a:p>
          <a:p>
            <a:pPr marL="114300" indent="0">
              <a:buNone/>
            </a:pPr>
            <a:endParaRPr lang="en-US" sz="2000" dirty="0"/>
          </a:p>
          <a:p>
            <a:pPr marL="114300" indent="0">
              <a:buNone/>
            </a:pPr>
            <a:r>
              <a:rPr lang="en-US" sz="2000" dirty="0"/>
              <a:t>Individuals with titles such as supervisor or manager have specific responsibilities under occupational health and safety legislation. In Ontario, for example, supervisors and managers are to:</a:t>
            </a:r>
          </a:p>
          <a:p>
            <a:pPr marL="114300" indent="0">
              <a:buNone/>
            </a:pPr>
            <a:endParaRPr lang="en-US" sz="2000" dirty="0"/>
          </a:p>
          <a:p>
            <a:r>
              <a:rPr lang="en-US" sz="2000" dirty="0"/>
              <a:t>Make sure workers work in compliance with OH&amp;S acts and regulations.</a:t>
            </a:r>
          </a:p>
          <a:p>
            <a:r>
              <a:rPr lang="en-US" sz="2000" dirty="0"/>
              <a:t>Make sure that workers use prescribed protective equipment and/or devices.</a:t>
            </a:r>
          </a:p>
          <a:p>
            <a:r>
              <a:rPr lang="en-US" sz="2000" dirty="0"/>
              <a:t>Advise workers of potential and actual hazards.</a:t>
            </a:r>
          </a:p>
          <a:p>
            <a:endParaRPr lang="en-US" sz="2000" dirty="0"/>
          </a:p>
        </p:txBody>
      </p:sp>
    </p:spTree>
    <p:extLst>
      <p:ext uri="{BB962C8B-B14F-4D97-AF65-F5344CB8AC3E}">
        <p14:creationId xmlns:p14="http://schemas.microsoft.com/office/powerpoint/2010/main" val="36767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0CFA-EB25-A93B-998A-55655E2E6A55}"/>
              </a:ext>
            </a:extLst>
          </p:cNvPr>
          <p:cNvSpPr>
            <a:spLocks noGrp="1"/>
          </p:cNvSpPr>
          <p:nvPr>
            <p:ph type="title"/>
          </p:nvPr>
        </p:nvSpPr>
        <p:spPr/>
        <p:txBody>
          <a:bodyPr>
            <a:normAutofit fontScale="90000"/>
          </a:bodyPr>
          <a:lstStyle/>
          <a:p>
            <a:r>
              <a:rPr lang="en-US" dirty="0"/>
              <a:t>2.3 Powers, Authority And Legal Implications</a:t>
            </a:r>
            <a:br>
              <a:rPr lang="en-US" dirty="0"/>
            </a:br>
            <a:br>
              <a:rPr lang="en-US" dirty="0"/>
            </a:br>
            <a:endParaRPr lang="en-US" dirty="0"/>
          </a:p>
        </p:txBody>
      </p:sp>
      <p:sp>
        <p:nvSpPr>
          <p:cNvPr id="3" name="Text Placeholder 2">
            <a:extLst>
              <a:ext uri="{FF2B5EF4-FFF2-40B4-BE49-F238E27FC236}">
                <a16:creationId xmlns:a16="http://schemas.microsoft.com/office/drawing/2014/main" id="{2FFF393F-D59E-E14F-27E1-2F8871D67549}"/>
              </a:ext>
            </a:extLst>
          </p:cNvPr>
          <p:cNvSpPr>
            <a:spLocks noGrp="1"/>
          </p:cNvSpPr>
          <p:nvPr>
            <p:ph type="body" idx="1"/>
          </p:nvPr>
        </p:nvSpPr>
        <p:spPr>
          <a:xfrm>
            <a:off x="311700" y="1626482"/>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The role of the state in the Internal Responsibility System is primarily one of education and enforcement. Governments often run safety awareness campaigns aimed at workers. Governments also employ OHS officers who perform </a:t>
            </a:r>
            <a:r>
              <a:rPr lang="en-CA" sz="2000" b="1" i="0" u="none" strike="noStrike" dirty="0">
                <a:solidFill>
                  <a:srgbClr val="373D3F"/>
                </a:solidFill>
                <a:effectLst/>
                <a:latin typeface="Arial" panose="020B0604020202020204" pitchFamily="34" charset="0"/>
                <a:cs typeface="Arial" panose="020B0604020202020204" pitchFamily="34" charset="0"/>
              </a:rPr>
              <a:t>worksite inspections</a:t>
            </a:r>
            <a:r>
              <a:rPr lang="en-CA" sz="2000" b="0" i="0" u="none" strike="noStrike" dirty="0">
                <a:solidFill>
                  <a:srgbClr val="373D3F"/>
                </a:solidFill>
                <a:effectLst/>
                <a:latin typeface="Arial" panose="020B0604020202020204" pitchFamily="34" charset="0"/>
                <a:cs typeface="Arial" panose="020B0604020202020204" pitchFamily="34" charset="0"/>
              </a:rPr>
              <a:t> in order to identify health and safety violations and ensure their remediation.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02843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17416</TotalTime>
  <Words>1982</Words>
  <Application>Microsoft Office PowerPoint</Application>
  <PresentationFormat>On-screen Show (16:9)</PresentationFormat>
  <Paragraphs>134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Encode Sans</vt:lpstr>
      <vt:lpstr>Roboto</vt:lpstr>
      <vt:lpstr>Arial</vt:lpstr>
      <vt:lpstr>Calibri</vt:lpstr>
      <vt:lpstr>-apple-system</vt:lpstr>
      <vt:lpstr>Geometric</vt:lpstr>
      <vt:lpstr>Human Resources for Operations Managers  </vt:lpstr>
      <vt:lpstr>Learning Outcomes </vt:lpstr>
      <vt:lpstr>2.1 Introduction To Occupational Health And Safety Legislation  </vt:lpstr>
      <vt:lpstr>2.2 Rights And Responsibilities I  </vt:lpstr>
      <vt:lpstr>2.2 Rights And Responsibilities II  </vt:lpstr>
      <vt:lpstr>2.2 Rights And Responsibilities III  </vt:lpstr>
      <vt:lpstr>2.2 Rights And Responsibilities IV  </vt:lpstr>
      <vt:lpstr>2.2 Rights And Responsibilities V  </vt:lpstr>
      <vt:lpstr>2.3 Powers, Authority And Legal Implications  </vt:lpstr>
      <vt:lpstr>2.4 Related Legislation I  </vt:lpstr>
      <vt:lpstr>2.4 Related Legislation II  </vt:lpstr>
      <vt:lpstr>2.4 Related Legislation III  </vt:lpstr>
      <vt:lpstr>2.4 Related Legislation IV  </vt:lpstr>
      <vt:lpstr>2.4 Related Legislation V  </vt:lpstr>
      <vt:lpstr>2.5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28</cp:revision>
  <dcterms:modified xsi:type="dcterms:W3CDTF">2023-12-12T16:58:19Z</dcterms:modified>
</cp:coreProperties>
</file>