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347" r:id="rId4"/>
    <p:sldId id="348" r:id="rId5"/>
    <p:sldId id="349" r:id="rId6"/>
    <p:sldId id="350" r:id="rId7"/>
    <p:sldId id="351" r:id="rId8"/>
    <p:sldId id="365" r:id="rId9"/>
    <p:sldId id="362" r:id="rId10"/>
    <p:sldId id="363" r:id="rId11"/>
    <p:sldId id="364" r:id="rId12"/>
    <p:sldId id="359" r:id="rId13"/>
    <p:sldId id="360" r:id="rId14"/>
    <p:sldId id="361" r:id="rId15"/>
    <p:sldId id="355" r:id="rId16"/>
    <p:sldId id="356" r:id="rId17"/>
    <p:sldId id="357" r:id="rId18"/>
    <p:sldId id="358" r:id="rId19"/>
    <p:sldId id="353" r:id="rId20"/>
    <p:sldId id="354" r:id="rId21"/>
    <p:sldId id="34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aleway"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77930" autoAdjust="0"/>
  </p:normalViewPr>
  <p:slideViewPr>
    <p:cSldViewPr snapToGrid="0">
      <p:cViewPr varScale="1">
        <p:scale>
          <a:sx n="97" d="100"/>
          <a:sy n="97" d="100"/>
        </p:scale>
        <p:origin x="9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ampusontario.pressbooks.pub/hrforoperationsmanagers/chapter/8-3-netiquette-and-social-media/#footnote-1237-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Your ability to manage, clarify, and guide understanding is key to addressing challenging situations while maintaining trust and integrity with customers, coworkers, managers, the public, and other stakeholders. </a:t>
            </a:r>
            <a:endParaRPr lang="en-US" dirty="0"/>
          </a:p>
        </p:txBody>
      </p:sp>
    </p:spTree>
    <p:extLst>
      <p:ext uri="{BB962C8B-B14F-4D97-AF65-F5344CB8AC3E}">
        <p14:creationId xmlns:p14="http://schemas.microsoft.com/office/powerpoint/2010/main" val="334376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Key to achieving Goal #2 of delivering bad news—i.e., helping the receiver understand and accept information they don’t want to hear or read—is organizing the message using the indirect approach. If you tactlessly provide your audience with really bad news, you run the risk of them rejecting or misunderstanding it because they may be reeling from the blow and be too distracted with anger or sadness to rationally process the explanation or instructions for what to do about the bad news.</a:t>
            </a:r>
          </a:p>
          <a:p>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Bad-news Message Buffer</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Begin with neutral or positive statements that set a goodwill tone and serve as a </a:t>
            </a:r>
            <a:r>
              <a:rPr lang="en-CA" b="1" i="0" u="none" strike="noStrike" dirty="0">
                <a:solidFill>
                  <a:srgbClr val="373D3F"/>
                </a:solidFill>
                <a:effectLst/>
                <a:latin typeface="Encode Sans"/>
              </a:rPr>
              <a:t>buffer</a:t>
            </a:r>
            <a:r>
              <a:rPr lang="en-CA" b="0" i="0" u="none" strike="noStrike" dirty="0">
                <a:solidFill>
                  <a:srgbClr val="373D3F"/>
                </a:solidFill>
                <a:effectLst/>
                <a:latin typeface="Encode Sans"/>
              </a:rPr>
              <a:t> for the information to come. A buffer softens the blow of bad news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Bad-news Justification</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The</a:t>
            </a:r>
            <a:r>
              <a:rPr lang="en-CA" b="1" i="0" u="none" strike="noStrike" dirty="0">
                <a:solidFill>
                  <a:srgbClr val="373D3F"/>
                </a:solidFill>
                <a:effectLst/>
                <a:latin typeface="Encode Sans"/>
              </a:rPr>
              <a:t> justification</a:t>
            </a:r>
            <a:r>
              <a:rPr lang="en-CA" b="0" i="0" u="none" strike="noStrike" dirty="0">
                <a:solidFill>
                  <a:srgbClr val="373D3F"/>
                </a:solidFill>
                <a:effectLst/>
                <a:latin typeface="Encode Sans"/>
              </a:rPr>
              <a:t> explains the background or context for the bad news before delivering the bad news itself.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The Bad News Itself and Redirection</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Burying the bad news itself in the message is a defining characteristic of the indirect approach. It’s akin to the “hamburger” organization of constructive criticism sandwiched between statements of praise</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Positive Action Closing</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As we’ve seen in previous explorations of message organization, the closing here involves action information. If your redirection involves some alternative, such as a recommendation to apply elsewhere, some follow-up details here would help the reader focus on the future elsewhere rather than getting hung up on you and your company’s decision.</a:t>
            </a: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1293516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Non-verbal communication can help or hinder the clear understanding of your message, but it doesn’t reveal (and can even mask) what you are really thinking. </a:t>
            </a:r>
          </a:p>
          <a:p>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Encode Sans"/>
              </a:rPr>
              <a:t>It’s not always what you say, but how you say it that makes a difference. We sometimes call this “body language,” or “nonverbal communication,” and it is a key aspect of effective business communication.</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21280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749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three ways to develop your nonverbal communication skills</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1. </a:t>
            </a:r>
            <a:r>
              <a:rPr lang="en-CA" b="1" i="0" u="none" strike="noStrike" dirty="0">
                <a:solidFill>
                  <a:srgbClr val="003180"/>
                </a:solidFill>
                <a:effectLst/>
                <a:latin typeface="Raleway" pitchFamily="2" charset="77"/>
              </a:rPr>
              <a:t>Watch Reactions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Market research is fundamental to success in business and industry. So, too, you will need to do a bit of field research to observe how, when, and why people communicate the way they do. </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2. </a:t>
            </a:r>
            <a:r>
              <a:rPr lang="en-CA" b="1" i="0" u="none" strike="noStrike" dirty="0">
                <a:solidFill>
                  <a:srgbClr val="003180"/>
                </a:solidFill>
                <a:effectLst/>
                <a:latin typeface="Raleway" pitchFamily="2" charset="77"/>
              </a:rPr>
              <a:t>Enroll an Observer</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Most communication in business and industry involves groups and teams, even if the interpersonal context is a common element. Enroll a co-worker or colleague in your effort to learn more about your audience, or even yourself</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3. </a:t>
            </a:r>
            <a:r>
              <a:rPr lang="en-CA" b="1" i="0" u="none" strike="noStrike" dirty="0">
                <a:solidFill>
                  <a:srgbClr val="003180"/>
                </a:solidFill>
                <a:effectLst/>
                <a:latin typeface="Raleway" pitchFamily="2" charset="77"/>
              </a:rPr>
              <a:t>Focus on a Specific Type of Nonverbal Communication</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What is the norm for eye contact where you work? Does this change or differ based on gender, age, ethnicity, cultural background, context, environment? Observation will help you learn more about how people communicate; looking for trends across a specific type of nonverbal communication can be an effective strategy. Focus on one behaviour you exhibit, like pacing, hand gestures, or eye contact.</a:t>
            </a: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br>
              <a:rPr lang="en-CA" dirty="0"/>
            </a:br>
            <a:endParaRPr lang="en-US" dirty="0"/>
          </a:p>
        </p:txBody>
      </p:sp>
    </p:spTree>
    <p:extLst>
      <p:ext uri="{BB962C8B-B14F-4D97-AF65-F5344CB8AC3E}">
        <p14:creationId xmlns:p14="http://schemas.microsoft.com/office/powerpoint/2010/main" val="420711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dirty="0">
                <a:effectLst/>
              </a:rPr>
              <a:t>There are five steps in the listening process: </a:t>
            </a:r>
            <a:r>
              <a:rPr lang="en-CA" b="1" dirty="0">
                <a:effectLst/>
              </a:rPr>
              <a:t>selecting</a:t>
            </a:r>
            <a:r>
              <a:rPr lang="en-CA" b="0" dirty="0">
                <a:effectLst/>
              </a:rPr>
              <a:t>, </a:t>
            </a:r>
            <a:r>
              <a:rPr lang="en-CA" b="1" dirty="0">
                <a:effectLst/>
              </a:rPr>
              <a:t>attending</a:t>
            </a:r>
            <a:r>
              <a:rPr lang="en-CA" b="0" dirty="0">
                <a:effectLst/>
              </a:rPr>
              <a:t>, </a:t>
            </a:r>
            <a:r>
              <a:rPr lang="en-CA" b="1" dirty="0">
                <a:effectLst/>
              </a:rPr>
              <a:t>understanding</a:t>
            </a:r>
            <a:r>
              <a:rPr lang="en-CA" b="0" dirty="0">
                <a:effectLst/>
              </a:rPr>
              <a:t>, </a:t>
            </a:r>
            <a:r>
              <a:rPr lang="en-CA" b="1" dirty="0">
                <a:effectLst/>
              </a:rPr>
              <a:t>remembering</a:t>
            </a:r>
            <a:r>
              <a:rPr lang="en-CA" b="0" dirty="0">
                <a:effectLst/>
              </a:rPr>
              <a:t>, and </a:t>
            </a:r>
            <a:r>
              <a:rPr lang="en-CA" b="1" dirty="0">
                <a:effectLst/>
              </a:rPr>
              <a:t>responding</a:t>
            </a:r>
            <a:r>
              <a:rPr lang="en-CA" b="0" dirty="0">
                <a:effectLst/>
              </a:rPr>
              <a:t>.</a:t>
            </a:r>
          </a:p>
          <a:p>
            <a:pPr algn="l"/>
            <a:endParaRPr lang="en-CA" b="0" dirty="0">
              <a:effectLst/>
            </a:endParaRPr>
          </a:p>
          <a:p>
            <a:pPr algn="l"/>
            <a:r>
              <a:rPr lang="en-CA" b="0" dirty="0">
                <a:effectLst/>
              </a:rPr>
              <a:t>Here are some tips to facilitate active listening:</a:t>
            </a:r>
          </a:p>
          <a:p>
            <a:pPr>
              <a:buFont typeface="Arial" panose="020B0604020202020204" pitchFamily="34" charset="0"/>
              <a:buChar char="•"/>
            </a:pPr>
            <a:endParaRPr lang="en-CA" dirty="0">
              <a:effectLst/>
            </a:endParaRPr>
          </a:p>
          <a:p>
            <a:pPr>
              <a:buFont typeface="Arial" panose="020B0604020202020204" pitchFamily="34" charset="0"/>
              <a:buChar char="•"/>
            </a:pPr>
            <a:r>
              <a:rPr lang="en-CA" dirty="0">
                <a:effectLst/>
              </a:rPr>
              <a:t>Maintain eye contact with the speaker</a:t>
            </a:r>
          </a:p>
          <a:p>
            <a:pPr>
              <a:buFont typeface="Arial" panose="020B0604020202020204" pitchFamily="34" charset="0"/>
              <a:buChar char="•"/>
            </a:pPr>
            <a:r>
              <a:rPr lang="en-CA" dirty="0">
                <a:effectLst/>
              </a:rPr>
              <a:t>Don’t interrupt</a:t>
            </a:r>
          </a:p>
          <a:p>
            <a:pPr>
              <a:buFont typeface="Arial" panose="020B0604020202020204" pitchFamily="34" charset="0"/>
              <a:buChar char="•"/>
            </a:pPr>
            <a:r>
              <a:rPr lang="en-CA" dirty="0">
                <a:effectLst/>
              </a:rPr>
              <a:t>Focus your attention on the message, not your internal monologue.</a:t>
            </a:r>
          </a:p>
          <a:p>
            <a:pPr>
              <a:buFont typeface="Arial" panose="020B0604020202020204" pitchFamily="34" charset="0"/>
              <a:buChar char="•"/>
            </a:pPr>
            <a:r>
              <a:rPr lang="en-CA" dirty="0">
                <a:effectLst/>
              </a:rPr>
              <a:t>Restate the message in your own words and ask if you understood correctly.</a:t>
            </a:r>
          </a:p>
          <a:p>
            <a:pPr>
              <a:buFont typeface="Arial" panose="020B0604020202020204" pitchFamily="34" charset="0"/>
              <a:buChar char="•"/>
            </a:pPr>
            <a:r>
              <a:rPr lang="en-CA" dirty="0">
                <a:effectLst/>
              </a:rPr>
              <a:t>Ask clarifying questions to communicate interest and gain insight.</a:t>
            </a:r>
            <a:br>
              <a:rPr lang="en-CA" dirty="0">
                <a:effectLst/>
              </a:rPr>
            </a:br>
            <a:endParaRPr lang="en-CA" dirty="0">
              <a:effectLst/>
            </a:endParaRPr>
          </a:p>
          <a:p>
            <a:pPr algn="l"/>
            <a:endParaRPr lang="en-CA" b="0" dirty="0">
              <a:effectLst/>
            </a:endParaRPr>
          </a:p>
        </p:txBody>
      </p:sp>
    </p:spTree>
    <p:extLst>
      <p:ext uri="{BB962C8B-B14F-4D97-AF65-F5344CB8AC3E}">
        <p14:creationId xmlns:p14="http://schemas.microsoft.com/office/powerpoint/2010/main" val="355745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Cognitive </a:t>
            </a:r>
            <a:r>
              <a:rPr lang="en-CA" b="0" i="0" u="none" strike="noStrike" dirty="0">
                <a:solidFill>
                  <a:srgbClr val="373D3F"/>
                </a:solidFill>
                <a:effectLst/>
                <a:latin typeface="Encode Sans"/>
              </a:rPr>
              <a:t>conflict is productive and constructive. As we discussed, during the storming stage of team formation, there is often conflict.  However, the conflict is focused on the tasks, responsibilities, and roles and often serves to clarify these variables and create a clearer vision for the team when the conflict is resolved.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Affective</a:t>
            </a:r>
            <a:r>
              <a:rPr lang="en-CA" b="0" i="0" u="none" strike="noStrike" dirty="0">
                <a:solidFill>
                  <a:srgbClr val="373D3F"/>
                </a:solidFill>
                <a:effectLst/>
                <a:latin typeface="Encode Sans"/>
              </a:rPr>
              <a:t> conflict, however, is destructive. Here, disagreements are about personalities, personal choices, and feelings. This sort of conflict can lead to permanent group division and disharmony.</a:t>
            </a:r>
            <a:endParaRPr lang="en-US" dirty="0"/>
          </a:p>
        </p:txBody>
      </p:sp>
    </p:spTree>
    <p:extLst>
      <p:ext uri="{BB962C8B-B14F-4D97-AF65-F5344CB8AC3E}">
        <p14:creationId xmlns:p14="http://schemas.microsoft.com/office/powerpoint/2010/main" val="188268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373D3F"/>
                </a:solidFill>
                <a:effectLst/>
                <a:latin typeface="Encode Sans"/>
              </a:rPr>
              <a:t>NB - </a:t>
            </a:r>
            <a:r>
              <a:rPr lang="en-CA" b="0" i="0" u="none" strike="noStrike" dirty="0">
                <a:solidFill>
                  <a:srgbClr val="373D3F"/>
                </a:solidFill>
                <a:effectLst/>
                <a:latin typeface="Encode Sans"/>
              </a:rPr>
              <a:t>Conflicts are inevitable, but conflicts do not have to be dysfunctional. Understanding your conflict management style and possessing some conflict resolution skills will make you more effective in the work environment.</a:t>
            </a:r>
            <a:br>
              <a:rPr lang="en-CA" dirty="0"/>
            </a:br>
            <a:endParaRPr lang="en-CA" b="1" i="0" u="none" strike="noStrike" dirty="0">
              <a:solidFill>
                <a:srgbClr val="373D3F"/>
              </a:solidFill>
              <a:effectLst/>
              <a:latin typeface="Encode Sans"/>
            </a:endParaRPr>
          </a:p>
          <a:p>
            <a:pPr algn="l"/>
            <a:endParaRPr lang="en-CA" b="1" i="0" u="none" strike="noStrike" dirty="0">
              <a:solidFill>
                <a:srgbClr val="373D3F"/>
              </a:solidFill>
              <a:effectLst/>
              <a:latin typeface="Encode Sans"/>
            </a:endParaRPr>
          </a:p>
          <a:p>
            <a:pPr algn="l"/>
            <a:r>
              <a:rPr lang="en-CA" b="1" i="0" u="none" strike="noStrike" dirty="0">
                <a:solidFill>
                  <a:srgbClr val="373D3F"/>
                </a:solidFill>
                <a:effectLst/>
                <a:latin typeface="Encode Sans"/>
              </a:rPr>
              <a:t>Confront and Problem Solve:</a:t>
            </a:r>
            <a:r>
              <a:rPr lang="en-CA" b="0" i="0" u="none" strike="noStrike" dirty="0">
                <a:solidFill>
                  <a:srgbClr val="373D3F"/>
                </a:solidFill>
                <a:effectLst/>
                <a:latin typeface="Encode Sans"/>
              </a:rPr>
              <a:t> The most effective manner of resolving a conflict is to address it directly. First, the true source of the conflict must be identified.  The confrontation in this approach is gentle and tactful no combative and abusive. To ensure this strategy works, allow some time to pass between the conflict and problem-solving. An important advantage of this option is its focus on the issue that caused the conflict and not on the personalities involved in the conflict.</a:t>
            </a:r>
          </a:p>
          <a:p>
            <a:pPr algn="l"/>
            <a:endParaRPr lang="en-CA" b="0" i="0" u="none" strike="noStrike" dirty="0">
              <a:solidFill>
                <a:srgbClr val="373D3F"/>
              </a:solidFill>
              <a:effectLst/>
              <a:latin typeface="Encode Sans"/>
            </a:endParaRPr>
          </a:p>
          <a:p>
            <a:pPr algn="l"/>
            <a:r>
              <a:rPr lang="en-CA" b="1" i="0" u="none" strike="noStrike" dirty="0">
                <a:solidFill>
                  <a:srgbClr val="373D3F"/>
                </a:solidFill>
                <a:effectLst/>
                <a:latin typeface="Encode Sans"/>
              </a:rPr>
              <a:t>Reframing: </a:t>
            </a:r>
            <a:r>
              <a:rPr lang="en-CA" b="0" i="0" u="none" strike="noStrike" dirty="0">
                <a:solidFill>
                  <a:srgbClr val="373D3F"/>
                </a:solidFill>
                <a:effectLst/>
                <a:latin typeface="Encode Sans"/>
              </a:rPr>
              <a:t> Looking at a conflict from an alternative point of view helps to shed light on the causes of the conflict. </a:t>
            </a:r>
            <a:r>
              <a:rPr lang="en-CA" b="1" i="0" u="none" strike="noStrike" dirty="0">
                <a:solidFill>
                  <a:srgbClr val="373D3F"/>
                </a:solidFill>
                <a:effectLst/>
                <a:latin typeface="Encode Sans"/>
              </a:rPr>
              <a:t>Cognitive restructuring</a:t>
            </a:r>
            <a:r>
              <a:rPr lang="en-CA" b="0" i="0" u="none" strike="noStrike" dirty="0">
                <a:solidFill>
                  <a:srgbClr val="373D3F"/>
                </a:solidFill>
                <a:effectLst/>
                <a:latin typeface="Encode Sans"/>
              </a:rPr>
              <a:t> allows you to reframe the conflict and to gain insight into possible solutions. How you frame or choose your thoughts can determine the outcome of a conflict. Seeing the conflict from the other side allows you to also deal with the conflict in a positive way.</a:t>
            </a:r>
          </a:p>
          <a:p>
            <a:pPr algn="l"/>
            <a:endParaRPr lang="en-CA" b="0" i="0" u="none" strike="noStrike" dirty="0">
              <a:solidFill>
                <a:srgbClr val="373D3F"/>
              </a:solidFill>
              <a:effectLst/>
              <a:latin typeface="Encode Sans"/>
            </a:endParaRPr>
          </a:p>
          <a:p>
            <a:pPr algn="l"/>
            <a:r>
              <a:rPr lang="en-CA" b="1" i="0" u="none" strike="noStrike" dirty="0">
                <a:solidFill>
                  <a:srgbClr val="373D3F"/>
                </a:solidFill>
                <a:effectLst/>
                <a:latin typeface="Encode Sans"/>
              </a:rPr>
              <a:t>Appeal to Third Party:</a:t>
            </a:r>
            <a:r>
              <a:rPr lang="en-CA" b="0" i="0" u="none" strike="noStrike" dirty="0">
                <a:solidFill>
                  <a:srgbClr val="373D3F"/>
                </a:solidFill>
                <a:effectLst/>
                <a:latin typeface="Encode Sans"/>
              </a:rPr>
              <a:t> When there seems no path to a resolution, enlist the help of a third party with more power than you or the other parties in the conflict have. In many cases, simply suggesting that a third party will be contacted will encourage all parties to find their own resolution.</a:t>
            </a:r>
          </a:p>
          <a:p>
            <a:pPr algn="l"/>
            <a:endParaRPr lang="en-CA" b="0" i="0" u="none" strike="noStrike" dirty="0">
              <a:solidFill>
                <a:srgbClr val="373D3F"/>
              </a:solidFill>
              <a:effectLst/>
              <a:latin typeface="Encode Sans"/>
            </a:endParaRPr>
          </a:p>
          <a:p>
            <a:pPr algn="l"/>
            <a:r>
              <a:rPr lang="en-CA" b="1" i="0" u="none" strike="noStrike" dirty="0">
                <a:solidFill>
                  <a:srgbClr val="373D3F"/>
                </a:solidFill>
                <a:effectLst/>
                <a:latin typeface="Encode Sans"/>
              </a:rPr>
              <a:t>Negotiation:</a:t>
            </a:r>
            <a:r>
              <a:rPr lang="en-CA" b="0" i="0" u="none" strike="noStrike" dirty="0">
                <a:solidFill>
                  <a:srgbClr val="373D3F"/>
                </a:solidFill>
                <a:effectLst/>
                <a:latin typeface="Encode Sans"/>
              </a:rPr>
              <a:t> Conflicts often involve negotiations. Negotiations require that all parties are open to cooperating and to compromise.  Negotiation takes place frequently in the workplace. The achieve the best negotiations: create a positive negotiating environment, practice active listening, be reasonable, focus on common ground, make a last and final offer, be tactful.</a:t>
            </a:r>
          </a:p>
          <a:p>
            <a:endParaRPr lang="en-US" dirty="0"/>
          </a:p>
        </p:txBody>
      </p:sp>
    </p:spTree>
    <p:extLst>
      <p:ext uri="{BB962C8B-B14F-4D97-AF65-F5344CB8AC3E}">
        <p14:creationId xmlns:p14="http://schemas.microsoft.com/office/powerpoint/2010/main" val="276605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1183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Though plenty of business is done online these days, there really is no good substitute for face-to-face interaction.</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Customer service aside, face-to-face interactions are still vitally important to the functioning of any organization.</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In a study on the effectiveness of in-person requests for donations versus requests by e-mail, for instance, the in-person approach was found to be 34 times more successful.</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Our responsibility in handling that mix requires that we become competent in the use of a variety of devices that bring us a competitive advantage in our work.</a:t>
            </a:r>
          </a:p>
          <a:p>
            <a:endParaRPr lang="en-US" dirty="0"/>
          </a:p>
        </p:txBody>
      </p:sp>
    </p:spTree>
    <p:extLst>
      <p:ext uri="{BB962C8B-B14F-4D97-AF65-F5344CB8AC3E}">
        <p14:creationId xmlns:p14="http://schemas.microsoft.com/office/powerpoint/2010/main" val="416586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Let’s begin with the audience. Is your e-mail intended for one person, a department or an entire organization? Next, consider the purpose of your e-mail. Perhaps you are providing information to others, such as the results of a recent survey. Finally, consider whether you are going to provide the reader with an action item, such as providing you with their feedback within 2 days.</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It is best to create a draft of your e-mail and review it for accuracy. For extremely important e-mails, it may be helpful to draft the e-mail one day early and return to it the following day for a final proofread before hitting “send”. Should you write an e-mail while upset, it is best to create a draft of your proposed e-mail and then revisit the e-mail the following day before sending it to the intended audience. </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Once 24 hours have passed, you will often read your draft e-mail and decide not to send it as time has passed and you can see the situation more clearly.</a:t>
            </a:r>
          </a:p>
          <a:p>
            <a:pPr algn="l"/>
            <a:endParaRPr lang="en-CA" b="0" i="0" u="none" strike="noStrike" dirty="0">
              <a:solidFill>
                <a:srgbClr val="373D3F"/>
              </a:solidFill>
              <a:effectLst/>
              <a:latin typeface="Encode Sans"/>
            </a:endParaRPr>
          </a:p>
          <a:p>
            <a:pPr algn="l"/>
            <a:r>
              <a:rPr lang="en-CA" dirty="0"/>
              <a:t>NB…..</a:t>
            </a:r>
            <a:r>
              <a:rPr lang="en-CA" b="0" i="0" u="none" strike="noStrike" dirty="0">
                <a:solidFill>
                  <a:srgbClr val="373D3F"/>
                </a:solidFill>
                <a:effectLst/>
                <a:latin typeface="Encode Sans"/>
              </a:rPr>
              <a:t> Although e-mail is certainly a convenient method of communication, it isn’t always the right method of communication. </a:t>
            </a:r>
            <a:endParaRPr lang="en-US" dirty="0"/>
          </a:p>
        </p:txBody>
      </p:sp>
    </p:spTree>
    <p:extLst>
      <p:ext uri="{BB962C8B-B14F-4D97-AF65-F5344CB8AC3E}">
        <p14:creationId xmlns:p14="http://schemas.microsoft.com/office/powerpoint/2010/main" val="415573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hilarious but compromising selfie you posted on Instagram five years ago is still there for your potential employer to find, judge for what it says about your professionalism, and speculate about what customers might think if they saw it too. Some guidance about what can be done about those mistakes, as well as how to conduct ourselves properly moving forward, can help improve your employability.</a:t>
            </a:r>
            <a:r>
              <a:rPr lang="en-CA" b="0" i="0" u="sng" baseline="30000" dirty="0">
                <a:effectLst/>
                <a:latin typeface="Encode Sans"/>
                <a:hlinkClick r:id="rId3" tooltip="University of Minnesota Libraries Publishing. (2015). Text, E-mail, and Netiquette. In Business Communication for Success.  https://open.lib.umn.edu/businesscommunication/chapter/9-1-text-e-mail-and-netiquette/"/>
              </a:rPr>
              <a:t>[1]</a:t>
            </a:r>
            <a:endParaRPr lang="en-US" dirty="0"/>
          </a:p>
        </p:txBody>
      </p:sp>
    </p:spTree>
    <p:extLst>
      <p:ext uri="{BB962C8B-B14F-4D97-AF65-F5344CB8AC3E}">
        <p14:creationId xmlns:p14="http://schemas.microsoft.com/office/powerpoint/2010/main" val="42618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Legal Responsibilities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Your writing in a business context means that you represent yourself and your company. What you write and how you write it can be part of your company’s success but can also expose it to unintended consequences and legal responsibility. When you write, keep in mind that your words will keep on existing long after you have moved on to other projects.</a:t>
            </a:r>
          </a:p>
          <a:p>
            <a:endParaRPr lang="en-US" dirty="0"/>
          </a:p>
          <a:p>
            <a:endParaRPr lang="en-US" dirty="0"/>
          </a:p>
          <a:p>
            <a:pPr algn="l"/>
            <a:r>
              <a:rPr lang="en-CA" b="1" i="0" u="none" strike="noStrike" dirty="0">
                <a:solidFill>
                  <a:srgbClr val="003180"/>
                </a:solidFill>
                <a:effectLst/>
                <a:latin typeface="Raleway" pitchFamily="2" charset="77"/>
              </a:rPr>
              <a:t>Using Social Media Professionally</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Review sites, blogs, tweets, and online community forums are some of the continually developing means of social media being harnessed by business and industry to reach customers and other stakeholders. People’s comfort in the online environment forces businesses to market and interact there or risk a massive loss in sales and interest. </a:t>
            </a:r>
          </a:p>
          <a:p>
            <a:endParaRPr lang="en-US" dirty="0"/>
          </a:p>
        </p:txBody>
      </p:sp>
    </p:spTree>
    <p:extLst>
      <p:ext uri="{BB962C8B-B14F-4D97-AF65-F5344CB8AC3E}">
        <p14:creationId xmlns:p14="http://schemas.microsoft.com/office/powerpoint/2010/main" val="311121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A memo assumes a one-to-all perspective, broadcasting a message to a group audience, rather than to an individual. Memos are objective in tone and avoid all personal bias or subjective preference, especially because they may have legal standing when reflecting policies or procedures. Accuracy is therefore paramount in memos lest ambiguities result in mistakes that then become legal matters.</a:t>
            </a:r>
            <a:endParaRPr lang="en-CA" b="0" i="0" u="sng" strike="noStrike" baseline="30000" dirty="0">
              <a:solidFill>
                <a:srgbClr val="373D3F"/>
              </a:solidFill>
              <a:effectLst/>
              <a:latin typeface="Encode Sans"/>
            </a:endParaRPr>
          </a:p>
          <a:p>
            <a:endParaRPr lang="en-CA" b="0" i="0" u="sng" strike="noStrike" baseline="30000" dirty="0">
              <a:solidFill>
                <a:srgbClr val="373D3F"/>
              </a:solidFill>
              <a:effectLst/>
              <a:latin typeface="Encode Sans"/>
            </a:endParaRPr>
          </a:p>
          <a:p>
            <a:pPr algn="l"/>
            <a:r>
              <a:rPr lang="en-CA" b="1" i="0" u="none" strike="noStrike" dirty="0">
                <a:solidFill>
                  <a:srgbClr val="003180"/>
                </a:solidFill>
                <a:effectLst/>
                <a:latin typeface="Raleway" pitchFamily="2" charset="77"/>
              </a:rPr>
              <a:t>Memo Purpose</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A memo’s purpose is often to inform, but it occasionally includes an element of persuasion or call to action. Memos are most appropriately used for internal organizational messages that may be too detailed or too long to be communicated via an e-mail.  Memos allow organizations to clearly spell-out for all employees what is going on with a particular issue.</a:t>
            </a:r>
          </a:p>
          <a:p>
            <a:endParaRPr lang="en-US" dirty="0"/>
          </a:p>
        </p:txBody>
      </p:sp>
    </p:spTree>
    <p:extLst>
      <p:ext uri="{BB962C8B-B14F-4D97-AF65-F5344CB8AC3E}">
        <p14:creationId xmlns:p14="http://schemas.microsoft.com/office/powerpoint/2010/main" val="282132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33333"/>
                </a:solidFill>
                <a:effectLst/>
                <a:latin typeface="Encode Sans"/>
              </a:rPr>
              <a:t>A proposal formally bids on that contract and is therefore essential to gaining work.</a:t>
            </a:r>
            <a:br>
              <a:rPr lang="en-CA" dirty="0"/>
            </a:br>
            <a:endParaRPr lang="en-CA" dirty="0"/>
          </a:p>
          <a:p>
            <a:pPr algn="l"/>
            <a:r>
              <a:rPr lang="en-CA" b="1" i="0" u="none" strike="noStrike" dirty="0">
                <a:solidFill>
                  <a:srgbClr val="003180"/>
                </a:solidFill>
                <a:effectLst/>
                <a:latin typeface="Raleway" pitchFamily="2" charset="77"/>
              </a:rPr>
              <a:t>Purpose</a:t>
            </a:r>
            <a:r>
              <a:rPr lang="en-CA" b="0" i="0" u="none" strike="noStrike" dirty="0">
                <a:solidFill>
                  <a:srgbClr val="003180"/>
                </a:solidFill>
                <a:effectLst/>
                <a:latin typeface="Raleway" pitchFamily="2" charset="77"/>
              </a:rPr>
              <a:t> - </a:t>
            </a:r>
            <a:r>
              <a:rPr lang="en-CA" b="0" i="0" u="none" strike="noStrike" dirty="0">
                <a:solidFill>
                  <a:srgbClr val="333333"/>
                </a:solidFill>
                <a:effectLst/>
                <a:latin typeface="Encode Sans"/>
              </a:rPr>
              <a:t>Effective business proposals are built around a great idea or solution. While you may be able to present your normal product, service, or solution in an interesting way, you want your document and its solution to stand out against the background of competing proposals.</a:t>
            </a:r>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158977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Rarely are people okay being told that they’re laid off, their application has been rejected, their shipment got lost </a:t>
            </a:r>
            <a:r>
              <a:rPr lang="en-CA" b="0" i="0" u="none" strike="noStrike" dirty="0" err="1">
                <a:solidFill>
                  <a:srgbClr val="373D3F"/>
                </a:solidFill>
                <a:effectLst/>
                <a:latin typeface="Encode Sans"/>
              </a:rPr>
              <a:t>en</a:t>
            </a:r>
            <a:r>
              <a:rPr lang="en-CA" b="0" i="0" u="none" strike="noStrike" dirty="0">
                <a:solidFill>
                  <a:srgbClr val="373D3F"/>
                </a:solidFill>
                <a:effectLst/>
                <a:latin typeface="Encode Sans"/>
              </a:rPr>
              <a:t> route, prices or rates are increasing, their appointment has to be moved back several months, or they’re losing their benefits. Though some people prefer that the messenger be blunt about it, in most cases you can assume that the receiver will appreciate or even benefit from a more tactful, indirect approach.</a:t>
            </a:r>
          </a:p>
          <a:p>
            <a:br>
              <a:rPr lang="en-CA" dirty="0"/>
            </a:br>
            <a:endParaRPr lang="en-US" dirty="0"/>
          </a:p>
        </p:txBody>
      </p:sp>
    </p:spTree>
    <p:extLst>
      <p:ext uri="{BB962C8B-B14F-4D97-AF65-F5344CB8AC3E}">
        <p14:creationId xmlns:p14="http://schemas.microsoft.com/office/powerpoint/2010/main" val="36339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pressbooks.nscc.ca/buscomm/chapter/7-2-memo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tn57JI3CewI?utm_source=unsplash&amp;utm_medium=referral&amp;utm_content=creditCopyTex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unsplash.com/license" TargetMode="External"/><Relationship Id="rId4" Type="http://schemas.openxmlformats.org/officeDocument/2006/relationships/hyperlink" Target="https://unsplash.com/@sharonmccutcheon?utm_source=unsplash&amp;utm_medium=referral&amp;utm_content=creditCopyTex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teemit.com/knowledge/@kokuryo/the-importance-of-body-language" TargetMode="External"/><Relationship Id="rId4" Type="http://schemas.openxmlformats.org/officeDocument/2006/relationships/hyperlink" Target="https://pressbooks.nscc.ca/buscomm/chapter/unit-43-non-verbal-communic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pressbooks.nscc.ca/buscomm/chapter/unit-43-non-verbal-communica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photos/3Mhgvrk4tjM?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unsplash.com/license" TargetMode="External"/><Relationship Id="rId4" Type="http://schemas.openxmlformats.org/officeDocument/2006/relationships/hyperlink" Target="https://unsplash.com/@hostreviews?utm_source=unsplash&amp;utm_medium=referral&amp;utm_content=creditCopyTex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towfiqu999999?utm_source=unsplash&amp;utm_medium=referral&amp;utm_content=creditCopyText" TargetMode="External"/><Relationship Id="rId2" Type="http://schemas.openxmlformats.org/officeDocument/2006/relationships/hyperlink" Target="https://unsplash.com/photos/6FpGIdn45_A?utm_source=unsplash&amp;utm_medium=referral&amp;utm_content=creditCopyText"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unsplash.com/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615385"/>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pPr algn="l"/>
            <a:r>
              <a:rPr lang="en-US" sz="2500" b="1" dirty="0">
                <a:latin typeface="Arial" panose="020B0604020202020204" pitchFamily="34" charset="0"/>
                <a:cs typeface="Arial" panose="020B0604020202020204" pitchFamily="34" charset="0"/>
              </a:rPr>
              <a:t>CHAPTER 14: COMMUNICATION AND CONFLICT </a:t>
            </a:r>
          </a:p>
          <a:p>
            <a:pPr algn="l"/>
            <a:r>
              <a:rPr lang="en-US" sz="2500" b="1" dirty="0">
                <a:latin typeface="Arial" panose="020B0604020202020204" pitchFamily="34" charset="0"/>
                <a:cs typeface="Arial" panose="020B0604020202020204" pitchFamily="34" charset="0"/>
              </a:rPr>
              <a:t>                       RESOLUTION</a:t>
            </a:r>
            <a:endParaRPr lang="en-CA" sz="2000" b="0" i="0" cap="all" dirty="0">
              <a:solidFill>
                <a:srgbClr val="003180"/>
              </a:solidFill>
              <a:effectLst/>
              <a:latin typeface="Raleway" pitchFamily="2" charset="77"/>
            </a:endParaRPr>
          </a:p>
          <a:p>
            <a:pPr algn="l"/>
            <a:br>
              <a:rPr lang="en-CA" sz="2000" b="0" i="0" dirty="0">
                <a:effectLst/>
                <a:latin typeface="Encode Sans"/>
              </a:rPr>
            </a:br>
            <a:endParaRPr lang="en-CA" sz="2000" b="0" i="0" dirty="0">
              <a:effectLst/>
              <a:latin typeface="Encode Sans"/>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69D7-417C-31E1-4CE6-CA85E272A00D}"/>
              </a:ext>
            </a:extLst>
          </p:cNvPr>
          <p:cNvSpPr>
            <a:spLocks noGrp="1"/>
          </p:cNvSpPr>
          <p:nvPr>
            <p:ph type="title"/>
          </p:nvPr>
        </p:nvSpPr>
        <p:spPr/>
        <p:txBody>
          <a:bodyPr>
            <a:normAutofit fontScale="90000"/>
          </a:bodyPr>
          <a:lstStyle/>
          <a:p>
            <a:r>
              <a:rPr lang="en-US" dirty="0"/>
              <a:t>14.4 Traditional Written Communication III</a:t>
            </a:r>
            <a:br>
              <a:rPr lang="en-US" dirty="0"/>
            </a:br>
            <a:br>
              <a:rPr lang="en-US" dirty="0"/>
            </a:br>
            <a:endParaRPr lang="en-US" dirty="0"/>
          </a:p>
        </p:txBody>
      </p:sp>
      <p:sp>
        <p:nvSpPr>
          <p:cNvPr id="3" name="Text Placeholder 2">
            <a:extLst>
              <a:ext uri="{FF2B5EF4-FFF2-40B4-BE49-F238E27FC236}">
                <a16:creationId xmlns:a16="http://schemas.microsoft.com/office/drawing/2014/main" id="{2907E938-525C-526B-5590-894DACA48138}"/>
              </a:ext>
            </a:extLst>
          </p:cNvPr>
          <p:cNvSpPr>
            <a:spLocks noGrp="1"/>
          </p:cNvSpPr>
          <p:nvPr>
            <p:ph type="body" idx="1"/>
          </p:nvPr>
        </p:nvSpPr>
        <p:spPr>
          <a:xfrm>
            <a:off x="311700" y="1229875"/>
            <a:ext cx="3885727" cy="3339000"/>
          </a:xfrm>
        </p:spPr>
        <p:txBody>
          <a:bodyPr>
            <a:noAutofit/>
          </a:bodyPr>
          <a:lstStyle/>
          <a:p>
            <a:pPr marL="114300" indent="0">
              <a:buNone/>
            </a:pPr>
            <a:r>
              <a:rPr lang="en-US" sz="2000" b="1" dirty="0"/>
              <a:t>Memos</a:t>
            </a:r>
          </a:p>
          <a:p>
            <a:pPr marL="114300" indent="0">
              <a:buNone/>
            </a:pPr>
            <a:endParaRPr lang="en-US" sz="2000" dirty="0"/>
          </a:p>
          <a:p>
            <a:pPr marL="114300" indent="0">
              <a:buNone/>
            </a:pPr>
            <a:r>
              <a:rPr lang="en-CA" sz="2000" b="0" i="0" u="none" strike="noStrike" dirty="0">
                <a:solidFill>
                  <a:srgbClr val="373D3F"/>
                </a:solidFill>
                <a:effectLst/>
              </a:rPr>
              <a:t>A memo (or memorandum, meaning “reminder”) communicates policies, procedures, short reports, or related official business within an organization.</a:t>
            </a:r>
            <a:endParaRPr lang="en-US" sz="2000" dirty="0"/>
          </a:p>
          <a:p>
            <a:pPr marL="114300" indent="0">
              <a:buNone/>
            </a:pPr>
            <a:endParaRPr lang="en-US" sz="2000" dirty="0"/>
          </a:p>
          <a:p>
            <a:pPr marL="114300" indent="0">
              <a:buNone/>
            </a:pPr>
            <a:br>
              <a:rPr lang="en-US" sz="2000" dirty="0"/>
            </a:br>
            <a:endParaRPr lang="en-US" sz="2000" dirty="0"/>
          </a:p>
        </p:txBody>
      </p:sp>
      <p:pic>
        <p:nvPicPr>
          <p:cNvPr id="5" name="Picture 4">
            <a:extLst>
              <a:ext uri="{FF2B5EF4-FFF2-40B4-BE49-F238E27FC236}">
                <a16:creationId xmlns:a16="http://schemas.microsoft.com/office/drawing/2014/main" id="{806711AD-A519-7F09-639B-22082DC836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999654"/>
            <a:ext cx="4001696" cy="3569221"/>
          </a:xfrm>
          <a:prstGeom prst="rect">
            <a:avLst/>
          </a:prstGeom>
        </p:spPr>
      </p:pic>
      <p:sp>
        <p:nvSpPr>
          <p:cNvPr id="4" name="TextBox 3">
            <a:extLst>
              <a:ext uri="{FF2B5EF4-FFF2-40B4-BE49-F238E27FC236}">
                <a16:creationId xmlns:a16="http://schemas.microsoft.com/office/drawing/2014/main" id="{0C38C3C2-546B-06D8-B9BE-DFFFC5107ED3}"/>
              </a:ext>
            </a:extLst>
          </p:cNvPr>
          <p:cNvSpPr txBox="1"/>
          <p:nvPr/>
        </p:nvSpPr>
        <p:spPr>
          <a:xfrm>
            <a:off x="4946575" y="4568875"/>
            <a:ext cx="4572000" cy="469359"/>
          </a:xfrm>
          <a:prstGeom prst="rect">
            <a:avLst/>
          </a:prstGeom>
          <a:noFill/>
        </p:spPr>
        <p:txBody>
          <a:bodyPr wrap="square">
            <a:spAutoFit/>
          </a:bodyPr>
          <a:lstStyle/>
          <a:p>
            <a:r>
              <a:rPr lang="en-CA" sz="1050" dirty="0"/>
              <a:t>“</a:t>
            </a:r>
            <a:r>
              <a:rPr lang="en-CA" sz="1050" dirty="0">
                <a:hlinkClick r:id="rId4"/>
              </a:rPr>
              <a:t>Four Components of a Memo</a:t>
            </a:r>
            <a:r>
              <a:rPr lang="en-CA" sz="1050" dirty="0"/>
              <a:t>” by Jordan Smith, </a:t>
            </a:r>
            <a:r>
              <a:rPr lang="en-CA" sz="1050" dirty="0">
                <a:hlinkClick r:id="rId5"/>
              </a:rPr>
              <a:t>CC BY 4.0</a:t>
            </a:r>
            <a:br>
              <a:rPr lang="en-CA" dirty="0"/>
            </a:br>
            <a:endParaRPr lang="en-US" dirty="0"/>
          </a:p>
        </p:txBody>
      </p:sp>
    </p:spTree>
    <p:extLst>
      <p:ext uri="{BB962C8B-B14F-4D97-AF65-F5344CB8AC3E}">
        <p14:creationId xmlns:p14="http://schemas.microsoft.com/office/powerpoint/2010/main" val="192839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25B8-7CA2-354E-3978-9E0A974C9EB6}"/>
              </a:ext>
            </a:extLst>
          </p:cNvPr>
          <p:cNvSpPr>
            <a:spLocks noGrp="1"/>
          </p:cNvSpPr>
          <p:nvPr>
            <p:ph type="title"/>
          </p:nvPr>
        </p:nvSpPr>
        <p:spPr/>
        <p:txBody>
          <a:bodyPr>
            <a:normAutofit fontScale="90000"/>
          </a:bodyPr>
          <a:lstStyle/>
          <a:p>
            <a:r>
              <a:rPr lang="en-US" dirty="0"/>
              <a:t>14.4 Traditional Written Communication IV</a:t>
            </a:r>
            <a:br>
              <a:rPr lang="en-US" dirty="0"/>
            </a:br>
            <a:br>
              <a:rPr lang="en-US" dirty="0"/>
            </a:br>
            <a:endParaRPr lang="en-US" dirty="0"/>
          </a:p>
        </p:txBody>
      </p:sp>
      <p:sp>
        <p:nvSpPr>
          <p:cNvPr id="3" name="Text Placeholder 2">
            <a:extLst>
              <a:ext uri="{FF2B5EF4-FFF2-40B4-BE49-F238E27FC236}">
                <a16:creationId xmlns:a16="http://schemas.microsoft.com/office/drawing/2014/main" id="{DA77C59B-BD68-B6E3-216F-7FC3E8480E3B}"/>
              </a:ext>
            </a:extLst>
          </p:cNvPr>
          <p:cNvSpPr>
            <a:spLocks noGrp="1"/>
          </p:cNvSpPr>
          <p:nvPr>
            <p:ph type="body" idx="1"/>
          </p:nvPr>
        </p:nvSpPr>
        <p:spPr>
          <a:xfrm>
            <a:off x="311699" y="1229875"/>
            <a:ext cx="5086565"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Proposals</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33333"/>
                </a:solidFill>
                <a:effectLst/>
                <a:latin typeface="Arial" panose="020B0604020202020204" pitchFamily="34" charset="0"/>
                <a:cs typeface="Arial" panose="020B0604020202020204" pitchFamily="34" charset="0"/>
              </a:rPr>
              <a:t>A proposal is a business document that makes a case for your product or service to a hiring company or funding organization. Knowing how to write a proposal is a vital skill in business because organizations seeking services from business-to-business contractors will often put out a request for proposals, or RFP, to select the right contractor to perform the work. </a:t>
            </a:r>
            <a:endParaRPr lang="en-US" dirty="0">
              <a:latin typeface="Arial" panose="020B0604020202020204" pitchFamily="34" charset="0"/>
              <a:cs typeface="Arial" panose="020B0604020202020204" pitchFamily="34" charset="0"/>
            </a:endParaRPr>
          </a:p>
          <a:p>
            <a:pPr marL="11430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9B8512B-0816-5AFD-7C8A-5FE2DA9D775D}"/>
              </a:ext>
            </a:extLst>
          </p:cNvPr>
          <p:cNvSpPr txBox="1"/>
          <p:nvPr/>
        </p:nvSpPr>
        <p:spPr>
          <a:xfrm>
            <a:off x="6174552" y="4568875"/>
            <a:ext cx="4572000" cy="707886"/>
          </a:xfrm>
          <a:prstGeom prst="rect">
            <a:avLst/>
          </a:prstGeom>
          <a:noFill/>
        </p:spPr>
        <p:txBody>
          <a:bodyPr wrap="square">
            <a:spAutoFit/>
          </a:bodyPr>
          <a:lstStyle/>
          <a:p>
            <a:pPr algn="l"/>
            <a:r>
              <a:rPr lang="en-CA" sz="1050" b="0" i="0" dirty="0">
                <a:solidFill>
                  <a:srgbClr val="111111"/>
                </a:solidFill>
                <a:effectLst/>
                <a:latin typeface="+mn-lt"/>
                <a:hlinkClick r:id="rId3"/>
              </a:rPr>
              <a:t>Photo</a:t>
            </a:r>
            <a:r>
              <a:rPr lang="en-CA" sz="1050" b="0" i="0" dirty="0">
                <a:solidFill>
                  <a:srgbClr val="111111"/>
                </a:solidFill>
                <a:effectLst/>
                <a:latin typeface="+mn-lt"/>
              </a:rPr>
              <a:t> by </a:t>
            </a:r>
            <a:r>
              <a:rPr lang="en-CA" sz="1050" b="0" i="0" dirty="0">
                <a:solidFill>
                  <a:srgbClr val="767676"/>
                </a:solidFill>
                <a:effectLst/>
                <a:latin typeface="+mn-lt"/>
                <a:hlinkClick r:id="rId4"/>
              </a:rPr>
              <a:t>Alexander Grey</a:t>
            </a:r>
            <a:r>
              <a:rPr lang="en-CA" sz="1050" b="0" i="0" dirty="0">
                <a:solidFill>
                  <a:srgbClr val="767676"/>
                </a:solidFill>
                <a:effectLst/>
                <a:latin typeface="+mn-lt"/>
              </a:rPr>
              <a:t>, </a:t>
            </a:r>
            <a:r>
              <a:rPr lang="en-CA" sz="1050" b="0" i="0" dirty="0">
                <a:solidFill>
                  <a:srgbClr val="767676"/>
                </a:solidFill>
                <a:effectLst/>
                <a:latin typeface="+mn-lt"/>
                <a:hlinkClick r:id="rId5"/>
              </a:rPr>
              <a:t>Unsplash License</a:t>
            </a:r>
            <a:r>
              <a:rPr lang="en-CA" sz="1050" b="0" i="0" dirty="0">
                <a:solidFill>
                  <a:srgbClr val="111111"/>
                </a:solidFill>
                <a:effectLst/>
                <a:latin typeface="+mn-lt"/>
                <a:hlinkClick r:id="rId5"/>
              </a:rPr>
              <a:t> </a:t>
            </a:r>
            <a:endParaRPr lang="en-CA" sz="1050" b="0" i="0" dirty="0">
              <a:solidFill>
                <a:srgbClr val="111111"/>
              </a:solidFill>
              <a:effectLst/>
              <a:latin typeface="+mn-lt"/>
            </a:endParaRPr>
          </a:p>
          <a:p>
            <a:br>
              <a:rPr lang="en-CA" dirty="0"/>
            </a:br>
            <a:endParaRPr lang="en-US" dirty="0"/>
          </a:p>
        </p:txBody>
      </p:sp>
      <p:pic>
        <p:nvPicPr>
          <p:cNvPr id="7" name="Picture 6">
            <a:extLst>
              <a:ext uri="{FF2B5EF4-FFF2-40B4-BE49-F238E27FC236}">
                <a16:creationId xmlns:a16="http://schemas.microsoft.com/office/drawing/2014/main" id="{A714B1EB-A62A-C9FA-ADA2-F20723B5F27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50688" y="1258617"/>
            <a:ext cx="3196071" cy="3339001"/>
          </a:xfrm>
          <a:prstGeom prst="rect">
            <a:avLst/>
          </a:prstGeom>
        </p:spPr>
      </p:pic>
    </p:spTree>
    <p:extLst>
      <p:ext uri="{BB962C8B-B14F-4D97-AF65-F5344CB8AC3E}">
        <p14:creationId xmlns:p14="http://schemas.microsoft.com/office/powerpoint/2010/main" val="361655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BDF3-946B-729B-ACE3-88EEC944C4B7}"/>
              </a:ext>
            </a:extLst>
          </p:cNvPr>
          <p:cNvSpPr>
            <a:spLocks noGrp="1"/>
          </p:cNvSpPr>
          <p:nvPr>
            <p:ph type="title"/>
          </p:nvPr>
        </p:nvSpPr>
        <p:spPr/>
        <p:txBody>
          <a:bodyPr>
            <a:normAutofit fontScale="90000"/>
          </a:bodyPr>
          <a:lstStyle/>
          <a:p>
            <a:r>
              <a:rPr lang="en-US" dirty="0"/>
              <a:t>14.5 Delivering Difficult Messages I</a:t>
            </a:r>
            <a:br>
              <a:rPr lang="en-US" dirty="0"/>
            </a:br>
            <a:br>
              <a:rPr lang="en-US" dirty="0"/>
            </a:br>
            <a:endParaRPr lang="en-US" dirty="0"/>
          </a:p>
        </p:txBody>
      </p:sp>
      <p:sp>
        <p:nvSpPr>
          <p:cNvPr id="3" name="Text Placeholder 2">
            <a:extLst>
              <a:ext uri="{FF2B5EF4-FFF2-40B4-BE49-F238E27FC236}">
                <a16:creationId xmlns:a16="http://schemas.microsoft.com/office/drawing/2014/main" id="{92BE59A7-A89F-A6BE-2EDE-436E3E1405EC}"/>
              </a:ext>
            </a:extLst>
          </p:cNvPr>
          <p:cNvSpPr>
            <a:spLocks noGrp="1"/>
          </p:cNvSpPr>
          <p:nvPr>
            <p:ph type="body" idx="1"/>
          </p:nvPr>
        </p:nvSpPr>
        <p:spPr>
          <a:xfrm>
            <a:off x="311700" y="1804500"/>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Just as in life, the workplace isn’t always sunny. Sometimes things don’t go according to plan, and it’s your job to communicate about them in a way that doesn’t ruin your relationships with customers, coworkers, managers, the public, and other stakeholders. </a:t>
            </a:r>
            <a:r>
              <a:rPr lang="en-CA" sz="2000" b="1" i="0" u="none" strike="noStrike" dirty="0">
                <a:solidFill>
                  <a:srgbClr val="373D3F"/>
                </a:solidFill>
                <a:effectLst/>
                <a:latin typeface="Arial" panose="020B0604020202020204" pitchFamily="34" charset="0"/>
                <a:cs typeface="Arial" panose="020B0604020202020204" pitchFamily="34" charset="0"/>
              </a:rPr>
              <a:t>When doing damage control, bad-news messages require care and skillful language because your main point will meet resistance.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75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C47B-26AF-21CD-C0AA-00A9CFBEB6DD}"/>
              </a:ext>
            </a:extLst>
          </p:cNvPr>
          <p:cNvSpPr>
            <a:spLocks noGrp="1"/>
          </p:cNvSpPr>
          <p:nvPr>
            <p:ph type="title"/>
          </p:nvPr>
        </p:nvSpPr>
        <p:spPr/>
        <p:txBody>
          <a:bodyPr>
            <a:normAutofit fontScale="90000"/>
          </a:bodyPr>
          <a:lstStyle/>
          <a:p>
            <a:r>
              <a:rPr lang="en-US" dirty="0"/>
              <a:t>14.5 Delivering Difficult Messages II</a:t>
            </a:r>
            <a:br>
              <a:rPr lang="en-US" dirty="0"/>
            </a:br>
            <a:br>
              <a:rPr lang="en-US" dirty="0"/>
            </a:br>
            <a:endParaRPr lang="en-US" dirty="0"/>
          </a:p>
        </p:txBody>
      </p:sp>
      <p:sp>
        <p:nvSpPr>
          <p:cNvPr id="3" name="Text Placeholder 2">
            <a:extLst>
              <a:ext uri="{FF2B5EF4-FFF2-40B4-BE49-F238E27FC236}">
                <a16:creationId xmlns:a16="http://schemas.microsoft.com/office/drawing/2014/main" id="{58A7A127-17AA-D740-245E-4E3DAFD9B8D6}"/>
              </a:ext>
            </a:extLst>
          </p:cNvPr>
          <p:cNvSpPr>
            <a:spLocks noGrp="1"/>
          </p:cNvSpPr>
          <p:nvPr>
            <p:ph type="body" idx="1"/>
          </p:nvPr>
        </p:nvSpPr>
        <p:spPr/>
        <p:txBody>
          <a:bodyPr>
            <a:noAutofit/>
          </a:bodyPr>
          <a:lstStyle/>
          <a:p>
            <a:pPr marL="114300" indent="0">
              <a:buNone/>
            </a:pPr>
            <a:r>
              <a:rPr lang="en-US" sz="2000" b="1" dirty="0">
                <a:latin typeface="Arial" panose="020B0604020202020204" pitchFamily="34" charset="0"/>
                <a:cs typeface="Arial" panose="020B0604020202020204" pitchFamily="34" charset="0"/>
              </a:rPr>
              <a:t>The Seven Goals of Bad-news Messages</a:t>
            </a:r>
          </a:p>
          <a:p>
            <a:endParaRPr lang="en-US" sz="2000" dirty="0">
              <a:latin typeface="Arial" panose="020B0604020202020204" pitchFamily="34" charset="0"/>
              <a:cs typeface="Arial" panose="020B0604020202020204" pitchFamily="34" charset="0"/>
            </a:endParaRP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Be clear and concise to avoid being asked for additional clarification.</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Help the receiver understand and accept the news.</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Reduce the anxiety associated with the bad news as much as possible by expressing sympathy or empathy.</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Maintain trust and respect between you and your audience to ensure the possibility of good future relations.</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Deliver the bad news in a timely fashion in the appropriate channel(s).</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Avoid the legal liability that comes with admitting negligence or guilt.</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Achieve the designated business outcome.</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91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3478-8B63-2EFE-3C16-61BC80F9B341}"/>
              </a:ext>
            </a:extLst>
          </p:cNvPr>
          <p:cNvSpPr>
            <a:spLocks noGrp="1"/>
          </p:cNvSpPr>
          <p:nvPr>
            <p:ph type="title"/>
          </p:nvPr>
        </p:nvSpPr>
        <p:spPr/>
        <p:txBody>
          <a:bodyPr>
            <a:normAutofit fontScale="90000"/>
          </a:bodyPr>
          <a:lstStyle/>
          <a:p>
            <a:r>
              <a:rPr lang="en-US" dirty="0"/>
              <a:t>14.5 Delivering Difficult Messages III</a:t>
            </a:r>
            <a:br>
              <a:rPr lang="en-US" dirty="0"/>
            </a:br>
            <a:br>
              <a:rPr lang="en-US" dirty="0"/>
            </a:br>
            <a:endParaRPr lang="en-US" dirty="0"/>
          </a:p>
        </p:txBody>
      </p:sp>
      <p:sp>
        <p:nvSpPr>
          <p:cNvPr id="3" name="Text Placeholder 2">
            <a:extLst>
              <a:ext uri="{FF2B5EF4-FFF2-40B4-BE49-F238E27FC236}">
                <a16:creationId xmlns:a16="http://schemas.microsoft.com/office/drawing/2014/main" id="{94047896-B910-9292-ACE1-4C2C6619FD44}"/>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Organizing an Indirect Bad-news Message</a:t>
            </a:r>
          </a:p>
          <a:p>
            <a:pPr marL="114300" indent="0">
              <a:buNone/>
            </a:pPr>
            <a:endParaRPr lang="en-US" sz="2000" dirty="0">
              <a:latin typeface="Arial" panose="020B0604020202020204" pitchFamily="34" charset="0"/>
              <a:cs typeface="Arial" panose="020B0604020202020204" pitchFamily="34" charset="0"/>
            </a:endParaRPr>
          </a:p>
          <a:p>
            <a:pPr marL="114300" indent="0" algn="l">
              <a:buNone/>
            </a:pPr>
            <a:r>
              <a:rPr lang="en-CA" sz="2000" b="0" i="0" u="none" strike="noStrike" dirty="0">
                <a:solidFill>
                  <a:srgbClr val="373D3F"/>
                </a:solidFill>
                <a:effectLst/>
                <a:latin typeface="Arial" panose="020B0604020202020204" pitchFamily="34" charset="0"/>
                <a:cs typeface="Arial" panose="020B0604020202020204" pitchFamily="34" charset="0"/>
              </a:rPr>
              <a:t>Key to avoiding misunderstandings when delivering bad news, then, is the following four-part organization:</a:t>
            </a:r>
          </a:p>
          <a:p>
            <a:pPr algn="l"/>
            <a:endParaRPr lang="en-CA" sz="2000" b="0" i="0" u="none" strike="noStrike" dirty="0">
              <a:solidFill>
                <a:srgbClr val="373D3F"/>
              </a:solidFill>
              <a:effectLst/>
              <a:latin typeface="Arial" panose="020B0604020202020204" pitchFamily="34" charset="0"/>
              <a:cs typeface="Arial" panose="020B0604020202020204" pitchFamily="34" charset="0"/>
            </a:endParaRP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Buffer</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Justification</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Bad news + redirection</a:t>
            </a:r>
          </a:p>
          <a:p>
            <a:pPr algn="l">
              <a:buFont typeface="+mj-lt"/>
              <a:buAutoNum type="arabicPeriod"/>
            </a:pPr>
            <a:r>
              <a:rPr lang="en-CA" sz="2000" b="0" i="0" u="none" strike="noStrike" dirty="0">
                <a:solidFill>
                  <a:srgbClr val="373D3F"/>
                </a:solidFill>
                <a:effectLst/>
                <a:latin typeface="Arial" panose="020B0604020202020204" pitchFamily="34" charset="0"/>
                <a:cs typeface="Arial" panose="020B0604020202020204" pitchFamily="34" charset="0"/>
              </a:rPr>
              <a:t>Positive action closing</a:t>
            </a:r>
          </a:p>
        </p:txBody>
      </p:sp>
    </p:spTree>
    <p:extLst>
      <p:ext uri="{BB962C8B-B14F-4D97-AF65-F5344CB8AC3E}">
        <p14:creationId xmlns:p14="http://schemas.microsoft.com/office/powerpoint/2010/main" val="82319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5A5C-ED4F-77A9-BDC9-6BD8AB47556A}"/>
              </a:ext>
            </a:extLst>
          </p:cNvPr>
          <p:cNvSpPr>
            <a:spLocks noGrp="1"/>
          </p:cNvSpPr>
          <p:nvPr>
            <p:ph type="title"/>
          </p:nvPr>
        </p:nvSpPr>
        <p:spPr/>
        <p:txBody>
          <a:bodyPr>
            <a:normAutofit fontScale="90000"/>
          </a:bodyPr>
          <a:lstStyle/>
          <a:p>
            <a:r>
              <a:rPr lang="en-US" dirty="0"/>
              <a:t>14.6 Non-verbal Communication I</a:t>
            </a:r>
            <a:br>
              <a:rPr lang="en-US" dirty="0"/>
            </a:br>
            <a:br>
              <a:rPr lang="en-US" dirty="0"/>
            </a:br>
            <a:endParaRPr lang="en-US" dirty="0"/>
          </a:p>
        </p:txBody>
      </p:sp>
      <p:sp>
        <p:nvSpPr>
          <p:cNvPr id="3" name="Text Placeholder 2">
            <a:extLst>
              <a:ext uri="{FF2B5EF4-FFF2-40B4-BE49-F238E27FC236}">
                <a16:creationId xmlns:a16="http://schemas.microsoft.com/office/drawing/2014/main" id="{44EE3824-1354-970B-F79F-6DF2797A62AB}"/>
              </a:ext>
            </a:extLst>
          </p:cNvPr>
          <p:cNvSpPr>
            <a:spLocks noGrp="1"/>
          </p:cNvSpPr>
          <p:nvPr>
            <p:ph type="body" idx="1"/>
          </p:nvPr>
        </p:nvSpPr>
        <p:spPr>
          <a:xfrm>
            <a:off x="124549" y="1804500"/>
            <a:ext cx="3665253" cy="3339000"/>
          </a:xfrm>
        </p:spPr>
        <p:txBody>
          <a:bodyPr>
            <a:noAutofit/>
          </a:bodyPr>
          <a:lstStyle/>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 </a:t>
            </a:r>
            <a:r>
              <a:rPr lang="en-CA" b="1" i="0" u="none" strike="noStrike" dirty="0">
                <a:solidFill>
                  <a:srgbClr val="373D3F"/>
                </a:solidFill>
                <a:effectLst/>
                <a:latin typeface="Arial" panose="020B0604020202020204" pitchFamily="34" charset="0"/>
                <a:cs typeface="Arial" panose="020B0604020202020204" pitchFamily="34" charset="0"/>
              </a:rPr>
              <a:t>Nonverbal communication </a:t>
            </a:r>
            <a:r>
              <a:rPr lang="en-CA" b="0" i="0" u="none" strike="noStrike" dirty="0">
                <a:solidFill>
                  <a:srgbClr val="373D3F"/>
                </a:solidFill>
                <a:effectLst/>
                <a:latin typeface="Arial" panose="020B0604020202020204" pitchFamily="34" charset="0"/>
                <a:cs typeface="Arial" panose="020B0604020202020204" pitchFamily="34" charset="0"/>
              </a:rPr>
              <a:t>is the process of conveying a message without the use of words. It can include gestures and facial expressions, tone of voice, timing, posture and where you stand as you communicate. </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52F0349-FAA6-0A61-94CF-FD9DD09396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58875" y="1469206"/>
            <a:ext cx="4860576" cy="3136054"/>
          </a:xfrm>
          <a:prstGeom prst="rect">
            <a:avLst/>
          </a:prstGeom>
        </p:spPr>
      </p:pic>
      <p:sp>
        <p:nvSpPr>
          <p:cNvPr id="4" name="TextBox 3">
            <a:extLst>
              <a:ext uri="{FF2B5EF4-FFF2-40B4-BE49-F238E27FC236}">
                <a16:creationId xmlns:a16="http://schemas.microsoft.com/office/drawing/2014/main" id="{09DA5D36-691C-D669-2B58-17DCD1189250}"/>
              </a:ext>
            </a:extLst>
          </p:cNvPr>
          <p:cNvSpPr txBox="1"/>
          <p:nvPr/>
        </p:nvSpPr>
        <p:spPr>
          <a:xfrm>
            <a:off x="4158875" y="4605260"/>
            <a:ext cx="5229649" cy="261610"/>
          </a:xfrm>
          <a:prstGeom prst="rect">
            <a:avLst/>
          </a:prstGeom>
          <a:noFill/>
        </p:spPr>
        <p:txBody>
          <a:bodyPr wrap="square">
            <a:spAutoFit/>
          </a:bodyPr>
          <a:lstStyle/>
          <a:p>
            <a:pPr algn="l"/>
            <a:r>
              <a:rPr lang="en-CA" sz="1050" dirty="0">
                <a:hlinkClick r:id="rId4"/>
              </a:rPr>
              <a:t>Nonverbal communication makes up 93% of our communication</a:t>
            </a:r>
            <a:r>
              <a:rPr lang="en-CA" sz="1050" dirty="0"/>
              <a:t>, (</a:t>
            </a:r>
            <a:r>
              <a:rPr lang="en-CA" sz="1050" dirty="0" err="1">
                <a:hlinkClick r:id="rId5"/>
              </a:rPr>
              <a:t>Steemit</a:t>
            </a:r>
            <a:r>
              <a:rPr lang="en-CA" sz="1050" dirty="0"/>
              <a:t>, 2017)</a:t>
            </a:r>
            <a:endParaRPr lang="en-US" sz="1050" dirty="0"/>
          </a:p>
        </p:txBody>
      </p:sp>
    </p:spTree>
    <p:extLst>
      <p:ext uri="{BB962C8B-B14F-4D97-AF65-F5344CB8AC3E}">
        <p14:creationId xmlns:p14="http://schemas.microsoft.com/office/powerpoint/2010/main" val="218374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9419-147C-CEC9-EBC1-22109E3AC106}"/>
              </a:ext>
            </a:extLst>
          </p:cNvPr>
          <p:cNvSpPr>
            <a:spLocks noGrp="1"/>
          </p:cNvSpPr>
          <p:nvPr>
            <p:ph type="title"/>
          </p:nvPr>
        </p:nvSpPr>
        <p:spPr/>
        <p:txBody>
          <a:bodyPr>
            <a:normAutofit fontScale="90000"/>
          </a:bodyPr>
          <a:lstStyle/>
          <a:p>
            <a:r>
              <a:rPr lang="en-US" dirty="0"/>
              <a:t>14.6 Non-verbal Communication II</a:t>
            </a:r>
            <a:br>
              <a:rPr lang="en-US" dirty="0"/>
            </a:br>
            <a:br>
              <a:rPr lang="en-US" dirty="0"/>
            </a:br>
            <a:endParaRPr lang="en-US" dirty="0"/>
          </a:p>
        </p:txBody>
      </p:sp>
      <p:sp>
        <p:nvSpPr>
          <p:cNvPr id="3" name="Text Placeholder 2">
            <a:extLst>
              <a:ext uri="{FF2B5EF4-FFF2-40B4-BE49-F238E27FC236}">
                <a16:creationId xmlns:a16="http://schemas.microsoft.com/office/drawing/2014/main" id="{AC464192-D16C-6A85-B895-C3A9A923E442}"/>
              </a:ext>
            </a:extLst>
          </p:cNvPr>
          <p:cNvSpPr>
            <a:spLocks noGrp="1"/>
          </p:cNvSpPr>
          <p:nvPr>
            <p:ph type="body" idx="1"/>
          </p:nvPr>
        </p:nvSpPr>
        <p:spPr/>
        <p:txBody>
          <a:bodyPr>
            <a:noAutofit/>
          </a:bodyPr>
          <a:lstStyle/>
          <a:p>
            <a:pPr marL="114300" indent="0">
              <a:buNone/>
            </a:pPr>
            <a:r>
              <a:rPr lang="en-US" b="1" dirty="0">
                <a:latin typeface="Arial" panose="020B0604020202020204" pitchFamily="34" charset="0"/>
                <a:cs typeface="Arial" panose="020B0604020202020204" pitchFamily="34" charset="0"/>
              </a:rPr>
              <a:t>Types of Non-verbal Communication</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Eight types of non-verbal communication are:</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a:buAutoNum type="arabicPeriod"/>
            </a:pPr>
            <a:r>
              <a:rPr lang="en-US" dirty="0">
                <a:latin typeface="Arial" panose="020B0604020202020204" pitchFamily="34" charset="0"/>
                <a:cs typeface="Arial" panose="020B0604020202020204" pitchFamily="34" charset="0"/>
              </a:rPr>
              <a:t>Body language</a:t>
            </a:r>
          </a:p>
          <a:p>
            <a:pPr>
              <a:buFont typeface="Roboto"/>
              <a:buAutoNum type="arabicPeriod"/>
            </a:pPr>
            <a:r>
              <a:rPr lang="en-US" dirty="0">
                <a:latin typeface="Arial" panose="020B0604020202020204" pitchFamily="34" charset="0"/>
                <a:cs typeface="Arial" panose="020B0604020202020204" pitchFamily="34" charset="0"/>
              </a:rPr>
              <a:t>Space or Proxemics</a:t>
            </a:r>
          </a:p>
          <a:p>
            <a:pPr>
              <a:buFont typeface="Roboto"/>
              <a:buAutoNum type="arabicPeriod"/>
            </a:pPr>
            <a:r>
              <a:rPr lang="en-US" dirty="0">
                <a:latin typeface="Arial" panose="020B0604020202020204" pitchFamily="34" charset="0"/>
                <a:cs typeface="Arial" panose="020B0604020202020204" pitchFamily="34" charset="0"/>
              </a:rPr>
              <a:t>Paralanguage</a:t>
            </a:r>
          </a:p>
          <a:p>
            <a:pPr>
              <a:buFont typeface="Roboto"/>
              <a:buAutoNum type="arabicPeriod"/>
            </a:pPr>
            <a:r>
              <a:rPr lang="en-US" dirty="0">
                <a:latin typeface="Arial" panose="020B0604020202020204" pitchFamily="34" charset="0"/>
                <a:cs typeface="Arial" panose="020B0604020202020204" pitchFamily="34" charset="0"/>
              </a:rPr>
              <a:t>Time or Chronemics</a:t>
            </a:r>
          </a:p>
          <a:p>
            <a:pPr>
              <a:buFont typeface="Roboto"/>
              <a:buAutoNum type="arabicPeriod"/>
            </a:pPr>
            <a:r>
              <a:rPr lang="en-US" dirty="0">
                <a:latin typeface="Arial" panose="020B0604020202020204" pitchFamily="34" charset="0"/>
                <a:cs typeface="Arial" panose="020B0604020202020204" pitchFamily="34" charset="0"/>
              </a:rPr>
              <a:t>Physical Characteristics</a:t>
            </a:r>
          </a:p>
          <a:p>
            <a:pPr>
              <a:buFont typeface="Roboto"/>
              <a:buAutoNum type="arabicPeriod"/>
            </a:pPr>
            <a:r>
              <a:rPr lang="en-US" dirty="0">
                <a:latin typeface="Arial" panose="020B0604020202020204" pitchFamily="34" charset="0"/>
                <a:cs typeface="Arial" panose="020B0604020202020204" pitchFamily="34" charset="0"/>
              </a:rPr>
              <a:t>Touch</a:t>
            </a:r>
          </a:p>
          <a:p>
            <a:pPr>
              <a:buFont typeface="Roboto"/>
              <a:buAutoNum type="arabicPeriod"/>
            </a:pPr>
            <a:r>
              <a:rPr lang="en-US" dirty="0">
                <a:latin typeface="Arial" panose="020B0604020202020204" pitchFamily="34" charset="0"/>
                <a:cs typeface="Arial" panose="020B0604020202020204" pitchFamily="34" charset="0"/>
              </a:rPr>
              <a:t>Artifacts</a:t>
            </a:r>
          </a:p>
          <a:p>
            <a:pPr>
              <a:buFont typeface="Roboto"/>
              <a:buAutoNum type="arabicPeriod"/>
            </a:pPr>
            <a:r>
              <a:rPr lang="en-US" dirty="0">
                <a:latin typeface="Arial" panose="020B0604020202020204" pitchFamily="34" charset="0"/>
                <a:cs typeface="Arial" panose="020B0604020202020204" pitchFamily="34" charset="0"/>
              </a:rPr>
              <a:t>Environment</a:t>
            </a:r>
          </a:p>
          <a:p>
            <a:pPr marL="114300" indent="0">
              <a:buNone/>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114300" indent="0">
              <a:buNone/>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53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0C88-40E5-5959-E803-E89D3BF79F3B}"/>
              </a:ext>
            </a:extLst>
          </p:cNvPr>
          <p:cNvSpPr>
            <a:spLocks noGrp="1"/>
          </p:cNvSpPr>
          <p:nvPr>
            <p:ph type="title"/>
          </p:nvPr>
        </p:nvSpPr>
        <p:spPr/>
        <p:txBody>
          <a:bodyPr>
            <a:normAutofit fontScale="90000"/>
          </a:bodyPr>
          <a:lstStyle/>
          <a:p>
            <a:r>
              <a:rPr lang="en-US" dirty="0"/>
              <a:t>14.6 Non-verbal Communication III</a:t>
            </a:r>
            <a:br>
              <a:rPr lang="en-US" dirty="0"/>
            </a:br>
            <a:br>
              <a:rPr lang="en-US" dirty="0"/>
            </a:br>
            <a:endParaRPr lang="en-US" dirty="0"/>
          </a:p>
        </p:txBody>
      </p:sp>
      <p:sp>
        <p:nvSpPr>
          <p:cNvPr id="3" name="Text Placeholder 2">
            <a:extLst>
              <a:ext uri="{FF2B5EF4-FFF2-40B4-BE49-F238E27FC236}">
                <a16:creationId xmlns:a16="http://schemas.microsoft.com/office/drawing/2014/main" id="{7B61F161-A4C7-B2A3-5321-9530CA3146A7}"/>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Developing Your Non-verbal Communication Skills</a:t>
            </a:r>
          </a:p>
          <a:p>
            <a:pPr marL="114300" indent="0" algn="l">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Nonverbal communication is an important aspect of business communication, from the context of interpersonal interaction to a public presentation. It is a dynamic, complex, and challenging aspect of communication. You are never done learning and adapting to your environment and context, and improving your understanding of nonverbal communication comes with the territory.</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84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B292-75CD-EFE9-CD7C-4FA37D5A61E9}"/>
              </a:ext>
            </a:extLst>
          </p:cNvPr>
          <p:cNvSpPr>
            <a:spLocks noGrp="1"/>
          </p:cNvSpPr>
          <p:nvPr>
            <p:ph type="title"/>
          </p:nvPr>
        </p:nvSpPr>
        <p:spPr/>
        <p:txBody>
          <a:bodyPr>
            <a:normAutofit fontScale="90000"/>
          </a:bodyPr>
          <a:lstStyle/>
          <a:p>
            <a:r>
              <a:rPr lang="en-US" dirty="0"/>
              <a:t>14.6 Non-verbal Communication IV</a:t>
            </a:r>
            <a:br>
              <a:rPr lang="en-US" dirty="0"/>
            </a:br>
            <a:br>
              <a:rPr lang="en-US" dirty="0"/>
            </a:br>
            <a:endParaRPr lang="en-US" dirty="0"/>
          </a:p>
        </p:txBody>
      </p:sp>
      <p:sp>
        <p:nvSpPr>
          <p:cNvPr id="3" name="Text Placeholder 2">
            <a:extLst>
              <a:ext uri="{FF2B5EF4-FFF2-40B4-BE49-F238E27FC236}">
                <a16:creationId xmlns:a16="http://schemas.microsoft.com/office/drawing/2014/main" id="{DC4E0151-4203-BA4C-9A73-BFB82B4E451E}"/>
              </a:ext>
            </a:extLst>
          </p:cNvPr>
          <p:cNvSpPr>
            <a:spLocks noGrp="1"/>
          </p:cNvSpPr>
          <p:nvPr>
            <p:ph type="body" idx="1"/>
          </p:nvPr>
        </p:nvSpPr>
        <p:spPr>
          <a:xfrm>
            <a:off x="311700" y="1064815"/>
            <a:ext cx="8520600" cy="3339000"/>
          </a:xfrm>
        </p:spPr>
        <p:txBody>
          <a:bodyPr/>
          <a:lstStyle/>
          <a:p>
            <a:pPr marL="114300" indent="0">
              <a:buNone/>
            </a:pPr>
            <a:r>
              <a:rPr lang="en-US" b="1" dirty="0"/>
              <a:t>Active Listening</a:t>
            </a:r>
          </a:p>
          <a:p>
            <a:pPr marL="114300" indent="0">
              <a:buNone/>
            </a:pPr>
            <a:br>
              <a:rPr lang="en-US" dirty="0"/>
            </a:br>
            <a:endParaRPr lang="en-US" dirty="0"/>
          </a:p>
          <a:p>
            <a:pPr marL="114300" indent="0">
              <a:buNone/>
            </a:pPr>
            <a:br>
              <a:rPr lang="en-US" dirty="0"/>
            </a:br>
            <a:endParaRPr lang="en-US" dirty="0"/>
          </a:p>
        </p:txBody>
      </p:sp>
      <p:pic>
        <p:nvPicPr>
          <p:cNvPr id="5" name="Picture 4" descr="There are five steps in the listening process: selecting, attending, understanding, remembering, and responding">
            <a:extLst>
              <a:ext uri="{FF2B5EF4-FFF2-40B4-BE49-F238E27FC236}">
                <a16:creationId xmlns:a16="http://schemas.microsoft.com/office/drawing/2014/main" id="{CAF7E11F-4FE8-B2F0-B8CB-B29C74573ED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32192" y="1445529"/>
            <a:ext cx="6618988" cy="3197781"/>
          </a:xfrm>
          <a:prstGeom prst="rect">
            <a:avLst/>
          </a:prstGeom>
        </p:spPr>
      </p:pic>
      <p:sp>
        <p:nvSpPr>
          <p:cNvPr id="4" name="TextBox 3">
            <a:extLst>
              <a:ext uri="{FF2B5EF4-FFF2-40B4-BE49-F238E27FC236}">
                <a16:creationId xmlns:a16="http://schemas.microsoft.com/office/drawing/2014/main" id="{50D27150-1F39-F878-CC1F-DCD6DB1F065D}"/>
              </a:ext>
            </a:extLst>
          </p:cNvPr>
          <p:cNvSpPr txBox="1"/>
          <p:nvPr/>
        </p:nvSpPr>
        <p:spPr>
          <a:xfrm>
            <a:off x="4103119" y="4602695"/>
            <a:ext cx="5229649" cy="261610"/>
          </a:xfrm>
          <a:prstGeom prst="rect">
            <a:avLst/>
          </a:prstGeom>
          <a:noFill/>
        </p:spPr>
        <p:txBody>
          <a:bodyPr wrap="square">
            <a:spAutoFit/>
          </a:bodyPr>
          <a:lstStyle/>
          <a:p>
            <a:pPr algn="l"/>
            <a:r>
              <a:rPr lang="en-CA" sz="1050" dirty="0"/>
              <a:t>"</a:t>
            </a:r>
            <a:r>
              <a:rPr lang="en-CA" sz="1050" dirty="0">
                <a:hlinkClick r:id="rId4"/>
              </a:rPr>
              <a:t>The steps in the listening process</a:t>
            </a:r>
            <a:r>
              <a:rPr lang="en-CA" sz="1050" dirty="0"/>
              <a:t>' by Jordan Smith, </a:t>
            </a:r>
            <a:r>
              <a:rPr lang="en-CA" sz="1050" dirty="0">
                <a:hlinkClick r:id="rId5"/>
              </a:rPr>
              <a:t>CC BY 4.0</a:t>
            </a:r>
            <a:endParaRPr lang="en-US" sz="900" dirty="0"/>
          </a:p>
        </p:txBody>
      </p:sp>
    </p:spTree>
    <p:extLst>
      <p:ext uri="{BB962C8B-B14F-4D97-AF65-F5344CB8AC3E}">
        <p14:creationId xmlns:p14="http://schemas.microsoft.com/office/powerpoint/2010/main" val="209416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1F68-4FA8-BBAB-E5D8-94C69065E2E1}"/>
              </a:ext>
            </a:extLst>
          </p:cNvPr>
          <p:cNvSpPr>
            <a:spLocks noGrp="1"/>
          </p:cNvSpPr>
          <p:nvPr>
            <p:ph type="title"/>
          </p:nvPr>
        </p:nvSpPr>
        <p:spPr/>
        <p:txBody>
          <a:bodyPr>
            <a:normAutofit fontScale="90000"/>
          </a:bodyPr>
          <a:lstStyle/>
          <a:p>
            <a:r>
              <a:rPr lang="en-US" dirty="0"/>
              <a:t>14.7 Conflict Resolution Strategies I</a:t>
            </a:r>
            <a:br>
              <a:rPr lang="en-US" dirty="0"/>
            </a:br>
            <a:br>
              <a:rPr lang="en-US" dirty="0"/>
            </a:br>
            <a:endParaRPr lang="en-US" dirty="0"/>
          </a:p>
        </p:txBody>
      </p:sp>
      <p:sp>
        <p:nvSpPr>
          <p:cNvPr id="3" name="Text Placeholder 2">
            <a:extLst>
              <a:ext uri="{FF2B5EF4-FFF2-40B4-BE49-F238E27FC236}">
                <a16:creationId xmlns:a16="http://schemas.microsoft.com/office/drawing/2014/main" id="{F8ED0467-9193-E604-EF0D-2D31C5AC360E}"/>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Conflict Resolution</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Conflict arises everywhere communication occurs and can be very costly. Effective communicators can predict, anticipate, and formulate strategies to address conflict in order to successfully resolve it. How you choose to approach conflict influences its resolution. Conflict can be </a:t>
            </a:r>
            <a:r>
              <a:rPr lang="en-US" sz="2000" b="1" dirty="0">
                <a:latin typeface="Arial" panose="020B0604020202020204" pitchFamily="34" charset="0"/>
                <a:cs typeface="Arial" panose="020B0604020202020204" pitchFamily="34" charset="0"/>
              </a:rPr>
              <a:t>cognitive or affective</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476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how social media communication impacts the workplace.</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List effective conflict resolution strategies.</a:t>
            </a:r>
          </a:p>
          <a:p>
            <a:r>
              <a:rPr lang="en-CA" sz="2000" b="0" i="0" u="none" strike="noStrike" dirty="0">
                <a:solidFill>
                  <a:schemeClr val="bg2">
                    <a:lumMod val="50000"/>
                  </a:schemeClr>
                </a:solidFill>
                <a:effectLst/>
                <a:latin typeface="Arial" panose="020B0604020202020204" pitchFamily="34" charset="0"/>
                <a:cs typeface="Arial" panose="020B0604020202020204" pitchFamily="34" charset="0"/>
              </a:rPr>
              <a:t>Explain how to deliver difficult messages.</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1CB5-2BF5-AD42-4DE6-6B01812E0CCB}"/>
              </a:ext>
            </a:extLst>
          </p:cNvPr>
          <p:cNvSpPr>
            <a:spLocks noGrp="1"/>
          </p:cNvSpPr>
          <p:nvPr>
            <p:ph type="title"/>
          </p:nvPr>
        </p:nvSpPr>
        <p:spPr/>
        <p:txBody>
          <a:bodyPr>
            <a:normAutofit fontScale="90000"/>
          </a:bodyPr>
          <a:lstStyle/>
          <a:p>
            <a:r>
              <a:rPr lang="en-US" dirty="0"/>
              <a:t>14.7 Conflict Resolution Strategies II</a:t>
            </a:r>
            <a:br>
              <a:rPr lang="en-US" dirty="0"/>
            </a:br>
            <a:br>
              <a:rPr lang="en-US" dirty="0"/>
            </a:br>
            <a:endParaRPr lang="en-US" dirty="0"/>
          </a:p>
        </p:txBody>
      </p:sp>
      <p:sp>
        <p:nvSpPr>
          <p:cNvPr id="3" name="Text Placeholder 2">
            <a:extLst>
              <a:ext uri="{FF2B5EF4-FFF2-40B4-BE49-F238E27FC236}">
                <a16:creationId xmlns:a16="http://schemas.microsoft.com/office/drawing/2014/main" id="{EF0006FC-79D3-6CF2-C210-6F9B0CF4B0BD}"/>
              </a:ext>
            </a:extLst>
          </p:cNvPr>
          <p:cNvSpPr>
            <a:spLocks noGrp="1"/>
          </p:cNvSpPr>
          <p:nvPr>
            <p:ph type="body" idx="1"/>
          </p:nvPr>
        </p:nvSpPr>
        <p:spPr>
          <a:xfrm>
            <a:off x="311700" y="1017800"/>
            <a:ext cx="8520600" cy="3339000"/>
          </a:xfrm>
        </p:spPr>
        <p:txBody>
          <a:bodyPr>
            <a:noAutofit/>
          </a:bodyPr>
          <a:lstStyle/>
          <a:p>
            <a:pPr marL="114300" indent="0">
              <a:buNone/>
            </a:pPr>
            <a:r>
              <a:rPr lang="en-US" b="1" dirty="0">
                <a:latin typeface="Arial" panose="020B0604020202020204" pitchFamily="34" charset="0"/>
                <a:cs typeface="Arial" panose="020B0604020202020204" pitchFamily="34" charset="0"/>
              </a:rPr>
              <a:t>Conflict Management Skills</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When conflict is serious enough that it causes a rift within the workplace culture, the kind that pollutes the work atmosphere and threatens irreparable damage, a methodical, collaborative approach to conflict resolution can help lead to an amicable solution.</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Some conflict management options include:</a:t>
            </a:r>
          </a:p>
          <a:p>
            <a:pPr marL="11430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Confront and Problem Solve</a:t>
            </a:r>
          </a:p>
          <a:p>
            <a:r>
              <a:rPr lang="en-US" dirty="0">
                <a:latin typeface="Arial" panose="020B0604020202020204" pitchFamily="34" charset="0"/>
                <a:cs typeface="Arial" panose="020B0604020202020204" pitchFamily="34" charset="0"/>
              </a:rPr>
              <a:t>Reframing:</a:t>
            </a:r>
          </a:p>
          <a:p>
            <a:r>
              <a:rPr lang="en-US" dirty="0">
                <a:latin typeface="Arial" panose="020B0604020202020204" pitchFamily="34" charset="0"/>
                <a:cs typeface="Arial" panose="020B0604020202020204" pitchFamily="34" charset="0"/>
              </a:rPr>
              <a:t>Appeal to Third Party</a:t>
            </a:r>
          </a:p>
          <a:p>
            <a:r>
              <a:rPr lang="en-US" dirty="0">
                <a:latin typeface="Arial" panose="020B0604020202020204" pitchFamily="34" charset="0"/>
                <a:cs typeface="Arial" panose="020B0604020202020204" pitchFamily="34" charset="0"/>
              </a:rPr>
              <a:t>Negotiation</a:t>
            </a:r>
          </a:p>
          <a:p>
            <a:pPr marL="11430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315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02E4-CFA0-99B4-4622-234494F97464}"/>
              </a:ext>
            </a:extLst>
          </p:cNvPr>
          <p:cNvSpPr>
            <a:spLocks noGrp="1"/>
          </p:cNvSpPr>
          <p:nvPr>
            <p:ph type="title"/>
          </p:nvPr>
        </p:nvSpPr>
        <p:spPr>
          <a:xfrm>
            <a:off x="311699" y="410000"/>
            <a:ext cx="8832301" cy="607800"/>
          </a:xfrm>
        </p:spPr>
        <p:txBody>
          <a:bodyPr>
            <a:noAutofit/>
          </a:bodyPr>
          <a:lstStyle/>
          <a:p>
            <a:r>
              <a:rPr lang="en-CA" sz="2500" dirty="0">
                <a:latin typeface="Arial" panose="020B0604020202020204" pitchFamily="34" charset="0"/>
                <a:cs typeface="Arial" panose="020B0604020202020204" pitchFamily="34" charset="0"/>
              </a:rPr>
              <a:t>14.8 Key Takeaways</a:t>
            </a: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4EA7E6-04DB-70ED-C6EE-3F909A628A7A}"/>
              </a:ext>
            </a:extLst>
          </p:cNvPr>
          <p:cNvSpPr>
            <a:spLocks noGrp="1"/>
          </p:cNvSpPr>
          <p:nvPr>
            <p:ph type="body" idx="1"/>
          </p:nvPr>
        </p:nvSpPr>
        <p:spPr/>
        <p:txBody>
          <a:bodyPr>
            <a:normAutofit lnSpcReduction="10000"/>
          </a:bodyPr>
          <a:lstStyle/>
          <a:p>
            <a:r>
              <a:rPr lang="en-CA" sz="2000" b="0" i="0" u="none" strike="noStrike" dirty="0">
                <a:solidFill>
                  <a:srgbClr val="373D3F"/>
                </a:solidFill>
                <a:effectLst/>
              </a:rPr>
              <a:t>Advanced communication skills, whether written or verbal, will be part of your success in Operations Management. </a:t>
            </a:r>
          </a:p>
          <a:p>
            <a:r>
              <a:rPr lang="en-CA" sz="2000" b="0" i="0" u="none" strike="noStrike" dirty="0">
                <a:solidFill>
                  <a:srgbClr val="373D3F"/>
                </a:solidFill>
                <a:effectLst/>
              </a:rPr>
              <a:t>You will be required to send e-mail on behalf of your organization, lead meetings and write policies for your department. </a:t>
            </a:r>
          </a:p>
          <a:p>
            <a:r>
              <a:rPr lang="en-CA" sz="2000" b="0" i="0" u="none" strike="noStrike" dirty="0">
                <a:solidFill>
                  <a:srgbClr val="373D3F"/>
                </a:solidFill>
                <a:effectLst/>
              </a:rPr>
              <a:t>You will also need to navigate the world of social media as it can be both a friend and a foe of your company. </a:t>
            </a:r>
          </a:p>
          <a:p>
            <a:r>
              <a:rPr lang="en-CA" sz="2000" dirty="0">
                <a:solidFill>
                  <a:srgbClr val="373D3F"/>
                </a:solidFill>
              </a:rPr>
              <a:t>Y</a:t>
            </a:r>
            <a:r>
              <a:rPr lang="en-CA" sz="2000" b="0" i="0" u="none" strike="noStrike" dirty="0">
                <a:solidFill>
                  <a:srgbClr val="373D3F"/>
                </a:solidFill>
                <a:effectLst/>
              </a:rPr>
              <a:t>ou will need to deliver difficult messages and resolve conflict in the workplace. </a:t>
            </a:r>
          </a:p>
          <a:p>
            <a:r>
              <a:rPr lang="en-CA" sz="2000" b="0" i="0" u="none" strike="noStrike" dirty="0">
                <a:solidFill>
                  <a:srgbClr val="373D3F"/>
                </a:solidFill>
                <a:effectLst/>
              </a:rPr>
              <a:t>Taking professional development courses to build your communication and conflict resolution skills will help you navigate the day-to-day expectations of your role in Operations Management.</a:t>
            </a:r>
            <a:endParaRPr lang="en-US" dirty="0">
              <a:cs typeface="Arial" panose="020B0604020202020204" pitchFamily="34" charset="0"/>
            </a:endParaRPr>
          </a:p>
        </p:txBody>
      </p:sp>
    </p:spTree>
    <p:extLst>
      <p:ext uri="{BB962C8B-B14F-4D97-AF65-F5344CB8AC3E}">
        <p14:creationId xmlns:p14="http://schemas.microsoft.com/office/powerpoint/2010/main" val="331326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168F-6FBC-1EB0-ACFA-7FE1A18395A4}"/>
              </a:ext>
            </a:extLst>
          </p:cNvPr>
          <p:cNvSpPr>
            <a:spLocks noGrp="1"/>
          </p:cNvSpPr>
          <p:nvPr>
            <p:ph type="title"/>
          </p:nvPr>
        </p:nvSpPr>
        <p:spPr/>
        <p:txBody>
          <a:bodyPr>
            <a:normAutofit fontScale="90000"/>
          </a:bodyPr>
          <a:lstStyle/>
          <a:p>
            <a:r>
              <a:rPr lang="en-US" dirty="0"/>
              <a:t>14.1 Communication In The Digital Age</a:t>
            </a:r>
            <a:br>
              <a:rPr lang="en-US" dirty="0"/>
            </a:br>
            <a:br>
              <a:rPr lang="en-US" dirty="0"/>
            </a:br>
            <a:endParaRPr lang="en-US" dirty="0"/>
          </a:p>
        </p:txBody>
      </p:sp>
      <p:sp>
        <p:nvSpPr>
          <p:cNvPr id="3" name="Text Placeholder 2">
            <a:extLst>
              <a:ext uri="{FF2B5EF4-FFF2-40B4-BE49-F238E27FC236}">
                <a16:creationId xmlns:a16="http://schemas.microsoft.com/office/drawing/2014/main" id="{585543A6-49B1-E537-27BD-5BF5990C4E88}"/>
              </a:ext>
            </a:extLst>
          </p:cNvPr>
          <p:cNvSpPr>
            <a:spLocks noGrp="1"/>
          </p:cNvSpPr>
          <p:nvPr>
            <p:ph type="body" idx="1"/>
          </p:nvPr>
        </p:nvSpPr>
        <p:spPr>
          <a:xfrm>
            <a:off x="311700" y="1213781"/>
            <a:ext cx="8520600" cy="3339000"/>
          </a:xfrm>
        </p:spPr>
        <p:txBody>
          <a:bodyPr>
            <a:normAutofit/>
          </a:bodyPr>
          <a:lstStyle/>
          <a:p>
            <a:pPr marL="114300" indent="0">
              <a:buNone/>
            </a:pPr>
            <a:r>
              <a:rPr lang="en-US" sz="2000" dirty="0"/>
              <a:t>Developing conversational skills is hugely important by the time they enter a workforce mostly populated by older generations that grew up without smartphones, developed those advanced conversational skills the hard way by making mistakes and learning from them, and expect well-developed conversational skills of younger generations entering the workforce.</a:t>
            </a:r>
          </a:p>
        </p:txBody>
      </p:sp>
    </p:spTree>
    <p:extLst>
      <p:ext uri="{BB962C8B-B14F-4D97-AF65-F5344CB8AC3E}">
        <p14:creationId xmlns:p14="http://schemas.microsoft.com/office/powerpoint/2010/main" val="91749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10B4-6530-D01A-E254-ED376FB4C093}"/>
              </a:ext>
            </a:extLst>
          </p:cNvPr>
          <p:cNvSpPr>
            <a:spLocks noGrp="1"/>
          </p:cNvSpPr>
          <p:nvPr>
            <p:ph type="title"/>
          </p:nvPr>
        </p:nvSpPr>
        <p:spPr/>
        <p:txBody>
          <a:bodyPr>
            <a:normAutofit fontScale="90000"/>
          </a:bodyPr>
          <a:lstStyle/>
          <a:p>
            <a:r>
              <a:rPr lang="en-US" dirty="0"/>
              <a:t>14.2 Electronic Written Communication I</a:t>
            </a:r>
            <a:br>
              <a:rPr lang="en-US" dirty="0"/>
            </a:br>
            <a:br>
              <a:rPr lang="en-US" dirty="0"/>
            </a:br>
            <a:endParaRPr lang="en-US" dirty="0"/>
          </a:p>
        </p:txBody>
      </p:sp>
      <p:sp>
        <p:nvSpPr>
          <p:cNvPr id="3" name="Text Placeholder 2">
            <a:extLst>
              <a:ext uri="{FF2B5EF4-FFF2-40B4-BE49-F238E27FC236}">
                <a16:creationId xmlns:a16="http://schemas.microsoft.com/office/drawing/2014/main" id="{D8BB00C7-E740-7369-5733-2DF7B7088D97}"/>
              </a:ext>
            </a:extLst>
          </p:cNvPr>
          <p:cNvSpPr>
            <a:spLocks noGrp="1"/>
          </p:cNvSpPr>
          <p:nvPr>
            <p:ph type="body" idx="1"/>
          </p:nvPr>
        </p:nvSpPr>
        <p:spPr>
          <a:xfrm>
            <a:off x="311700" y="1394500"/>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While working in Operations Management, you will be required to use electronic channels of communication. E-mail deserves a close look because it is the most widespread and established of the electronic forms. Since so much of our lives are wrapped up in electronic interaction, reviewing the netiquette principles established at the outset of the electronic communications revolution can actually help us move forward as we look at the newest and fastest communication channels, texting and instant messaging.</a:t>
            </a:r>
          </a:p>
        </p:txBody>
      </p:sp>
    </p:spTree>
    <p:extLst>
      <p:ext uri="{BB962C8B-B14F-4D97-AF65-F5344CB8AC3E}">
        <p14:creationId xmlns:p14="http://schemas.microsoft.com/office/powerpoint/2010/main" val="318202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EF2C-735D-802A-EDA2-150F7C5D322A}"/>
              </a:ext>
            </a:extLst>
          </p:cNvPr>
          <p:cNvSpPr>
            <a:spLocks noGrp="1"/>
          </p:cNvSpPr>
          <p:nvPr>
            <p:ph type="title"/>
          </p:nvPr>
        </p:nvSpPr>
        <p:spPr/>
        <p:txBody>
          <a:bodyPr>
            <a:normAutofit fontScale="90000"/>
          </a:bodyPr>
          <a:lstStyle/>
          <a:p>
            <a:r>
              <a:rPr lang="en-US" dirty="0"/>
              <a:t>14.2 Electronic Written Communication II</a:t>
            </a:r>
            <a:br>
              <a:rPr lang="en-US" dirty="0"/>
            </a:br>
            <a:br>
              <a:rPr lang="en-US" dirty="0"/>
            </a:br>
            <a:endParaRPr lang="en-US" dirty="0"/>
          </a:p>
        </p:txBody>
      </p:sp>
      <p:sp>
        <p:nvSpPr>
          <p:cNvPr id="3" name="Text Placeholder 2">
            <a:extLst>
              <a:ext uri="{FF2B5EF4-FFF2-40B4-BE49-F238E27FC236}">
                <a16:creationId xmlns:a16="http://schemas.microsoft.com/office/drawing/2014/main" id="{A56900F7-CF5A-7D2A-5B73-281477CEE6F1}"/>
              </a:ext>
            </a:extLst>
          </p:cNvPr>
          <p:cNvSpPr>
            <a:spLocks noGrp="1"/>
          </p:cNvSpPr>
          <p:nvPr>
            <p:ph type="body" idx="1"/>
          </p:nvPr>
        </p:nvSpPr>
        <p:spPr>
          <a:xfrm>
            <a:off x="311700" y="1884949"/>
            <a:ext cx="4082381"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The Writing Process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When creating an e-mail, it is important to consider your audience, the intended message and the desired outcome.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A93B123-6D2E-4593-BCDB-5A630B953D99}"/>
              </a:ext>
            </a:extLst>
          </p:cNvPr>
          <p:cNvSpPr txBox="1"/>
          <p:nvPr/>
        </p:nvSpPr>
        <p:spPr>
          <a:xfrm>
            <a:off x="5252896" y="4514259"/>
            <a:ext cx="4572000" cy="677108"/>
          </a:xfrm>
          <a:prstGeom prst="rect">
            <a:avLst/>
          </a:prstGeom>
          <a:noFill/>
        </p:spPr>
        <p:txBody>
          <a:bodyPr wrap="square">
            <a:spAutoFit/>
          </a:bodyPr>
          <a:lstStyle/>
          <a:p>
            <a:pPr algn="l"/>
            <a:r>
              <a:rPr lang="en-CA" sz="1000" b="0" i="0" dirty="0">
                <a:solidFill>
                  <a:srgbClr val="111111"/>
                </a:solidFill>
                <a:effectLst/>
                <a:latin typeface="+mn-lt"/>
                <a:hlinkClick r:id="rId3"/>
              </a:rPr>
              <a:t>Photo</a:t>
            </a:r>
            <a:r>
              <a:rPr lang="en-CA" sz="1000" b="0" i="0" dirty="0">
                <a:solidFill>
                  <a:srgbClr val="111111"/>
                </a:solidFill>
                <a:effectLst/>
                <a:latin typeface="+mn-lt"/>
              </a:rPr>
              <a:t> by </a:t>
            </a:r>
            <a:r>
              <a:rPr lang="en-CA" sz="1000" b="0" i="0" dirty="0">
                <a:solidFill>
                  <a:srgbClr val="767676"/>
                </a:solidFill>
                <a:effectLst/>
                <a:latin typeface="+mn-lt"/>
                <a:hlinkClick r:id="rId4"/>
              </a:rPr>
              <a:t>Stephen Phillips - Hostreviews.co.uk</a:t>
            </a:r>
            <a:r>
              <a:rPr lang="en-CA" sz="1000" b="0" i="0" dirty="0">
                <a:solidFill>
                  <a:srgbClr val="767676"/>
                </a:solidFill>
                <a:effectLst/>
                <a:latin typeface="+mn-lt"/>
              </a:rPr>
              <a:t>, </a:t>
            </a:r>
            <a:r>
              <a:rPr lang="en-CA" sz="1000" b="0" i="0" dirty="0">
                <a:solidFill>
                  <a:srgbClr val="767676"/>
                </a:solidFill>
                <a:effectLst/>
                <a:latin typeface="+mn-lt"/>
                <a:hlinkClick r:id="rId5"/>
              </a:rPr>
              <a:t>Unsplash License</a:t>
            </a:r>
            <a:r>
              <a:rPr lang="en-CA" sz="1000" b="0" i="0" dirty="0">
                <a:solidFill>
                  <a:srgbClr val="111111"/>
                </a:solidFill>
                <a:effectLst/>
                <a:latin typeface="+mn-lt"/>
                <a:hlinkClick r:id="rId5"/>
              </a:rPr>
              <a:t> </a:t>
            </a:r>
            <a:endParaRPr lang="en-CA" sz="1000" b="0" i="0" dirty="0">
              <a:solidFill>
                <a:srgbClr val="111111"/>
              </a:solidFill>
              <a:effectLst/>
              <a:latin typeface="+mn-lt"/>
            </a:endParaRPr>
          </a:p>
          <a:p>
            <a:br>
              <a:rPr lang="en-CA" dirty="0"/>
            </a:br>
            <a:endParaRPr lang="en-US" dirty="0"/>
          </a:p>
        </p:txBody>
      </p:sp>
      <p:pic>
        <p:nvPicPr>
          <p:cNvPr id="7" name="Picture 6">
            <a:extLst>
              <a:ext uri="{FF2B5EF4-FFF2-40B4-BE49-F238E27FC236}">
                <a16:creationId xmlns:a16="http://schemas.microsoft.com/office/drawing/2014/main" id="{75CE7125-40C2-7297-A505-1B6852412CC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94081" y="1388125"/>
            <a:ext cx="4641115" cy="3094363"/>
          </a:xfrm>
          <a:prstGeom prst="rect">
            <a:avLst/>
          </a:prstGeom>
        </p:spPr>
      </p:pic>
    </p:spTree>
    <p:extLst>
      <p:ext uri="{BB962C8B-B14F-4D97-AF65-F5344CB8AC3E}">
        <p14:creationId xmlns:p14="http://schemas.microsoft.com/office/powerpoint/2010/main" val="1324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5C9-27AB-D699-2E38-8EA5B519128B}"/>
              </a:ext>
            </a:extLst>
          </p:cNvPr>
          <p:cNvSpPr>
            <a:spLocks noGrp="1"/>
          </p:cNvSpPr>
          <p:nvPr>
            <p:ph type="title"/>
          </p:nvPr>
        </p:nvSpPr>
        <p:spPr/>
        <p:txBody>
          <a:bodyPr>
            <a:normAutofit fontScale="90000"/>
          </a:bodyPr>
          <a:lstStyle/>
          <a:p>
            <a:r>
              <a:rPr lang="en-US" dirty="0"/>
              <a:t>14.3 Netiquette And Social Media I</a:t>
            </a:r>
            <a:br>
              <a:rPr lang="en-US" dirty="0"/>
            </a:br>
            <a:br>
              <a:rPr lang="en-US" dirty="0"/>
            </a:br>
            <a:endParaRPr lang="en-US" dirty="0"/>
          </a:p>
        </p:txBody>
      </p:sp>
      <p:sp>
        <p:nvSpPr>
          <p:cNvPr id="3" name="Text Placeholder 2">
            <a:extLst>
              <a:ext uri="{FF2B5EF4-FFF2-40B4-BE49-F238E27FC236}">
                <a16:creationId xmlns:a16="http://schemas.microsoft.com/office/drawing/2014/main" id="{B5C9E9C5-093C-146A-7CAF-5DC3BE061E64}"/>
              </a:ext>
            </a:extLst>
          </p:cNvPr>
          <p:cNvSpPr>
            <a:spLocks noGrp="1"/>
          </p:cNvSpPr>
          <p:nvPr>
            <p:ph type="body" idx="1"/>
          </p:nvPr>
        </p:nvSpPr>
        <p:spPr>
          <a:xfrm>
            <a:off x="311700" y="1804500"/>
            <a:ext cx="8520599"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We create and curate personal profiles, post content and comments, and interact via social media as a normal part of both our personal and professional lives. How we conduct ourselves on the open internet can leave a lasting impression, one not so easily undone if it’s regrettable.</a:t>
            </a:r>
          </a:p>
        </p:txBody>
      </p:sp>
    </p:spTree>
    <p:extLst>
      <p:ext uri="{BB962C8B-B14F-4D97-AF65-F5344CB8AC3E}">
        <p14:creationId xmlns:p14="http://schemas.microsoft.com/office/powerpoint/2010/main" val="243173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B174-D37D-BEEA-74E5-4CA27EC08D2B}"/>
              </a:ext>
            </a:extLst>
          </p:cNvPr>
          <p:cNvSpPr>
            <a:spLocks noGrp="1"/>
          </p:cNvSpPr>
          <p:nvPr>
            <p:ph type="title"/>
          </p:nvPr>
        </p:nvSpPr>
        <p:spPr/>
        <p:txBody>
          <a:bodyPr>
            <a:normAutofit fontScale="90000"/>
          </a:bodyPr>
          <a:lstStyle/>
          <a:p>
            <a:r>
              <a:rPr lang="en-US" dirty="0"/>
              <a:t>14.3 Netiquette And Social Media II</a:t>
            </a:r>
            <a:br>
              <a:rPr lang="en-US" dirty="0"/>
            </a:br>
            <a:br>
              <a:rPr lang="en-US" dirty="0"/>
            </a:br>
            <a:endParaRPr lang="en-US" dirty="0"/>
          </a:p>
        </p:txBody>
      </p:sp>
      <p:sp>
        <p:nvSpPr>
          <p:cNvPr id="3" name="Text Placeholder 2">
            <a:extLst>
              <a:ext uri="{FF2B5EF4-FFF2-40B4-BE49-F238E27FC236}">
                <a16:creationId xmlns:a16="http://schemas.microsoft.com/office/drawing/2014/main" id="{D53D3E09-B15F-F307-BC4A-260E7F3EA829}"/>
              </a:ext>
            </a:extLst>
          </p:cNvPr>
          <p:cNvSpPr>
            <a:spLocks noGrp="1"/>
          </p:cNvSpPr>
          <p:nvPr>
            <p:ph type="body" idx="1"/>
          </p:nvPr>
        </p:nvSpPr>
        <p:spPr/>
        <p:txBody>
          <a:bodyPr>
            <a:normAutofit fontScale="92500" lnSpcReduction="10000"/>
          </a:bodyPr>
          <a:lstStyle/>
          <a:p>
            <a:pPr marL="114300" indent="0">
              <a:buNone/>
            </a:pPr>
            <a:r>
              <a:rPr lang="en-US" b="1" dirty="0"/>
              <a:t>Virginia Shea’s Rules of Netiquette offer helpful guidelines for online </a:t>
            </a:r>
            <a:r>
              <a:rPr lang="en-US" b="1" dirty="0" err="1"/>
              <a:t>behaviour</a:t>
            </a:r>
            <a:r>
              <a:rPr lang="en-US" b="1" dirty="0"/>
              <a:t>:</a:t>
            </a:r>
          </a:p>
          <a:p>
            <a:pPr marL="114300" indent="0">
              <a:buNone/>
            </a:pPr>
            <a:endParaRPr lang="en-US" dirty="0"/>
          </a:p>
          <a:p>
            <a:r>
              <a:rPr lang="en-US" dirty="0"/>
              <a:t>Remember the human on the other side of the electronic communication.</a:t>
            </a:r>
          </a:p>
          <a:p>
            <a:r>
              <a:rPr lang="en-US" dirty="0"/>
              <a:t>Adhere to the same standards of </a:t>
            </a:r>
            <a:r>
              <a:rPr lang="en-US" dirty="0" err="1"/>
              <a:t>behaviour</a:t>
            </a:r>
            <a:r>
              <a:rPr lang="en-US" dirty="0"/>
              <a:t> online that you follow in real life.</a:t>
            </a:r>
          </a:p>
          <a:p>
            <a:r>
              <a:rPr lang="en-US" dirty="0"/>
              <a:t>Know where you are in cyberspace.</a:t>
            </a:r>
          </a:p>
          <a:p>
            <a:r>
              <a:rPr lang="en-US" dirty="0"/>
              <a:t>Respect other people’s time and bandwidth.</a:t>
            </a:r>
          </a:p>
          <a:p>
            <a:r>
              <a:rPr lang="en-US" dirty="0"/>
              <a:t>Make yourself look good online.</a:t>
            </a:r>
          </a:p>
          <a:p>
            <a:r>
              <a:rPr lang="en-US" dirty="0"/>
              <a:t>Share expert knowledge.</a:t>
            </a:r>
          </a:p>
          <a:p>
            <a:r>
              <a:rPr lang="en-US" dirty="0"/>
              <a:t>Keep flame wars under control.</a:t>
            </a:r>
          </a:p>
          <a:p>
            <a:r>
              <a:rPr lang="en-US" dirty="0"/>
              <a:t>Respect other people’s privacy.</a:t>
            </a:r>
          </a:p>
          <a:p>
            <a:r>
              <a:rPr lang="en-US" dirty="0"/>
              <a:t>Don’t abuse your power.</a:t>
            </a:r>
          </a:p>
          <a:p>
            <a:r>
              <a:rPr lang="en-US" dirty="0"/>
              <a:t>Be forgiving of other people’s mistakes.</a:t>
            </a:r>
          </a:p>
          <a:p>
            <a:endParaRPr lang="en-US" dirty="0"/>
          </a:p>
        </p:txBody>
      </p:sp>
    </p:spTree>
    <p:extLst>
      <p:ext uri="{BB962C8B-B14F-4D97-AF65-F5344CB8AC3E}">
        <p14:creationId xmlns:p14="http://schemas.microsoft.com/office/powerpoint/2010/main" val="5388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308A-A095-E745-616D-C787842C62ED}"/>
              </a:ext>
            </a:extLst>
          </p:cNvPr>
          <p:cNvSpPr>
            <a:spLocks noGrp="1"/>
          </p:cNvSpPr>
          <p:nvPr>
            <p:ph type="title"/>
          </p:nvPr>
        </p:nvSpPr>
        <p:spPr/>
        <p:txBody>
          <a:bodyPr>
            <a:normAutofit fontScale="90000"/>
          </a:bodyPr>
          <a:lstStyle/>
          <a:p>
            <a:r>
              <a:rPr lang="en-US" dirty="0"/>
              <a:t>14.4 Traditional Written Communication I</a:t>
            </a:r>
            <a:br>
              <a:rPr lang="en-US" dirty="0"/>
            </a:br>
            <a:br>
              <a:rPr lang="en-US" dirty="0"/>
            </a:br>
            <a:endParaRPr lang="en-US" dirty="0"/>
          </a:p>
        </p:txBody>
      </p:sp>
      <p:sp>
        <p:nvSpPr>
          <p:cNvPr id="3" name="Text Placeholder 2">
            <a:extLst>
              <a:ext uri="{FF2B5EF4-FFF2-40B4-BE49-F238E27FC236}">
                <a16:creationId xmlns:a16="http://schemas.microsoft.com/office/drawing/2014/main" id="{803156EC-61EC-58FD-D941-7385512D029E}"/>
              </a:ext>
            </a:extLst>
          </p:cNvPr>
          <p:cNvSpPr>
            <a:spLocks noGrp="1"/>
          </p:cNvSpPr>
          <p:nvPr>
            <p:ph type="body" idx="1"/>
          </p:nvPr>
        </p:nvSpPr>
        <p:spPr>
          <a:xfrm>
            <a:off x="311700" y="1582415"/>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Traditional document forms that are still vital to the functioning of modern businesses. Despite origins as handwritten and typed hard-copy documents, letters, memos, reports, and proposals continue to prove their worth both in the form of printed hard copies and electronic documents shared by e-mail. Every professional should familiarize themselves with the conventions associated with each type of document so that they can use them to achieve their particular purposes.</a:t>
            </a:r>
          </a:p>
        </p:txBody>
      </p:sp>
    </p:spTree>
    <p:extLst>
      <p:ext uri="{BB962C8B-B14F-4D97-AF65-F5344CB8AC3E}">
        <p14:creationId xmlns:p14="http://schemas.microsoft.com/office/powerpoint/2010/main" val="411220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AED0-1073-37E8-CAC5-D3F004582D94}"/>
              </a:ext>
            </a:extLst>
          </p:cNvPr>
          <p:cNvSpPr>
            <a:spLocks noGrp="1"/>
          </p:cNvSpPr>
          <p:nvPr>
            <p:ph type="title"/>
          </p:nvPr>
        </p:nvSpPr>
        <p:spPr/>
        <p:txBody>
          <a:bodyPr>
            <a:normAutofit fontScale="90000"/>
          </a:bodyPr>
          <a:lstStyle/>
          <a:p>
            <a:r>
              <a:rPr lang="en-US" dirty="0"/>
              <a:t>14.4 Traditional Written Communication II</a:t>
            </a:r>
            <a:br>
              <a:rPr lang="en-US" dirty="0"/>
            </a:br>
            <a:br>
              <a:rPr lang="en-US" dirty="0"/>
            </a:br>
            <a:endParaRPr lang="en-US" dirty="0"/>
          </a:p>
        </p:txBody>
      </p:sp>
      <p:sp>
        <p:nvSpPr>
          <p:cNvPr id="3" name="Text Placeholder 2">
            <a:extLst>
              <a:ext uri="{FF2B5EF4-FFF2-40B4-BE49-F238E27FC236}">
                <a16:creationId xmlns:a16="http://schemas.microsoft.com/office/drawing/2014/main" id="{DCCFF58C-B439-FE3F-745C-FB13BD0751B0}"/>
              </a:ext>
            </a:extLst>
          </p:cNvPr>
          <p:cNvSpPr>
            <a:spLocks noGrp="1"/>
          </p:cNvSpPr>
          <p:nvPr>
            <p:ph type="body" idx="1"/>
          </p:nvPr>
        </p:nvSpPr>
        <p:spPr>
          <a:xfrm>
            <a:off x="311700" y="1229875"/>
            <a:ext cx="4061996"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Letters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As one of the most formal documents you can send, a letter conveys a high degree of respect to its recipient. Sending a letter is your way of saying that the recipient matters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0A91F02-94BE-B975-9682-B09B7D441976}"/>
              </a:ext>
            </a:extLst>
          </p:cNvPr>
          <p:cNvSpPr txBox="1"/>
          <p:nvPr/>
        </p:nvSpPr>
        <p:spPr>
          <a:xfrm>
            <a:off x="5955285" y="4387251"/>
            <a:ext cx="4572000" cy="692497"/>
          </a:xfrm>
          <a:prstGeom prst="rect">
            <a:avLst/>
          </a:prstGeom>
          <a:noFill/>
        </p:spPr>
        <p:txBody>
          <a:bodyPr wrap="square">
            <a:spAutoFit/>
          </a:bodyPr>
          <a:lstStyle/>
          <a:p>
            <a:pPr algn="l"/>
            <a:r>
              <a:rPr lang="en-CA" sz="1100" b="0" i="0" dirty="0">
                <a:solidFill>
                  <a:srgbClr val="111111"/>
                </a:solidFill>
                <a:effectLst/>
                <a:latin typeface="+mn-lt"/>
                <a:hlinkClick r:id="rId2"/>
              </a:rPr>
              <a:t>Photo</a:t>
            </a:r>
            <a:r>
              <a:rPr lang="en-CA" sz="1100" b="0" i="0" dirty="0">
                <a:solidFill>
                  <a:srgbClr val="111111"/>
                </a:solidFill>
                <a:effectLst/>
                <a:latin typeface="+mn-lt"/>
              </a:rPr>
              <a:t> by </a:t>
            </a:r>
            <a:r>
              <a:rPr lang="en-CA" sz="1100" b="0" i="0" dirty="0" err="1">
                <a:solidFill>
                  <a:srgbClr val="767676"/>
                </a:solidFill>
                <a:effectLst/>
                <a:latin typeface="+mn-lt"/>
                <a:hlinkClick r:id="rId3"/>
              </a:rPr>
              <a:t>Towfiqu</a:t>
            </a:r>
            <a:r>
              <a:rPr lang="en-CA" sz="1100" b="0" i="0" dirty="0">
                <a:solidFill>
                  <a:srgbClr val="767676"/>
                </a:solidFill>
                <a:effectLst/>
                <a:latin typeface="+mn-lt"/>
                <a:hlinkClick r:id="rId3"/>
              </a:rPr>
              <a:t> </a:t>
            </a:r>
            <a:r>
              <a:rPr lang="en-CA" sz="1100" b="0" i="0" dirty="0" err="1">
                <a:solidFill>
                  <a:srgbClr val="767676"/>
                </a:solidFill>
                <a:effectLst/>
                <a:latin typeface="+mn-lt"/>
                <a:hlinkClick r:id="rId3"/>
              </a:rPr>
              <a:t>barbhuiya</a:t>
            </a:r>
            <a:r>
              <a:rPr lang="en-CA" sz="1100" b="0" i="0" dirty="0">
                <a:solidFill>
                  <a:srgbClr val="767676"/>
                </a:solidFill>
                <a:effectLst/>
                <a:latin typeface="+mn-lt"/>
              </a:rPr>
              <a:t>, </a:t>
            </a:r>
            <a:r>
              <a:rPr lang="en-CA" sz="1100" b="0" i="0" dirty="0">
                <a:solidFill>
                  <a:srgbClr val="767676"/>
                </a:solidFill>
                <a:effectLst/>
                <a:latin typeface="+mn-lt"/>
                <a:hlinkClick r:id="rId4"/>
              </a:rPr>
              <a:t>Unsplash License</a:t>
            </a:r>
            <a:r>
              <a:rPr lang="en-CA" sz="1100" b="0" i="0" dirty="0">
                <a:solidFill>
                  <a:srgbClr val="111111"/>
                </a:solidFill>
                <a:effectLst/>
                <a:latin typeface="+mn-lt"/>
              </a:rPr>
              <a:t> </a:t>
            </a:r>
          </a:p>
          <a:p>
            <a:br>
              <a:rPr lang="en-CA" dirty="0"/>
            </a:br>
            <a:endParaRPr lang="en-US" dirty="0"/>
          </a:p>
        </p:txBody>
      </p:sp>
      <p:pic>
        <p:nvPicPr>
          <p:cNvPr id="7" name="Picture 6">
            <a:extLst>
              <a:ext uri="{FF2B5EF4-FFF2-40B4-BE49-F238E27FC236}">
                <a16:creationId xmlns:a16="http://schemas.microsoft.com/office/drawing/2014/main" id="{E6FCA569-6D3A-F7F4-A95C-57310D2F50A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73696" y="1246156"/>
            <a:ext cx="4637505" cy="3094363"/>
          </a:xfrm>
          <a:prstGeom prst="rect">
            <a:avLst/>
          </a:prstGeom>
        </p:spPr>
      </p:pic>
    </p:spTree>
    <p:extLst>
      <p:ext uri="{BB962C8B-B14F-4D97-AF65-F5344CB8AC3E}">
        <p14:creationId xmlns:p14="http://schemas.microsoft.com/office/powerpoint/2010/main" val="1921048783"/>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18273</TotalTime>
  <Words>3175</Words>
  <Application>Microsoft Office PowerPoint</Application>
  <PresentationFormat>On-screen Show (16:9)</PresentationFormat>
  <Paragraphs>203</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Raleway</vt:lpstr>
      <vt:lpstr>Arial</vt:lpstr>
      <vt:lpstr>Calibri</vt:lpstr>
      <vt:lpstr>Encode Sans</vt:lpstr>
      <vt:lpstr>Roboto</vt:lpstr>
      <vt:lpstr>Geometric</vt:lpstr>
      <vt:lpstr>Human Resources for Operations Managers  </vt:lpstr>
      <vt:lpstr>Learning Outcomes </vt:lpstr>
      <vt:lpstr>14.1 Communication In The Digital Age  </vt:lpstr>
      <vt:lpstr>14.2 Electronic Written Communication I  </vt:lpstr>
      <vt:lpstr>14.2 Electronic Written Communication II  </vt:lpstr>
      <vt:lpstr>14.3 Netiquette And Social Media I  </vt:lpstr>
      <vt:lpstr>14.3 Netiquette And Social Media II  </vt:lpstr>
      <vt:lpstr>14.4 Traditional Written Communication I  </vt:lpstr>
      <vt:lpstr>14.4 Traditional Written Communication II  </vt:lpstr>
      <vt:lpstr>14.4 Traditional Written Communication III  </vt:lpstr>
      <vt:lpstr>14.4 Traditional Written Communication IV  </vt:lpstr>
      <vt:lpstr>14.5 Delivering Difficult Messages I  </vt:lpstr>
      <vt:lpstr>14.5 Delivering Difficult Messages II  </vt:lpstr>
      <vt:lpstr>14.5 Delivering Difficult Messages III  </vt:lpstr>
      <vt:lpstr>14.6 Non-verbal Communication I  </vt:lpstr>
      <vt:lpstr>14.6 Non-verbal Communication II  </vt:lpstr>
      <vt:lpstr>14.6 Non-verbal Communication III  </vt:lpstr>
      <vt:lpstr>14.6 Non-verbal Communication IV  </vt:lpstr>
      <vt:lpstr>14.7 Conflict Resolution Strategies I  </vt:lpstr>
      <vt:lpstr>14.7 Conflict Resolution Strategies II  </vt:lpstr>
      <vt:lpstr>14.8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33</cp:revision>
  <dcterms:modified xsi:type="dcterms:W3CDTF">2023-12-12T16:51:28Z</dcterms:modified>
</cp:coreProperties>
</file>