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381" r:id="rId4"/>
    <p:sldId id="382" r:id="rId5"/>
    <p:sldId id="391" r:id="rId6"/>
    <p:sldId id="383" r:id="rId7"/>
    <p:sldId id="393" r:id="rId8"/>
    <p:sldId id="394" r:id="rId9"/>
    <p:sldId id="384" r:id="rId10"/>
    <p:sldId id="385" r:id="rId11"/>
    <p:sldId id="401" r:id="rId12"/>
    <p:sldId id="386" r:id="rId13"/>
    <p:sldId id="387" r:id="rId14"/>
    <p:sldId id="399" r:id="rId15"/>
    <p:sldId id="400" r:id="rId16"/>
    <p:sldId id="388" r:id="rId17"/>
    <p:sldId id="398" r:id="rId18"/>
    <p:sldId id="389" r:id="rId19"/>
    <p:sldId id="395" r:id="rId20"/>
    <p:sldId id="396" r:id="rId21"/>
    <p:sldId id="397" r:id="rId22"/>
    <p:sldId id="390"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Karla" pitchFamily="2" charset="0"/>
      <p:regular r:id="rId29"/>
      <p:bold r:id="rId30"/>
    </p:embeddedFont>
    <p:embeddedFont>
      <p:font typeface="Raleway"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73" autoAdjust="0"/>
    <p:restoredTop sz="77930" autoAdjust="0"/>
  </p:normalViewPr>
  <p:slideViewPr>
    <p:cSldViewPr snapToGrid="0">
      <p:cViewPr varScale="1">
        <p:scale>
          <a:sx n="97" d="100"/>
          <a:sy n="97" d="100"/>
        </p:scale>
        <p:origin x="72"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mj-lt"/>
              <a:buAutoNum type="arabicPeriod"/>
            </a:pPr>
            <a:r>
              <a:rPr lang="en-CA" b="1" i="0" u="none" strike="noStrike" dirty="0">
                <a:solidFill>
                  <a:srgbClr val="373D3F"/>
                </a:solidFill>
                <a:effectLst/>
                <a:latin typeface="Encode Sans"/>
              </a:rPr>
              <a:t>Constantly late or leaves early.</a:t>
            </a:r>
            <a:r>
              <a:rPr lang="en-CA" b="0" i="0" u="none" strike="noStrike" dirty="0">
                <a:solidFill>
                  <a:srgbClr val="373D3F"/>
                </a:solidFill>
                <a:effectLst/>
                <a:latin typeface="Encode Sans"/>
              </a:rPr>
              <a:t> While we know that flexible schedules can provide a work-life balance, managing this flexible schedule is key. Some employees may take advantage, and instead of working at home, perform non-work-related tasks instead.</a:t>
            </a:r>
          </a:p>
          <a:p>
            <a:pPr algn="l">
              <a:buFont typeface="+mj-lt"/>
              <a:buAutoNum type="arabicPeriod"/>
            </a:pPr>
            <a:endParaRPr lang="en-CA" b="0" i="0" u="none" strike="noStrike" dirty="0">
              <a:solidFill>
                <a:srgbClr val="373D3F"/>
              </a:solidFill>
              <a:effectLst/>
              <a:latin typeface="Encode Sans"/>
            </a:endParaRPr>
          </a:p>
          <a:p>
            <a:pPr algn="l">
              <a:buFont typeface="+mj-lt"/>
              <a:buAutoNum type="arabicPeriod"/>
            </a:pPr>
            <a:r>
              <a:rPr lang="en-CA" b="1" i="0" u="none" strike="noStrike" dirty="0">
                <a:solidFill>
                  <a:srgbClr val="373D3F"/>
                </a:solidFill>
                <a:effectLst/>
                <a:latin typeface="Encode Sans"/>
              </a:rPr>
              <a:t>Too much time spent doing personal things at work.</a:t>
            </a:r>
            <a:r>
              <a:rPr lang="en-CA" b="0" i="0" u="none" strike="noStrike" dirty="0">
                <a:solidFill>
                  <a:srgbClr val="373D3F"/>
                </a:solidFill>
                <a:effectLst/>
                <a:latin typeface="Encode Sans"/>
              </a:rPr>
              <a:t> Most companies have a policy about using a computer or phone for personal use. For most companies, some personal use is acceptable, but it can become a problem if someone does not know where to draw the line.</a:t>
            </a:r>
          </a:p>
          <a:p>
            <a:pPr algn="l">
              <a:buFont typeface="+mj-lt"/>
              <a:buAutoNum type="arabicPeriod"/>
            </a:pPr>
            <a:endParaRPr lang="en-CA" b="0" i="0" u="none" strike="noStrike" dirty="0">
              <a:solidFill>
                <a:srgbClr val="373D3F"/>
              </a:solidFill>
              <a:effectLst/>
              <a:latin typeface="Encode Sans"/>
            </a:endParaRPr>
          </a:p>
          <a:p>
            <a:pPr algn="l">
              <a:buFont typeface="+mj-lt"/>
              <a:buAutoNum type="arabicPeriod"/>
            </a:pPr>
            <a:r>
              <a:rPr lang="en-CA" b="1" i="0" u="none" strike="noStrike" dirty="0">
                <a:solidFill>
                  <a:srgbClr val="373D3F"/>
                </a:solidFill>
                <a:effectLst/>
                <a:latin typeface="Encode Sans"/>
              </a:rPr>
              <a:t>Inability to handle proprietary information.</a:t>
            </a:r>
            <a:r>
              <a:rPr lang="en-CA" b="0" i="0" u="none" strike="noStrike" dirty="0">
                <a:solidFill>
                  <a:srgbClr val="373D3F"/>
                </a:solidFill>
                <a:effectLst/>
                <a:latin typeface="Encode Sans"/>
              </a:rPr>
              <a:t> Many companies handle important client and patient information. The ability to keep this information private for the protection of others is important to the success of the company.</a:t>
            </a:r>
          </a:p>
          <a:p>
            <a:pPr algn="l">
              <a:buFont typeface="+mj-lt"/>
              <a:buAutoNum type="arabicPeriod"/>
            </a:pPr>
            <a:endParaRPr lang="en-CA" b="0" i="0" u="none" strike="noStrike" dirty="0">
              <a:solidFill>
                <a:srgbClr val="373D3F"/>
              </a:solidFill>
              <a:effectLst/>
              <a:latin typeface="Encode Sans"/>
            </a:endParaRPr>
          </a:p>
          <a:p>
            <a:pPr algn="l">
              <a:buFont typeface="+mj-lt"/>
              <a:buAutoNum type="arabicPeriod"/>
            </a:pPr>
            <a:r>
              <a:rPr lang="en-CA" b="1" i="0" u="none" strike="noStrike" dirty="0">
                <a:solidFill>
                  <a:srgbClr val="373D3F"/>
                </a:solidFill>
                <a:effectLst/>
                <a:latin typeface="Encode Sans"/>
              </a:rPr>
              <a:t>Absenteeism.</a:t>
            </a:r>
            <a:r>
              <a:rPr lang="en-CA" b="0" i="0" u="none" strike="noStrike" dirty="0">
                <a:solidFill>
                  <a:srgbClr val="373D3F"/>
                </a:solidFill>
                <a:effectLst/>
                <a:latin typeface="Encode Sans"/>
              </a:rPr>
              <a:t> This is defined as a habitual pattern of not being at work. There could be a number of personal or professional reasons for an employee being absent from work.</a:t>
            </a:r>
          </a:p>
          <a:p>
            <a:pPr algn="l">
              <a:buFont typeface="+mj-lt"/>
              <a:buAutoNum type="arabicPeriod"/>
            </a:pPr>
            <a:endParaRPr lang="en-CA" b="0" i="0" u="none" strike="noStrike" dirty="0">
              <a:solidFill>
                <a:srgbClr val="373D3F"/>
              </a:solidFill>
              <a:effectLst/>
              <a:latin typeface="Encode Sans"/>
            </a:endParaRPr>
          </a:p>
          <a:p>
            <a:pPr algn="l">
              <a:buFont typeface="+mj-lt"/>
              <a:buAutoNum type="arabicPeriod"/>
            </a:pPr>
            <a:r>
              <a:rPr lang="en-CA" b="1" i="0" u="none" strike="noStrike" dirty="0">
                <a:solidFill>
                  <a:srgbClr val="373D3F"/>
                </a:solidFill>
                <a:effectLst/>
                <a:latin typeface="Encode Sans"/>
              </a:rPr>
              <a:t>Drug and alcohol abuse.</a:t>
            </a:r>
            <a:r>
              <a:rPr lang="en-CA" b="0" i="0" u="none" strike="noStrike" dirty="0">
                <a:solidFill>
                  <a:srgbClr val="373D3F"/>
                </a:solidFill>
                <a:effectLst/>
                <a:latin typeface="Encode Sans"/>
              </a:rPr>
              <a:t> Substance abuse can cause obvious problems, such as tardiness, absenteeism, and </a:t>
            </a:r>
            <a:r>
              <a:rPr lang="en-CA" b="0" i="0" u="none" strike="noStrike" dirty="0" err="1">
                <a:solidFill>
                  <a:srgbClr val="373D3F"/>
                </a:solidFill>
                <a:effectLst/>
                <a:latin typeface="Encode Sans"/>
              </a:rPr>
              <a:t>nonperformance</a:t>
            </a:r>
            <a:r>
              <a:rPr lang="en-CA" b="0" i="0" u="none" strike="noStrike" dirty="0">
                <a:solidFill>
                  <a:srgbClr val="373D3F"/>
                </a:solidFill>
                <a:effectLst/>
                <a:latin typeface="Encode Sans"/>
              </a:rPr>
              <a:t>, but it can also result in accidents or other more serious issues.</a:t>
            </a:r>
          </a:p>
          <a:p>
            <a:endParaRPr lang="en-US" dirty="0"/>
          </a:p>
        </p:txBody>
      </p:sp>
    </p:spTree>
    <p:extLst>
      <p:ext uri="{BB962C8B-B14F-4D97-AF65-F5344CB8AC3E}">
        <p14:creationId xmlns:p14="http://schemas.microsoft.com/office/powerpoint/2010/main" val="187879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When an employee is not performing as expected, it can be very disappointing. When you consider the amount of time it takes to recruit, hire, and train someone, it can be disappointing to find that a person has performance issues. Sometimes performance issues can be related to something personal, but often it is a combination of factors.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Arial" panose="020B0604020202020204" pitchFamily="34" charset="0"/>
                <a:cs typeface="Arial" panose="020B0604020202020204" pitchFamily="34" charset="0"/>
              </a:rPr>
              <a:t>Some of these factors can be internal while others may be external. </a:t>
            </a:r>
            <a:endParaRPr lang="en-US" dirty="0"/>
          </a:p>
        </p:txBody>
      </p:sp>
    </p:spTree>
    <p:extLst>
      <p:ext uri="{BB962C8B-B14F-4D97-AF65-F5344CB8AC3E}">
        <p14:creationId xmlns:p14="http://schemas.microsoft.com/office/powerpoint/2010/main" val="24753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All the internal reasons speak to the importance once again of hiring the right person from the start. The external reasons may be something that can be easily addressed and fixed. Whether the reason is internal or external, performance issues must be handled promptly.</a:t>
            </a:r>
            <a:endParaRPr lang="en-US" dirty="0"/>
          </a:p>
        </p:txBody>
      </p:sp>
    </p:spTree>
    <p:extLst>
      <p:ext uri="{BB962C8B-B14F-4D97-AF65-F5344CB8AC3E}">
        <p14:creationId xmlns:p14="http://schemas.microsoft.com/office/powerpoint/2010/main" val="411214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The documentation should include the following information:</a:t>
            </a:r>
          </a:p>
          <a:p>
            <a:pPr algn="l"/>
            <a:endParaRPr lang="en-CA" b="0" i="0" u="none" strike="noStrike" dirty="0">
              <a:solidFill>
                <a:srgbClr val="373D3F"/>
              </a:solidFill>
              <a:effectLst/>
              <a:latin typeface="Encode Sans"/>
            </a:endParaRPr>
          </a:p>
          <a:p>
            <a:pPr algn="l">
              <a:buFont typeface="+mj-lt"/>
              <a:buAutoNum type="arabicPeriod"/>
            </a:pPr>
            <a:r>
              <a:rPr lang="en-CA" b="0" i="0" u="none" strike="noStrike" dirty="0">
                <a:solidFill>
                  <a:srgbClr val="373D3F"/>
                </a:solidFill>
                <a:effectLst/>
                <a:latin typeface="Encode Sans"/>
              </a:rPr>
              <a:t>Date of incident</a:t>
            </a:r>
          </a:p>
          <a:p>
            <a:pPr algn="l">
              <a:buFont typeface="+mj-lt"/>
              <a:buAutoNum type="arabicPeriod"/>
            </a:pPr>
            <a:r>
              <a:rPr lang="en-CA" b="0" i="0" u="none" strike="noStrike" dirty="0">
                <a:solidFill>
                  <a:srgbClr val="373D3F"/>
                </a:solidFill>
                <a:effectLst/>
                <a:latin typeface="Encode Sans"/>
              </a:rPr>
              <a:t>Time of incident</a:t>
            </a:r>
          </a:p>
          <a:p>
            <a:pPr algn="l">
              <a:buFont typeface="+mj-lt"/>
              <a:buAutoNum type="arabicPeriod"/>
            </a:pPr>
            <a:r>
              <a:rPr lang="en-CA" b="0" i="0" u="none" strike="noStrike" dirty="0">
                <a:solidFill>
                  <a:srgbClr val="373D3F"/>
                </a:solidFill>
                <a:effectLst/>
                <a:latin typeface="Encode Sans"/>
              </a:rPr>
              <a:t>Location (if applicable) of incident</a:t>
            </a:r>
          </a:p>
          <a:p>
            <a:pPr algn="l">
              <a:buFont typeface="+mj-lt"/>
              <a:buAutoNum type="arabicPeriod"/>
            </a:pPr>
            <a:r>
              <a:rPr lang="en-CA" b="0" i="0" u="none" strike="noStrike" dirty="0">
                <a:solidFill>
                  <a:srgbClr val="373D3F"/>
                </a:solidFill>
                <a:effectLst/>
                <a:latin typeface="Encode Sans"/>
              </a:rPr>
              <a:t>A description of the performance issue</a:t>
            </a:r>
          </a:p>
          <a:p>
            <a:pPr algn="l">
              <a:buFont typeface="+mj-lt"/>
              <a:buAutoNum type="arabicPeriod"/>
            </a:pPr>
            <a:r>
              <a:rPr lang="en-CA" b="0" i="0" u="none" strike="noStrike" dirty="0">
                <a:solidFill>
                  <a:srgbClr val="373D3F"/>
                </a:solidFill>
                <a:effectLst/>
                <a:latin typeface="Encode Sans"/>
              </a:rPr>
              <a:t>Notes on the discussion with the employee on the performance issue</a:t>
            </a:r>
          </a:p>
          <a:p>
            <a:pPr algn="l">
              <a:buFont typeface="+mj-lt"/>
              <a:buAutoNum type="arabicPeriod"/>
            </a:pPr>
            <a:r>
              <a:rPr lang="en-CA" b="0" i="0" u="none" strike="noStrike" dirty="0">
                <a:solidFill>
                  <a:srgbClr val="373D3F"/>
                </a:solidFill>
                <a:effectLst/>
                <a:latin typeface="Encode Sans"/>
              </a:rPr>
              <a:t>An improvement plan, if necessary</a:t>
            </a:r>
          </a:p>
          <a:p>
            <a:pPr algn="l">
              <a:buFont typeface="+mj-lt"/>
              <a:buAutoNum type="arabicPeriod"/>
            </a:pPr>
            <a:r>
              <a:rPr lang="en-CA" b="0" i="0" u="none" strike="noStrike" dirty="0">
                <a:solidFill>
                  <a:srgbClr val="373D3F"/>
                </a:solidFill>
                <a:effectLst/>
                <a:latin typeface="Encode Sans"/>
              </a:rPr>
              <a:t>Next steps, should the employee commit the same infraction</a:t>
            </a:r>
          </a:p>
          <a:p>
            <a:pPr algn="l">
              <a:buFont typeface="+mj-lt"/>
              <a:buAutoNum type="arabicPeriod"/>
            </a:pPr>
            <a:r>
              <a:rPr lang="en-CA" b="0" i="0" u="none" strike="noStrike" dirty="0">
                <a:solidFill>
                  <a:srgbClr val="373D3F"/>
                </a:solidFill>
                <a:effectLst/>
                <a:latin typeface="Encode Sans"/>
              </a:rPr>
              <a:t>Signatures from both the manager and employee</a:t>
            </a:r>
          </a:p>
          <a:p>
            <a:endParaRPr lang="en-US" dirty="0"/>
          </a:p>
        </p:txBody>
      </p:sp>
    </p:spTree>
    <p:extLst>
      <p:ext uri="{BB962C8B-B14F-4D97-AF65-F5344CB8AC3E}">
        <p14:creationId xmlns:p14="http://schemas.microsoft.com/office/powerpoint/2010/main" val="328350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If an employee is not meeting the expectations, discipline might need to occur.</a:t>
            </a:r>
          </a:p>
          <a:p>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To have an effective discipline process, rules and policies need to be in place and communicated so all employees know the expectations. Here are some guidelines on the  creation of rules and organizational policies:</a:t>
            </a:r>
          </a:p>
          <a:p>
            <a:pPr algn="l"/>
            <a:endParaRPr lang="en-CA" b="0" i="0" u="none" strike="noStrike" dirty="0">
              <a:solidFill>
                <a:srgbClr val="373D3F"/>
              </a:solidFill>
              <a:effectLst/>
              <a:latin typeface="Encode Sans"/>
            </a:endParaRPr>
          </a:p>
          <a:p>
            <a:pPr algn="l">
              <a:buFont typeface="+mj-lt"/>
              <a:buAutoNum type="arabicPeriod"/>
            </a:pPr>
            <a:r>
              <a:rPr lang="en-CA" b="0" i="0" u="none" strike="noStrike" dirty="0">
                <a:solidFill>
                  <a:srgbClr val="373D3F"/>
                </a:solidFill>
                <a:effectLst/>
                <a:latin typeface="Encode Sans"/>
              </a:rPr>
              <a:t>All rules or procedures should be in a written document.</a:t>
            </a:r>
          </a:p>
          <a:p>
            <a:pPr algn="l">
              <a:buFont typeface="+mj-lt"/>
              <a:buAutoNum type="arabicPeriod"/>
            </a:pPr>
            <a:r>
              <a:rPr lang="en-CA" b="0" i="0" u="none" strike="noStrike" dirty="0">
                <a:solidFill>
                  <a:srgbClr val="373D3F"/>
                </a:solidFill>
                <a:effectLst/>
                <a:latin typeface="Encode Sans"/>
              </a:rPr>
              <a:t>Rules should be related to the safety and productivity of the organization.</a:t>
            </a:r>
          </a:p>
          <a:p>
            <a:pPr algn="l">
              <a:buFont typeface="+mj-lt"/>
              <a:buAutoNum type="arabicPeriod"/>
            </a:pPr>
            <a:r>
              <a:rPr lang="en-CA" b="0" i="0" u="none" strike="noStrike" dirty="0">
                <a:solidFill>
                  <a:srgbClr val="373D3F"/>
                </a:solidFill>
                <a:effectLst/>
                <a:latin typeface="Encode Sans"/>
              </a:rPr>
              <a:t>Rules should be written clearly, so no ambiguity occurs between different managers.</a:t>
            </a:r>
          </a:p>
          <a:p>
            <a:pPr algn="l">
              <a:buFont typeface="+mj-lt"/>
              <a:buAutoNum type="arabicPeriod"/>
            </a:pPr>
            <a:r>
              <a:rPr lang="en-CA" b="0" i="0" u="none" strike="noStrike" dirty="0">
                <a:solidFill>
                  <a:srgbClr val="373D3F"/>
                </a:solidFill>
                <a:effectLst/>
                <a:latin typeface="Encode Sans"/>
              </a:rPr>
              <a:t>Supervisors, managers, and human resources should communicate rules clearly in orientation, training, and via other methods.</a:t>
            </a:r>
          </a:p>
          <a:p>
            <a:pPr algn="l">
              <a:buFont typeface="+mj-lt"/>
              <a:buAutoNum type="arabicPeriod"/>
            </a:pPr>
            <a:r>
              <a:rPr lang="en-CA" b="0" i="0" u="none" strike="noStrike" dirty="0">
                <a:solidFill>
                  <a:srgbClr val="373D3F"/>
                </a:solidFill>
                <a:effectLst/>
                <a:latin typeface="Encode Sans"/>
              </a:rPr>
              <a:t>Rules should be revised periodically as the organization’s needs change.</a:t>
            </a:r>
          </a:p>
          <a:p>
            <a:endParaRPr lang="en-US" dirty="0"/>
          </a:p>
        </p:txBody>
      </p:sp>
    </p:spTree>
    <p:extLst>
      <p:ext uri="{BB962C8B-B14F-4D97-AF65-F5344CB8AC3E}">
        <p14:creationId xmlns:p14="http://schemas.microsoft.com/office/powerpoint/2010/main" val="5251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Before beginning to work on your compensation packages, some analysis should be done to determine your organization’s philosophy in regard to compensation. Before developing your compensation philosophies, there are some basic questions to address:</a:t>
            </a:r>
          </a:p>
          <a:p>
            <a:pPr algn="l"/>
            <a:endParaRPr lang="en-CA" b="0" i="0" u="none" strike="noStrike" dirty="0">
              <a:solidFill>
                <a:srgbClr val="373D3F"/>
              </a:solidFill>
              <a:effectLst/>
              <a:latin typeface="Encode Sans"/>
            </a:endParaRPr>
          </a:p>
          <a:p>
            <a:pPr algn="l">
              <a:buFont typeface="+mj-lt"/>
              <a:buAutoNum type="arabicPeriod"/>
            </a:pPr>
            <a:r>
              <a:rPr lang="en-CA" b="0" i="0" u="none" strike="noStrike" dirty="0">
                <a:solidFill>
                  <a:srgbClr val="373D3F"/>
                </a:solidFill>
                <a:effectLst/>
                <a:latin typeface="Encode Sans"/>
              </a:rPr>
              <a:t>From the employee’s perspective, what is a fair wage?</a:t>
            </a:r>
          </a:p>
          <a:p>
            <a:pPr algn="l">
              <a:buFont typeface="+mj-lt"/>
              <a:buAutoNum type="arabicPeriod"/>
            </a:pPr>
            <a:r>
              <a:rPr lang="en-CA" b="0" i="0" u="none" strike="noStrike" dirty="0">
                <a:solidFill>
                  <a:srgbClr val="373D3F"/>
                </a:solidFill>
                <a:effectLst/>
                <a:latin typeface="Encode Sans"/>
              </a:rPr>
              <a:t>Are wages too high to achieve financial health in your organization?</a:t>
            </a:r>
          </a:p>
          <a:p>
            <a:pPr algn="l">
              <a:buFont typeface="+mj-lt"/>
              <a:buAutoNum type="arabicPeriod"/>
            </a:pPr>
            <a:r>
              <a:rPr lang="en-CA" b="0" i="0" u="none" strike="noStrike" dirty="0">
                <a:solidFill>
                  <a:srgbClr val="373D3F"/>
                </a:solidFill>
                <a:effectLst/>
                <a:latin typeface="Encode Sans"/>
              </a:rPr>
              <a:t>Do managers and employees know and buy into your compensation philosophy?</a:t>
            </a:r>
          </a:p>
          <a:p>
            <a:pPr algn="l">
              <a:buFont typeface="+mj-lt"/>
              <a:buAutoNum type="arabicPeriod"/>
            </a:pPr>
            <a:r>
              <a:rPr lang="en-CA" b="0" i="0" u="none" strike="noStrike" dirty="0">
                <a:solidFill>
                  <a:srgbClr val="373D3F"/>
                </a:solidFill>
                <a:effectLst/>
                <a:latin typeface="Encode Sans"/>
              </a:rPr>
              <a:t>Does the pay scale reflect the importance of various job titles within the organization?</a:t>
            </a:r>
          </a:p>
          <a:p>
            <a:pPr algn="l">
              <a:buFont typeface="+mj-lt"/>
              <a:buAutoNum type="arabicPeriod"/>
            </a:pPr>
            <a:r>
              <a:rPr lang="en-CA" b="0" i="0" u="none" strike="noStrike" dirty="0">
                <a:solidFill>
                  <a:srgbClr val="373D3F"/>
                </a:solidFill>
                <a:effectLst/>
                <a:latin typeface="Encode Sans"/>
              </a:rPr>
              <a:t>Is your compensation competitive enough to attract and retain employees?</a:t>
            </a:r>
          </a:p>
          <a:p>
            <a:pPr algn="l">
              <a:buFont typeface="+mj-lt"/>
              <a:buAutoNum type="arabicPeriod"/>
            </a:pPr>
            <a:r>
              <a:rPr lang="en-CA" b="0" i="0" u="none" strike="noStrike" dirty="0">
                <a:solidFill>
                  <a:srgbClr val="373D3F"/>
                </a:solidFill>
                <a:effectLst/>
                <a:latin typeface="Encode Sans"/>
              </a:rPr>
              <a:t>Are you abiding by the laws with your compensation package?</a:t>
            </a:r>
          </a:p>
          <a:p>
            <a:pPr algn="l">
              <a:buFont typeface="+mj-lt"/>
              <a:buAutoNum type="arabicPeriod"/>
            </a:pPr>
            <a:r>
              <a:rPr lang="en-CA" b="0" i="0" u="none" strike="noStrike" dirty="0">
                <a:solidFill>
                  <a:srgbClr val="373D3F"/>
                </a:solidFill>
                <a:effectLst/>
                <a:latin typeface="Encode Sans"/>
              </a:rPr>
              <a:t>Is your compensation philosophy keeping in line with labour market changes, industry changes, and organizational changes?</a:t>
            </a:r>
          </a:p>
          <a:p>
            <a:endParaRPr lang="en-US" dirty="0"/>
          </a:p>
        </p:txBody>
      </p:sp>
    </p:spTree>
    <p:extLst>
      <p:ext uri="{BB962C8B-B14F-4D97-AF65-F5344CB8AC3E}">
        <p14:creationId xmlns:p14="http://schemas.microsoft.com/office/powerpoint/2010/main" val="301936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So if a particular job category median pays $57,000, the organization with a market plus of 5 percent philosophy will pay $59,850. A market minus philosophy pays a particular percentage less than the market; so in our example, if a company pays 5 percent less, the same job would pay $54,150.</a:t>
            </a:r>
            <a:endParaRPr lang="en-US" dirty="0"/>
          </a:p>
        </p:txBody>
      </p:sp>
    </p:spTree>
    <p:extLst>
      <p:ext uri="{BB962C8B-B14F-4D97-AF65-F5344CB8AC3E}">
        <p14:creationId xmlns:p14="http://schemas.microsoft.com/office/powerpoint/2010/main" val="51488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Most of us, no matter how much we like our jobs, would not do them without a compensation package. When we think of compensation, often we think of only our paycheck, but compensation in terms of HRM is much broader</a:t>
            </a:r>
          </a:p>
          <a:p>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Once the best employees and talent come to work for your organization, you want the compensation to be competitive enough to motivate people to stay with your organization. Although we know that compensation packages are not the only thing that motivates people, compensation is a key component.</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Compensation can be used to improve morale, motivation, and satisfaction among employees. If employees are not satisfied, this can result not only in higher turnover but also in poor quality of work for those employees who do stay. A proper compensation plan can also increase loyalty in the organization.</a:t>
            </a:r>
          </a:p>
          <a:p>
            <a:endParaRPr lang="en-US" dirty="0"/>
          </a:p>
        </p:txBody>
      </p:sp>
    </p:spTree>
    <p:extLst>
      <p:ext uri="{BB962C8B-B14F-4D97-AF65-F5344CB8AC3E}">
        <p14:creationId xmlns:p14="http://schemas.microsoft.com/office/powerpoint/2010/main" val="359184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Once you have determined your compensation strategy based on internal and external factors, you will need to evaluate jobs, develop a pay system, and consider pay theories when making decisions.</a:t>
            </a:r>
          </a:p>
          <a:p>
            <a:endParaRPr lang="en-CA" b="0" i="0" u="none" strike="noStrike" dirty="0">
              <a:solidFill>
                <a:srgbClr val="373D3F"/>
              </a:solidFill>
              <a:effectLst/>
              <a:latin typeface="Encode Sans"/>
            </a:endParaRPr>
          </a:p>
          <a:p>
            <a:pPr algn="l"/>
            <a:r>
              <a:rPr lang="en-CA" b="0" i="0" u="none" strike="noStrike" dirty="0">
                <a:solidFill>
                  <a:srgbClr val="003180"/>
                </a:solidFill>
                <a:effectLst/>
                <a:latin typeface="Raleway" pitchFamily="2" charset="77"/>
              </a:rPr>
              <a:t>Job Evaluation Systems - </a:t>
            </a:r>
            <a:r>
              <a:rPr lang="en-CA" b="0" i="0" u="none" strike="noStrike" dirty="0">
                <a:solidFill>
                  <a:srgbClr val="373D3F"/>
                </a:solidFill>
                <a:effectLst/>
                <a:latin typeface="Encode Sans"/>
              </a:rPr>
              <a:t>As mentioned when we discussed internal and external factors, the value of the job is a major factor when determining pay.</a:t>
            </a:r>
            <a:br>
              <a:rPr lang="en-CA" dirty="0"/>
            </a:br>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97481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dirty="0">
                <a:effectLst/>
              </a:rPr>
              <a:t>These organizations use the performance management process to develop their employees, strengthen their relationships, share expectations and coach employees on areas of improvement. In this chapter, we will look at performance appraisals, performance issues, investigations, discipline and ending the employment relationship.</a:t>
            </a:r>
          </a:p>
          <a:p>
            <a:pPr marL="158750" indent="0">
              <a:buNone/>
            </a:pPr>
            <a:endParaRPr lang="en-CA" dirty="0">
              <a:effectLst/>
              <a:latin typeface="Karla" pitchFamily="2" charset="77"/>
            </a:endParaRPr>
          </a:p>
          <a:p>
            <a:endParaRPr lang="en-US" dirty="0"/>
          </a:p>
        </p:txBody>
      </p:sp>
    </p:spTree>
    <p:extLst>
      <p:ext uri="{BB962C8B-B14F-4D97-AF65-F5344CB8AC3E}">
        <p14:creationId xmlns:p14="http://schemas.microsoft.com/office/powerpoint/2010/main" val="200990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dirty="0">
                <a:solidFill>
                  <a:srgbClr val="373D3F"/>
                </a:solidFill>
                <a:effectLst/>
                <a:latin typeface="Arial" panose="020B0604020202020204" pitchFamily="34" charset="0"/>
                <a:cs typeface="Arial" panose="020B0604020202020204" pitchFamily="34" charset="0"/>
              </a:rPr>
              <a:t>Although most conversations will be positive, from time-to-time a leader must have a challenging talk with an employee. Let’s look at what it is like to have a difficult conversation with an employee.</a:t>
            </a:r>
            <a:endParaRPr lang="en-US" dirty="0"/>
          </a:p>
        </p:txBody>
      </p:sp>
    </p:spTree>
    <p:extLst>
      <p:ext uri="{BB962C8B-B14F-4D97-AF65-F5344CB8AC3E}">
        <p14:creationId xmlns:p14="http://schemas.microsoft.com/office/powerpoint/2010/main" val="86932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After this information is collected, managers can feed the data in various systems to help the employee and improve the organization in general. Some of these processes include </a:t>
            </a:r>
            <a:r>
              <a:rPr lang="en-CA" b="1" i="0" u="none" strike="noStrike" dirty="0">
                <a:solidFill>
                  <a:srgbClr val="373D3F"/>
                </a:solidFill>
                <a:effectLst/>
                <a:latin typeface="Encode Sans"/>
              </a:rPr>
              <a:t>compensation</a:t>
            </a:r>
            <a:r>
              <a:rPr lang="en-CA" b="0" i="0" u="none" strike="noStrike" dirty="0">
                <a:solidFill>
                  <a:srgbClr val="373D3F"/>
                </a:solidFill>
                <a:effectLst/>
                <a:latin typeface="Encode Sans"/>
              </a:rPr>
              <a:t>,</a:t>
            </a:r>
            <a:r>
              <a:rPr lang="en-CA" b="1" i="0" u="none" strike="noStrike" dirty="0">
                <a:solidFill>
                  <a:srgbClr val="373D3F"/>
                </a:solidFill>
                <a:effectLst/>
                <a:latin typeface="Encode Sans"/>
              </a:rPr>
              <a:t> employee development</a:t>
            </a:r>
            <a:r>
              <a:rPr lang="en-CA" b="0" i="0" u="none" strike="noStrike" dirty="0">
                <a:solidFill>
                  <a:srgbClr val="373D3F"/>
                </a:solidFill>
                <a:effectLst/>
                <a:latin typeface="Encode Sans"/>
              </a:rPr>
              <a:t>, and </a:t>
            </a:r>
            <a:r>
              <a:rPr lang="en-CA" b="1" i="0" u="none" strike="noStrike" dirty="0">
                <a:solidFill>
                  <a:srgbClr val="373D3F"/>
                </a:solidFill>
                <a:effectLst/>
                <a:latin typeface="Encode Sans"/>
              </a:rPr>
              <a:t>employee records</a:t>
            </a:r>
            <a:r>
              <a:rPr lang="en-CA" b="0" i="0" u="none" strike="noStrike" dirty="0">
                <a:solidFill>
                  <a:srgbClr val="373D3F"/>
                </a:solidFill>
                <a:effectLst/>
                <a:latin typeface="Encode Sans"/>
              </a:rPr>
              <a:t>. Performance management is an important HR process because it goes to the essence of employee performance and relates to every other organizational processes.</a:t>
            </a:r>
            <a:endParaRPr lang="en-US" dirty="0"/>
          </a:p>
        </p:txBody>
      </p:sp>
    </p:spTree>
    <p:extLst>
      <p:ext uri="{BB962C8B-B14F-4D97-AF65-F5344CB8AC3E}">
        <p14:creationId xmlns:p14="http://schemas.microsoft.com/office/powerpoint/2010/main" val="294052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advantages to giving an evaluation twice per year, of course, are more feedback and more opportunity for employee development. The downside is the time it takes for the manager to write the evaluation and discuss it with the employee. If done well, it could take several hours for just one employee. Depending on your organization’s structure, you may choose one or the other. </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157916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0" u="none" strike="noStrike" dirty="0">
                <a:solidFill>
                  <a:srgbClr val="373D3F"/>
                </a:solidFill>
                <a:effectLst/>
                <a:latin typeface="Encode Sans"/>
              </a:rPr>
              <a:t>Critical Incident Appraisals.</a:t>
            </a:r>
            <a:r>
              <a:rPr lang="en-CA" b="0" i="0" u="none" strike="noStrike" dirty="0">
                <a:solidFill>
                  <a:srgbClr val="373D3F"/>
                </a:solidFill>
                <a:effectLst/>
                <a:latin typeface="Encode Sans"/>
              </a:rPr>
              <a:t> While Critical Incident Appraisals are more time-consuming to develop, they can be effective because they provide specific examples of behaviour to anchor the ratings. With a</a:t>
            </a:r>
            <a:r>
              <a:rPr lang="en-CA" b="1" i="0" u="none" strike="noStrike" dirty="0">
                <a:solidFill>
                  <a:srgbClr val="373D3F"/>
                </a:solidFill>
                <a:effectLst/>
                <a:latin typeface="Encode Sans"/>
              </a:rPr>
              <a:t> critical incident appraisal</a:t>
            </a:r>
            <a:r>
              <a:rPr lang="en-CA" b="0" i="0" u="none" strike="noStrike" dirty="0">
                <a:solidFill>
                  <a:srgbClr val="373D3F"/>
                </a:solidFill>
                <a:effectLst/>
                <a:latin typeface="Encode Sans"/>
              </a:rPr>
              <a:t>, the manager records examples of the employee’s effective and ineffective behaviour during the time period between evaluations, which is in the behavioural category. </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Work Standards Approach</a:t>
            </a:r>
            <a:r>
              <a:rPr lang="en-CA" b="0" i="0" u="none" strike="noStrike" dirty="0">
                <a:solidFill>
                  <a:srgbClr val="373D3F"/>
                </a:solidFill>
                <a:effectLst/>
                <a:latin typeface="Encode Sans"/>
              </a:rPr>
              <a:t>. A work standards approach could be the more effective way of evaluating employees for certain specific jobs in which productivity is essential. With this results-focused approach, a minimum level is set and the employee’s performance evaluation is based on this level.</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Work Standards Approach</a:t>
            </a:r>
            <a:r>
              <a:rPr lang="en-CA" b="0" i="0" u="none" strike="noStrike" dirty="0">
                <a:solidFill>
                  <a:srgbClr val="373D3F"/>
                </a:solidFill>
                <a:effectLst/>
                <a:latin typeface="Encode Sans"/>
              </a:rPr>
              <a:t>. A work standards approach could be the more effective way of evaluating employees for certain specific jobs in which productivity is essential. With this results-focused approach, a minimum level is set and the employee’s performance evaluation is based on this level.</a:t>
            </a:r>
            <a:endParaRPr lang="en-US" dirty="0"/>
          </a:p>
        </p:txBody>
      </p:sp>
    </p:spTree>
    <p:extLst>
      <p:ext uri="{BB962C8B-B14F-4D97-AF65-F5344CB8AC3E}">
        <p14:creationId xmlns:p14="http://schemas.microsoft.com/office/powerpoint/2010/main" val="327124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performance appraisal aspect is just one part of the entire process. We can call this a performance review system. The first step of the process is goal setting with the employee. Building out the performance appraisal criteria with the employee in advance of the appraisal timeframe is a very effective way to communicate and set expectations – get on the same page. </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400515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Con’t</a:t>
            </a:r>
            <a:r>
              <a:rPr lang="en-US" dirty="0"/>
              <a:t> –</a:t>
            </a:r>
          </a:p>
          <a:p>
            <a:endParaRPr lang="en-US" b="0" i="0" u="none" strike="noStrike" dirty="0">
              <a:solidFill>
                <a:srgbClr val="373D3F"/>
              </a:solidFill>
              <a:effectLst/>
              <a:latin typeface="Encode Sans"/>
            </a:endParaRPr>
          </a:p>
          <a:p>
            <a:r>
              <a:rPr lang="en-CA" b="0" i="0" u="none" strike="noStrike" dirty="0">
                <a:solidFill>
                  <a:srgbClr val="373D3F"/>
                </a:solidFill>
                <a:effectLst/>
                <a:latin typeface="Encode Sans"/>
              </a:rPr>
              <a:t>If your organization has decided to tie performance evaluations with pay increases, determine the pay for each employee.  If you are given a budget, clearly understand what the pay increase budget (total) and target percentage increase are for each range of performance ratings.</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If necessary, ask for coaching assistance on the development of objectives and improvement plans.</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Ensure you know the time lines for each performance review that you are responsible for writing.</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It is helpful to keep a spreadsheet or other documents that lists all your employees and time-lines for completion of performance evaluations. This makes it easier to keep track of when performance evaluations should be given.</a:t>
            </a:r>
          </a:p>
          <a:p>
            <a:endParaRPr lang="en-US" dirty="0"/>
          </a:p>
        </p:txBody>
      </p:sp>
    </p:spTree>
    <p:extLst>
      <p:ext uri="{BB962C8B-B14F-4D97-AF65-F5344CB8AC3E}">
        <p14:creationId xmlns:p14="http://schemas.microsoft.com/office/powerpoint/2010/main" val="338364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unsplash.com/license" TargetMode="External"/><Relationship Id="rId5" Type="http://schemas.openxmlformats.org/officeDocument/2006/relationships/hyperlink" Target="https://unsplash.com/@hostreviews?utm_source=unsplash&amp;utm_medium=referral&amp;utm_content=creditCopyText" TargetMode="External"/><Relationship Id="rId4" Type="http://schemas.openxmlformats.org/officeDocument/2006/relationships/hyperlink" Target="https://unsplash.com/photos/mq8QogEBy0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2500" b="1" dirty="0">
                <a:latin typeface="Arial" panose="020B0604020202020204" pitchFamily="34" charset="0"/>
                <a:cs typeface="Arial" panose="020B0604020202020204" pitchFamily="34" charset="0"/>
              </a:rPr>
              <a:t>CHAPTER 12: PERFORMANCE MANAGEMENT</a:t>
            </a: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700B-24C2-1C22-D5F2-A1C7B7F78288}"/>
              </a:ext>
            </a:extLst>
          </p:cNvPr>
          <p:cNvSpPr>
            <a:spLocks noGrp="1"/>
          </p:cNvSpPr>
          <p:nvPr>
            <p:ph type="title"/>
          </p:nvPr>
        </p:nvSpPr>
        <p:spPr>
          <a:xfrm>
            <a:off x="311700" y="189878"/>
            <a:ext cx="8520600" cy="607800"/>
          </a:xfrm>
        </p:spPr>
        <p:txBody>
          <a:bodyPr>
            <a:noAutofit/>
          </a:bodyPr>
          <a:lstStyle/>
          <a:p>
            <a:r>
              <a:rPr lang="en-US" sz="2800" dirty="0"/>
              <a:t>12.5 Completing And Conducting The Appraisal I</a:t>
            </a:r>
            <a:br>
              <a:rPr lang="en-US" sz="2800" dirty="0"/>
            </a:br>
            <a:br>
              <a:rPr lang="en-US" sz="2800" dirty="0"/>
            </a:br>
            <a:endParaRPr lang="en-US" sz="2800" dirty="0"/>
          </a:p>
        </p:txBody>
      </p:sp>
      <p:pic>
        <p:nvPicPr>
          <p:cNvPr id="4" name="Picture 3" descr="Make sure evaluation has direct relation to job, involve managers, consider employee self-evaluations, use more than one evaluation method, feedback should be continuous, employee goals should tie into organization's strategic plan, train managers on the system, develop standards for each job to avoid bias, review the evaluations often, as jobs, and expectations change.">
            <a:extLst>
              <a:ext uri="{FF2B5EF4-FFF2-40B4-BE49-F238E27FC236}">
                <a16:creationId xmlns:a16="http://schemas.microsoft.com/office/drawing/2014/main" id="{FB4BBD51-16EB-8B78-D2BE-688941E33C1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106756" y="1111394"/>
            <a:ext cx="4051601" cy="3756683"/>
          </a:xfrm>
          <a:prstGeom prst="rect">
            <a:avLst/>
          </a:prstGeom>
        </p:spPr>
      </p:pic>
      <p:sp>
        <p:nvSpPr>
          <p:cNvPr id="3" name="Text Placeholder 2">
            <a:extLst>
              <a:ext uri="{FF2B5EF4-FFF2-40B4-BE49-F238E27FC236}">
                <a16:creationId xmlns:a16="http://schemas.microsoft.com/office/drawing/2014/main" id="{36889D49-6BBA-6083-9629-9B7758186551}"/>
              </a:ext>
            </a:extLst>
          </p:cNvPr>
          <p:cNvSpPr>
            <a:spLocks noGrp="1"/>
          </p:cNvSpPr>
          <p:nvPr>
            <p:ph type="body" idx="1"/>
          </p:nvPr>
        </p:nvSpPr>
        <p:spPr>
          <a:xfrm>
            <a:off x="311700" y="736040"/>
            <a:ext cx="8520600" cy="3339000"/>
          </a:xfrm>
        </p:spPr>
        <p:txBody>
          <a:bodyPr>
            <a:noAutofit/>
          </a:bodyPr>
          <a:lstStyle/>
          <a:p>
            <a:pPr marL="114300" indent="0">
              <a:buNone/>
            </a:pPr>
            <a:r>
              <a:rPr lang="en-US" sz="2000" b="1" dirty="0">
                <a:latin typeface="Arial" panose="020B0604020202020204" pitchFamily="34" charset="0"/>
                <a:cs typeface="Arial" panose="020B0604020202020204" pitchFamily="34" charset="0"/>
              </a:rPr>
              <a:t>Best Practices in Performance Appraisals</a:t>
            </a:r>
          </a:p>
          <a:p>
            <a:pPr marL="11430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44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6526-49D2-C2E3-D027-86E2D54DE914}"/>
              </a:ext>
            </a:extLst>
          </p:cNvPr>
          <p:cNvSpPr>
            <a:spLocks noGrp="1"/>
          </p:cNvSpPr>
          <p:nvPr>
            <p:ph type="title"/>
          </p:nvPr>
        </p:nvSpPr>
        <p:spPr/>
        <p:txBody>
          <a:bodyPr>
            <a:noAutofit/>
          </a:bodyPr>
          <a:lstStyle/>
          <a:p>
            <a:r>
              <a:rPr lang="en-US" sz="2800" dirty="0"/>
              <a:t>12.5 Completing And Conducting The Appraisal II</a:t>
            </a:r>
            <a:br>
              <a:rPr lang="en-US" sz="2800" dirty="0"/>
            </a:br>
            <a:br>
              <a:rPr lang="en-US" sz="2800" dirty="0"/>
            </a:br>
            <a:endParaRPr lang="en-US" sz="2800" dirty="0"/>
          </a:p>
        </p:txBody>
      </p:sp>
      <p:sp>
        <p:nvSpPr>
          <p:cNvPr id="3" name="Text Placeholder 2">
            <a:extLst>
              <a:ext uri="{FF2B5EF4-FFF2-40B4-BE49-F238E27FC236}">
                <a16:creationId xmlns:a16="http://schemas.microsoft.com/office/drawing/2014/main" id="{DE0A6716-358C-9B15-51DB-FAE8BBBB1BF1}"/>
              </a:ext>
            </a:extLst>
          </p:cNvPr>
          <p:cNvSpPr>
            <a:spLocks noGrp="1"/>
          </p:cNvSpPr>
          <p:nvPr>
            <p:ph type="body" idx="1"/>
          </p:nvPr>
        </p:nvSpPr>
        <p:spPr>
          <a:xfrm>
            <a:off x="91363" y="1017800"/>
            <a:ext cx="8520600" cy="3339000"/>
          </a:xfrm>
        </p:spPr>
        <p:txBody>
          <a:bodyPr>
            <a:normAutofit/>
          </a:bodyPr>
          <a:lstStyle/>
          <a:p>
            <a:pPr marL="114300" indent="0">
              <a:buNone/>
            </a:pPr>
            <a:r>
              <a:rPr lang="en-CA" sz="2000" b="1" u="none" strike="noStrike" dirty="0">
                <a:solidFill>
                  <a:srgbClr val="373D3F"/>
                </a:solidFill>
                <a:effectLst/>
                <a:latin typeface="Arial" panose="020B0604020202020204" pitchFamily="34" charset="0"/>
                <a:cs typeface="Arial" panose="020B0604020202020204" pitchFamily="34" charset="0"/>
              </a:rPr>
              <a:t>Performance Review System</a:t>
            </a:r>
            <a:endParaRPr lang="en-US" sz="2000" dirty="0">
              <a:latin typeface="Arial" panose="020B0604020202020204" pitchFamily="34" charset="0"/>
              <a:cs typeface="Arial" panose="020B0604020202020204" pitchFamily="34" charset="0"/>
            </a:endParaRPr>
          </a:p>
        </p:txBody>
      </p:sp>
      <p:pic>
        <p:nvPicPr>
          <p:cNvPr id="7" name="Picture 6" descr="Performance review system&#10;&#10;Goal Setting with Employees&#10;&#10;Performance monitoring, feedback and coaching&#10;&#10;The performance appraisal &#10;&#10;Improvement plans and/or rewards">
            <a:extLst>
              <a:ext uri="{FF2B5EF4-FFF2-40B4-BE49-F238E27FC236}">
                <a16:creationId xmlns:a16="http://schemas.microsoft.com/office/drawing/2014/main" id="{580D23EF-FA93-B10B-AC88-5BE02F3BA103}"/>
              </a:ext>
            </a:extLst>
          </p:cNvPr>
          <p:cNvPicPr>
            <a:picLocks noChangeAspect="1"/>
          </p:cNvPicPr>
          <p:nvPr/>
        </p:nvPicPr>
        <p:blipFill>
          <a:blip r:embed="rId2"/>
          <a:stretch>
            <a:fillRect/>
          </a:stretch>
        </p:blipFill>
        <p:spPr>
          <a:xfrm>
            <a:off x="1828800" y="1507700"/>
            <a:ext cx="5486400" cy="3225800"/>
          </a:xfrm>
          <a:prstGeom prst="rect">
            <a:avLst/>
          </a:prstGeom>
        </p:spPr>
      </p:pic>
    </p:spTree>
    <p:extLst>
      <p:ext uri="{BB962C8B-B14F-4D97-AF65-F5344CB8AC3E}">
        <p14:creationId xmlns:p14="http://schemas.microsoft.com/office/powerpoint/2010/main" val="313151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C9CC-7FC3-4F7A-9D2B-5FF2F0A614F6}"/>
              </a:ext>
            </a:extLst>
          </p:cNvPr>
          <p:cNvSpPr>
            <a:spLocks noGrp="1"/>
          </p:cNvSpPr>
          <p:nvPr>
            <p:ph type="title"/>
          </p:nvPr>
        </p:nvSpPr>
        <p:spPr>
          <a:xfrm>
            <a:off x="311700" y="376949"/>
            <a:ext cx="8832300" cy="607800"/>
          </a:xfrm>
        </p:spPr>
        <p:txBody>
          <a:bodyPr>
            <a:noAutofit/>
          </a:bodyPr>
          <a:lstStyle/>
          <a:p>
            <a:r>
              <a:rPr lang="en-US" sz="2700" dirty="0"/>
              <a:t>12.6 Organizing The Performance Appraisal Process</a:t>
            </a:r>
            <a:br>
              <a:rPr lang="en-US" sz="2700" dirty="0"/>
            </a:br>
            <a:br>
              <a:rPr lang="en-US" sz="2700" dirty="0"/>
            </a:br>
            <a:br>
              <a:rPr lang="en-US" sz="2700" dirty="0"/>
            </a:br>
            <a:endParaRPr lang="en-US" sz="2700" dirty="0"/>
          </a:p>
        </p:txBody>
      </p:sp>
      <p:sp>
        <p:nvSpPr>
          <p:cNvPr id="3" name="Text Placeholder 2">
            <a:extLst>
              <a:ext uri="{FF2B5EF4-FFF2-40B4-BE49-F238E27FC236}">
                <a16:creationId xmlns:a16="http://schemas.microsoft.com/office/drawing/2014/main" id="{F4BC3876-D8E2-80C4-B817-73BB6D9A7DC8}"/>
              </a:ext>
            </a:extLst>
          </p:cNvPr>
          <p:cNvSpPr>
            <a:spLocks noGrp="1"/>
          </p:cNvSpPr>
          <p:nvPr>
            <p:ph type="body" idx="1"/>
          </p:nvPr>
        </p:nvSpPr>
        <p:spPr>
          <a:xfrm>
            <a:off x="311700" y="1079268"/>
            <a:ext cx="8520600" cy="3339000"/>
          </a:xfrm>
        </p:spPr>
        <p:txBody>
          <a:bodyPr>
            <a:no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While it will be up to the individual manager to give performance appraisals to employees, your HR team will develop the process and help to manage the process. Here are some aspects to consider to manage the process effectively:</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571500" indent="-457200">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Ensure you have a job description for each employee. The job description should highlight the expectations of each job title and provide a sound basis for review.</a:t>
            </a:r>
            <a:endParaRPr lang="en-CA" sz="2000" dirty="0">
              <a:solidFill>
                <a:srgbClr val="373D3F"/>
              </a:solidFill>
              <a:latin typeface="Arial" panose="020B0604020202020204" pitchFamily="34" charset="0"/>
              <a:cs typeface="Arial" panose="020B0604020202020204" pitchFamily="34" charset="0"/>
            </a:endParaRPr>
          </a:p>
          <a:p>
            <a:pPr marL="571500" indent="-457200">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Ensure you have the necessary documents, such as the criteria and rating sheets for each job description.</a:t>
            </a:r>
          </a:p>
          <a:p>
            <a:pPr marL="571500" indent="-457200">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Understand the instructions and ground rules for filling out the documents.</a:t>
            </a:r>
          </a:p>
          <a:p>
            <a:pPr marL="571500" indent="-457200">
              <a:buFont typeface="+mj-lt"/>
              <a:buAutoNum type="arabicPeriod"/>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02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8CA3-9A9F-C8F0-4B47-79F4D3212A02}"/>
              </a:ext>
            </a:extLst>
          </p:cNvPr>
          <p:cNvSpPr>
            <a:spLocks noGrp="1"/>
          </p:cNvSpPr>
          <p:nvPr>
            <p:ph type="title"/>
          </p:nvPr>
        </p:nvSpPr>
        <p:spPr/>
        <p:txBody>
          <a:bodyPr>
            <a:noAutofit/>
          </a:bodyPr>
          <a:lstStyle/>
          <a:p>
            <a:r>
              <a:rPr lang="en-US" dirty="0"/>
              <a:t>12.7 Types Of Performance Issues I</a:t>
            </a:r>
            <a:br>
              <a:rPr lang="en-US" dirty="0"/>
            </a:br>
            <a:br>
              <a:rPr lang="en-US" dirty="0"/>
            </a:br>
            <a:endParaRPr lang="en-US" dirty="0"/>
          </a:p>
        </p:txBody>
      </p:sp>
      <p:sp>
        <p:nvSpPr>
          <p:cNvPr id="3" name="Text Placeholder 2">
            <a:extLst>
              <a:ext uri="{FF2B5EF4-FFF2-40B4-BE49-F238E27FC236}">
                <a16:creationId xmlns:a16="http://schemas.microsoft.com/office/drawing/2014/main" id="{65F5BC6F-62D0-12DB-928E-7E4237C49891}"/>
              </a:ext>
            </a:extLst>
          </p:cNvPr>
          <p:cNvSpPr>
            <a:spLocks noGrp="1"/>
          </p:cNvSpPr>
          <p:nvPr>
            <p:ph type="body" idx="1"/>
          </p:nvPr>
        </p:nvSpPr>
        <p:spPr>
          <a:xfrm>
            <a:off x="311700" y="1394500"/>
            <a:ext cx="8520600" cy="3339000"/>
          </a:xfrm>
        </p:spPr>
        <p:txBody>
          <a:bodyPr>
            <a:normAutofit/>
          </a:bodyPr>
          <a:lstStyle/>
          <a:p>
            <a:pPr marL="114300" indent="0">
              <a:buNone/>
            </a:pPr>
            <a:r>
              <a:rPr lang="en-US" sz="2000" dirty="0"/>
              <a:t>As you know, the time and money investment in a new employee is significant. The cost to select, hire, and train a new employee is staggering. But what if that new employee is not working out?</a:t>
            </a:r>
          </a:p>
          <a:p>
            <a:pPr marL="114300" indent="0">
              <a:buNone/>
            </a:pPr>
            <a:endParaRPr lang="en-US" sz="2000" dirty="0"/>
          </a:p>
          <a:p>
            <a:pPr marL="114300" indent="0">
              <a:buNone/>
            </a:pPr>
            <a:r>
              <a:rPr lang="en-US" sz="2000" dirty="0"/>
              <a:t>One of the most difficult parts of managing others is not when they are doing a great job—it is when they are not doing a good job. In this section, we will address some examples of performance issues and how to handle them.</a:t>
            </a:r>
          </a:p>
        </p:txBody>
      </p:sp>
    </p:spTree>
    <p:extLst>
      <p:ext uri="{BB962C8B-B14F-4D97-AF65-F5344CB8AC3E}">
        <p14:creationId xmlns:p14="http://schemas.microsoft.com/office/powerpoint/2010/main" val="361327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8F8B-8EFD-4685-0DDC-0FD6395BA83C}"/>
              </a:ext>
            </a:extLst>
          </p:cNvPr>
          <p:cNvSpPr>
            <a:spLocks noGrp="1"/>
          </p:cNvSpPr>
          <p:nvPr>
            <p:ph type="title"/>
          </p:nvPr>
        </p:nvSpPr>
        <p:spPr/>
        <p:txBody>
          <a:bodyPr>
            <a:noAutofit/>
          </a:bodyPr>
          <a:lstStyle/>
          <a:p>
            <a:r>
              <a:rPr lang="en-US" dirty="0"/>
              <a:t>12.7 Types Of Performance Issues II </a:t>
            </a:r>
            <a:br>
              <a:rPr lang="en-US" dirty="0"/>
            </a:br>
            <a:br>
              <a:rPr lang="en-US" dirty="0"/>
            </a:br>
            <a:endParaRPr lang="en-US" dirty="0"/>
          </a:p>
        </p:txBody>
      </p:sp>
      <p:sp>
        <p:nvSpPr>
          <p:cNvPr id="3" name="Text Placeholder 2">
            <a:extLst>
              <a:ext uri="{FF2B5EF4-FFF2-40B4-BE49-F238E27FC236}">
                <a16:creationId xmlns:a16="http://schemas.microsoft.com/office/drawing/2014/main" id="{7671E656-6B2B-345E-A7CE-1017411D6933}"/>
              </a:ext>
            </a:extLst>
          </p:cNvPr>
          <p:cNvSpPr>
            <a:spLocks noGrp="1"/>
          </p:cNvSpPr>
          <p:nvPr>
            <p:ph type="body" idx="1"/>
          </p:nvPr>
        </p:nvSpPr>
        <p:spPr/>
        <p:txBody>
          <a:bodyPr>
            <a:noAutofit/>
          </a:bodyPr>
          <a:lstStyle/>
          <a:p>
            <a:pPr marL="114300" indent="0">
              <a:buNone/>
            </a:pPr>
            <a:r>
              <a:rPr lang="en-US" sz="2000" b="1" dirty="0">
                <a:latin typeface="Arial" panose="020B0604020202020204" pitchFamily="34" charset="0"/>
                <a:cs typeface="Arial" panose="020B0604020202020204" pitchFamily="34" charset="0"/>
              </a:rPr>
              <a:t>What Influences Performance?</a:t>
            </a:r>
          </a:p>
          <a:p>
            <a:pPr marL="114300" indent="0">
              <a:buNone/>
            </a:pPr>
            <a:endParaRPr lang="en-US" sz="2000" b="1" dirty="0">
              <a:latin typeface="Arial" panose="020B0604020202020204" pitchFamily="34" charset="0"/>
              <a:cs typeface="Arial" panose="020B0604020202020204" pitchFamily="34" charset="0"/>
            </a:endParaRPr>
          </a:p>
          <a:p>
            <a:pPr marL="114300" indent="0" algn="l">
              <a:buNone/>
            </a:pPr>
            <a:r>
              <a:rPr lang="en-CA" sz="2000" b="1" i="0" u="none" strike="noStrike" dirty="0">
                <a:solidFill>
                  <a:srgbClr val="373D3F"/>
                </a:solidFill>
                <a:effectLst/>
                <a:latin typeface="Arial" panose="020B0604020202020204" pitchFamily="34" charset="0"/>
                <a:cs typeface="Arial" panose="020B0604020202020204" pitchFamily="34" charset="0"/>
              </a:rPr>
              <a:t>Internal factors may include the following:</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Career goals are not being met with the job.</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There is conflict with other employees or the manager.</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 goals or expectations are not in line with the employee’s abilities.</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 employee views unfairness in the workplace.</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 employee manages time poorly.</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 employee is dissatisfied with the job.</a:t>
            </a:r>
          </a:p>
          <a:p>
            <a:pPr marL="114300" indent="0">
              <a:buNone/>
            </a:pPr>
            <a:br>
              <a:rPr lang="en-CA" sz="2000"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35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5187-0DD7-5A1C-B687-1D7201BB04E5}"/>
              </a:ext>
            </a:extLst>
          </p:cNvPr>
          <p:cNvSpPr>
            <a:spLocks noGrp="1"/>
          </p:cNvSpPr>
          <p:nvPr>
            <p:ph type="title"/>
          </p:nvPr>
        </p:nvSpPr>
        <p:spPr/>
        <p:txBody>
          <a:bodyPr>
            <a:noAutofit/>
          </a:bodyPr>
          <a:lstStyle/>
          <a:p>
            <a:r>
              <a:rPr lang="en-US" dirty="0"/>
              <a:t>12.7 Types Of Performance Issues III</a:t>
            </a:r>
            <a:br>
              <a:rPr lang="en-US" dirty="0"/>
            </a:br>
            <a:br>
              <a:rPr lang="en-US" dirty="0"/>
            </a:br>
            <a:endParaRPr lang="en-US" dirty="0"/>
          </a:p>
        </p:txBody>
      </p:sp>
      <p:sp>
        <p:nvSpPr>
          <p:cNvPr id="3" name="Text Placeholder 2">
            <a:extLst>
              <a:ext uri="{FF2B5EF4-FFF2-40B4-BE49-F238E27FC236}">
                <a16:creationId xmlns:a16="http://schemas.microsoft.com/office/drawing/2014/main" id="{22D0F2A9-5C63-6B20-3B20-0469162642C0}"/>
              </a:ext>
            </a:extLst>
          </p:cNvPr>
          <p:cNvSpPr>
            <a:spLocks noGrp="1"/>
          </p:cNvSpPr>
          <p:nvPr>
            <p:ph type="body" idx="1"/>
          </p:nvPr>
        </p:nvSpPr>
        <p:spPr/>
        <p:txBody>
          <a:bodyPr>
            <a:normAutofit/>
          </a:bodyPr>
          <a:lstStyle/>
          <a:p>
            <a:pPr marL="114300" indent="0" algn="l">
              <a:buNone/>
            </a:pPr>
            <a:r>
              <a:rPr lang="en-CA" sz="2000" b="1" i="0" u="none" strike="noStrike" dirty="0">
                <a:solidFill>
                  <a:srgbClr val="373D3F"/>
                </a:solidFill>
                <a:effectLst/>
                <a:latin typeface="Arial" panose="020B0604020202020204" pitchFamily="34" charset="0"/>
                <a:cs typeface="Arial" panose="020B0604020202020204" pitchFamily="34" charset="0"/>
              </a:rPr>
              <a:t>Some of the external factors may include the following:</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 employee does not have the correct equipment or tools to perform the job.</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 job design is incorrect.</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External motivation factors are absent.</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There is a lack of management support.</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The employee’s skills and job are mismatched.</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888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B108-14FD-D459-CC42-41E55062FBAF}"/>
              </a:ext>
            </a:extLst>
          </p:cNvPr>
          <p:cNvSpPr>
            <a:spLocks noGrp="1"/>
          </p:cNvSpPr>
          <p:nvPr>
            <p:ph type="title"/>
          </p:nvPr>
        </p:nvSpPr>
        <p:spPr/>
        <p:txBody>
          <a:bodyPr>
            <a:noAutofit/>
          </a:bodyPr>
          <a:lstStyle/>
          <a:p>
            <a:r>
              <a:rPr lang="en-US" dirty="0"/>
              <a:t>12.8 Investigations And Discipline I </a:t>
            </a:r>
            <a:br>
              <a:rPr lang="en-US" dirty="0"/>
            </a:br>
            <a:br>
              <a:rPr lang="en-US" dirty="0"/>
            </a:br>
            <a:endParaRPr lang="en-US" dirty="0"/>
          </a:p>
        </p:txBody>
      </p:sp>
      <p:sp>
        <p:nvSpPr>
          <p:cNvPr id="3" name="Text Placeholder 2">
            <a:extLst>
              <a:ext uri="{FF2B5EF4-FFF2-40B4-BE49-F238E27FC236}">
                <a16:creationId xmlns:a16="http://schemas.microsoft.com/office/drawing/2014/main" id="{777A0CC8-9C67-269A-666A-12BB2B8C1A4F}"/>
              </a:ext>
            </a:extLst>
          </p:cNvPr>
          <p:cNvSpPr>
            <a:spLocks noGrp="1"/>
          </p:cNvSpPr>
          <p:nvPr>
            <p:ph type="body" idx="1"/>
          </p:nvPr>
        </p:nvSpPr>
        <p:spPr>
          <a:xfrm>
            <a:off x="311700" y="1229875"/>
            <a:ext cx="4800127" cy="3339000"/>
          </a:xfrm>
        </p:spPr>
        <p:txBody>
          <a:bodyPr>
            <a:noAutofit/>
          </a:bodyPr>
          <a:lstStyle/>
          <a:p>
            <a:pPr marL="114300" indent="0">
              <a:buNone/>
            </a:pPr>
            <a:r>
              <a:rPr lang="en-US" sz="2000" b="1" dirty="0">
                <a:latin typeface="Arial" panose="020B0604020202020204" pitchFamily="34" charset="0"/>
                <a:cs typeface="Arial" panose="020B0604020202020204" pitchFamily="34" charset="0"/>
              </a:rPr>
              <a:t>Investigation of Performance Issues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Some performance issues require an investigation, such as an accusation of bullying at work. It is the responsibility of the people leaders and human resources to investigate the matter. Proper documentation is necessary should the employee need to be terminated later for that performance issue.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67D0BC6-1E3A-6E4E-81D0-4EA205EDD5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08887" y="1137809"/>
            <a:ext cx="2882287" cy="3431066"/>
          </a:xfrm>
          <a:prstGeom prst="rect">
            <a:avLst/>
          </a:prstGeom>
        </p:spPr>
      </p:pic>
      <p:sp>
        <p:nvSpPr>
          <p:cNvPr id="4" name="TextBox 3">
            <a:extLst>
              <a:ext uri="{FF2B5EF4-FFF2-40B4-BE49-F238E27FC236}">
                <a16:creationId xmlns:a16="http://schemas.microsoft.com/office/drawing/2014/main" id="{8E45DBFA-6254-5033-2AF8-43DCAF5834A5}"/>
              </a:ext>
            </a:extLst>
          </p:cNvPr>
          <p:cNvSpPr txBox="1"/>
          <p:nvPr/>
        </p:nvSpPr>
        <p:spPr>
          <a:xfrm>
            <a:off x="5988877" y="4597528"/>
            <a:ext cx="4572000" cy="553998"/>
          </a:xfrm>
          <a:prstGeom prst="rect">
            <a:avLst/>
          </a:prstGeom>
          <a:noFill/>
        </p:spPr>
        <p:txBody>
          <a:bodyPr wrap="square">
            <a:spAutoFit/>
          </a:bodyPr>
          <a:lstStyle/>
          <a:p>
            <a:pPr algn="l"/>
            <a:r>
              <a:rPr lang="en-CA" sz="1000" b="0" i="0" dirty="0">
                <a:solidFill>
                  <a:srgbClr val="111111"/>
                </a:solidFill>
                <a:effectLst/>
                <a:latin typeface="+mn-lt"/>
                <a:hlinkClick r:id="rId4"/>
              </a:rPr>
              <a:t>Photo</a:t>
            </a:r>
            <a:r>
              <a:rPr lang="en-CA" sz="1000" b="0" i="0" dirty="0">
                <a:solidFill>
                  <a:srgbClr val="111111"/>
                </a:solidFill>
                <a:effectLst/>
                <a:latin typeface="+mn-lt"/>
              </a:rPr>
              <a:t> by </a:t>
            </a:r>
            <a:r>
              <a:rPr lang="en-CA" sz="1000" b="0" i="0" dirty="0">
                <a:solidFill>
                  <a:srgbClr val="767676"/>
                </a:solidFill>
                <a:effectLst/>
                <a:latin typeface="+mn-lt"/>
                <a:hlinkClick r:id="rId5"/>
              </a:rPr>
              <a:t>Stephen Phillips</a:t>
            </a:r>
            <a:r>
              <a:rPr lang="en-CA" sz="1000" dirty="0">
                <a:solidFill>
                  <a:srgbClr val="111111"/>
                </a:solidFill>
                <a:latin typeface="+mn-lt"/>
              </a:rPr>
              <a:t>,</a:t>
            </a:r>
            <a:r>
              <a:rPr lang="en-CA" sz="1000" b="0" i="0" dirty="0">
                <a:solidFill>
                  <a:srgbClr val="111111"/>
                </a:solidFill>
                <a:effectLst/>
                <a:latin typeface="+mn-lt"/>
              </a:rPr>
              <a:t> </a:t>
            </a:r>
            <a:r>
              <a:rPr lang="en-CA" sz="1000" b="0" i="0" dirty="0">
                <a:solidFill>
                  <a:srgbClr val="767676"/>
                </a:solidFill>
                <a:effectLst/>
                <a:latin typeface="+mn-lt"/>
                <a:hlinkClick r:id="rId6"/>
              </a:rPr>
              <a:t>Unsplash License</a:t>
            </a:r>
            <a:endParaRPr lang="en-CA" sz="1000" b="0" i="0" dirty="0">
              <a:solidFill>
                <a:srgbClr val="111111"/>
              </a:solidFill>
              <a:effectLst/>
              <a:latin typeface="+mn-lt"/>
            </a:endParaRPr>
          </a:p>
          <a:p>
            <a:br>
              <a:rPr lang="en-CA" sz="1000" dirty="0">
                <a:latin typeface="+mn-lt"/>
              </a:rPr>
            </a:br>
            <a:endParaRPr lang="en-US" sz="1000" dirty="0">
              <a:latin typeface="+mn-lt"/>
            </a:endParaRPr>
          </a:p>
        </p:txBody>
      </p:sp>
    </p:spTree>
    <p:extLst>
      <p:ext uri="{BB962C8B-B14F-4D97-AF65-F5344CB8AC3E}">
        <p14:creationId xmlns:p14="http://schemas.microsoft.com/office/powerpoint/2010/main" val="407499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03BF-FE87-8D45-F150-C7B310B6906F}"/>
              </a:ext>
            </a:extLst>
          </p:cNvPr>
          <p:cNvSpPr>
            <a:spLocks noGrp="1"/>
          </p:cNvSpPr>
          <p:nvPr>
            <p:ph type="title"/>
          </p:nvPr>
        </p:nvSpPr>
        <p:spPr/>
        <p:txBody>
          <a:bodyPr>
            <a:noAutofit/>
          </a:bodyPr>
          <a:lstStyle/>
          <a:p>
            <a:r>
              <a:rPr lang="en-US" dirty="0"/>
              <a:t>12.8 Investigations And Discipline II</a:t>
            </a:r>
            <a:br>
              <a:rPr lang="en-US" dirty="0"/>
            </a:br>
            <a:br>
              <a:rPr lang="en-US" dirty="0"/>
            </a:br>
            <a:endParaRPr lang="en-US" dirty="0"/>
          </a:p>
        </p:txBody>
      </p:sp>
      <p:sp>
        <p:nvSpPr>
          <p:cNvPr id="3" name="Text Placeholder 2">
            <a:extLst>
              <a:ext uri="{FF2B5EF4-FFF2-40B4-BE49-F238E27FC236}">
                <a16:creationId xmlns:a16="http://schemas.microsoft.com/office/drawing/2014/main" id="{DEE9EC26-DBEE-7153-2B03-8F5C8D79EDBB}"/>
              </a:ext>
            </a:extLst>
          </p:cNvPr>
          <p:cNvSpPr>
            <a:spLocks noGrp="1"/>
          </p:cNvSpPr>
          <p:nvPr>
            <p:ph type="body" idx="1"/>
          </p:nvPr>
        </p:nvSpPr>
        <p:spPr/>
        <p:txBody>
          <a:bodyPr>
            <a:noAutofit/>
          </a:bodyPr>
          <a:lstStyle/>
          <a:p>
            <a:pPr marL="114300" indent="0">
              <a:buNone/>
            </a:pPr>
            <a:r>
              <a:rPr lang="en-US" sz="2000" b="1" dirty="0">
                <a:latin typeface="Arial" panose="020B0604020202020204" pitchFamily="34" charset="0"/>
                <a:cs typeface="Arial" panose="020B0604020202020204" pitchFamily="34" charset="0"/>
              </a:rPr>
              <a:t>Defining Discipline</a:t>
            </a:r>
          </a:p>
          <a:p>
            <a:pPr marL="114300" indent="0">
              <a:buNone/>
            </a:pPr>
            <a:endParaRPr lang="en-US" sz="2000" b="1" dirty="0">
              <a:latin typeface="Arial" panose="020B0604020202020204" pitchFamily="34" charset="0"/>
              <a:cs typeface="Arial" panose="020B0604020202020204" pitchFamily="34" charset="0"/>
            </a:endParaRPr>
          </a:p>
          <a:p>
            <a:pPr marL="114300" indent="0">
              <a:buNone/>
            </a:pPr>
            <a:r>
              <a:rPr lang="en-CA" sz="2000" b="1" i="0" u="none" strike="noStrike" dirty="0">
                <a:solidFill>
                  <a:srgbClr val="373D3F"/>
                </a:solidFill>
                <a:effectLst/>
                <a:latin typeface="Arial" panose="020B0604020202020204" pitchFamily="34" charset="0"/>
                <a:cs typeface="Arial" panose="020B0604020202020204" pitchFamily="34" charset="0"/>
              </a:rPr>
              <a:t>Discipline</a:t>
            </a:r>
            <a:r>
              <a:rPr lang="en-CA" sz="2000" b="0" i="0" u="none" strike="noStrike" dirty="0">
                <a:solidFill>
                  <a:srgbClr val="373D3F"/>
                </a:solidFill>
                <a:effectLst/>
                <a:latin typeface="Arial" panose="020B0604020202020204" pitchFamily="34" charset="0"/>
                <a:cs typeface="Arial" panose="020B0604020202020204" pitchFamily="34" charset="0"/>
              </a:rPr>
              <a:t> is defined as the process that corrects undesirable behaviour. The goal of a discipline process shouldn’t necessarily be to punish but to help the employee meet performance expectations. Often supervisors choose not to apply discipline procedures because they have not documented past employee actions or did not want to take the time to handle the situation. </a:t>
            </a:r>
            <a:endParaRPr lang="en-US" sz="2000" b="1"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 </a:t>
            </a: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86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578A-E504-857F-B13A-0D2E71CF9B47}"/>
              </a:ext>
            </a:extLst>
          </p:cNvPr>
          <p:cNvSpPr>
            <a:spLocks noGrp="1"/>
          </p:cNvSpPr>
          <p:nvPr>
            <p:ph type="title"/>
          </p:nvPr>
        </p:nvSpPr>
        <p:spPr/>
        <p:txBody>
          <a:bodyPr>
            <a:noAutofit/>
          </a:bodyPr>
          <a:lstStyle/>
          <a:p>
            <a:r>
              <a:rPr lang="en-US" sz="2700" dirty="0"/>
              <a:t>12.9 Performance Management And Compensation I</a:t>
            </a:r>
            <a:br>
              <a:rPr lang="en-US" sz="2700" dirty="0"/>
            </a:br>
            <a:br>
              <a:rPr lang="en-US" sz="2700" dirty="0"/>
            </a:br>
            <a:endParaRPr lang="en-US" sz="2700" dirty="0"/>
          </a:p>
        </p:txBody>
      </p:sp>
      <p:sp>
        <p:nvSpPr>
          <p:cNvPr id="3" name="Text Placeholder 2">
            <a:extLst>
              <a:ext uri="{FF2B5EF4-FFF2-40B4-BE49-F238E27FC236}">
                <a16:creationId xmlns:a16="http://schemas.microsoft.com/office/drawing/2014/main" id="{0077FDE7-7F54-D2D3-4B21-C89409575507}"/>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Developing A Compensation Package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There are a few basic aspects of compensation packages we should discuss before moving into the specific aspects of compensation. These foundations can assist in the development of a compensation strategy that meets the goals of your organization and is in line with your strategic plan.</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65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16D9-F4BA-6618-5266-2669A6680CFF}"/>
              </a:ext>
            </a:extLst>
          </p:cNvPr>
          <p:cNvSpPr>
            <a:spLocks noGrp="1"/>
          </p:cNvSpPr>
          <p:nvPr>
            <p:ph type="title"/>
          </p:nvPr>
        </p:nvSpPr>
        <p:spPr>
          <a:xfrm>
            <a:off x="311699" y="410000"/>
            <a:ext cx="8689081" cy="607800"/>
          </a:xfrm>
        </p:spPr>
        <p:txBody>
          <a:bodyPr>
            <a:noAutofit/>
          </a:bodyPr>
          <a:lstStyle/>
          <a:p>
            <a:r>
              <a:rPr lang="en-US" sz="2700" dirty="0"/>
              <a:t>12.9 Performance Management And Compensation II</a:t>
            </a:r>
            <a:br>
              <a:rPr lang="en-US" sz="2700" dirty="0"/>
            </a:br>
            <a:br>
              <a:rPr lang="en-US" sz="2700" dirty="0"/>
            </a:br>
            <a:endParaRPr lang="en-US" sz="2700" dirty="0"/>
          </a:p>
        </p:txBody>
      </p:sp>
      <p:sp>
        <p:nvSpPr>
          <p:cNvPr id="3" name="Text Placeholder 2">
            <a:extLst>
              <a:ext uri="{FF2B5EF4-FFF2-40B4-BE49-F238E27FC236}">
                <a16:creationId xmlns:a16="http://schemas.microsoft.com/office/drawing/2014/main" id="{D1B44D31-6892-905A-4A0C-2E4CC627ABFB}"/>
              </a:ext>
            </a:extLst>
          </p:cNvPr>
          <p:cNvSpPr>
            <a:spLocks noGrp="1"/>
          </p:cNvSpPr>
          <p:nvPr>
            <p:ph type="body" idx="1"/>
          </p:nvPr>
        </p:nvSpPr>
        <p:spPr/>
        <p:txBody>
          <a:bodyPr>
            <a:normAutofit/>
          </a:bodyPr>
          <a:lstStyle/>
          <a:p>
            <a:pPr marL="114300" indent="0">
              <a:buNone/>
            </a:pPr>
            <a:r>
              <a:rPr lang="en-US" sz="2000" b="1" dirty="0"/>
              <a:t>Compensation Policy</a:t>
            </a:r>
          </a:p>
          <a:p>
            <a:pPr marL="114300" indent="0">
              <a:buNone/>
            </a:pPr>
            <a:endParaRPr lang="en-US" sz="2000" dirty="0"/>
          </a:p>
          <a:p>
            <a:pPr marL="114300" indent="0">
              <a:buNone/>
            </a:pPr>
            <a:r>
              <a:rPr lang="en-US" sz="2000" dirty="0"/>
              <a:t>Some organizations choose a market compensation policy, market plus, or market minus philosophy. A market compensation policy is to pay the going rate for a particular job, within a particular market based on research and salary studies. The organization that uses a market plus philosophy will determine the going rate and add a percentage to that rate, such as 5 percent.</a:t>
            </a:r>
            <a:br>
              <a:rPr lang="en-US" sz="2000" dirty="0"/>
            </a:br>
            <a:endParaRPr lang="en-US" sz="2000" dirty="0"/>
          </a:p>
        </p:txBody>
      </p:sp>
    </p:spTree>
    <p:extLst>
      <p:ext uri="{BB962C8B-B14F-4D97-AF65-F5344CB8AC3E}">
        <p14:creationId xmlns:p14="http://schemas.microsoft.com/office/powerpoint/2010/main" val="96582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Deliver a performance appraisal to your employees.</a:t>
            </a: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Write an improvement plan for an employee.</a:t>
            </a: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Explain the types of performance issues in the workplace and the internal and external reasons for poor performance.</a:t>
            </a: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Develop a process for handling employee performance issues.</a:t>
            </a:r>
          </a:p>
          <a:p>
            <a:pPr>
              <a:lnSpc>
                <a:spcPct val="120000"/>
              </a:lnSpc>
            </a:pPr>
            <a:r>
              <a:rPr lang="en-CA" sz="2000" dirty="0">
                <a:solidFill>
                  <a:schemeClr val="bg2">
                    <a:lumMod val="50000"/>
                  </a:schemeClr>
                </a:solidFill>
                <a:latin typeface="Arial" panose="020B0604020202020204" pitchFamily="34" charset="0"/>
                <a:cs typeface="Arial" panose="020B0604020202020204" pitchFamily="34" charset="0"/>
              </a:rPr>
              <a:t>Outline current compensation and benefit administration procedures.</a:t>
            </a:r>
          </a:p>
          <a:p>
            <a:pPr marL="114300" indent="0">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EA50-24F0-FBDA-79D8-999215E0CEAB}"/>
              </a:ext>
            </a:extLst>
          </p:cNvPr>
          <p:cNvSpPr>
            <a:spLocks noGrp="1"/>
          </p:cNvSpPr>
          <p:nvPr>
            <p:ph type="title"/>
          </p:nvPr>
        </p:nvSpPr>
        <p:spPr>
          <a:xfrm>
            <a:off x="311700" y="421017"/>
            <a:ext cx="8832300" cy="607800"/>
          </a:xfrm>
        </p:spPr>
        <p:txBody>
          <a:bodyPr>
            <a:noAutofit/>
          </a:bodyPr>
          <a:lstStyle/>
          <a:p>
            <a:r>
              <a:rPr lang="en-US" sz="2700" dirty="0"/>
              <a:t>12.9 Performance Management And Compensation III</a:t>
            </a:r>
            <a:br>
              <a:rPr lang="en-US" sz="2700" dirty="0"/>
            </a:br>
            <a:br>
              <a:rPr lang="en-US" sz="2700" dirty="0"/>
            </a:br>
            <a:endParaRPr lang="en-US" sz="2700" dirty="0"/>
          </a:p>
        </p:txBody>
      </p:sp>
      <p:sp>
        <p:nvSpPr>
          <p:cNvPr id="3" name="Text Placeholder 2">
            <a:extLst>
              <a:ext uri="{FF2B5EF4-FFF2-40B4-BE49-F238E27FC236}">
                <a16:creationId xmlns:a16="http://schemas.microsoft.com/office/drawing/2014/main" id="{517E0094-5396-0FBB-2AB8-25DCA248C570}"/>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Goals of a Compensation Package</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A compensation package can include pay, health-care benefits, and other benefits such as retirement plans.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 compensation package should be positive enough to attract the best people for the job. An organization that does not pay as well as others within the same industry will likely not be able to attract the best candidates, resulting in poorer overall company performance.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18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A954-5513-1A15-C9A1-46CEF55EB368}"/>
              </a:ext>
            </a:extLst>
          </p:cNvPr>
          <p:cNvSpPr>
            <a:spLocks noGrp="1"/>
          </p:cNvSpPr>
          <p:nvPr>
            <p:ph type="title"/>
          </p:nvPr>
        </p:nvSpPr>
        <p:spPr>
          <a:xfrm>
            <a:off x="199917" y="346128"/>
            <a:ext cx="8744165" cy="607800"/>
          </a:xfrm>
        </p:spPr>
        <p:txBody>
          <a:bodyPr>
            <a:noAutofit/>
          </a:bodyPr>
          <a:lstStyle/>
          <a:p>
            <a:r>
              <a:rPr lang="en-US" sz="2700" dirty="0"/>
              <a:t>12.9 Performance Management And Compensation IV</a:t>
            </a:r>
            <a:br>
              <a:rPr lang="en-US" sz="2700" dirty="0"/>
            </a:br>
            <a:br>
              <a:rPr lang="en-US" sz="2700" dirty="0"/>
            </a:br>
            <a:endParaRPr lang="en-US" sz="2700" dirty="0"/>
          </a:p>
        </p:txBody>
      </p:sp>
      <p:sp>
        <p:nvSpPr>
          <p:cNvPr id="3" name="Text Placeholder 2">
            <a:extLst>
              <a:ext uri="{FF2B5EF4-FFF2-40B4-BE49-F238E27FC236}">
                <a16:creationId xmlns:a16="http://schemas.microsoft.com/office/drawing/2014/main" id="{09054FA9-CC66-CD86-2C25-FE4EE1AB01B8}"/>
              </a:ext>
            </a:extLst>
          </p:cNvPr>
          <p:cNvSpPr>
            <a:spLocks noGrp="1"/>
          </p:cNvSpPr>
          <p:nvPr>
            <p:ph type="body" idx="1"/>
          </p:nvPr>
        </p:nvSpPr>
        <p:spPr/>
        <p:txBody>
          <a:bodyPr>
            <a:normAutofit/>
          </a:bodyPr>
          <a:lstStyle/>
          <a:p>
            <a:pPr marL="114300" indent="0">
              <a:buNone/>
            </a:pPr>
            <a:r>
              <a:rPr lang="en-US" sz="2000" b="1" dirty="0"/>
              <a:t>Types of Pay Systems</a:t>
            </a:r>
          </a:p>
          <a:p>
            <a:pPr marL="114300" indent="0">
              <a:buNone/>
            </a:pPr>
            <a:endParaRPr lang="en-US" sz="2000" dirty="0"/>
          </a:p>
          <a:p>
            <a:pPr marL="114300" indent="0">
              <a:buNone/>
            </a:pPr>
            <a:br>
              <a:rPr lang="en-US" sz="2000" dirty="0"/>
            </a:br>
            <a:endParaRPr lang="en-US" sz="2000" dirty="0"/>
          </a:p>
        </p:txBody>
      </p:sp>
      <p:pic>
        <p:nvPicPr>
          <p:cNvPr id="5" name="Picture 4" descr="Implementation of Compensation strategy factors: Compensation internal and external factors, job evaluation, type of pay system, types of pay, legal and pay theories.&#10;&#10;">
            <a:extLst>
              <a:ext uri="{FF2B5EF4-FFF2-40B4-BE49-F238E27FC236}">
                <a16:creationId xmlns:a16="http://schemas.microsoft.com/office/drawing/2014/main" id="{1DFB2642-2797-9EB0-8F34-30E95D03A2B3}"/>
              </a:ext>
            </a:extLst>
          </p:cNvPr>
          <p:cNvPicPr>
            <a:picLocks noChangeAspect="1"/>
          </p:cNvPicPr>
          <p:nvPr/>
        </p:nvPicPr>
        <p:blipFill>
          <a:blip r:embed="rId3"/>
          <a:stretch>
            <a:fillRect/>
          </a:stretch>
        </p:blipFill>
        <p:spPr>
          <a:xfrm>
            <a:off x="1718630" y="1229875"/>
            <a:ext cx="5884109" cy="3447720"/>
          </a:xfrm>
          <a:prstGeom prst="rect">
            <a:avLst/>
          </a:prstGeom>
        </p:spPr>
      </p:pic>
    </p:spTree>
    <p:extLst>
      <p:ext uri="{BB962C8B-B14F-4D97-AF65-F5344CB8AC3E}">
        <p14:creationId xmlns:p14="http://schemas.microsoft.com/office/powerpoint/2010/main" val="63954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3A6E-EB30-D3D5-C473-8179D867F147}"/>
              </a:ext>
            </a:extLst>
          </p:cNvPr>
          <p:cNvSpPr>
            <a:spLocks noGrp="1"/>
          </p:cNvSpPr>
          <p:nvPr>
            <p:ph type="title"/>
          </p:nvPr>
        </p:nvSpPr>
        <p:spPr/>
        <p:txBody>
          <a:bodyPr>
            <a:normAutofit fontScale="90000"/>
          </a:bodyPr>
          <a:lstStyle/>
          <a:p>
            <a:r>
              <a:rPr lang="en-US" sz="3300" dirty="0"/>
              <a:t>12.10 Key Takeaways</a:t>
            </a:r>
            <a:br>
              <a:rPr lang="en-US" dirty="0"/>
            </a:br>
            <a:br>
              <a:rPr lang="en-US" dirty="0"/>
            </a:br>
            <a:endParaRPr lang="en-US" dirty="0"/>
          </a:p>
        </p:txBody>
      </p:sp>
      <p:sp>
        <p:nvSpPr>
          <p:cNvPr id="3" name="Text Placeholder 2">
            <a:extLst>
              <a:ext uri="{FF2B5EF4-FFF2-40B4-BE49-F238E27FC236}">
                <a16:creationId xmlns:a16="http://schemas.microsoft.com/office/drawing/2014/main" id="{CD93774E-10C2-AEA4-3E6F-647706AF14E4}"/>
              </a:ext>
            </a:extLst>
          </p:cNvPr>
          <p:cNvSpPr>
            <a:spLocks noGrp="1"/>
          </p:cNvSpPr>
          <p:nvPr>
            <p:ph type="body" idx="1"/>
          </p:nvPr>
        </p:nvSpPr>
        <p:spPr>
          <a:xfrm>
            <a:off x="311700" y="1100783"/>
            <a:ext cx="8520600" cy="3339000"/>
          </a:xfrm>
        </p:spPr>
        <p:txBody>
          <a:bodyPr>
            <a:noAutofit/>
          </a:bodyPr>
          <a:lstStyle/>
          <a:p>
            <a:r>
              <a:rPr lang="en-CA" b="0" i="0" u="none" strike="noStrike" dirty="0">
                <a:solidFill>
                  <a:srgbClr val="373D3F"/>
                </a:solidFill>
                <a:effectLst/>
              </a:rPr>
              <a:t>As an Operations Manager, you will not only be required to be familiar with these processes, you will often lead the process. </a:t>
            </a:r>
            <a:endParaRPr lang="en-CA" dirty="0">
              <a:solidFill>
                <a:srgbClr val="373D3F"/>
              </a:solidFill>
            </a:endParaRPr>
          </a:p>
          <a:p>
            <a:r>
              <a:rPr lang="en-CA" b="0" i="0" u="none" strike="noStrike" dirty="0">
                <a:solidFill>
                  <a:srgbClr val="373D3F"/>
                </a:solidFill>
                <a:effectLst/>
              </a:rPr>
              <a:t>Delivering timely and effective feedback is essential in the employee-manager relationship. </a:t>
            </a:r>
          </a:p>
          <a:p>
            <a:r>
              <a:rPr lang="en-CA" b="0" i="0" u="none" strike="noStrike" dirty="0">
                <a:solidFill>
                  <a:srgbClr val="373D3F"/>
                </a:solidFill>
                <a:effectLst/>
              </a:rPr>
              <a:t>Providing employees with a regularly scheduled performance review allows the manager to share expectations, highlight successes and coach if there are any areas for improvement. </a:t>
            </a:r>
            <a:endParaRPr lang="en-CA" dirty="0">
              <a:solidFill>
                <a:srgbClr val="373D3F"/>
              </a:solidFill>
            </a:endParaRPr>
          </a:p>
          <a:p>
            <a:r>
              <a:rPr lang="en-CA" b="0" i="0" u="none" strike="noStrike" dirty="0">
                <a:solidFill>
                  <a:srgbClr val="373D3F"/>
                </a:solidFill>
                <a:effectLst/>
              </a:rPr>
              <a:t>Should there be performance concerns, investigations, performance improvement plans, and possible disciplinary action may be required to resolve such matters. </a:t>
            </a:r>
            <a:endParaRPr lang="en-CA" dirty="0">
              <a:solidFill>
                <a:srgbClr val="373D3F"/>
              </a:solidFill>
            </a:endParaRPr>
          </a:p>
          <a:p>
            <a:r>
              <a:rPr lang="en-CA" b="0" i="0" u="none" strike="noStrike" dirty="0">
                <a:solidFill>
                  <a:srgbClr val="373D3F"/>
                </a:solidFill>
                <a:effectLst/>
              </a:rPr>
              <a:t>Overall, taking the time to share performance feedback with your team will strengthen the business by ensuring everyone is working towards the goals of the organization.</a:t>
            </a:r>
            <a:endParaRPr lang="en-US" dirty="0"/>
          </a:p>
        </p:txBody>
      </p:sp>
    </p:spTree>
    <p:extLst>
      <p:ext uri="{BB962C8B-B14F-4D97-AF65-F5344CB8AC3E}">
        <p14:creationId xmlns:p14="http://schemas.microsoft.com/office/powerpoint/2010/main" val="68939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A865-8AC1-17C4-B866-D7EF3271B092}"/>
              </a:ext>
            </a:extLst>
          </p:cNvPr>
          <p:cNvSpPr>
            <a:spLocks noGrp="1"/>
          </p:cNvSpPr>
          <p:nvPr>
            <p:ph type="title"/>
          </p:nvPr>
        </p:nvSpPr>
        <p:spPr/>
        <p:txBody>
          <a:bodyPr>
            <a:noAutofit/>
          </a:bodyPr>
          <a:lstStyle/>
          <a:p>
            <a:r>
              <a:rPr lang="en-US" sz="2800" dirty="0"/>
              <a:t>12.1 An Introduction To Performance Management</a:t>
            </a:r>
            <a:br>
              <a:rPr lang="en-US" sz="2700" dirty="0"/>
            </a:br>
            <a:endParaRPr lang="en-US" sz="2700" dirty="0"/>
          </a:p>
        </p:txBody>
      </p:sp>
      <p:sp>
        <p:nvSpPr>
          <p:cNvPr id="4" name="Text Placeholder 3">
            <a:extLst>
              <a:ext uri="{FF2B5EF4-FFF2-40B4-BE49-F238E27FC236}">
                <a16:creationId xmlns:a16="http://schemas.microsoft.com/office/drawing/2014/main" id="{2ED54ED5-9C52-BF21-1786-BBC29099F8F1}"/>
              </a:ext>
            </a:extLst>
          </p:cNvPr>
          <p:cNvSpPr txBox="1">
            <a:spLocks/>
          </p:cNvSpPr>
          <p:nvPr/>
        </p:nvSpPr>
        <p:spPr>
          <a:xfrm>
            <a:off x="311700" y="1890713"/>
            <a:ext cx="8521700" cy="1684289"/>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RPr/>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US" sz="2000" b="1" dirty="0"/>
              <a:t>Performance Management </a:t>
            </a:r>
            <a:r>
              <a:rPr lang="en-US" sz="2000" dirty="0"/>
              <a:t>often conjures up an image of discipline. Performance management, however, does not have to involve correction, it can simply involve an evaluation of an individual’s performance at work. Strong organizations have established a method and cadence to deliver performance feedback to their employees</a:t>
            </a:r>
          </a:p>
        </p:txBody>
      </p:sp>
    </p:spTree>
    <p:extLst>
      <p:ext uri="{BB962C8B-B14F-4D97-AF65-F5344CB8AC3E}">
        <p14:creationId xmlns:p14="http://schemas.microsoft.com/office/powerpoint/2010/main" val="390301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CBC9-A64C-E665-EC62-5CD6355E3C0D}"/>
              </a:ext>
            </a:extLst>
          </p:cNvPr>
          <p:cNvSpPr>
            <a:spLocks noGrp="1"/>
          </p:cNvSpPr>
          <p:nvPr>
            <p:ph type="title"/>
          </p:nvPr>
        </p:nvSpPr>
        <p:spPr/>
        <p:txBody>
          <a:bodyPr>
            <a:noAutofit/>
          </a:bodyPr>
          <a:lstStyle/>
          <a:p>
            <a:r>
              <a:rPr lang="en-US" dirty="0"/>
              <a:t>12.2 Performance Appraisals I</a:t>
            </a:r>
            <a:br>
              <a:rPr lang="en-US" dirty="0"/>
            </a:br>
            <a:br>
              <a:rPr lang="en-US" dirty="0"/>
            </a:br>
            <a:endParaRPr lang="en-US" dirty="0"/>
          </a:p>
        </p:txBody>
      </p:sp>
      <p:sp>
        <p:nvSpPr>
          <p:cNvPr id="3" name="Text Placeholder 2">
            <a:extLst>
              <a:ext uri="{FF2B5EF4-FFF2-40B4-BE49-F238E27FC236}">
                <a16:creationId xmlns:a16="http://schemas.microsoft.com/office/drawing/2014/main" id="{808E4E86-2057-A5CB-8E68-87312A5B7C40}"/>
              </a:ext>
            </a:extLst>
          </p:cNvPr>
          <p:cNvSpPr>
            <a:spLocks noGrp="1"/>
          </p:cNvSpPr>
          <p:nvPr>
            <p:ph type="body" idx="1"/>
          </p:nvPr>
        </p:nvSpPr>
        <p:spPr>
          <a:xfrm>
            <a:off x="311700" y="1804500"/>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As an Operations Manager, providing employees with continual feedback is an important part of the business. An argument can be made for annual performance appraisals versus semi-annual performance appraisals, but most agree they need to occur. </a:t>
            </a:r>
          </a:p>
        </p:txBody>
      </p:sp>
    </p:spTree>
    <p:extLst>
      <p:ext uri="{BB962C8B-B14F-4D97-AF65-F5344CB8AC3E}">
        <p14:creationId xmlns:p14="http://schemas.microsoft.com/office/powerpoint/2010/main" val="118648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15-755B-FE39-BBB5-935D5BD8F891}"/>
              </a:ext>
            </a:extLst>
          </p:cNvPr>
          <p:cNvSpPr>
            <a:spLocks noGrp="1"/>
          </p:cNvSpPr>
          <p:nvPr>
            <p:ph type="title"/>
          </p:nvPr>
        </p:nvSpPr>
        <p:spPr/>
        <p:txBody>
          <a:bodyPr>
            <a:normAutofit fontScale="90000"/>
          </a:bodyPr>
          <a:lstStyle/>
          <a:p>
            <a:r>
              <a:rPr lang="en-US" sz="3300" dirty="0"/>
              <a:t>12.2 Performance Appraisals II</a:t>
            </a:r>
            <a:br>
              <a:rPr lang="en-US" dirty="0"/>
            </a:br>
            <a:br>
              <a:rPr lang="en-US" dirty="0"/>
            </a:br>
            <a:endParaRPr lang="en-US" dirty="0"/>
          </a:p>
        </p:txBody>
      </p:sp>
      <p:sp>
        <p:nvSpPr>
          <p:cNvPr id="3" name="Text Placeholder 2">
            <a:extLst>
              <a:ext uri="{FF2B5EF4-FFF2-40B4-BE49-F238E27FC236}">
                <a16:creationId xmlns:a16="http://schemas.microsoft.com/office/drawing/2014/main" id="{BE751BBE-F88B-61E7-B329-0766BBED165A}"/>
              </a:ext>
            </a:extLst>
          </p:cNvPr>
          <p:cNvSpPr>
            <a:spLocks noGrp="1"/>
          </p:cNvSpPr>
          <p:nvPr>
            <p:ph type="body" idx="1"/>
          </p:nvPr>
        </p:nvSpPr>
        <p:spPr/>
        <p:txBody>
          <a:bodyPr>
            <a:normAutofit/>
          </a:bodyPr>
          <a:lstStyle/>
          <a:p>
            <a:pPr marL="114300" indent="0">
              <a:buNone/>
            </a:pPr>
            <a:r>
              <a:rPr lang="en-US" sz="2000" b="1" dirty="0"/>
              <a:t>Performance Management Systems</a:t>
            </a:r>
          </a:p>
          <a:p>
            <a:pPr marL="114300" indent="0">
              <a:buNone/>
            </a:pPr>
            <a:endParaRPr lang="en-US" sz="2000" dirty="0"/>
          </a:p>
          <a:p>
            <a:pPr marL="114300" indent="0">
              <a:buNone/>
            </a:pPr>
            <a:r>
              <a:rPr lang="en-CA" sz="2000" b="0" i="0" u="none" strike="noStrike" dirty="0">
                <a:solidFill>
                  <a:srgbClr val="373D3F"/>
                </a:solidFill>
                <a:effectLst/>
              </a:rPr>
              <a:t>A </a:t>
            </a:r>
            <a:r>
              <a:rPr lang="en-CA" sz="2000" b="1" i="0" u="none" strike="noStrike" dirty="0">
                <a:solidFill>
                  <a:srgbClr val="373D3F"/>
                </a:solidFill>
                <a:effectLst/>
              </a:rPr>
              <a:t>performance management system</a:t>
            </a:r>
            <a:r>
              <a:rPr lang="en-CA" sz="2000" b="0" i="0" u="none" strike="noStrike" dirty="0">
                <a:solidFill>
                  <a:srgbClr val="373D3F"/>
                </a:solidFill>
                <a:effectLst/>
              </a:rPr>
              <a:t> is an integrated set of processes aimed at helping employees contribute to organizational effectiveness.  At their core, these systems involve the assessment of individual performance. To ‘manage performance,’ the first thing you need to do is find out who does what and how well they do it.</a:t>
            </a:r>
            <a:br>
              <a:rPr lang="en-US" sz="2000" dirty="0"/>
            </a:br>
            <a:endParaRPr lang="en-US" sz="2000" dirty="0"/>
          </a:p>
        </p:txBody>
      </p:sp>
    </p:spTree>
    <p:extLst>
      <p:ext uri="{BB962C8B-B14F-4D97-AF65-F5344CB8AC3E}">
        <p14:creationId xmlns:p14="http://schemas.microsoft.com/office/powerpoint/2010/main" val="127680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19C0-D8E7-271E-46B1-E57FE1CAC0C0}"/>
              </a:ext>
            </a:extLst>
          </p:cNvPr>
          <p:cNvSpPr>
            <a:spLocks noGrp="1"/>
          </p:cNvSpPr>
          <p:nvPr>
            <p:ph type="title"/>
          </p:nvPr>
        </p:nvSpPr>
        <p:spPr>
          <a:xfrm>
            <a:off x="102379" y="270725"/>
            <a:ext cx="9118739" cy="607800"/>
          </a:xfrm>
        </p:spPr>
        <p:txBody>
          <a:bodyPr>
            <a:noAutofit/>
          </a:bodyPr>
          <a:lstStyle/>
          <a:p>
            <a:r>
              <a:rPr lang="en-US" sz="2500" dirty="0"/>
              <a:t>12.3 Components Of A Performance Management System I</a:t>
            </a:r>
            <a:br>
              <a:rPr lang="en-US" sz="2500" dirty="0"/>
            </a:br>
            <a:br>
              <a:rPr lang="en-US" sz="2500" dirty="0"/>
            </a:br>
            <a:endParaRPr lang="en-US" sz="2500" dirty="0"/>
          </a:p>
        </p:txBody>
      </p:sp>
      <p:sp>
        <p:nvSpPr>
          <p:cNvPr id="3" name="Text Placeholder 2">
            <a:extLst>
              <a:ext uri="{FF2B5EF4-FFF2-40B4-BE49-F238E27FC236}">
                <a16:creationId xmlns:a16="http://schemas.microsoft.com/office/drawing/2014/main" id="{5F4A4BA7-DCCD-537C-164A-E19263A6A044}"/>
              </a:ext>
            </a:extLst>
          </p:cNvPr>
          <p:cNvSpPr>
            <a:spLocks noGrp="1"/>
          </p:cNvSpPr>
          <p:nvPr>
            <p:ph type="body" idx="1"/>
          </p:nvPr>
        </p:nvSpPr>
        <p:spPr/>
        <p:txBody>
          <a:bodyPr>
            <a:normAutofit/>
          </a:bodyPr>
          <a:lstStyle/>
          <a:p>
            <a:pPr marL="114300" indent="0">
              <a:buNone/>
            </a:pPr>
            <a:r>
              <a:rPr lang="en-US" sz="2000" b="1" dirty="0"/>
              <a:t>Frequency of the Performance Appraisal</a:t>
            </a:r>
          </a:p>
          <a:p>
            <a:pPr marL="114300" indent="0">
              <a:buNone/>
            </a:pPr>
            <a:endParaRPr lang="en-US" sz="2000" dirty="0"/>
          </a:p>
          <a:p>
            <a:pPr marL="114300" indent="0">
              <a:buNone/>
            </a:pPr>
            <a:r>
              <a:rPr lang="en-US" sz="2000" dirty="0"/>
              <a:t>Every organization must determine how often performance appraisals should be given. Please keep in mind that managers should constantly be giving feedback to employees. The performance appraisal is a formal process for managing performance on a scheduled basis. </a:t>
            </a:r>
            <a:r>
              <a:rPr lang="en-US" sz="2000" b="1" dirty="0"/>
              <a:t>Some organizations choose to give performance evaluations once per year, while others give them twice per year or more.</a:t>
            </a:r>
          </a:p>
          <a:p>
            <a:pPr marL="114300" indent="0">
              <a:buNone/>
            </a:pPr>
            <a:br>
              <a:rPr lang="en-US" sz="2000" dirty="0"/>
            </a:br>
            <a:endParaRPr lang="en-US" sz="2000" dirty="0"/>
          </a:p>
        </p:txBody>
      </p:sp>
    </p:spTree>
    <p:extLst>
      <p:ext uri="{BB962C8B-B14F-4D97-AF65-F5344CB8AC3E}">
        <p14:creationId xmlns:p14="http://schemas.microsoft.com/office/powerpoint/2010/main" val="402802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EF0B86-C940-7954-DD01-3B33EACDF67D}"/>
              </a:ext>
            </a:extLst>
          </p:cNvPr>
          <p:cNvSpPr>
            <a:spLocks noGrp="1"/>
          </p:cNvSpPr>
          <p:nvPr>
            <p:ph type="body" idx="1"/>
          </p:nvPr>
        </p:nvSpPr>
        <p:spPr>
          <a:xfrm>
            <a:off x="311700" y="814115"/>
            <a:ext cx="8689081" cy="3339000"/>
          </a:xfrm>
        </p:spPr>
        <p:txBody>
          <a:bodyPr/>
          <a:lstStyle/>
          <a:p>
            <a:pPr marL="114300" indent="0">
              <a:buNone/>
            </a:pPr>
            <a:r>
              <a:rPr lang="en-US" b="1" dirty="0"/>
              <a:t>Advantages and Disadvantages of Each Source for Performance Evaluations</a:t>
            </a:r>
          </a:p>
          <a:p>
            <a:endParaRPr lang="en-US" dirty="0"/>
          </a:p>
        </p:txBody>
      </p:sp>
      <p:sp>
        <p:nvSpPr>
          <p:cNvPr id="2" name="Title 1">
            <a:extLst>
              <a:ext uri="{FF2B5EF4-FFF2-40B4-BE49-F238E27FC236}">
                <a16:creationId xmlns:a16="http://schemas.microsoft.com/office/drawing/2014/main" id="{C57A1724-BA57-A9C7-A506-E4B916B29212}"/>
              </a:ext>
            </a:extLst>
          </p:cNvPr>
          <p:cNvSpPr>
            <a:spLocks noGrp="1"/>
          </p:cNvSpPr>
          <p:nvPr>
            <p:ph type="title"/>
          </p:nvPr>
        </p:nvSpPr>
        <p:spPr>
          <a:xfrm>
            <a:off x="227459" y="228347"/>
            <a:ext cx="8916541" cy="607800"/>
          </a:xfrm>
        </p:spPr>
        <p:txBody>
          <a:bodyPr>
            <a:noAutofit/>
          </a:bodyPr>
          <a:lstStyle/>
          <a:p>
            <a:r>
              <a:rPr lang="en-US" sz="2400" dirty="0"/>
              <a:t>12.3 Components Of A Performance Management System II</a:t>
            </a:r>
            <a:br>
              <a:rPr lang="en-US" sz="2400" dirty="0"/>
            </a:br>
            <a:br>
              <a:rPr lang="en-US" sz="2400" dirty="0"/>
            </a:br>
            <a:endParaRPr lang="en-US" sz="2400" dirty="0"/>
          </a:p>
        </p:txBody>
      </p:sp>
      <p:graphicFrame>
        <p:nvGraphicFramePr>
          <p:cNvPr id="4" name="Table 5">
            <a:extLst>
              <a:ext uri="{FF2B5EF4-FFF2-40B4-BE49-F238E27FC236}">
                <a16:creationId xmlns:a16="http://schemas.microsoft.com/office/drawing/2014/main" id="{414A51BA-F0FD-C5EF-A43E-2881E78D3754}"/>
              </a:ext>
            </a:extLst>
          </p:cNvPr>
          <p:cNvGraphicFramePr>
            <a:graphicFrameLocks noGrp="1"/>
          </p:cNvGraphicFramePr>
          <p:nvPr>
            <p:extLst>
              <p:ext uri="{D42A27DB-BD31-4B8C-83A1-F6EECF244321}">
                <p14:modId xmlns:p14="http://schemas.microsoft.com/office/powerpoint/2010/main" val="671607653"/>
              </p:ext>
            </p:extLst>
          </p:nvPr>
        </p:nvGraphicFramePr>
        <p:xfrm>
          <a:off x="517229" y="1254379"/>
          <a:ext cx="8337000" cy="3458274"/>
        </p:xfrm>
        <a:graphic>
          <a:graphicData uri="http://schemas.openxmlformats.org/drawingml/2006/table">
            <a:tbl>
              <a:tblPr firstRow="1" bandRow="1">
                <a:tableStyleId>{2D5ABB26-0587-4C30-8999-92F81FD0307C}</a:tableStyleId>
              </a:tblPr>
              <a:tblGrid>
                <a:gridCol w="1913119">
                  <a:extLst>
                    <a:ext uri="{9D8B030D-6E8A-4147-A177-3AD203B41FA5}">
                      <a16:colId xmlns:a16="http://schemas.microsoft.com/office/drawing/2014/main" val="2900724684"/>
                    </a:ext>
                  </a:extLst>
                </a:gridCol>
                <a:gridCol w="2963683">
                  <a:extLst>
                    <a:ext uri="{9D8B030D-6E8A-4147-A177-3AD203B41FA5}">
                      <a16:colId xmlns:a16="http://schemas.microsoft.com/office/drawing/2014/main" val="3305346099"/>
                    </a:ext>
                  </a:extLst>
                </a:gridCol>
                <a:gridCol w="3460198">
                  <a:extLst>
                    <a:ext uri="{9D8B030D-6E8A-4147-A177-3AD203B41FA5}">
                      <a16:colId xmlns:a16="http://schemas.microsoft.com/office/drawing/2014/main" val="1496444554"/>
                    </a:ext>
                  </a:extLst>
                </a:gridCol>
              </a:tblGrid>
              <a:tr h="302456">
                <a:tc>
                  <a:txBody>
                    <a:bodyPr/>
                    <a:lstStyle/>
                    <a:p>
                      <a:pPr algn="ctr"/>
                      <a:r>
                        <a:rPr lang="en-CA" b="1" dirty="0">
                          <a:solidFill>
                            <a:schemeClr val="bg2"/>
                          </a:solidFill>
                        </a:rPr>
                        <a:t>Source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20000"/>
                        <a:lumOff val="80000"/>
                      </a:schemeClr>
                    </a:solidFill>
                  </a:tcPr>
                </a:tc>
                <a:tc>
                  <a:txBody>
                    <a:bodyPr/>
                    <a:lstStyle/>
                    <a:p>
                      <a:pPr algn="ctr"/>
                      <a:r>
                        <a:rPr lang="en-CA" b="1" dirty="0">
                          <a:solidFill>
                            <a:schemeClr val="bg2"/>
                          </a:solidFill>
                        </a:rPr>
                        <a:t>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20000"/>
                        <a:lumOff val="80000"/>
                      </a:schemeClr>
                    </a:solidFill>
                  </a:tcPr>
                </a:tc>
                <a:tc>
                  <a:txBody>
                    <a:bodyPr/>
                    <a:lstStyle/>
                    <a:p>
                      <a:pPr algn="ctr"/>
                      <a:r>
                        <a:rPr lang="en-CA" b="1" dirty="0">
                          <a:solidFill>
                            <a:schemeClr val="bg2"/>
                          </a:solidFill>
                        </a:rPr>
                        <a:t>Disadvantages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95715175"/>
                  </a:ext>
                </a:extLst>
              </a:tr>
              <a:tr h="663889">
                <a:tc>
                  <a:txBody>
                    <a:bodyPr/>
                    <a:lstStyle/>
                    <a:p>
                      <a:r>
                        <a:rPr lang="en-CA" sz="1200" dirty="0">
                          <a:solidFill>
                            <a:schemeClr val="bg2"/>
                          </a:solidFill>
                        </a:rPr>
                        <a:t>Manager/Supervisor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Usually has extensive knowledge of the employee’s performance and abilities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Bias</a:t>
                      </a:r>
                    </a:p>
                    <a:p>
                      <a:pPr marL="285750" indent="-285750">
                        <a:buFont typeface="Arial" panose="020B0604020202020204" pitchFamily="34" charset="0"/>
                        <a:buChar char="•"/>
                      </a:pPr>
                      <a:r>
                        <a:rPr lang="en-CA" sz="1200" dirty="0">
                          <a:solidFill>
                            <a:schemeClr val="bg2"/>
                          </a:solidFill>
                        </a:rPr>
                        <a:t>Favouritism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7925420"/>
                  </a:ext>
                </a:extLst>
              </a:tr>
              <a:tr h="1051158">
                <a:tc>
                  <a:txBody>
                    <a:bodyPr/>
                    <a:lstStyle/>
                    <a:p>
                      <a:r>
                        <a:rPr lang="en-CA" sz="1200" dirty="0">
                          <a:solidFill>
                            <a:schemeClr val="bg2"/>
                          </a:solidFill>
                        </a:rPr>
                        <a:t>Self</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Self-analysis can help with employee growth</a:t>
                      </a:r>
                    </a:p>
                    <a:p>
                      <a:pPr marL="285750" indent="-285750">
                        <a:buFont typeface="Arial" panose="020B0604020202020204" pitchFamily="34" charset="0"/>
                        <a:buChar char="•"/>
                      </a:pPr>
                      <a:r>
                        <a:rPr lang="en-CA" sz="1200" dirty="0">
                          <a:solidFill>
                            <a:schemeClr val="bg2"/>
                          </a:solidFill>
                        </a:rPr>
                        <a:t>Works well when the supervisor does not always directly observe the employee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In the employee’s interest to inflate his or her own ratings</a:t>
                      </a:r>
                    </a:p>
                    <a:p>
                      <a:pPr marL="285750" indent="-285750">
                        <a:buFont typeface="Arial" panose="020B0604020202020204" pitchFamily="34" charset="0"/>
                        <a:buChar char="•"/>
                      </a:pPr>
                      <a:r>
                        <a:rPr lang="en-CA" sz="1200" dirty="0">
                          <a:solidFill>
                            <a:schemeClr val="bg2"/>
                          </a:solidFill>
                        </a:rPr>
                        <a:t>Relationships can create bias in the review</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39276938"/>
                  </a:ext>
                </a:extLst>
              </a:tr>
              <a:tr h="1438427">
                <a:tc>
                  <a:txBody>
                    <a:bodyPr/>
                    <a:lstStyle/>
                    <a:p>
                      <a:r>
                        <a:rPr lang="en-CA" sz="1200" dirty="0">
                          <a:solidFill>
                            <a:schemeClr val="bg2"/>
                          </a:solidFill>
                        </a:rPr>
                        <a:t>Peer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Can bring different perspectives, since peers know the job well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If evaluations are tied to pay, this can put both the employee and the peer in an awkward situation</a:t>
                      </a:r>
                    </a:p>
                    <a:p>
                      <a:pPr marL="285750" indent="-285750">
                        <a:buFont typeface="Arial" panose="020B0604020202020204" pitchFamily="34" charset="0"/>
                        <a:buChar char="•"/>
                      </a:pPr>
                      <a:r>
                        <a:rPr lang="en-CA" sz="1200" dirty="0">
                          <a:solidFill>
                            <a:schemeClr val="bg2"/>
                          </a:solidFill>
                        </a:rPr>
                        <a:t>If confidential, may create mistrust within the organization</a:t>
                      </a:r>
                    </a:p>
                    <a:p>
                      <a:pPr marL="285750" indent="-285750">
                        <a:buFont typeface="Arial" panose="020B0604020202020204" pitchFamily="34" charset="0"/>
                        <a:buChar char="•"/>
                      </a:pPr>
                      <a:r>
                        <a:rPr lang="en-CA" sz="1200" dirty="0">
                          <a:solidFill>
                            <a:schemeClr val="bg2"/>
                          </a:solidFill>
                        </a:rPr>
                        <a:t>Personal relationships may introduce bias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71674945"/>
                  </a:ext>
                </a:extLst>
              </a:tr>
            </a:tbl>
          </a:graphicData>
        </a:graphic>
      </p:graphicFrame>
    </p:spTree>
    <p:extLst>
      <p:ext uri="{BB962C8B-B14F-4D97-AF65-F5344CB8AC3E}">
        <p14:creationId xmlns:p14="http://schemas.microsoft.com/office/powerpoint/2010/main" val="389578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5B05-5D01-0BBF-1010-A6B5FADD688D}"/>
              </a:ext>
            </a:extLst>
          </p:cNvPr>
          <p:cNvSpPr>
            <a:spLocks noGrp="1"/>
          </p:cNvSpPr>
          <p:nvPr>
            <p:ph type="title"/>
          </p:nvPr>
        </p:nvSpPr>
        <p:spPr>
          <a:xfrm>
            <a:off x="155850" y="111767"/>
            <a:ext cx="8832300" cy="447827"/>
          </a:xfrm>
        </p:spPr>
        <p:txBody>
          <a:bodyPr>
            <a:noAutofit/>
          </a:bodyPr>
          <a:lstStyle/>
          <a:p>
            <a:r>
              <a:rPr lang="en-US" sz="2400" dirty="0"/>
              <a:t>12.3 Components Of A Performance Management System III</a:t>
            </a:r>
          </a:p>
        </p:txBody>
      </p:sp>
      <p:sp>
        <p:nvSpPr>
          <p:cNvPr id="3" name="Text Placeholder 2">
            <a:extLst>
              <a:ext uri="{FF2B5EF4-FFF2-40B4-BE49-F238E27FC236}">
                <a16:creationId xmlns:a16="http://schemas.microsoft.com/office/drawing/2014/main" id="{41F7ACFB-AEBC-AD6A-30EC-C02AE73389D1}"/>
              </a:ext>
            </a:extLst>
          </p:cNvPr>
          <p:cNvSpPr>
            <a:spLocks noGrp="1"/>
          </p:cNvSpPr>
          <p:nvPr>
            <p:ph type="body" idx="1"/>
          </p:nvPr>
        </p:nvSpPr>
        <p:spPr>
          <a:xfrm>
            <a:off x="232968" y="645319"/>
            <a:ext cx="8678064" cy="434529"/>
          </a:xfrm>
        </p:spPr>
        <p:txBody>
          <a:bodyPr>
            <a:normAutofit lnSpcReduction="10000"/>
          </a:bodyPr>
          <a:lstStyle/>
          <a:p>
            <a:pPr marL="114300" indent="0">
              <a:buNone/>
            </a:pPr>
            <a:r>
              <a:rPr lang="en-US" b="1" dirty="0"/>
              <a:t>Advantages and Disadvantages of Each Source for Performance Evaluations</a:t>
            </a:r>
          </a:p>
          <a:p>
            <a:endParaRPr lang="en-US" dirty="0"/>
          </a:p>
        </p:txBody>
      </p:sp>
      <p:graphicFrame>
        <p:nvGraphicFramePr>
          <p:cNvPr id="4" name="Table 5">
            <a:extLst>
              <a:ext uri="{FF2B5EF4-FFF2-40B4-BE49-F238E27FC236}">
                <a16:creationId xmlns:a16="http://schemas.microsoft.com/office/drawing/2014/main" id="{09908FB4-1C0C-B2DA-A45E-3EC756470857}"/>
              </a:ext>
            </a:extLst>
          </p:cNvPr>
          <p:cNvGraphicFramePr>
            <a:graphicFrameLocks noGrp="1"/>
          </p:cNvGraphicFramePr>
          <p:nvPr>
            <p:extLst>
              <p:ext uri="{D42A27DB-BD31-4B8C-83A1-F6EECF244321}">
                <p14:modId xmlns:p14="http://schemas.microsoft.com/office/powerpoint/2010/main" val="1702385112"/>
              </p:ext>
            </p:extLst>
          </p:nvPr>
        </p:nvGraphicFramePr>
        <p:xfrm>
          <a:off x="499955" y="1353026"/>
          <a:ext cx="8337000" cy="3230880"/>
        </p:xfrm>
        <a:graphic>
          <a:graphicData uri="http://schemas.openxmlformats.org/drawingml/2006/table">
            <a:tbl>
              <a:tblPr firstRow="1" bandRow="1">
                <a:tableStyleId>{2D5ABB26-0587-4C30-8999-92F81FD0307C}</a:tableStyleId>
              </a:tblPr>
              <a:tblGrid>
                <a:gridCol w="1913119">
                  <a:extLst>
                    <a:ext uri="{9D8B030D-6E8A-4147-A177-3AD203B41FA5}">
                      <a16:colId xmlns:a16="http://schemas.microsoft.com/office/drawing/2014/main" val="2900724684"/>
                    </a:ext>
                  </a:extLst>
                </a:gridCol>
                <a:gridCol w="2963683">
                  <a:extLst>
                    <a:ext uri="{9D8B030D-6E8A-4147-A177-3AD203B41FA5}">
                      <a16:colId xmlns:a16="http://schemas.microsoft.com/office/drawing/2014/main" val="3305346099"/>
                    </a:ext>
                  </a:extLst>
                </a:gridCol>
                <a:gridCol w="3460198">
                  <a:extLst>
                    <a:ext uri="{9D8B030D-6E8A-4147-A177-3AD203B41FA5}">
                      <a16:colId xmlns:a16="http://schemas.microsoft.com/office/drawing/2014/main" val="1496444554"/>
                    </a:ext>
                  </a:extLst>
                </a:gridCol>
              </a:tblGrid>
              <a:tr h="302456">
                <a:tc>
                  <a:txBody>
                    <a:bodyPr/>
                    <a:lstStyle/>
                    <a:p>
                      <a:pPr algn="ctr"/>
                      <a:r>
                        <a:rPr lang="en-CA" b="1" dirty="0">
                          <a:solidFill>
                            <a:schemeClr val="bg2"/>
                          </a:solidFill>
                        </a:rPr>
                        <a:t>Source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20000"/>
                        <a:lumOff val="80000"/>
                      </a:schemeClr>
                    </a:solidFill>
                  </a:tcPr>
                </a:tc>
                <a:tc>
                  <a:txBody>
                    <a:bodyPr/>
                    <a:lstStyle/>
                    <a:p>
                      <a:pPr algn="ctr"/>
                      <a:r>
                        <a:rPr lang="en-CA" b="1" dirty="0">
                          <a:solidFill>
                            <a:schemeClr val="bg2"/>
                          </a:solidFill>
                        </a:rPr>
                        <a:t>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20000"/>
                        <a:lumOff val="80000"/>
                      </a:schemeClr>
                    </a:solidFill>
                  </a:tcPr>
                </a:tc>
                <a:tc>
                  <a:txBody>
                    <a:bodyPr/>
                    <a:lstStyle/>
                    <a:p>
                      <a:pPr algn="ctr"/>
                      <a:r>
                        <a:rPr lang="en-CA" b="1" dirty="0">
                          <a:solidFill>
                            <a:schemeClr val="bg2"/>
                          </a:solidFill>
                        </a:rPr>
                        <a:t>Disadvantages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95715175"/>
                  </a:ext>
                </a:extLst>
              </a:tr>
              <a:tr h="663889">
                <a:tc>
                  <a:txBody>
                    <a:bodyPr/>
                    <a:lstStyle/>
                    <a:p>
                      <a:r>
                        <a:rPr lang="en-CA" sz="1200" dirty="0">
                          <a:solidFill>
                            <a:schemeClr val="bg2"/>
                          </a:solidFill>
                        </a:rPr>
                        <a:t>Customer/Client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Customers often have the best view of employee behaviour</a:t>
                      </a:r>
                    </a:p>
                    <a:p>
                      <a:pPr marL="285750" indent="-285750">
                        <a:buFont typeface="Arial" panose="020B0604020202020204" pitchFamily="34" charset="0"/>
                        <a:buChar char="•"/>
                      </a:pPr>
                      <a:r>
                        <a:rPr lang="en-CA" sz="1200" dirty="0">
                          <a:solidFill>
                            <a:schemeClr val="bg2"/>
                          </a:solidFill>
                        </a:rPr>
                        <a:t>Can enhance long-term relationships with the customer by asking for feedback</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Can be expensive to obtain this feedback</a:t>
                      </a:r>
                    </a:p>
                    <a:p>
                      <a:pPr marL="285750" indent="-285750">
                        <a:buFont typeface="Arial" panose="020B0604020202020204" pitchFamily="34" charset="0"/>
                        <a:buChar char="•"/>
                      </a:pPr>
                      <a:r>
                        <a:rPr lang="en-CA" sz="1200" dirty="0">
                          <a:solidFill>
                            <a:schemeClr val="bg2"/>
                          </a:solidFill>
                        </a:rPr>
                        <a:t>Possible bias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7925420"/>
                  </a:ext>
                </a:extLst>
              </a:tr>
              <a:tr h="1051158">
                <a:tc>
                  <a:txBody>
                    <a:bodyPr/>
                    <a:lstStyle/>
                    <a:p>
                      <a:r>
                        <a:rPr lang="en-CA" sz="1200" dirty="0">
                          <a:solidFill>
                            <a:schemeClr val="bg2"/>
                          </a:solidFill>
                        </a:rPr>
                        <a:t>Subordinate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Data garnered can include how well the manager treats employees</a:t>
                      </a:r>
                    </a:p>
                    <a:p>
                      <a:pPr marL="285750" indent="-285750">
                        <a:buFont typeface="Arial" panose="020B0604020202020204" pitchFamily="34" charset="0"/>
                        <a:buChar char="•"/>
                      </a:pPr>
                      <a:r>
                        <a:rPr lang="en-CA" sz="1200" dirty="0">
                          <a:solidFill>
                            <a:schemeClr val="bg2"/>
                          </a:solidFill>
                        </a:rPr>
                        <a:t>Can determine if employees feel there is favouritism within their department</a:t>
                      </a:r>
                    </a:p>
                    <a:p>
                      <a:pPr marL="285750" indent="-285750">
                        <a:buFont typeface="Arial" panose="020B0604020202020204" pitchFamily="34" charset="0"/>
                        <a:buChar char="•"/>
                      </a:pPr>
                      <a:r>
                        <a:rPr lang="en-CA" sz="1200" dirty="0">
                          <a:solidFill>
                            <a:schemeClr val="bg2"/>
                          </a:solidFill>
                        </a:rPr>
                        <a:t>Can be used as self-development tool for managers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200" dirty="0">
                          <a:solidFill>
                            <a:schemeClr val="bg2"/>
                          </a:solidFill>
                        </a:rPr>
                        <a:t>Possible retaliation if results are not favourable</a:t>
                      </a:r>
                    </a:p>
                    <a:p>
                      <a:pPr marL="285750" indent="-285750">
                        <a:buFont typeface="Arial" panose="020B0604020202020204" pitchFamily="34" charset="0"/>
                        <a:buChar char="•"/>
                      </a:pPr>
                      <a:r>
                        <a:rPr lang="en-CA" sz="1200" dirty="0">
                          <a:solidFill>
                            <a:schemeClr val="bg2"/>
                          </a:solidFill>
                        </a:rPr>
                        <a:t>Subordinates may not understand the “big picture” and rate low as a result</a:t>
                      </a:r>
                    </a:p>
                    <a:p>
                      <a:pPr marL="285750" indent="-285750">
                        <a:buFont typeface="Arial" panose="020B0604020202020204" pitchFamily="34" charset="0"/>
                        <a:buChar char="•"/>
                      </a:pPr>
                      <a:r>
                        <a:rPr lang="en-CA" sz="1200" dirty="0">
                          <a:solidFill>
                            <a:schemeClr val="bg2"/>
                          </a:solidFill>
                        </a:rPr>
                        <a:t>Rating inflation</a:t>
                      </a:r>
                    </a:p>
                    <a:p>
                      <a:pPr marL="285750" indent="-285750">
                        <a:buFont typeface="Arial" panose="020B0604020202020204" pitchFamily="34" charset="0"/>
                        <a:buChar char="•"/>
                      </a:pPr>
                      <a:r>
                        <a:rPr lang="en-CA" sz="1200" dirty="0">
                          <a:solidFill>
                            <a:schemeClr val="bg2"/>
                          </a:solidFill>
                        </a:rPr>
                        <a:t>If confidential, may create mistrust within the organization</a:t>
                      </a:r>
                    </a:p>
                    <a:p>
                      <a:pPr marL="285750" indent="-285750">
                        <a:buFont typeface="Arial" panose="020B0604020202020204" pitchFamily="34" charset="0"/>
                        <a:buChar char="•"/>
                      </a:pPr>
                      <a:r>
                        <a:rPr lang="en-CA" sz="1200" dirty="0">
                          <a:solidFill>
                            <a:schemeClr val="bg2"/>
                          </a:solidFill>
                        </a:rPr>
                        <a:t>If nothing changes despite the evaluation, could create motivational issues among employees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39276938"/>
                  </a:ext>
                </a:extLst>
              </a:tr>
            </a:tbl>
          </a:graphicData>
        </a:graphic>
      </p:graphicFrame>
    </p:spTree>
    <p:extLst>
      <p:ext uri="{BB962C8B-B14F-4D97-AF65-F5344CB8AC3E}">
        <p14:creationId xmlns:p14="http://schemas.microsoft.com/office/powerpoint/2010/main" val="365817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3E72-111B-B1E6-8F0F-E428F8A999A2}"/>
              </a:ext>
            </a:extLst>
          </p:cNvPr>
          <p:cNvSpPr>
            <a:spLocks noGrp="1"/>
          </p:cNvSpPr>
          <p:nvPr>
            <p:ph type="title"/>
          </p:nvPr>
        </p:nvSpPr>
        <p:spPr/>
        <p:txBody>
          <a:bodyPr>
            <a:noAutofit/>
          </a:bodyPr>
          <a:lstStyle/>
          <a:p>
            <a:r>
              <a:rPr lang="en-US" dirty="0"/>
              <a:t>12.4 Appraisal Methods</a:t>
            </a:r>
            <a:br>
              <a:rPr lang="en-US" dirty="0"/>
            </a:br>
            <a:br>
              <a:rPr lang="en-US" dirty="0"/>
            </a:br>
            <a:endParaRPr lang="en-US" dirty="0"/>
          </a:p>
        </p:txBody>
      </p:sp>
      <p:sp>
        <p:nvSpPr>
          <p:cNvPr id="3" name="Text Placeholder 2">
            <a:extLst>
              <a:ext uri="{FF2B5EF4-FFF2-40B4-BE49-F238E27FC236}">
                <a16:creationId xmlns:a16="http://schemas.microsoft.com/office/drawing/2014/main" id="{2DD6ED97-8E32-B5A6-9E4F-6E0F2D8912EE}"/>
              </a:ext>
            </a:extLst>
          </p:cNvPr>
          <p:cNvSpPr>
            <a:spLocks noGrp="1"/>
          </p:cNvSpPr>
          <p:nvPr>
            <p:ph type="body" idx="1"/>
          </p:nvPr>
        </p:nvSpPr>
        <p:spPr>
          <a:xfrm>
            <a:off x="311700" y="1229875"/>
            <a:ext cx="8520600" cy="3339000"/>
          </a:xfrm>
        </p:spPr>
        <p:txBody>
          <a:bodyPr>
            <a:normAutofit fontScale="70000" lnSpcReduction="20000"/>
          </a:bodyPr>
          <a:lstStyle/>
          <a:p>
            <a:r>
              <a:rPr lang="en-CA" sz="2600" b="1" i="0" u="none" strike="noStrike" dirty="0">
                <a:solidFill>
                  <a:srgbClr val="373D3F"/>
                </a:solidFill>
                <a:effectLst/>
              </a:rPr>
              <a:t>Comparative methods</a:t>
            </a:r>
            <a:r>
              <a:rPr lang="en-CA" sz="2600" b="0" i="0" u="none" strike="noStrike" dirty="0">
                <a:solidFill>
                  <a:srgbClr val="373D3F"/>
                </a:solidFill>
                <a:effectLst/>
              </a:rPr>
              <a:t> compare one employee with other employees. </a:t>
            </a:r>
            <a:endParaRPr lang="en-CA" sz="2600" dirty="0">
              <a:solidFill>
                <a:srgbClr val="373D3F"/>
              </a:solidFill>
            </a:endParaRPr>
          </a:p>
          <a:p>
            <a:pPr marL="114300" indent="0" algn="l">
              <a:buNone/>
            </a:pPr>
            <a:endParaRPr lang="en-CA" sz="2600" b="0" i="0" u="none" strike="noStrike" dirty="0">
              <a:solidFill>
                <a:srgbClr val="373D3F"/>
              </a:solidFill>
              <a:effectLst/>
            </a:endParaRPr>
          </a:p>
          <a:p>
            <a:r>
              <a:rPr lang="en-CA" sz="2600" b="1" dirty="0">
                <a:solidFill>
                  <a:srgbClr val="373D3F"/>
                </a:solidFill>
              </a:rPr>
              <a:t>R</a:t>
            </a:r>
            <a:r>
              <a:rPr lang="en-CA" sz="2600" b="1" i="0" u="none" strike="noStrike" dirty="0">
                <a:solidFill>
                  <a:srgbClr val="373D3F"/>
                </a:solidFill>
                <a:effectLst/>
              </a:rPr>
              <a:t>esults methods </a:t>
            </a:r>
            <a:r>
              <a:rPr lang="en-CA" sz="2600" b="0" i="0" u="none" strike="noStrike" dirty="0">
                <a:solidFill>
                  <a:srgbClr val="373D3F"/>
                </a:solidFill>
                <a:effectLst/>
              </a:rPr>
              <a:t>are focused on objective employee accomplishments. Note that many organizations will use these methods in combination.</a:t>
            </a:r>
          </a:p>
          <a:p>
            <a:pPr marL="114300" indent="0" algn="l">
              <a:buNone/>
            </a:pPr>
            <a:endParaRPr lang="en-CA" sz="2600" b="0" i="0" u="none" strike="noStrike" dirty="0">
              <a:solidFill>
                <a:srgbClr val="373D3F"/>
              </a:solidFill>
              <a:effectLst/>
            </a:endParaRPr>
          </a:p>
          <a:p>
            <a:r>
              <a:rPr lang="en-CA" sz="2600" b="1" i="0" u="none" strike="noStrike" dirty="0">
                <a:solidFill>
                  <a:srgbClr val="373D3F"/>
                </a:solidFill>
                <a:effectLst/>
              </a:rPr>
              <a:t>Graphic Rating Scale - </a:t>
            </a:r>
            <a:r>
              <a:rPr lang="en-CA" sz="2600" b="0" i="0" u="none" strike="noStrike" dirty="0">
                <a:solidFill>
                  <a:srgbClr val="373D3F"/>
                </a:solidFill>
                <a:effectLst/>
              </a:rPr>
              <a:t>The graphic rating scale, a trait method, is perhaps the most popular choice for performance evaluations. </a:t>
            </a:r>
          </a:p>
          <a:p>
            <a:endParaRPr lang="en-CA" sz="2600" dirty="0">
              <a:solidFill>
                <a:srgbClr val="373D3F"/>
              </a:solidFill>
            </a:endParaRPr>
          </a:p>
          <a:p>
            <a:r>
              <a:rPr lang="en-CA" sz="2600" b="1" i="0" u="none" strike="noStrike" dirty="0">
                <a:solidFill>
                  <a:srgbClr val="373D3F"/>
                </a:solidFill>
                <a:effectLst/>
              </a:rPr>
              <a:t>Essay Appraisal - </a:t>
            </a:r>
            <a:r>
              <a:rPr lang="en-CA" sz="2600" b="0" i="0" u="none" strike="noStrike" dirty="0">
                <a:solidFill>
                  <a:srgbClr val="373D3F"/>
                </a:solidFill>
                <a:effectLst/>
              </a:rPr>
              <a:t>In an essay appraisal, the evaluator answers a series of questions about the employee’s performance in essay form. </a:t>
            </a:r>
          </a:p>
          <a:p>
            <a:endParaRPr lang="en-US" sz="2600" dirty="0"/>
          </a:p>
          <a:p>
            <a:r>
              <a:rPr lang="en-CA" sz="2600" b="1" i="0" u="none" strike="noStrike" dirty="0">
                <a:solidFill>
                  <a:srgbClr val="373D3F"/>
                </a:solidFill>
                <a:effectLst/>
              </a:rPr>
              <a:t>Checklist Scale</a:t>
            </a:r>
            <a:r>
              <a:rPr lang="en-CA" sz="2600" b="0" i="0" u="none" strike="noStrike" dirty="0">
                <a:solidFill>
                  <a:srgbClr val="373D3F"/>
                </a:solidFill>
                <a:effectLst/>
              </a:rPr>
              <a:t>. A checklist method for performance evaluations lessens the subjectivity, although subjectivity will still be present in this type of rating system.</a:t>
            </a:r>
            <a:r>
              <a:rPr lang="en-CA" b="0" i="0" u="none" strike="noStrike" dirty="0">
                <a:solidFill>
                  <a:srgbClr val="373D3F"/>
                </a:solidFill>
                <a:effectLst/>
              </a:rPr>
              <a:t> </a:t>
            </a:r>
            <a:endParaRPr lang="en-US" dirty="0"/>
          </a:p>
        </p:txBody>
      </p:sp>
    </p:spTree>
    <p:extLst>
      <p:ext uri="{BB962C8B-B14F-4D97-AF65-F5344CB8AC3E}">
        <p14:creationId xmlns:p14="http://schemas.microsoft.com/office/powerpoint/2010/main" val="389850598"/>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17204</TotalTime>
  <Words>3066</Words>
  <Application>Microsoft Office PowerPoint</Application>
  <PresentationFormat>On-screen Show (16:9)</PresentationFormat>
  <Paragraphs>220</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Encode Sans</vt:lpstr>
      <vt:lpstr>Karla</vt:lpstr>
      <vt:lpstr>Calibri</vt:lpstr>
      <vt:lpstr>Roboto</vt:lpstr>
      <vt:lpstr>Raleway</vt:lpstr>
      <vt:lpstr>Geometric</vt:lpstr>
      <vt:lpstr>Human Resources for Operations Managers  </vt:lpstr>
      <vt:lpstr>Learning Outcomes </vt:lpstr>
      <vt:lpstr>12.1 An Introduction To Performance Management </vt:lpstr>
      <vt:lpstr>12.2 Performance Appraisals I  </vt:lpstr>
      <vt:lpstr>12.2 Performance Appraisals II  </vt:lpstr>
      <vt:lpstr>12.3 Components Of A Performance Management System I  </vt:lpstr>
      <vt:lpstr>12.3 Components Of A Performance Management System II  </vt:lpstr>
      <vt:lpstr>12.3 Components Of A Performance Management System III</vt:lpstr>
      <vt:lpstr>12.4 Appraisal Methods  </vt:lpstr>
      <vt:lpstr>12.5 Completing And Conducting The Appraisal I  </vt:lpstr>
      <vt:lpstr>12.5 Completing And Conducting The Appraisal II  </vt:lpstr>
      <vt:lpstr>12.6 Organizing The Performance Appraisal Process   </vt:lpstr>
      <vt:lpstr>12.7 Types Of Performance Issues I  </vt:lpstr>
      <vt:lpstr>12.7 Types Of Performance Issues II   </vt:lpstr>
      <vt:lpstr>12.7 Types Of Performance Issues III  </vt:lpstr>
      <vt:lpstr>12.8 Investigations And Discipline I   </vt:lpstr>
      <vt:lpstr>12.8 Investigations And Discipline II  </vt:lpstr>
      <vt:lpstr>12.9 Performance Management And Compensation I  </vt:lpstr>
      <vt:lpstr>12.9 Performance Management And Compensation II  </vt:lpstr>
      <vt:lpstr>12.9 Performance Management And Compensation III  </vt:lpstr>
      <vt:lpstr>12.9 Performance Management And Compensation IV  </vt:lpstr>
      <vt:lpstr>12.10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37</cp:revision>
  <dcterms:modified xsi:type="dcterms:W3CDTF">2023-12-12T16:42:50Z</dcterms:modified>
</cp:coreProperties>
</file>