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8"/>
  </p:notesMasterIdLst>
  <p:sldIdLst>
    <p:sldId id="256" r:id="rId2"/>
    <p:sldId id="257" r:id="rId3"/>
    <p:sldId id="389" r:id="rId4"/>
    <p:sldId id="391" r:id="rId5"/>
    <p:sldId id="393" r:id="rId6"/>
    <p:sldId id="394" r:id="rId7"/>
    <p:sldId id="395" r:id="rId8"/>
    <p:sldId id="390" r:id="rId9"/>
    <p:sldId id="397" r:id="rId10"/>
    <p:sldId id="396" r:id="rId11"/>
    <p:sldId id="398" r:id="rId12"/>
    <p:sldId id="399" r:id="rId13"/>
    <p:sldId id="400" r:id="rId14"/>
    <p:sldId id="401" r:id="rId15"/>
    <p:sldId id="392" r:id="rId16"/>
    <p:sldId id="367" r:id="rId17"/>
  </p:sldIdLst>
  <p:sldSz cx="9144000" cy="5143500" type="screen16x9"/>
  <p:notesSz cx="6858000" cy="9144000"/>
  <p:embeddedFontLst>
    <p:embeddedFont>
      <p:font typeface="Calibri" panose="020F0502020204030204" pitchFamily="34" charset="0"/>
      <p:regular r:id="rId19"/>
      <p:bold r:id="rId20"/>
      <p:italic r:id="rId21"/>
      <p:boldItalic r:id="rId22"/>
    </p:embeddedFont>
    <p:embeddedFont>
      <p:font typeface="Raleway" pitchFamily="2" charset="0"/>
      <p:regular r:id="rId23"/>
      <p:bold r:id="rId24"/>
      <p:italic r:id="rId25"/>
      <p:boldItalic r:id="rId26"/>
    </p:embeddedFont>
    <p:embeddedFont>
      <p:font typeface="Roboto" panose="02000000000000000000" pitchFamily="2"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73" autoAdjust="0"/>
    <p:restoredTop sz="77930" autoAdjust="0"/>
  </p:normalViewPr>
  <p:slideViewPr>
    <p:cSldViewPr snapToGrid="0">
      <p:cViewPr varScale="1">
        <p:scale>
          <a:sx n="97" d="100"/>
          <a:sy n="97" d="100"/>
        </p:scale>
        <p:origin x="90" y="15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campusontario.pressbooks.pub/hrforoperationsmanagers/chapter/5-2-training-delivery-methods/#footnote-985-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campusontario.pressbooks.pub/hrforoperationsmanagers/chapter/5-2-training-delivery-methods/#footnote-985-4"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campusontario.pressbooks.pub/hrforoperationsmanagers/chapter/5-2-training-delivery-methods/#footnote-985-5"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campusontario.pressbooks.pub/hrforoperationsmanagers/chapter/5-1-the-business-case-for-training/#footnote-983-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b="0" i="0" u="none" strike="noStrike" dirty="0">
                <a:solidFill>
                  <a:srgbClr val="373D3F"/>
                </a:solidFill>
                <a:effectLst/>
                <a:latin typeface="Encode Sans"/>
              </a:rPr>
              <a:t>Learning styles refer to individual preferences in how people learn new material. The concept of learning styles has gained much popularity in training circles and a whole industry has been built around this concept. Unfortunately, the research evidence supporting the concept is very weak.</a:t>
            </a:r>
            <a:r>
              <a:rPr lang="en-CA" b="0" i="0" u="sng" baseline="30000" dirty="0">
                <a:effectLst/>
                <a:latin typeface="Encode Sans"/>
                <a:hlinkClick r:id="rId3" tooltip="Pashler, H., McDaniel, M., Rohrer, D., &amp; Bjork, R. (2008). Learning styles: Concepts and evidence. Psychological Science in the Public Interest, 9, 105-119."/>
              </a:rPr>
              <a:t>[1]</a:t>
            </a:r>
            <a:r>
              <a:rPr lang="en-CA" b="0" i="0" u="none" strike="noStrike" dirty="0">
                <a:solidFill>
                  <a:srgbClr val="373D3F"/>
                </a:solidFill>
                <a:effectLst/>
                <a:latin typeface="Encode Sans"/>
              </a:rPr>
              <a:t> However, this is not to say that psychological principles do not play a role in the effectiveness of training</a:t>
            </a:r>
          </a:p>
          <a:p>
            <a:endParaRPr lang="en-CA" b="0" i="0" u="none" strike="noStrike" dirty="0">
              <a:solidFill>
                <a:srgbClr val="373D3F"/>
              </a:solidFill>
              <a:effectLst/>
              <a:latin typeface="Encode Sans"/>
            </a:endParaRPr>
          </a:p>
          <a:p>
            <a:r>
              <a:rPr lang="en-CA" b="1" dirty="0">
                <a:effectLst/>
              </a:rPr>
              <a:t>Retrieval Practice </a:t>
            </a:r>
            <a:r>
              <a:rPr lang="en-CA" dirty="0">
                <a:effectLst/>
              </a:rPr>
              <a:t>or practice testing, is a form of low-stakes or no-stakes quizzing that attempts to force retrieval of material from one’s memory.</a:t>
            </a:r>
            <a:endParaRPr lang="en-CA" b="0" i="0" u="none" strike="noStrike" dirty="0">
              <a:solidFill>
                <a:srgbClr val="373D3F"/>
              </a:solidFill>
              <a:effectLst/>
              <a:latin typeface="Encode Sans"/>
            </a:endParaRPr>
          </a:p>
          <a:p>
            <a:endParaRPr lang="en-CA" b="0" i="0" u="none" strike="noStrike" dirty="0">
              <a:solidFill>
                <a:srgbClr val="373D3F"/>
              </a:solidFill>
              <a:effectLst/>
              <a:latin typeface="Encode Sans"/>
            </a:endParaRPr>
          </a:p>
          <a:p>
            <a:r>
              <a:rPr lang="en-CA" b="1" dirty="0">
                <a:effectLst/>
              </a:rPr>
              <a:t>Distributed Practice </a:t>
            </a:r>
            <a:r>
              <a:rPr lang="en-CA" dirty="0">
                <a:effectLst/>
              </a:rPr>
              <a:t>or spaced practice, refers to distributing the practice of material over time. This spacing of practice aids in the retention of material much better than cramming. The amount of spacing depends on the complexity of the task and can range from hours to months.</a:t>
            </a:r>
            <a:endParaRPr lang="en-CA" b="0" i="0" u="none" strike="noStrike" dirty="0">
              <a:solidFill>
                <a:srgbClr val="373D3F"/>
              </a:solidFill>
              <a:effectLst/>
              <a:latin typeface="Encode Sans"/>
            </a:endParaRPr>
          </a:p>
          <a:p>
            <a:endParaRPr lang="en-CA" b="0" i="0" u="none" strike="noStrike" dirty="0">
              <a:solidFill>
                <a:srgbClr val="373D3F"/>
              </a:solidFill>
              <a:effectLst/>
              <a:latin typeface="Encode Sans"/>
            </a:endParaRPr>
          </a:p>
          <a:p>
            <a:r>
              <a:rPr lang="en-CA" b="1" dirty="0">
                <a:effectLst/>
              </a:rPr>
              <a:t>Interleaved Practice </a:t>
            </a:r>
            <a:r>
              <a:rPr lang="en-CA" dirty="0">
                <a:effectLst/>
              </a:rPr>
              <a:t>involves shifting the focus of one’s studies among differing topics. This is in contrast to studying and practicing all of one topic before moving on to the next topic of study. While this does make studying more difficult, studies have shown far greater retention of material on summative evaluations with the interleaving of material.</a:t>
            </a:r>
            <a:endParaRPr lang="en-US" dirty="0"/>
          </a:p>
        </p:txBody>
      </p:sp>
    </p:spTree>
    <p:extLst>
      <p:ext uri="{BB962C8B-B14F-4D97-AF65-F5344CB8AC3E}">
        <p14:creationId xmlns:p14="http://schemas.microsoft.com/office/powerpoint/2010/main" val="3546678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CA" b="0" i="0" u="none" strike="noStrike" dirty="0">
                <a:solidFill>
                  <a:srgbClr val="373D3F"/>
                </a:solidFill>
                <a:effectLst/>
                <a:latin typeface="Encode Sans"/>
              </a:rPr>
              <a:t>An orientation might lend itself best to vestibule training, while sexual harassment training may be better for web-based training. When choosing a delivery mode, it is important to consider learning objectives, the audience, and any budget constraints.</a:t>
            </a:r>
          </a:p>
          <a:p>
            <a:endParaRPr lang="en-CA" dirty="0"/>
          </a:p>
          <a:p>
            <a:pPr algn="l"/>
            <a:r>
              <a:rPr lang="en-CA" b="1" i="0" u="none" strike="noStrike" dirty="0">
                <a:solidFill>
                  <a:srgbClr val="003180"/>
                </a:solidFill>
                <a:effectLst/>
                <a:latin typeface="Raleway" pitchFamily="2" charset="77"/>
              </a:rPr>
              <a:t>On-the-Job Coaching- </a:t>
            </a:r>
            <a:r>
              <a:rPr lang="en-CA" b="0" i="0" u="none" strike="noStrike" dirty="0">
                <a:solidFill>
                  <a:srgbClr val="373D3F"/>
                </a:solidFill>
                <a:effectLst/>
                <a:latin typeface="Encode Sans"/>
              </a:rPr>
              <a:t>On-the-job coaching is one way to facilitate employee skills training. </a:t>
            </a:r>
            <a:r>
              <a:rPr lang="en-CA" b="1" i="0" u="none" strike="noStrike" dirty="0">
                <a:solidFill>
                  <a:srgbClr val="373D3F"/>
                </a:solidFill>
                <a:effectLst/>
                <a:latin typeface="Encode Sans"/>
              </a:rPr>
              <a:t>On-the-job coaching</a:t>
            </a:r>
            <a:r>
              <a:rPr lang="en-CA" b="0" i="0" u="none" strike="noStrike" dirty="0">
                <a:solidFill>
                  <a:srgbClr val="373D3F"/>
                </a:solidFill>
                <a:effectLst/>
                <a:latin typeface="Encode Sans"/>
              </a:rPr>
              <a:t> refers to an approved person training another employee on the skills necessary to complete tasks</a:t>
            </a:r>
            <a:endParaRPr lang="en-US" b="0" i="0" u="none" strike="noStrike" dirty="0">
              <a:solidFill>
                <a:srgbClr val="373D3F"/>
              </a:solidFill>
              <a:effectLst/>
              <a:latin typeface="Encode Sans"/>
            </a:endParaRPr>
          </a:p>
          <a:p>
            <a:pPr algn="l"/>
            <a:endParaRPr lang="en-US" b="0" i="0" u="none" strike="noStrike" dirty="0">
              <a:solidFill>
                <a:srgbClr val="373D3F"/>
              </a:solidFill>
              <a:effectLst/>
              <a:latin typeface="Encode Sans"/>
            </a:endParaRPr>
          </a:p>
          <a:p>
            <a:pPr algn="l"/>
            <a:r>
              <a:rPr lang="en-CA" b="1" i="0" u="none" strike="noStrike" dirty="0">
                <a:solidFill>
                  <a:srgbClr val="003180"/>
                </a:solidFill>
                <a:effectLst/>
                <a:latin typeface="Raleway" pitchFamily="2" charset="77"/>
              </a:rPr>
              <a:t>Mentoring - </a:t>
            </a:r>
            <a:r>
              <a:rPr lang="en-CA" b="0" i="0" u="none" strike="noStrike" dirty="0">
                <a:solidFill>
                  <a:srgbClr val="373D3F"/>
                </a:solidFill>
                <a:effectLst/>
                <a:latin typeface="Encode Sans"/>
              </a:rPr>
              <a:t>Mentoring is a type of training delivery that has gained popularity in organizations. A mentor is a trusted, experienced advisor who has direct interest or investment in the development of an employee. </a:t>
            </a:r>
            <a:r>
              <a:rPr lang="en-CA" b="1" i="0" u="none" strike="noStrike" dirty="0">
                <a:solidFill>
                  <a:srgbClr val="373D3F"/>
                </a:solidFill>
                <a:effectLst/>
                <a:latin typeface="Encode Sans"/>
              </a:rPr>
              <a:t>Mentoring</a:t>
            </a:r>
            <a:r>
              <a:rPr lang="en-CA" b="0" i="0" u="none" strike="noStrike" dirty="0">
                <a:solidFill>
                  <a:srgbClr val="373D3F"/>
                </a:solidFill>
                <a:effectLst/>
                <a:latin typeface="Encode Sans"/>
              </a:rPr>
              <a:t> is a process by which an employee is coached, supported, and developed by an experienced person.</a:t>
            </a:r>
          </a:p>
          <a:p>
            <a:pPr algn="l"/>
            <a:endParaRPr lang="en-CA" b="0" i="0" u="none" strike="noStrike" dirty="0">
              <a:solidFill>
                <a:srgbClr val="373D3F"/>
              </a:solidFill>
              <a:effectLst/>
              <a:latin typeface="Encode Sans"/>
            </a:endParaRPr>
          </a:p>
          <a:p>
            <a:pPr algn="l"/>
            <a:r>
              <a:rPr lang="en-CA" b="1" i="0" u="none" strike="noStrike" dirty="0">
                <a:solidFill>
                  <a:srgbClr val="003180"/>
                </a:solidFill>
                <a:effectLst/>
                <a:latin typeface="Raleway" pitchFamily="2" charset="77"/>
              </a:rPr>
              <a:t>Web-Based - </a:t>
            </a:r>
            <a:r>
              <a:rPr lang="en-CA" b="0" i="0" u="none" strike="noStrike" dirty="0">
                <a:solidFill>
                  <a:srgbClr val="373D3F"/>
                </a:solidFill>
                <a:effectLst/>
                <a:latin typeface="Encode Sans"/>
              </a:rPr>
              <a:t>Web-based training delivery has several labels: e-learning, Internet-based, computer-based, or technology-based learning. Regardless of the terminology used, any </a:t>
            </a:r>
            <a:r>
              <a:rPr lang="en-CA" b="1" i="0" u="none" strike="noStrike" dirty="0">
                <a:solidFill>
                  <a:srgbClr val="373D3F"/>
                </a:solidFill>
                <a:effectLst/>
                <a:latin typeface="Encode Sans"/>
              </a:rPr>
              <a:t>web-based training</a:t>
            </a:r>
            <a:r>
              <a:rPr lang="en-CA" b="0" i="0" u="none" strike="noStrike" dirty="0">
                <a:solidFill>
                  <a:srgbClr val="373D3F"/>
                </a:solidFill>
                <a:effectLst/>
                <a:latin typeface="Encode Sans"/>
              </a:rPr>
              <a:t> involves the use of technology to facilitate training. There are two types of web-based learning. First,</a:t>
            </a:r>
            <a:r>
              <a:rPr lang="en-CA" b="1" i="0" u="none" strike="noStrike" dirty="0">
                <a:solidFill>
                  <a:srgbClr val="373D3F"/>
                </a:solidFill>
                <a:effectLst/>
                <a:latin typeface="Encode Sans"/>
              </a:rPr>
              <a:t> synchronous</a:t>
            </a:r>
            <a:r>
              <a:rPr lang="en-CA" b="0" i="0" u="none" strike="noStrike" dirty="0">
                <a:solidFill>
                  <a:srgbClr val="373D3F"/>
                </a:solidFill>
                <a:effectLst/>
                <a:latin typeface="Encode Sans"/>
              </a:rPr>
              <a:t> learning uses instructor-led facilitation. </a:t>
            </a:r>
            <a:r>
              <a:rPr lang="en-CA" b="1" i="0" u="none" strike="noStrike" dirty="0">
                <a:solidFill>
                  <a:srgbClr val="373D3F"/>
                </a:solidFill>
                <a:effectLst/>
                <a:latin typeface="Encode Sans"/>
              </a:rPr>
              <a:t>Asynchronous </a:t>
            </a:r>
            <a:r>
              <a:rPr lang="en-CA" b="0" i="0" u="none" strike="noStrike" dirty="0">
                <a:solidFill>
                  <a:srgbClr val="373D3F"/>
                </a:solidFill>
                <a:effectLst/>
                <a:latin typeface="Encode Sans"/>
              </a:rPr>
              <a:t>learning is self-directed, and no instructor facilitating the course. </a:t>
            </a:r>
          </a:p>
          <a:p>
            <a:pPr algn="l"/>
            <a:endParaRPr lang="en-CA" b="0" i="0" u="none" strike="noStrike" dirty="0">
              <a:solidFill>
                <a:srgbClr val="373D3F"/>
              </a:solidFill>
              <a:effectLst/>
              <a:latin typeface="Encode Sans"/>
            </a:endParaRPr>
          </a:p>
          <a:p>
            <a:pPr algn="l"/>
            <a:r>
              <a:rPr lang="en-CA" b="1" i="0" u="none" strike="noStrike" dirty="0">
                <a:solidFill>
                  <a:srgbClr val="003180"/>
                </a:solidFill>
                <a:effectLst/>
                <a:latin typeface="Raleway" pitchFamily="2" charset="77"/>
              </a:rPr>
              <a:t>Job Shadowing - </a:t>
            </a:r>
            <a:r>
              <a:rPr lang="en-CA" b="1" i="0" u="none" strike="noStrike" dirty="0">
                <a:solidFill>
                  <a:srgbClr val="373D3F"/>
                </a:solidFill>
                <a:effectLst/>
                <a:latin typeface="Encode Sans"/>
              </a:rPr>
              <a:t>Job shadowing</a:t>
            </a:r>
            <a:r>
              <a:rPr lang="en-CA" b="0" i="0" u="none" strike="noStrike" dirty="0">
                <a:solidFill>
                  <a:srgbClr val="373D3F"/>
                </a:solidFill>
                <a:effectLst/>
                <a:latin typeface="Encode Sans"/>
              </a:rPr>
              <a:t> is a training delivery method that places an employee who already has the skills with another employee who wants to develop those skills</a:t>
            </a:r>
          </a:p>
          <a:p>
            <a:pPr algn="l"/>
            <a:endParaRPr lang="en-CA" b="0" i="0" u="none" strike="noStrike" dirty="0">
              <a:solidFill>
                <a:srgbClr val="373D3F"/>
              </a:solidFill>
              <a:effectLst/>
              <a:latin typeface="Encode Sans"/>
            </a:endParaRPr>
          </a:p>
          <a:p>
            <a:pPr algn="l"/>
            <a:endParaRPr lang="en-CA" b="0" i="0" u="none" strike="noStrike" dirty="0">
              <a:solidFill>
                <a:srgbClr val="373D3F"/>
              </a:solidFill>
              <a:effectLst/>
              <a:latin typeface="Encode Sans"/>
            </a:endParaRPr>
          </a:p>
          <a:p>
            <a:pPr algn="l"/>
            <a:endParaRPr lang="en-CA" b="0" i="0" u="none" strike="noStrike" dirty="0">
              <a:solidFill>
                <a:srgbClr val="373D3F"/>
              </a:solidFill>
              <a:effectLst/>
              <a:latin typeface="Encode Sans"/>
            </a:endParaRPr>
          </a:p>
          <a:p>
            <a:pPr algn="l"/>
            <a:endParaRPr lang="en-CA" b="0" i="0" u="none" strike="noStrike" dirty="0">
              <a:solidFill>
                <a:srgbClr val="373D3F"/>
              </a:solidFill>
              <a:effectLst/>
              <a:latin typeface="Encode Sans"/>
            </a:endParaRPr>
          </a:p>
        </p:txBody>
      </p:sp>
    </p:spTree>
    <p:extLst>
      <p:ext uri="{BB962C8B-B14F-4D97-AF65-F5344CB8AC3E}">
        <p14:creationId xmlns:p14="http://schemas.microsoft.com/office/powerpoint/2010/main" val="3344306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CA" b="0" dirty="0">
                <a:effectLst/>
              </a:rPr>
              <a:t>If we extrapolate this figure for a large company like CAE, which is headquartered in Montreal (10,000 employees), you get an approximate training budget of $13 million!</a:t>
            </a:r>
            <a:r>
              <a:rPr lang="en-CA" b="0" i="0" u="sng" baseline="30000" dirty="0">
                <a:effectLst/>
                <a:hlinkClick r:id="rId3" tooltip="Association for Talent Development. (2017). 2017 State of the Industry Report. https://www.td.org/research-reports/2017-state-of-the-industry"/>
              </a:rPr>
              <a:t>[4]</a:t>
            </a:r>
            <a:r>
              <a:rPr lang="en-CA" b="0" dirty="0">
                <a:effectLst/>
              </a:rPr>
              <a:t> Thus, tight budgeting is important for organizations to obtain the maximum value from their investment in training. </a:t>
            </a:r>
          </a:p>
          <a:p>
            <a:pPr algn="l"/>
            <a:endParaRPr lang="en-CA" b="0" dirty="0">
              <a:effectLst/>
            </a:endParaRPr>
          </a:p>
          <a:p>
            <a:pPr algn="l"/>
            <a:r>
              <a:rPr lang="en-CA" b="0" dirty="0">
                <a:effectLst/>
              </a:rPr>
              <a:t>Budgeting for training programs should include direct costs such as travel, trainers’/programmers’ fee, training material, and catering. It should also consider the time of employees. If employees are in training for two hours, the cost to the organization of them not performing their job is an indirect cost of training.</a:t>
            </a:r>
          </a:p>
          <a:p>
            <a:br>
              <a:rPr lang="en-CA" dirty="0">
                <a:effectLst/>
              </a:rPr>
            </a:br>
            <a:endParaRPr lang="en-CA" dirty="0">
              <a:effectLst/>
            </a:endParaRPr>
          </a:p>
          <a:p>
            <a:endParaRPr lang="en-US" dirty="0"/>
          </a:p>
        </p:txBody>
      </p:sp>
    </p:spTree>
    <p:extLst>
      <p:ext uri="{BB962C8B-B14F-4D97-AF65-F5344CB8AC3E}">
        <p14:creationId xmlns:p14="http://schemas.microsoft.com/office/powerpoint/2010/main" val="4080511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CA" b="0" i="0" u="none" strike="noStrike" dirty="0">
                <a:solidFill>
                  <a:srgbClr val="373D3F"/>
                </a:solidFill>
                <a:effectLst/>
                <a:latin typeface="Encode Sans"/>
              </a:rPr>
              <a:t>The things you want your learners to know after the training makes for more focused training. Think of learning objectives as goals—what should someone know after completing this training? Here are some samples of learning objectives:</a:t>
            </a:r>
          </a:p>
          <a:p>
            <a:pPr algn="l"/>
            <a:endParaRPr lang="en-CA" b="0" i="0" u="none" strike="noStrike" dirty="0">
              <a:solidFill>
                <a:srgbClr val="373D3F"/>
              </a:solidFill>
              <a:effectLst/>
              <a:latin typeface="Encode Sans"/>
            </a:endParaRPr>
          </a:p>
          <a:p>
            <a:pPr algn="l">
              <a:buFont typeface="+mj-lt"/>
              <a:buAutoNum type="arabicPeriod"/>
            </a:pPr>
            <a:r>
              <a:rPr lang="en-CA" b="0" i="0" u="none" strike="noStrike" dirty="0">
                <a:solidFill>
                  <a:srgbClr val="373D3F"/>
                </a:solidFill>
                <a:effectLst/>
                <a:latin typeface="Encode Sans"/>
              </a:rPr>
              <a:t>Be able to define and explain the handling of hazardous materials in the workplace.</a:t>
            </a:r>
          </a:p>
          <a:p>
            <a:pPr algn="l">
              <a:buFont typeface="+mj-lt"/>
              <a:buAutoNum type="arabicPeriod"/>
            </a:pPr>
            <a:r>
              <a:rPr lang="en-CA" b="0" i="0" u="none" strike="noStrike" dirty="0">
                <a:solidFill>
                  <a:srgbClr val="373D3F"/>
                </a:solidFill>
                <a:effectLst/>
                <a:latin typeface="Encode Sans"/>
              </a:rPr>
              <a:t>Be able to utilize the team decision process model.</a:t>
            </a:r>
          </a:p>
          <a:p>
            <a:pPr algn="l">
              <a:buFont typeface="+mj-lt"/>
              <a:buAutoNum type="arabicPeriod"/>
            </a:pPr>
            <a:r>
              <a:rPr lang="en-CA" b="0" i="0" u="none" strike="noStrike" dirty="0">
                <a:solidFill>
                  <a:srgbClr val="373D3F"/>
                </a:solidFill>
                <a:effectLst/>
                <a:latin typeface="Encode Sans"/>
              </a:rPr>
              <a:t>Understand the definition of sexual harassment and be able to recognize sexual harassment in the workplace.</a:t>
            </a:r>
          </a:p>
          <a:p>
            <a:pPr algn="l">
              <a:buFont typeface="+mj-lt"/>
              <a:buAutoNum type="arabicPeriod"/>
            </a:pPr>
            <a:r>
              <a:rPr lang="en-CA" b="0" i="0" u="none" strike="noStrike" dirty="0">
                <a:solidFill>
                  <a:srgbClr val="373D3F"/>
                </a:solidFill>
                <a:effectLst/>
                <a:latin typeface="Encode Sans"/>
              </a:rPr>
              <a:t>Understand and be able to explain the company policies and structure.</a:t>
            </a:r>
            <a:br>
              <a:rPr lang="en-CA" dirty="0"/>
            </a:br>
            <a:endParaRPr lang="en-US" dirty="0"/>
          </a:p>
        </p:txBody>
      </p:sp>
    </p:spTree>
    <p:extLst>
      <p:ext uri="{BB962C8B-B14F-4D97-AF65-F5344CB8AC3E}">
        <p14:creationId xmlns:p14="http://schemas.microsoft.com/office/powerpoint/2010/main" val="4197784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b="0" i="0" u="none" strike="noStrike" dirty="0">
                <a:solidFill>
                  <a:srgbClr val="373D3F"/>
                </a:solidFill>
                <a:effectLst/>
                <a:latin typeface="Encode Sans"/>
              </a:rPr>
              <a:t>Another consideration regarding timelines is how much time you think you need to complete the training. Perhaps one hour will be enough, but sometimes, training may take a day or even a week – it may also have to be repeated annually with refreshed content (e.g., safety regulations). After you have developed your training content, you will likely have a better idea as to how long it will take to deliver. The time demands of any training must be integrated with the employee(s) work schedule to ensure the least amount of disruption to production and job demands.</a:t>
            </a:r>
            <a:endParaRPr lang="en-US" dirty="0"/>
          </a:p>
        </p:txBody>
      </p:sp>
    </p:spTree>
    <p:extLst>
      <p:ext uri="{BB962C8B-B14F-4D97-AF65-F5344CB8AC3E}">
        <p14:creationId xmlns:p14="http://schemas.microsoft.com/office/powerpoint/2010/main" val="3836470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b="0" i="0" u="none" strike="noStrike" dirty="0">
                <a:solidFill>
                  <a:srgbClr val="373D3F"/>
                </a:solidFill>
                <a:effectLst/>
                <a:latin typeface="Encode Sans"/>
              </a:rPr>
              <a:t>After we have completed training, It is important to make sure the training objectives were met and that the training was effective. Given the resources required to train employees, managers are increasingly required to justify their budget and show the return on investment (ROI) of their activities. For training, this involves demonstrating that the investment in training has led to increased effectiveness of the employee and, ultimately, of the organization.</a:t>
            </a:r>
          </a:p>
          <a:p>
            <a:pPr algn="l"/>
            <a:endParaRPr lang="en-CA" b="0" i="0" u="none" strike="noStrike" dirty="0">
              <a:solidFill>
                <a:srgbClr val="373D3F"/>
              </a:solidFill>
              <a:effectLst/>
              <a:latin typeface="Encode Sans"/>
            </a:endParaRPr>
          </a:p>
          <a:p>
            <a:pPr algn="l"/>
            <a:endParaRPr lang="en-CA" b="0" i="0" u="none" strike="noStrike" dirty="0">
              <a:solidFill>
                <a:srgbClr val="373D3F"/>
              </a:solidFill>
              <a:effectLst/>
              <a:latin typeface="Encode Sans"/>
            </a:endParaRPr>
          </a:p>
          <a:p>
            <a:pPr algn="l"/>
            <a:r>
              <a:rPr lang="en-CA" b="0" i="0" u="none" strike="noStrike" dirty="0">
                <a:solidFill>
                  <a:srgbClr val="373D3F"/>
                </a:solidFill>
                <a:effectLst/>
                <a:latin typeface="Encode Sans"/>
              </a:rPr>
              <a:t>The classic model to measure the effectiveness of training is the Kirkpatrick model.</a:t>
            </a:r>
            <a:r>
              <a:rPr lang="en-CA" b="0" i="0" u="sng" strike="noStrike" baseline="30000" dirty="0">
                <a:solidFill>
                  <a:srgbClr val="373D3F"/>
                </a:solidFill>
                <a:effectLst/>
                <a:latin typeface="Encode Sans"/>
                <a:hlinkClick r:id="rId3" tooltip="Kirkpatrick, D. (2006). Evaluating Training Programs (3rd ed.). Berrett-Koehler."/>
              </a:rPr>
              <a:t>[5]</a:t>
            </a:r>
            <a:r>
              <a:rPr lang="en-CA" b="0" i="0" u="none" strike="noStrike" dirty="0">
                <a:solidFill>
                  <a:srgbClr val="373D3F"/>
                </a:solidFill>
                <a:effectLst/>
                <a:latin typeface="Encode Sans"/>
              </a:rPr>
              <a:t> His model has four levels:</a:t>
            </a:r>
          </a:p>
          <a:p>
            <a:pPr algn="l"/>
            <a:endParaRPr lang="en-CA" b="0" i="0" u="none" strike="noStrike" dirty="0">
              <a:solidFill>
                <a:srgbClr val="373D3F"/>
              </a:solidFill>
              <a:effectLst/>
              <a:latin typeface="Encode Sans"/>
            </a:endParaRPr>
          </a:p>
          <a:p>
            <a:pPr algn="l">
              <a:buFont typeface="+mj-lt"/>
              <a:buAutoNum type="arabicPeriod"/>
            </a:pPr>
            <a:r>
              <a:rPr lang="en-CA" b="1" i="0" u="none" strike="noStrike" dirty="0">
                <a:solidFill>
                  <a:srgbClr val="373D3F"/>
                </a:solidFill>
                <a:effectLst/>
                <a:latin typeface="Encode Sans"/>
              </a:rPr>
              <a:t>Reaction:</a:t>
            </a:r>
            <a:r>
              <a:rPr lang="en-CA" b="0" i="0" u="none" strike="noStrike" dirty="0">
                <a:solidFill>
                  <a:srgbClr val="373D3F"/>
                </a:solidFill>
                <a:effectLst/>
                <a:latin typeface="Encode Sans"/>
              </a:rPr>
              <a:t> How did the participants react to the training program?</a:t>
            </a:r>
          </a:p>
          <a:p>
            <a:pPr algn="l">
              <a:buFont typeface="+mj-lt"/>
              <a:buAutoNum type="arabicPeriod"/>
            </a:pPr>
            <a:r>
              <a:rPr lang="en-CA" b="1" i="0" u="none" strike="noStrike" dirty="0">
                <a:solidFill>
                  <a:srgbClr val="373D3F"/>
                </a:solidFill>
                <a:effectLst/>
                <a:latin typeface="Encode Sans"/>
              </a:rPr>
              <a:t>Learning:</a:t>
            </a:r>
            <a:r>
              <a:rPr lang="en-CA" b="0" i="0" u="none" strike="noStrike" dirty="0">
                <a:solidFill>
                  <a:srgbClr val="373D3F"/>
                </a:solidFill>
                <a:effectLst/>
                <a:latin typeface="Encode Sans"/>
              </a:rPr>
              <a:t> To what extent did participants improve knowledge and skills?</a:t>
            </a:r>
          </a:p>
          <a:p>
            <a:pPr algn="l">
              <a:buFont typeface="+mj-lt"/>
              <a:buAutoNum type="arabicPeriod"/>
            </a:pPr>
            <a:r>
              <a:rPr lang="en-CA" b="1" i="0" u="none" strike="noStrike" dirty="0">
                <a:solidFill>
                  <a:srgbClr val="373D3F"/>
                </a:solidFill>
                <a:effectLst/>
                <a:latin typeface="Encode Sans"/>
              </a:rPr>
              <a:t>Behaviour:</a:t>
            </a:r>
            <a:r>
              <a:rPr lang="en-CA" b="0" i="0" u="none" strike="noStrike" dirty="0">
                <a:solidFill>
                  <a:srgbClr val="373D3F"/>
                </a:solidFill>
                <a:effectLst/>
                <a:latin typeface="Encode Sans"/>
              </a:rPr>
              <a:t> Did behaviour change as a result of the training?</a:t>
            </a:r>
          </a:p>
          <a:p>
            <a:pPr algn="l">
              <a:buFont typeface="+mj-lt"/>
              <a:buAutoNum type="arabicPeriod"/>
            </a:pPr>
            <a:r>
              <a:rPr lang="en-CA" b="1" i="0" u="none" strike="noStrike" dirty="0">
                <a:solidFill>
                  <a:srgbClr val="373D3F"/>
                </a:solidFill>
                <a:effectLst/>
                <a:latin typeface="Encode Sans"/>
              </a:rPr>
              <a:t>Results:</a:t>
            </a:r>
            <a:r>
              <a:rPr lang="en-CA" b="0" i="0" u="none" strike="noStrike" dirty="0">
                <a:solidFill>
                  <a:srgbClr val="373D3F"/>
                </a:solidFill>
                <a:effectLst/>
                <a:latin typeface="Encode Sans"/>
              </a:rPr>
              <a:t> What benefits to the organization resulted from the training?</a:t>
            </a:r>
          </a:p>
          <a:p>
            <a:pPr algn="l">
              <a:buFont typeface="+mj-lt"/>
              <a:buAutoNum type="arabicPeriod"/>
            </a:pPr>
            <a:endParaRPr lang="en-CA" b="0" i="0" u="none" strike="noStrike" dirty="0">
              <a:solidFill>
                <a:srgbClr val="373D3F"/>
              </a:solidFill>
              <a:effectLst/>
              <a:latin typeface="Encode Sans"/>
            </a:endParaRPr>
          </a:p>
          <a:p>
            <a:pPr algn="l">
              <a:buFont typeface="+mj-lt"/>
              <a:buAutoNum type="arabicPeriod"/>
            </a:pPr>
            <a:endParaRPr lang="en-CA" b="0" i="0" u="none" strike="noStrike" dirty="0">
              <a:solidFill>
                <a:srgbClr val="373D3F"/>
              </a:solidFill>
              <a:effectLst/>
              <a:latin typeface="Encode Sans"/>
            </a:endParaRPr>
          </a:p>
          <a:p>
            <a:endParaRPr lang="en-US" dirty="0"/>
          </a:p>
        </p:txBody>
      </p:sp>
    </p:spTree>
    <p:extLst>
      <p:ext uri="{BB962C8B-B14F-4D97-AF65-F5344CB8AC3E}">
        <p14:creationId xmlns:p14="http://schemas.microsoft.com/office/powerpoint/2010/main" val="3568478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182b5943d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1182b5943d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b="0" i="0" u="none" strike="noStrike" dirty="0">
                <a:solidFill>
                  <a:srgbClr val="373D3F"/>
                </a:solidFill>
                <a:effectLst/>
                <a:latin typeface="Encode Sans"/>
              </a:rPr>
              <a:t>Operations Managers know the importance of consistency, quality and compliance in all that they do. </a:t>
            </a:r>
          </a:p>
          <a:p>
            <a:endParaRPr lang="en-CA" b="0" i="0" u="none" strike="noStrike" dirty="0">
              <a:solidFill>
                <a:srgbClr val="373D3F"/>
              </a:solidFill>
              <a:effectLst/>
              <a:latin typeface="Encode Sans"/>
            </a:endParaRPr>
          </a:p>
          <a:p>
            <a:pPr algn="l"/>
            <a:r>
              <a:rPr lang="en-CA" b="1" i="0" u="none" strike="noStrike" dirty="0">
                <a:solidFill>
                  <a:srgbClr val="003180"/>
                </a:solidFill>
                <a:effectLst/>
                <a:latin typeface="Raleway" pitchFamily="2" charset="77"/>
              </a:rPr>
              <a:t>Compliance - </a:t>
            </a:r>
            <a:r>
              <a:rPr lang="en-CA" b="0" i="0" u="none" strike="noStrike" dirty="0">
                <a:solidFill>
                  <a:srgbClr val="373D3F"/>
                </a:solidFill>
                <a:effectLst/>
                <a:latin typeface="Encode Sans"/>
              </a:rPr>
              <a:t>legislative compliance is one of the most important responsibilities of an organization. Ensuring we provide for the Health and Safety, Human Rights, and minimum work standards of our employees is not only mandated, it supports morale and engagement. </a:t>
            </a:r>
          </a:p>
          <a:p>
            <a:pPr algn="l"/>
            <a:endParaRPr lang="en-CA" b="0" i="0" u="none" strike="noStrike" dirty="0">
              <a:solidFill>
                <a:srgbClr val="003180"/>
              </a:solidFill>
              <a:effectLst/>
              <a:latin typeface="Raleway" pitchFamily="2" charset="77"/>
            </a:endParaRPr>
          </a:p>
          <a:p>
            <a:pPr algn="l"/>
            <a:r>
              <a:rPr lang="en-CA" b="1" i="0" u="none" strike="noStrike" dirty="0">
                <a:solidFill>
                  <a:srgbClr val="003180"/>
                </a:solidFill>
                <a:effectLst/>
                <a:latin typeface="Raleway" pitchFamily="2" charset="77"/>
              </a:rPr>
              <a:t>Setting Expectations</a:t>
            </a:r>
            <a:r>
              <a:rPr lang="en-CA" b="0" i="0" u="none" strike="noStrike" dirty="0">
                <a:solidFill>
                  <a:srgbClr val="003180"/>
                </a:solidFill>
                <a:effectLst/>
                <a:latin typeface="Raleway" pitchFamily="2" charset="77"/>
              </a:rPr>
              <a:t> - </a:t>
            </a:r>
            <a:r>
              <a:rPr lang="en-CA" b="0" i="0" u="none" strike="noStrike" dirty="0">
                <a:solidFill>
                  <a:srgbClr val="373D3F"/>
                </a:solidFill>
                <a:effectLst/>
                <a:latin typeface="Encode Sans"/>
              </a:rPr>
              <a:t>There is no better way to ensure every worker understands the goal(s) of the organization than by way of training. When every employee completes a set of standard training programs, the organization ensures that each employee understands the expectations set by each leader, department and the company as a whole.</a:t>
            </a:r>
          </a:p>
          <a:p>
            <a:pPr algn="l"/>
            <a:endParaRPr lang="en-CA" b="0" i="0" u="none" strike="noStrike" dirty="0">
              <a:solidFill>
                <a:srgbClr val="373D3F"/>
              </a:solidFill>
              <a:effectLst/>
              <a:latin typeface="Encode Sans"/>
            </a:endParaRPr>
          </a:p>
          <a:p>
            <a:pPr algn="l"/>
            <a:r>
              <a:rPr lang="en-CA" b="1" i="0" u="none" strike="noStrike" dirty="0">
                <a:solidFill>
                  <a:srgbClr val="003180"/>
                </a:solidFill>
                <a:effectLst/>
                <a:latin typeface="Raleway" pitchFamily="2" charset="77"/>
              </a:rPr>
              <a:t>Conveying Culture</a:t>
            </a:r>
            <a:r>
              <a:rPr lang="en-CA" b="0" i="0" u="none" strike="noStrike" dirty="0">
                <a:solidFill>
                  <a:srgbClr val="003180"/>
                </a:solidFill>
                <a:effectLst/>
                <a:latin typeface="Raleway" pitchFamily="2" charset="77"/>
              </a:rPr>
              <a:t> - </a:t>
            </a:r>
            <a:r>
              <a:rPr lang="en-CA" b="0" i="0" u="none" strike="noStrike" dirty="0">
                <a:solidFill>
                  <a:srgbClr val="373D3F"/>
                </a:solidFill>
                <a:effectLst/>
                <a:latin typeface="Encode Sans"/>
              </a:rPr>
              <a:t>If you want to ensure an employee knows what the organization stands for and what the organization believes in, train your employees. Training courses reinforce the values and beliefs of the business, and help employees understand the kind of company they work for.</a:t>
            </a:r>
          </a:p>
          <a:p>
            <a:pPr algn="l"/>
            <a:endParaRPr lang="en-CA" b="0" i="0" u="none" strike="noStrike" dirty="0">
              <a:solidFill>
                <a:srgbClr val="373D3F"/>
              </a:solidFill>
              <a:effectLst/>
              <a:latin typeface="Encode Sans"/>
            </a:endParaRPr>
          </a:p>
          <a:p>
            <a:pPr algn="l"/>
            <a:r>
              <a:rPr lang="en-CA" b="1" i="0" u="none" strike="noStrike" dirty="0">
                <a:solidFill>
                  <a:srgbClr val="003180"/>
                </a:solidFill>
                <a:effectLst/>
                <a:latin typeface="Raleway" pitchFamily="2" charset="77"/>
              </a:rPr>
              <a:t>Quality</a:t>
            </a:r>
            <a:r>
              <a:rPr lang="en-CA" b="0" i="0" u="none" strike="noStrike" dirty="0">
                <a:solidFill>
                  <a:srgbClr val="003180"/>
                </a:solidFill>
                <a:effectLst/>
                <a:latin typeface="Raleway" pitchFamily="2" charset="77"/>
              </a:rPr>
              <a:t> - </a:t>
            </a:r>
            <a:r>
              <a:rPr lang="en-CA" b="0" i="0" u="none" strike="noStrike" dirty="0">
                <a:solidFill>
                  <a:srgbClr val="373D3F"/>
                </a:solidFill>
                <a:effectLst/>
                <a:latin typeface="Encode Sans"/>
              </a:rPr>
              <a:t>In Operations Management, quality really does matter. Regardless of the product or service you provide, you want to have systems in place that regulate the materials, the specifications and the final product.</a:t>
            </a:r>
          </a:p>
          <a:p>
            <a:pPr algn="l"/>
            <a:endParaRPr lang="en-CA" b="0" i="0" u="none" strike="noStrike" dirty="0">
              <a:solidFill>
                <a:srgbClr val="373D3F"/>
              </a:solidFill>
              <a:effectLst/>
              <a:latin typeface="Encode Sans"/>
            </a:endParaRPr>
          </a:p>
          <a:p>
            <a:pPr algn="l"/>
            <a:r>
              <a:rPr lang="en-CA" b="1" i="0" u="none" strike="noStrike" dirty="0">
                <a:solidFill>
                  <a:srgbClr val="003180"/>
                </a:solidFill>
                <a:effectLst/>
                <a:latin typeface="Raleway" pitchFamily="2" charset="77"/>
              </a:rPr>
              <a:t>New Hire Orientation</a:t>
            </a:r>
            <a:r>
              <a:rPr lang="en-CA" b="0" i="0" u="none" strike="noStrike" dirty="0">
                <a:solidFill>
                  <a:srgbClr val="003180"/>
                </a:solidFill>
                <a:effectLst/>
                <a:latin typeface="Raleway" pitchFamily="2" charset="77"/>
              </a:rPr>
              <a:t> - </a:t>
            </a:r>
            <a:r>
              <a:rPr lang="en-CA" b="0" i="0" u="none" strike="noStrike" dirty="0">
                <a:solidFill>
                  <a:srgbClr val="373D3F"/>
                </a:solidFill>
                <a:effectLst/>
                <a:latin typeface="Encode Sans"/>
              </a:rPr>
              <a:t>Most would agree that the time and effort an organization puts into a thorough new hire orientation program pays off in dividends. From time-to-time you may hear of an organization that provides a new hire with payroll paperwork to complete and sends them off to begin their new job with no training</a:t>
            </a:r>
          </a:p>
          <a:p>
            <a:pPr algn="l"/>
            <a:endParaRPr lang="en-CA" b="0" i="0" u="none" strike="noStrike" dirty="0">
              <a:solidFill>
                <a:srgbClr val="373D3F"/>
              </a:solidFill>
              <a:effectLst/>
              <a:latin typeface="Encode Sans"/>
            </a:endParaRPr>
          </a:p>
          <a:p>
            <a:pPr algn="l"/>
            <a:r>
              <a:rPr lang="en-CA" b="1" i="0" u="none" strike="noStrike" dirty="0">
                <a:solidFill>
                  <a:srgbClr val="003180"/>
                </a:solidFill>
                <a:effectLst/>
                <a:latin typeface="Raleway" pitchFamily="2" charset="77"/>
              </a:rPr>
              <a:t>Investment in Your People</a:t>
            </a:r>
            <a:r>
              <a:rPr lang="en-CA" b="0" i="0" u="none" strike="noStrike" dirty="0">
                <a:solidFill>
                  <a:srgbClr val="003180"/>
                </a:solidFill>
                <a:effectLst/>
                <a:latin typeface="Raleway" pitchFamily="2" charset="77"/>
              </a:rPr>
              <a:t> - </a:t>
            </a:r>
            <a:r>
              <a:rPr lang="en-CA" b="0" i="0" u="none" strike="noStrike" dirty="0">
                <a:solidFill>
                  <a:srgbClr val="373D3F"/>
                </a:solidFill>
                <a:effectLst/>
                <a:latin typeface="Encode Sans"/>
              </a:rPr>
              <a:t>As a minimum, does your organization train your employees on the legislative requirements in your jurisdiction? Beyond that, does your organization train your employees on health and well-being, pension-benefit-financial planning, advanced computer skills, and project management? Employees that work for an organization that invests in their employees is seen as a successful organization that job candidates want to work for and employees want to advance with.</a:t>
            </a:r>
          </a:p>
          <a:p>
            <a:pPr algn="l"/>
            <a:br>
              <a:rPr lang="en-CA" dirty="0"/>
            </a:br>
            <a:endParaRPr lang="en-US" dirty="0"/>
          </a:p>
        </p:txBody>
      </p:sp>
    </p:spTree>
    <p:extLst>
      <p:ext uri="{BB962C8B-B14F-4D97-AF65-F5344CB8AC3E}">
        <p14:creationId xmlns:p14="http://schemas.microsoft.com/office/powerpoint/2010/main" val="684557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b="0" i="0" u="none" strike="noStrike" dirty="0">
                <a:solidFill>
                  <a:srgbClr val="373D3F"/>
                </a:solidFill>
                <a:effectLst/>
                <a:latin typeface="Encode Sans"/>
              </a:rPr>
              <a:t>Due to the high cost of training, managers must develop the right training programs to meet the needs; otherwise, these funds are virtually wasted. </a:t>
            </a:r>
            <a:endParaRPr lang="en-US" dirty="0"/>
          </a:p>
        </p:txBody>
      </p:sp>
    </p:spTree>
    <p:extLst>
      <p:ext uri="{BB962C8B-B14F-4D97-AF65-F5344CB8AC3E}">
        <p14:creationId xmlns:p14="http://schemas.microsoft.com/office/powerpoint/2010/main" val="1825445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CA" b="0" i="0" u="none" strike="noStrike" dirty="0">
                <a:solidFill>
                  <a:srgbClr val="373D3F"/>
                </a:solidFill>
                <a:effectLst/>
                <a:latin typeface="Encode Sans"/>
              </a:rPr>
              <a:t>A vast amount of research supports the fact that training is positively and directly related to organizational performance.</a:t>
            </a:r>
            <a:r>
              <a:rPr lang="en-CA" b="0" i="0" u="sng" strike="noStrike" baseline="30000" dirty="0">
                <a:solidFill>
                  <a:srgbClr val="373D3F"/>
                </a:solidFill>
                <a:effectLst/>
                <a:latin typeface="Encode Sans"/>
                <a:hlinkClick r:id="rId3" tooltip="Garavan, T., McCarthy, A,, Lai, Y., Murphy, K., Sheehan, M., &amp; Carbery, R. (2020). Training and organisational performance: A meta‐analysis of temporal, institutional, and organisational context moderators. Human Resource Management Journal, 1–26."/>
              </a:rPr>
              <a:t>[1]</a:t>
            </a:r>
            <a:endParaRPr lang="en-CA" b="0" i="0" u="sng" strike="noStrike" baseline="30000" dirty="0">
              <a:solidFill>
                <a:srgbClr val="373D3F"/>
              </a:solidFill>
              <a:effectLst/>
              <a:latin typeface="Encode Sans"/>
            </a:endParaRPr>
          </a:p>
          <a:p>
            <a:pPr algn="l"/>
            <a:endParaRPr lang="en-CA" b="0" i="0" u="none" strike="noStrike" dirty="0">
              <a:solidFill>
                <a:srgbClr val="373D3F"/>
              </a:solidFill>
              <a:effectLst/>
              <a:latin typeface="Encode Sans"/>
            </a:endParaRPr>
          </a:p>
          <a:p>
            <a:pPr algn="l"/>
            <a:r>
              <a:rPr lang="en-CA" b="0" i="0" u="none" strike="noStrike" dirty="0">
                <a:solidFill>
                  <a:srgbClr val="373D3F"/>
                </a:solidFill>
                <a:effectLst/>
                <a:latin typeface="Encode Sans"/>
              </a:rPr>
              <a:t>Even when the right person has been selected, they may need training in how your company does things. </a:t>
            </a:r>
          </a:p>
          <a:p>
            <a:pPr algn="l"/>
            <a:endParaRPr lang="en-CA" b="0" i="0" u="none" strike="noStrike" dirty="0">
              <a:solidFill>
                <a:srgbClr val="373D3F"/>
              </a:solidFill>
              <a:effectLst/>
              <a:latin typeface="Encode Sans"/>
            </a:endParaRPr>
          </a:p>
          <a:p>
            <a:pPr algn="l"/>
            <a:r>
              <a:rPr lang="en-CA" b="1" i="0" u="none" strike="noStrike" dirty="0">
                <a:solidFill>
                  <a:srgbClr val="373D3F"/>
                </a:solidFill>
                <a:effectLst/>
                <a:latin typeface="Encode Sans"/>
              </a:rPr>
              <a:t>NB - Lack of training can result in loss of productivity, loss of customers, and poor relationships between employees and managers. It can also result in dissatisfaction, which means retention problems and high turnover. All of these consequences  can have an impact on direct costs to the organization.</a:t>
            </a:r>
          </a:p>
          <a:p>
            <a:endParaRPr lang="en-US" dirty="0"/>
          </a:p>
          <a:p>
            <a:endParaRPr lang="en-US" dirty="0"/>
          </a:p>
        </p:txBody>
      </p:sp>
    </p:spTree>
    <p:extLst>
      <p:ext uri="{BB962C8B-B14F-4D97-AF65-F5344CB8AC3E}">
        <p14:creationId xmlns:p14="http://schemas.microsoft.com/office/powerpoint/2010/main" val="2457256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b="0" i="0" u="none" strike="noStrike" dirty="0">
                <a:solidFill>
                  <a:srgbClr val="373D3F"/>
                </a:solidFill>
                <a:effectLst/>
                <a:latin typeface="Arial" panose="020B0604020202020204" pitchFamily="34" charset="0"/>
                <a:cs typeface="Arial" panose="020B0604020202020204" pitchFamily="34" charset="0"/>
              </a:rPr>
              <a:t>Training can also be described as an endeavor aimed to improve or develop additional competency or skills in an employee on the job one currently holds in order to increase performance or productivity</a:t>
            </a:r>
            <a:endParaRPr lang="en-US" dirty="0"/>
          </a:p>
        </p:txBody>
      </p:sp>
    </p:spTree>
    <p:extLst>
      <p:ext uri="{BB962C8B-B14F-4D97-AF65-F5344CB8AC3E}">
        <p14:creationId xmlns:p14="http://schemas.microsoft.com/office/powerpoint/2010/main" val="1691328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b="1" i="0" u="none" strike="noStrike" dirty="0">
                <a:solidFill>
                  <a:srgbClr val="373D3F"/>
                </a:solidFill>
                <a:effectLst/>
                <a:latin typeface="Encode Sans"/>
              </a:rPr>
              <a:t>To reduce start-up costs - </a:t>
            </a:r>
            <a:r>
              <a:rPr lang="en-CA" b="0" i="0" u="none" strike="noStrike" dirty="0">
                <a:solidFill>
                  <a:srgbClr val="373D3F"/>
                </a:solidFill>
                <a:effectLst/>
                <a:latin typeface="Encode Sans"/>
              </a:rPr>
              <a:t>If an orientation is done right, it can help get the employee up to speed on various policies and procedures, so the employee can start working right away. </a:t>
            </a:r>
          </a:p>
          <a:p>
            <a:endParaRPr lang="en-CA" b="0" i="0" u="none" strike="noStrike" dirty="0">
              <a:solidFill>
                <a:srgbClr val="373D3F"/>
              </a:solidFill>
              <a:effectLst/>
              <a:latin typeface="Encode Sans"/>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b="1" i="0" u="none" strike="noStrike" dirty="0">
                <a:solidFill>
                  <a:srgbClr val="373D3F"/>
                </a:solidFill>
                <a:effectLst/>
                <a:latin typeface="Encode Sans"/>
              </a:rPr>
              <a:t>To reduce anxiety.</a:t>
            </a:r>
            <a:r>
              <a:rPr lang="en-CA" b="0" i="0" u="none" strike="noStrike" dirty="0">
                <a:solidFill>
                  <a:srgbClr val="373D3F"/>
                </a:solidFill>
                <a:effectLst/>
                <a:latin typeface="Encode Sans"/>
              </a:rPr>
              <a:t> Starting a new job can be stressful. One goal of an orientation is to reduce the stress and anxiety people feel when going into an unknown situation.</a:t>
            </a:r>
          </a:p>
          <a:p>
            <a:endParaRPr lang="en-CA" b="0" i="0" u="none" strike="noStrike" dirty="0">
              <a:solidFill>
                <a:srgbClr val="373D3F"/>
              </a:solidFill>
              <a:effectLst/>
              <a:latin typeface="Encode Sans"/>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b="1" i="0" u="none" strike="noStrike" dirty="0">
                <a:solidFill>
                  <a:srgbClr val="373D3F"/>
                </a:solidFill>
                <a:effectLst/>
                <a:latin typeface="Encode Sans"/>
              </a:rPr>
              <a:t>To reduce employee turnover.</a:t>
            </a:r>
            <a:r>
              <a:rPr lang="en-CA" b="0" i="0" u="none" strike="noStrike" dirty="0">
                <a:solidFill>
                  <a:srgbClr val="373D3F"/>
                </a:solidFill>
                <a:effectLst/>
                <a:latin typeface="Encode Sans"/>
              </a:rPr>
              <a:t> Employee turnover tends to be higher when employees don’t feel valued or are not given the tools to perform. Employee orientation can show that the organization values the employee and provides the tools necessary for a successful entry.</a:t>
            </a:r>
          </a:p>
          <a:p>
            <a:endParaRPr lang="en-CA" b="0" i="0" u="none" strike="noStrike" dirty="0">
              <a:solidFill>
                <a:srgbClr val="373D3F"/>
              </a:solidFill>
              <a:effectLst/>
              <a:latin typeface="Encode Sans"/>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b="1" i="0" u="none" strike="noStrike" dirty="0">
                <a:solidFill>
                  <a:srgbClr val="373D3F"/>
                </a:solidFill>
                <a:effectLst/>
                <a:latin typeface="Encode Sans"/>
              </a:rPr>
              <a:t>To save time for the supervisor and coworkers.</a:t>
            </a:r>
            <a:r>
              <a:rPr lang="en-CA" b="0" i="0" u="none" strike="noStrike" dirty="0">
                <a:solidFill>
                  <a:srgbClr val="373D3F"/>
                </a:solidFill>
                <a:effectLst/>
                <a:latin typeface="Encode Sans"/>
              </a:rPr>
              <a:t> A well-done orientation makes for a better prepared employee, which means less time having to teach the employee.</a:t>
            </a:r>
          </a:p>
          <a:p>
            <a:endParaRPr lang="en-CA" b="0" i="0" u="none" strike="noStrike" dirty="0">
              <a:solidFill>
                <a:srgbClr val="373D3F"/>
              </a:solidFill>
              <a:effectLst/>
              <a:latin typeface="Encode Sans"/>
            </a:endParaRPr>
          </a:p>
          <a:p>
            <a:endParaRPr lang="en-CA" b="0" i="0" u="none" strike="noStrike" dirty="0">
              <a:solidFill>
                <a:srgbClr val="373D3F"/>
              </a:solidFill>
              <a:effectLst/>
              <a:latin typeface="Encode Sans"/>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b="1" i="0" u="none" strike="noStrike" dirty="0">
                <a:solidFill>
                  <a:srgbClr val="373D3F"/>
                </a:solidFill>
                <a:effectLst/>
                <a:latin typeface="Encode Sans"/>
              </a:rPr>
              <a:t>To set expectations and attitudes.</a:t>
            </a:r>
            <a:r>
              <a:rPr lang="en-CA" b="0" i="0" u="none" strike="noStrike" dirty="0">
                <a:solidFill>
                  <a:srgbClr val="373D3F"/>
                </a:solidFill>
                <a:effectLst/>
                <a:latin typeface="Encode Sans"/>
              </a:rPr>
              <a:t> If employees know from the start what the expectations are, they tend to perform better. Likewise, if employees learn the values and attitudes of the organization from the beginning, there is a higher chance of a successful tenure at the company.</a:t>
            </a:r>
          </a:p>
          <a:p>
            <a:endParaRPr lang="en-US" dirty="0"/>
          </a:p>
        </p:txBody>
      </p:sp>
    </p:spTree>
    <p:extLst>
      <p:ext uri="{BB962C8B-B14F-4D97-AF65-F5344CB8AC3E}">
        <p14:creationId xmlns:p14="http://schemas.microsoft.com/office/powerpoint/2010/main" val="3284891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CA" b="0" dirty="0">
                <a:effectLst/>
              </a:rPr>
              <a:t>A very important step in the training process is to create a training framework that will help guide the training program. Information on how to use the framework is included in this section.</a:t>
            </a:r>
          </a:p>
          <a:p>
            <a:endParaRPr lang="en-CA" dirty="0">
              <a:effectLst/>
            </a:endParaRPr>
          </a:p>
          <a:p>
            <a:pPr algn="l"/>
            <a:r>
              <a:rPr lang="en-CA" b="0" i="0" u="none" strike="noStrike" dirty="0">
                <a:solidFill>
                  <a:srgbClr val="373D3F"/>
                </a:solidFill>
                <a:effectLst/>
                <a:latin typeface="Encode Sans"/>
              </a:rPr>
              <a:t>When developing a training plan, there are a number of considerations to keep in mind. Training is a process that should be planned and developed in advance. Operations Managers will need to work closely with the Human Resources team to assess and define the needs of the organization.</a:t>
            </a:r>
          </a:p>
          <a:p>
            <a:pPr algn="l"/>
            <a:endParaRPr lang="en-CA" b="0" i="0" u="none" strike="noStrike" dirty="0">
              <a:solidFill>
                <a:srgbClr val="373D3F"/>
              </a:solidFill>
              <a:effectLst/>
              <a:latin typeface="Encode Sans"/>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b="1" i="0" u="none" strike="noStrike" dirty="0">
                <a:solidFill>
                  <a:srgbClr val="373D3F"/>
                </a:solidFill>
                <a:effectLst/>
                <a:latin typeface="Encode Sans"/>
              </a:rPr>
              <a:t>Needs assessment and learning objectives - </a:t>
            </a:r>
            <a:r>
              <a:rPr lang="en-CA" b="0" i="0" u="none" strike="noStrike" dirty="0">
                <a:solidFill>
                  <a:srgbClr val="373D3F"/>
                </a:solidFill>
                <a:effectLst/>
                <a:latin typeface="Encode Sans"/>
              </a:rPr>
              <a:t>Articulating specific and measurable learning objectives will in turn guide you in determining the learnings required – and specific areas for training.</a:t>
            </a:r>
          </a:p>
          <a:p>
            <a:pPr algn="l"/>
            <a:endParaRPr lang="en-CA"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b="1" i="0" u="none" strike="noStrike" dirty="0">
                <a:solidFill>
                  <a:srgbClr val="373D3F"/>
                </a:solidFill>
                <a:effectLst/>
                <a:latin typeface="Encode Sans"/>
              </a:rPr>
              <a:t>Learning Strategies - </a:t>
            </a:r>
            <a:r>
              <a:rPr lang="en-CA" b="0" i="0" u="none" strike="noStrike" dirty="0">
                <a:solidFill>
                  <a:srgbClr val="373D3F"/>
                </a:solidFill>
                <a:effectLst/>
                <a:latin typeface="Encode Sans"/>
              </a:rPr>
              <a:t>Determine the right learning strategies best suited to the learning styles of your employee audience to ensure the training is successful.</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CA" b="1" i="0" u="none" strike="noStrike" dirty="0">
              <a:solidFill>
                <a:srgbClr val="373D3F"/>
              </a:solidFill>
              <a:effectLst/>
              <a:latin typeface="Encode Sans"/>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b="1" i="0" u="none" strike="noStrike" dirty="0">
                <a:solidFill>
                  <a:srgbClr val="373D3F"/>
                </a:solidFill>
                <a:effectLst/>
                <a:latin typeface="Encode Sans"/>
              </a:rPr>
              <a:t>Delivery mode.</a:t>
            </a:r>
            <a:r>
              <a:rPr lang="en-CA" b="0" i="0" u="none" strike="noStrike" dirty="0">
                <a:solidFill>
                  <a:srgbClr val="373D3F"/>
                </a:solidFill>
                <a:effectLst/>
                <a:latin typeface="Encode Sans"/>
              </a:rPr>
              <a:t> What is the best way to get your message across? Is web-based training more appropriate, or should mentoring be used? Can simulation training be used for a portion of the training while job shadowing be used for another part of the training? Most training programs will include a variety of delivery methods.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CA" b="0" i="0" u="none" strike="noStrike" dirty="0">
              <a:solidFill>
                <a:srgbClr val="373D3F"/>
              </a:solidFill>
              <a:effectLst/>
              <a:latin typeface="Encode Sans"/>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b="1" i="0" u="none" strike="noStrike" dirty="0">
                <a:solidFill>
                  <a:srgbClr val="373D3F"/>
                </a:solidFill>
                <a:effectLst/>
                <a:latin typeface="Encode Sans"/>
              </a:rPr>
              <a:t>Budget.</a:t>
            </a:r>
            <a:r>
              <a:rPr lang="en-CA" b="0" i="0" u="none" strike="noStrike" dirty="0">
                <a:solidFill>
                  <a:srgbClr val="373D3F"/>
                </a:solidFill>
                <a:effectLst/>
                <a:latin typeface="Encode Sans"/>
              </a:rPr>
              <a:t> How much money do you have to spend on this training?</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CA" b="0" i="0" u="none" strike="noStrike" dirty="0">
              <a:solidFill>
                <a:srgbClr val="373D3F"/>
              </a:solidFill>
              <a:effectLst/>
              <a:latin typeface="Encode Sans"/>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b="1" i="0" u="none" strike="noStrike" dirty="0">
                <a:solidFill>
                  <a:srgbClr val="373D3F"/>
                </a:solidFill>
                <a:effectLst/>
                <a:latin typeface="Encode Sans"/>
              </a:rPr>
              <a:t>Content.</a:t>
            </a:r>
            <a:r>
              <a:rPr lang="en-CA" b="0" i="0" u="none" strike="noStrike" dirty="0">
                <a:solidFill>
                  <a:srgbClr val="373D3F"/>
                </a:solidFill>
                <a:effectLst/>
                <a:latin typeface="Encode Sans"/>
              </a:rPr>
              <a:t> What needs to be taught? How will you organize and sequence the information and course materials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CA" b="0" i="0" u="none" strike="noStrike" dirty="0">
              <a:solidFill>
                <a:srgbClr val="373D3F"/>
              </a:solidFill>
              <a:effectLst/>
              <a:latin typeface="Encode Sans"/>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b="1" i="0" u="none" strike="noStrike" dirty="0">
                <a:solidFill>
                  <a:srgbClr val="373D3F"/>
                </a:solidFill>
                <a:effectLst/>
                <a:latin typeface="Encode Sans"/>
              </a:rPr>
              <a:t>Timelines.</a:t>
            </a:r>
            <a:r>
              <a:rPr lang="en-CA" b="0" i="0" u="none" strike="noStrike" dirty="0">
                <a:solidFill>
                  <a:srgbClr val="373D3F"/>
                </a:solidFill>
                <a:effectLst/>
                <a:latin typeface="Encode Sans"/>
              </a:rPr>
              <a:t> How much time is required for the training – is it one-time only, are there multiple segments, is it repeated annually (e.g., safety training)? Is there a deadline for training to be completed?</a:t>
            </a:r>
          </a:p>
          <a:p>
            <a:pPr algn="l"/>
            <a:br>
              <a:rPr lang="en-CA" dirty="0"/>
            </a:br>
            <a:endParaRPr lang="en-CA" dirty="0">
              <a:effectLst/>
            </a:endParaRPr>
          </a:p>
        </p:txBody>
      </p:sp>
    </p:spTree>
    <p:extLst>
      <p:ext uri="{BB962C8B-B14F-4D97-AF65-F5344CB8AC3E}">
        <p14:creationId xmlns:p14="http://schemas.microsoft.com/office/powerpoint/2010/main" val="4204271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b="1" i="0" u="none" strike="noStrike" dirty="0">
                <a:solidFill>
                  <a:srgbClr val="373D3F"/>
                </a:solidFill>
                <a:effectLst/>
                <a:latin typeface="Encode Sans"/>
              </a:rPr>
              <a:t>Organizational assessment.</a:t>
            </a:r>
            <a:r>
              <a:rPr lang="en-CA" b="0" i="0" u="none" strike="noStrike" dirty="0">
                <a:solidFill>
                  <a:srgbClr val="373D3F"/>
                </a:solidFill>
                <a:effectLst/>
                <a:latin typeface="Encode Sans"/>
              </a:rPr>
              <a:t> In this type of needs assessment, we can determine the skills, knowledge, and abilities a company needs to meet its strategic objectives. This type of assessment considers things such as changing demographics and technological trends, and is forward-looking. </a:t>
            </a:r>
          </a:p>
          <a:p>
            <a:endParaRPr lang="en-CA" b="0" i="0" u="none" strike="noStrike" dirty="0">
              <a:solidFill>
                <a:srgbClr val="373D3F"/>
              </a:solidFill>
              <a:effectLst/>
              <a:latin typeface="Encode Sans"/>
            </a:endParaRPr>
          </a:p>
          <a:p>
            <a:r>
              <a:rPr lang="en-CA" b="1" i="0" u="none" strike="noStrike" dirty="0">
                <a:solidFill>
                  <a:srgbClr val="373D3F"/>
                </a:solidFill>
                <a:effectLst/>
                <a:latin typeface="Encode Sans"/>
              </a:rPr>
              <a:t>Occupational (task) assessment.</a:t>
            </a:r>
            <a:r>
              <a:rPr lang="en-CA" b="0" i="0" u="none" strike="noStrike" dirty="0">
                <a:solidFill>
                  <a:srgbClr val="373D3F"/>
                </a:solidFill>
                <a:effectLst/>
                <a:latin typeface="Encode Sans"/>
              </a:rPr>
              <a:t> This type of assessment looks at the specific tasks, skills knowledge, and abilities required to do the different jobs within the organization. Data for this step can come from a review of performance evaluations that can uncover a pattern where employees in specific jobs are not meeting expectations.</a:t>
            </a:r>
          </a:p>
          <a:p>
            <a:endParaRPr lang="en-CA" b="0" i="0" u="none" strike="noStrike" dirty="0">
              <a:solidFill>
                <a:srgbClr val="373D3F"/>
              </a:solidFill>
              <a:effectLst/>
              <a:latin typeface="Encode Sans"/>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b="1" i="0" u="none" strike="noStrike" dirty="0">
                <a:solidFill>
                  <a:srgbClr val="373D3F"/>
                </a:solidFill>
                <a:effectLst/>
                <a:latin typeface="Encode Sans"/>
              </a:rPr>
              <a:t>Individual assessment.</a:t>
            </a:r>
            <a:r>
              <a:rPr lang="en-CA" b="0" i="0" u="none" strike="noStrike" dirty="0">
                <a:solidFill>
                  <a:srgbClr val="373D3F"/>
                </a:solidFill>
                <a:effectLst/>
                <a:latin typeface="Encode Sans"/>
              </a:rPr>
              <a:t> An individual assessment looks at the performance of an individual employee and determines what training should be provided for that individual. If an organization relies on technology, they must assess each employee’s level of comfort with the new technology.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CA" b="0" i="0" u="none" strike="noStrike" dirty="0">
              <a:solidFill>
                <a:srgbClr val="373D3F"/>
              </a:solidFill>
              <a:effectLst/>
              <a:latin typeface="Encode Sans"/>
            </a:endParaRPr>
          </a:p>
          <a:p>
            <a:pPr algn="l"/>
            <a:r>
              <a:rPr lang="en-CA" b="0" i="0" u="none" strike="noStrike" dirty="0">
                <a:solidFill>
                  <a:srgbClr val="373D3F"/>
                </a:solidFill>
                <a:effectLst/>
                <a:latin typeface="Encode Sans"/>
              </a:rPr>
              <a:t>Good learning objectives are performance-based and clear, and the result of the learning objective can be observable or measured in some way. Examples of learning objectives might include the following:</a:t>
            </a:r>
          </a:p>
          <a:p>
            <a:pPr algn="l"/>
            <a:endParaRPr lang="en-CA" b="0" i="0" u="none" strike="noStrike" dirty="0">
              <a:solidFill>
                <a:srgbClr val="373D3F"/>
              </a:solidFill>
              <a:effectLst/>
              <a:latin typeface="Encode Sans"/>
            </a:endParaRPr>
          </a:p>
          <a:p>
            <a:pPr algn="l">
              <a:buFont typeface="+mj-lt"/>
              <a:buAutoNum type="arabicPeriod"/>
            </a:pPr>
            <a:r>
              <a:rPr lang="en-CA" b="0" i="0" u="none" strike="noStrike" dirty="0">
                <a:solidFill>
                  <a:srgbClr val="373D3F"/>
                </a:solidFill>
                <a:effectLst/>
                <a:latin typeface="Encode Sans"/>
              </a:rPr>
              <a:t>Be able to explain the company policy on sexual harassment and give examples of sexual harassment.</a:t>
            </a:r>
          </a:p>
          <a:p>
            <a:pPr algn="l">
              <a:buFont typeface="+mj-lt"/>
              <a:buAutoNum type="arabicPeriod"/>
            </a:pPr>
            <a:r>
              <a:rPr lang="en-CA" b="0" i="0" u="none" strike="noStrike" dirty="0">
                <a:solidFill>
                  <a:srgbClr val="373D3F"/>
                </a:solidFill>
                <a:effectLst/>
                <a:latin typeface="Encode Sans"/>
              </a:rPr>
              <a:t>Be able to show the proper way to take a customer’s order.</a:t>
            </a:r>
          </a:p>
          <a:p>
            <a:pPr algn="l">
              <a:buFont typeface="+mj-lt"/>
              <a:buAutoNum type="arabicPeriod"/>
            </a:pPr>
            <a:r>
              <a:rPr lang="en-CA" b="0" i="0" u="none" strike="noStrike" dirty="0">
                <a:solidFill>
                  <a:srgbClr val="373D3F"/>
                </a:solidFill>
                <a:effectLst/>
                <a:latin typeface="Encode Sans"/>
              </a:rPr>
              <a:t>Perform a variety of customer needs analyses using company software.</a:t>
            </a:r>
          </a:p>
          <a:p>
            <a:pPr algn="l">
              <a:buFont typeface="+mj-lt"/>
              <a:buAutoNum type="arabicPeriod"/>
            </a:pPr>
            <a:r>
              <a:rPr lang="en-CA" b="0" i="0" u="none" strike="noStrike" dirty="0">
                <a:solidFill>
                  <a:srgbClr val="373D3F"/>
                </a:solidFill>
                <a:effectLst/>
                <a:latin typeface="Encode Sans"/>
              </a:rPr>
              <a:t>Understand and utilize the new expense-tracking software.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CA" b="0" i="0" u="none" strike="noStrike" dirty="0">
              <a:solidFill>
                <a:srgbClr val="373D3F"/>
              </a:solidFill>
              <a:effectLst/>
              <a:latin typeface="Encode Sans"/>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CA" b="0" i="0" u="none" strike="noStrike" dirty="0">
              <a:solidFill>
                <a:srgbClr val="373D3F"/>
              </a:solidFill>
              <a:effectLst/>
              <a:latin typeface="Encode Sans"/>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CA" b="0" i="0" u="none" strike="noStrike" dirty="0">
              <a:solidFill>
                <a:srgbClr val="373D3F"/>
              </a:solidFill>
              <a:effectLst/>
              <a:latin typeface="Encode Sans"/>
            </a:endParaRPr>
          </a:p>
          <a:p>
            <a:endParaRPr lang="en-US" dirty="0"/>
          </a:p>
        </p:txBody>
      </p:sp>
    </p:spTree>
    <p:extLst>
      <p:ext uri="{BB962C8B-B14F-4D97-AF65-F5344CB8AC3E}">
        <p14:creationId xmlns:p14="http://schemas.microsoft.com/office/powerpoint/2010/main" val="3389365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Google Shape;16;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200"/>
              <a:buNone/>
              <a:defRPr sz="4200">
                <a:solidFill>
                  <a:schemeClr val="lt1"/>
                </a:solidFill>
                <a:latin typeface="+mj-lt"/>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dirty="0"/>
          </a:p>
        </p:txBody>
      </p:sp>
      <p:sp>
        <p:nvSpPr>
          <p:cNvPr id="17" name="Google Shape;17;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100"/>
              <a:buNone/>
              <a:defRPr sz="2100">
                <a:solidFill>
                  <a:schemeClr val="lt1"/>
                </a:solidFill>
                <a:latin typeface="+mn-lt"/>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5"/>
        <p:cNvGrpSpPr/>
        <p:nvPr/>
      </p:nvGrpSpPr>
      <p:grpSpPr>
        <a:xfrm>
          <a:off x="0" y="0"/>
          <a:ext cx="0" cy="0"/>
          <a:chOff x="0" y="0"/>
          <a:chExt cx="0" cy="0"/>
        </a:xfrm>
      </p:grpSpPr>
      <p:grpSp>
        <p:nvGrpSpPr>
          <p:cNvPr id="66" name="Google Shape;66;p12"/>
          <p:cNvGrpSpPr/>
          <p:nvPr/>
        </p:nvGrpSpPr>
        <p:grpSpPr>
          <a:xfrm>
            <a:off x="6098378" y="5"/>
            <a:ext cx="3045625" cy="2030570"/>
            <a:chOff x="6098378" y="5"/>
            <a:chExt cx="3045625" cy="2030570"/>
          </a:xfrm>
        </p:grpSpPr>
        <p:sp>
          <p:nvSpPr>
            <p:cNvPr id="67" name="Google Shape;67;p1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68;p1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69;p1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70;p1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71;p1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72" name="Google Shape;72;p12"/>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latin typeface="+mj-lt"/>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3" name="Google Shape;73;p12"/>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lt1"/>
              </a:buClr>
              <a:buSzPts val="1800"/>
              <a:buChar char="●"/>
              <a:defRPr>
                <a:solidFill>
                  <a:schemeClr val="lt1"/>
                </a:solidFill>
                <a:latin typeface="+mn-lt"/>
              </a:defRPr>
            </a:lvl1pPr>
            <a:lvl2pPr marL="914400" lvl="1" indent="-317500" algn="ctr">
              <a:spcBef>
                <a:spcPts val="0"/>
              </a:spcBef>
              <a:spcAft>
                <a:spcPts val="0"/>
              </a:spcAft>
              <a:buClr>
                <a:schemeClr val="lt1"/>
              </a:buClr>
              <a:buSzPts val="1400"/>
              <a:buChar char="○"/>
              <a:defRPr>
                <a:solidFill>
                  <a:schemeClr val="lt1"/>
                </a:solidFill>
              </a:defRPr>
            </a:lvl2pPr>
            <a:lvl3pPr marL="1371600" lvl="2" indent="-317500" algn="ctr">
              <a:spcBef>
                <a:spcPts val="0"/>
              </a:spcBef>
              <a:spcAft>
                <a:spcPts val="0"/>
              </a:spcAft>
              <a:buClr>
                <a:schemeClr val="lt1"/>
              </a:buClr>
              <a:buSzPts val="1400"/>
              <a:buChar char="■"/>
              <a:defRPr>
                <a:solidFill>
                  <a:schemeClr val="lt1"/>
                </a:solidFill>
              </a:defRPr>
            </a:lvl3pPr>
            <a:lvl4pPr marL="1828800" lvl="3" indent="-317500" algn="ctr">
              <a:spcBef>
                <a:spcPts val="0"/>
              </a:spcBef>
              <a:spcAft>
                <a:spcPts val="0"/>
              </a:spcAft>
              <a:buClr>
                <a:schemeClr val="lt1"/>
              </a:buClr>
              <a:buSzPts val="1400"/>
              <a:buChar char="●"/>
              <a:defRPr>
                <a:solidFill>
                  <a:schemeClr val="lt1"/>
                </a:solidFill>
              </a:defRPr>
            </a:lvl4pPr>
            <a:lvl5pPr marL="2286000" lvl="4" indent="-317500" algn="ctr">
              <a:spcBef>
                <a:spcPts val="0"/>
              </a:spcBef>
              <a:spcAft>
                <a:spcPts val="0"/>
              </a:spcAft>
              <a:buClr>
                <a:schemeClr val="lt1"/>
              </a:buClr>
              <a:buSzPts val="1400"/>
              <a:buChar char="○"/>
              <a:defRPr>
                <a:solidFill>
                  <a:schemeClr val="lt1"/>
                </a:solidFill>
              </a:defRPr>
            </a:lvl5pPr>
            <a:lvl6pPr marL="2743200" lvl="5" indent="-317500" algn="ctr">
              <a:spcBef>
                <a:spcPts val="0"/>
              </a:spcBef>
              <a:spcAft>
                <a:spcPts val="0"/>
              </a:spcAft>
              <a:buClr>
                <a:schemeClr val="lt1"/>
              </a:buClr>
              <a:buSzPts val="1400"/>
              <a:buChar char="■"/>
              <a:defRPr>
                <a:solidFill>
                  <a:schemeClr val="lt1"/>
                </a:solidFill>
              </a:defRPr>
            </a:lvl6pPr>
            <a:lvl7pPr marL="3200400" lvl="6" indent="-317500" algn="ctr">
              <a:spcBef>
                <a:spcPts val="0"/>
              </a:spcBef>
              <a:spcAft>
                <a:spcPts val="0"/>
              </a:spcAft>
              <a:buClr>
                <a:schemeClr val="lt1"/>
              </a:buClr>
              <a:buSzPts val="1400"/>
              <a:buChar char="●"/>
              <a:defRPr>
                <a:solidFill>
                  <a:schemeClr val="lt1"/>
                </a:solidFill>
              </a:defRPr>
            </a:lvl7pPr>
            <a:lvl8pPr marL="3657600" lvl="7" indent="-317500" algn="ctr">
              <a:spcBef>
                <a:spcPts val="0"/>
              </a:spcBef>
              <a:spcAft>
                <a:spcPts val="0"/>
              </a:spcAft>
              <a:buClr>
                <a:schemeClr val="lt1"/>
              </a:buClr>
              <a:buSzPts val="1400"/>
              <a:buChar char="○"/>
              <a:defRPr>
                <a:solidFill>
                  <a:schemeClr val="lt1"/>
                </a:solidFill>
              </a:defRPr>
            </a:lvl8pPr>
            <a:lvl9pPr marL="4114800" lvl="8" indent="-317500" algn="ctr">
              <a:spcBef>
                <a:spcPts val="0"/>
              </a:spcBef>
              <a:spcAft>
                <a:spcPts val="0"/>
              </a:spcAft>
              <a:buClr>
                <a:schemeClr val="lt1"/>
              </a:buClr>
              <a:buSzPts val="1400"/>
              <a:buChar char="■"/>
              <a:defRPr>
                <a:solidFill>
                  <a:schemeClr val="lt1"/>
                </a:solidFill>
              </a:defRPr>
            </a:lvl9pPr>
          </a:lstStyle>
          <a:p>
            <a:endParaRPr/>
          </a:p>
        </p:txBody>
      </p:sp>
      <p:sp>
        <p:nvSpPr>
          <p:cNvPr id="74" name="Google Shape;74;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5"/>
        <p:cNvGrpSpPr/>
        <p:nvPr/>
      </p:nvGrpSpPr>
      <p:grpSpPr>
        <a:xfrm>
          <a:off x="0" y="0"/>
          <a:ext cx="0" cy="0"/>
          <a:chOff x="0" y="0"/>
          <a:chExt cx="0" cy="0"/>
        </a:xfrm>
      </p:grpSpPr>
      <p:sp>
        <p:nvSpPr>
          <p:cNvPr id="76" name="Google Shape;76;p1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latin typeface="+mn-lt"/>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fld id="{00000000-1234-1234-1234-123412341234}" type="slidenum">
              <a:rPr lang="en" smtClean="0"/>
              <a:pPr/>
              <a:t>‹#›</a:t>
            </a:fld>
            <a:endParaRPr lang="en"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30;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atin typeface="+mj-lt"/>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dirty="0"/>
          </a:p>
        </p:txBody>
      </p:sp>
      <p:sp>
        <p:nvSpPr>
          <p:cNvPr id="31" name="Google Shape;31;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lvl1pPr marL="457200" lvl="0" indent="-342900" rtl="0">
              <a:lnSpc>
                <a:spcPct val="100000"/>
              </a:lnSpc>
              <a:spcBef>
                <a:spcPts val="0"/>
              </a:spcBef>
              <a:spcAft>
                <a:spcPts val="0"/>
              </a:spcAft>
              <a:buSzPts val="1800"/>
              <a:buChar char="●"/>
              <a:defRPr>
                <a:latin typeface="+mn-lt"/>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atin typeface="+mj-lt"/>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atin typeface="+mj-lt"/>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dirty="0"/>
          </a:p>
        </p:txBody>
      </p:sp>
      <p:sp>
        <p:nvSpPr>
          <p:cNvPr id="36" name="Google Shape;36;p6"/>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rmAutofit/>
          </a:bodyPr>
          <a:lstStyle>
            <a:lvl1pPr marL="457200" lvl="0" indent="-317500">
              <a:lnSpc>
                <a:spcPct val="100000"/>
              </a:lnSpc>
              <a:spcBef>
                <a:spcPts val="0"/>
              </a:spcBef>
              <a:spcAft>
                <a:spcPts val="0"/>
              </a:spcAft>
              <a:buSzPts val="1400"/>
              <a:buChar char="●"/>
              <a:defRPr sz="1400">
                <a:latin typeface="+mn-lt"/>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7" name="Google Shape;37;p6"/>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normAutofit/>
          </a:bodyPr>
          <a:lstStyle>
            <a:lvl1pPr marL="457200" lvl="0" indent="-317500">
              <a:lnSpc>
                <a:spcPct val="100000"/>
              </a:lnSpc>
              <a:spcBef>
                <a:spcPts val="0"/>
              </a:spcBef>
              <a:spcAft>
                <a:spcPts val="0"/>
              </a:spcAft>
              <a:buSzPts val="1400"/>
              <a:buChar char="●"/>
              <a:defRPr sz="1400">
                <a:latin typeface="+mn-lt"/>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8" name="Google Shape;38;p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atin typeface="+mj-lt"/>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dirty="0"/>
          </a:p>
        </p:txBody>
      </p:sp>
      <p:sp>
        <p:nvSpPr>
          <p:cNvPr id="41" name="Google Shape;41;p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atin typeface="+mj-lt"/>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44" name="Google Shape;44;p8"/>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atin typeface="+mn-lt"/>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5" name="Google Shape;45;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Ref idx="1001">
        <a:schemeClr val="bg1"/>
      </p:bgRef>
    </p:bg>
    <p:spTree>
      <p:nvGrpSpPr>
        <p:cNvPr id="1" name="Shape 46"/>
        <p:cNvGrpSpPr/>
        <p:nvPr/>
      </p:nvGrpSpPr>
      <p:grpSpPr>
        <a:xfrm>
          <a:off x="0" y="0"/>
          <a:ext cx="0" cy="0"/>
          <a:chOff x="0" y="0"/>
          <a:chExt cx="0" cy="0"/>
        </a:xfrm>
      </p:grpSpPr>
      <p:grpSp>
        <p:nvGrpSpPr>
          <p:cNvPr id="47" name="Google Shape;47;p9"/>
          <p:cNvGrpSpPr/>
          <p:nvPr/>
        </p:nvGrpSpPr>
        <p:grpSpPr>
          <a:xfrm>
            <a:off x="6098378" y="5"/>
            <a:ext cx="3045625" cy="2030570"/>
            <a:chOff x="6098378" y="5"/>
            <a:chExt cx="3045625" cy="2030570"/>
          </a:xfrm>
        </p:grpSpPr>
        <p:sp>
          <p:nvSpPr>
            <p:cNvPr id="48" name="Google Shape;48;p9"/>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49;p9"/>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50;p9"/>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51;p9"/>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52;p9"/>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3" name="Google Shape;53;p9"/>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4" name="Google Shape;54;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sp>
        <p:nvSpPr>
          <p:cNvPr id="56" name="Google Shape;56;p10"/>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57" name="Google Shape;57;p10"/>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8" name="Google Shape;58;p10"/>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atin typeface="+mn-lt"/>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59" name="Google Shape;59;p10"/>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atin typeface="+mn-lt"/>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0" name="Google Shape;60;p1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latin typeface="+mn-lt"/>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61" name="Google Shape;61;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2"/>
        <p:cNvGrpSpPr/>
        <p:nvPr/>
      </p:nvGrpSpPr>
      <p:grpSpPr>
        <a:xfrm>
          <a:off x="0" y="0"/>
          <a:ext cx="0" cy="0"/>
          <a:chOff x="0" y="0"/>
          <a:chExt cx="0" cy="0"/>
        </a:xfrm>
      </p:grpSpPr>
      <p:sp>
        <p:nvSpPr>
          <p:cNvPr id="63" name="Google Shape;63;p11"/>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atin typeface="+mn-lt"/>
              </a:defRPr>
            </a:lvl1pPr>
          </a:lstStyle>
          <a:p>
            <a:endParaRPr/>
          </a:p>
        </p:txBody>
      </p:sp>
      <p:sp>
        <p:nvSpPr>
          <p:cNvPr id="64" name="Google Shape;64;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dirty="0"/>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creativecommons.org/licenses/by-nc-sa/4.0/"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unsplash.com/photos/rxpThOwuVg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hyperlink" Target="https://unsplash.com/license" TargetMode="External"/><Relationship Id="rId4" Type="http://schemas.openxmlformats.org/officeDocument/2006/relationships/hyperlink" Target="https://unsplash.com/@austindistel?utm_source=unsplash&amp;utm_medium=referral&amp;utm_content=creditCopyText"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unsplash.com/photos/WyxqQpyFNk8"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hyperlink" Target="https://unsplash.com/license" TargetMode="External"/><Relationship Id="rId4" Type="http://schemas.openxmlformats.org/officeDocument/2006/relationships/hyperlink" Target="https://unsplash.com/@giorgiotrovato?utm_source=unsplash&amp;utm_medium=referral&amp;utm_content=creditCopyText"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unsplash.com/license" TargetMode="External"/><Relationship Id="rId5" Type="http://schemas.openxmlformats.org/officeDocument/2006/relationships/hyperlink" Target="https://unsplash.com/@erothermel" TargetMode="External"/><Relationship Id="rId4" Type="http://schemas.openxmlformats.org/officeDocument/2006/relationships/hyperlink" Target="https://unsplash.com/photos/FoKO4DpXamQ"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pixabay.com/vi/service/terms/" TargetMode="External"/><Relationship Id="rId5" Type="http://schemas.openxmlformats.org/officeDocument/2006/relationships/hyperlink" Target="https://pixabay.com/vi/users/geralt-9301/" TargetMode="External"/><Relationship Id="rId4" Type="http://schemas.openxmlformats.org/officeDocument/2006/relationships/hyperlink" Target="https://pixabay.com/vi/photos/k%E1%BB%B9-n%C4%83ng-ph%C3%A1t-tri%E1%BB%83n-chuy%C3%AAn-nghi%E1%BB%87p-337115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unsplash.com/license" TargetMode="External"/><Relationship Id="rId5" Type="http://schemas.openxmlformats.org/officeDocument/2006/relationships/hyperlink" Target="https://unsplash.com/@domenicoloia" TargetMode="External"/><Relationship Id="rId4" Type="http://schemas.openxmlformats.org/officeDocument/2006/relationships/hyperlink" Target="https://unsplash.com/photos/hGV2TfOh0n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unsplash.com/photos/gMsnXqILjp4"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hyperlink" Target="https://unsplash.com/license" TargetMode="External"/><Relationship Id="rId4" Type="http://schemas.openxmlformats.org/officeDocument/2006/relationships/hyperlink" Target="https://unsplash.com/@campaign_creators?utm_source=unsplash&amp;utm_medium=referral&amp;utm_content=creditCopyText"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4"/>
          <p:cNvSpPr txBox="1">
            <a:spLocks noGrp="1"/>
          </p:cNvSpPr>
          <p:nvPr>
            <p:ph type="ctrTitle"/>
          </p:nvPr>
        </p:nvSpPr>
        <p:spPr>
          <a:xfrm>
            <a:off x="230100" y="2916860"/>
            <a:ext cx="9581939" cy="838800"/>
          </a:xfrm>
          <a:prstGeom prst="rect">
            <a:avLst/>
          </a:prstGeom>
        </p:spPr>
        <p:txBody>
          <a:bodyPr spcFirstLastPara="1" wrap="square" lIns="91425" tIns="91425" rIns="91425" bIns="91425" anchor="b" anchorCtr="0">
            <a:noAutofit/>
          </a:bodyPr>
          <a:lstStyle/>
          <a:p>
            <a:pPr algn="l"/>
            <a:r>
              <a:rPr lang="en-CA" sz="3000" b="1" dirty="0">
                <a:effectLst/>
                <a:latin typeface="Arial" panose="020B0604020202020204" pitchFamily="34" charset="0"/>
                <a:cs typeface="Arial" panose="020B0604020202020204" pitchFamily="34" charset="0"/>
              </a:rPr>
              <a:t>Human Resources for Operations Managers</a:t>
            </a:r>
            <a:br>
              <a:rPr lang="en-CA" sz="3000" b="1" dirty="0">
                <a:effectLst/>
                <a:latin typeface="Arial" panose="020B0604020202020204" pitchFamily="34" charset="0"/>
                <a:cs typeface="Arial" panose="020B0604020202020204" pitchFamily="34" charset="0"/>
              </a:rPr>
            </a:br>
            <a:br>
              <a:rPr lang="en-CA" sz="3000" dirty="0">
                <a:effectLst/>
                <a:latin typeface="Arial" panose="020B0604020202020204" pitchFamily="34" charset="0"/>
                <a:cs typeface="Arial" panose="020B0604020202020204" pitchFamily="34" charset="0"/>
              </a:rPr>
            </a:br>
            <a:endParaRPr lang="en-CA" sz="3000" dirty="0">
              <a:effectLst/>
              <a:latin typeface="Arial" panose="020B0604020202020204" pitchFamily="34" charset="0"/>
              <a:cs typeface="Arial" panose="020B0604020202020204" pitchFamily="34" charset="0"/>
            </a:endParaRPr>
          </a:p>
        </p:txBody>
      </p:sp>
      <p:sp>
        <p:nvSpPr>
          <p:cNvPr id="82" name="Google Shape;82;p14"/>
          <p:cNvSpPr txBox="1">
            <a:spLocks noGrp="1"/>
          </p:cNvSpPr>
          <p:nvPr>
            <p:ph type="subTitle" idx="1"/>
          </p:nvPr>
        </p:nvSpPr>
        <p:spPr>
          <a:xfrm>
            <a:off x="141146" y="2718936"/>
            <a:ext cx="10218079" cy="1470498"/>
          </a:xfrm>
          <a:prstGeom prst="rect">
            <a:avLst/>
          </a:prstGeom>
        </p:spPr>
        <p:txBody>
          <a:bodyPr spcFirstLastPara="1" wrap="square" lIns="91425" tIns="91425" rIns="91425" bIns="91425" anchor="t" anchorCtr="0">
            <a:noAutofit/>
          </a:bodyPr>
          <a:lstStyle/>
          <a:p>
            <a:r>
              <a:rPr lang="en-US" sz="3000" b="1" dirty="0">
                <a:latin typeface="Arial" panose="020B0604020202020204" pitchFamily="34" charset="0"/>
                <a:cs typeface="Arial" panose="020B0604020202020204" pitchFamily="34" charset="0"/>
              </a:rPr>
              <a:t>CHAPTER 11: TRAINING</a:t>
            </a:r>
          </a:p>
          <a:p>
            <a:endParaRPr lang="en-US" sz="3000" b="1" dirty="0">
              <a:latin typeface="Arial" panose="020B0604020202020204" pitchFamily="34" charset="0"/>
              <a:cs typeface="Arial" panose="020B0604020202020204" pitchFamily="34" charset="0"/>
            </a:endParaRPr>
          </a:p>
          <a:p>
            <a:endParaRPr lang="en-US" sz="3000" b="1" dirty="0">
              <a:latin typeface="Arial" panose="020B0604020202020204" pitchFamily="34" charset="0"/>
              <a:cs typeface="Arial" panose="020B0604020202020204" pitchFamily="34" charset="0"/>
            </a:endParaRPr>
          </a:p>
          <a:p>
            <a:br>
              <a:rPr lang="en-US" sz="2500" b="1" dirty="0">
                <a:latin typeface="Arial" panose="020B0604020202020204" pitchFamily="34" charset="0"/>
                <a:cs typeface="Arial" panose="020B0604020202020204" pitchFamily="34" charset="0"/>
              </a:rPr>
            </a:br>
            <a:endParaRPr lang="en-US" sz="2500" b="1" dirty="0">
              <a:latin typeface="Arial" panose="020B0604020202020204" pitchFamily="34" charset="0"/>
              <a:cs typeface="Arial" panose="020B0604020202020204" pitchFamily="34" charset="0"/>
            </a:endParaRPr>
          </a:p>
          <a:p>
            <a:r>
              <a:rPr lang="en-US" sz="2500" b="1" dirty="0">
                <a:latin typeface="Arial" panose="020B0604020202020204" pitchFamily="34" charset="0"/>
                <a:cs typeface="Arial" panose="020B0604020202020204" pitchFamily="34" charset="0"/>
              </a:rPr>
              <a:t> </a:t>
            </a:r>
            <a:br>
              <a:rPr lang="en-US" sz="2500" b="1" dirty="0">
                <a:latin typeface="Arial" panose="020B0604020202020204" pitchFamily="34" charset="0"/>
                <a:cs typeface="Arial" panose="020B0604020202020204" pitchFamily="34" charset="0"/>
              </a:rPr>
            </a:br>
            <a:endParaRPr lang="en-US" sz="2500" b="1" dirty="0">
              <a:latin typeface="Arial" panose="020B0604020202020204" pitchFamily="34" charset="0"/>
              <a:cs typeface="Arial" panose="020B0604020202020204" pitchFamily="34" charset="0"/>
            </a:endParaRPr>
          </a:p>
          <a:p>
            <a:endParaRPr lang="en-CA" sz="2500" b="1" cap="all" dirty="0">
              <a:latin typeface="Arial" panose="020B0604020202020204" pitchFamily="34" charset="0"/>
              <a:cs typeface="Arial" panose="020B0604020202020204" pitchFamily="34" charset="0"/>
            </a:endParaRPr>
          </a:p>
          <a:p>
            <a:br>
              <a:rPr lang="en-CA" sz="3000" b="1" dirty="0">
                <a:latin typeface="Arial" panose="020B0604020202020204" pitchFamily="34" charset="0"/>
                <a:cs typeface="Arial" panose="020B0604020202020204" pitchFamily="34" charset="0"/>
              </a:rPr>
            </a:br>
            <a:endParaRPr lang="en-CA" sz="3000" b="1" dirty="0">
              <a:latin typeface="Arial" panose="020B0604020202020204" pitchFamily="34" charset="0"/>
              <a:cs typeface="Arial" panose="020B0604020202020204" pitchFamily="34" charset="0"/>
            </a:endParaRPr>
          </a:p>
          <a:p>
            <a:pPr marL="0" indent="0"/>
            <a:endParaRPr sz="3000" b="1" dirty="0">
              <a:latin typeface="Arial" panose="020B0604020202020204" pitchFamily="34" charset="0"/>
              <a:cs typeface="Arial" panose="020B0604020202020204" pitchFamily="34" charset="0"/>
            </a:endParaRPr>
          </a:p>
        </p:txBody>
      </p:sp>
      <p:pic>
        <p:nvPicPr>
          <p:cNvPr id="6" name="Google Shape;92;p23" descr="CC BY-NC-SA 4.0 License Logo">
            <a:extLst>
              <a:ext uri="{FF2B5EF4-FFF2-40B4-BE49-F238E27FC236}">
                <a16:creationId xmlns:a16="http://schemas.microsoft.com/office/drawing/2014/main" id="{BFDC65B2-6F7C-A64A-ABCD-3E02C7FE5333}"/>
              </a:ext>
            </a:extLst>
          </p:cNvPr>
          <p:cNvPicPr preferRelativeResize="0"/>
          <p:nvPr/>
        </p:nvPicPr>
        <p:blipFill rotWithShape="1">
          <a:blip r:embed="rId3">
            <a:alphaModFix/>
          </a:blip>
          <a:srcRect/>
          <a:stretch/>
        </p:blipFill>
        <p:spPr>
          <a:xfrm>
            <a:off x="230100" y="4658579"/>
            <a:ext cx="947180" cy="331395"/>
          </a:xfrm>
          <a:prstGeom prst="rect">
            <a:avLst/>
          </a:prstGeom>
          <a:noFill/>
          <a:ln>
            <a:noFill/>
          </a:ln>
        </p:spPr>
      </p:pic>
      <p:sp>
        <p:nvSpPr>
          <p:cNvPr id="5" name="TextBox 4">
            <a:extLst>
              <a:ext uri="{FF2B5EF4-FFF2-40B4-BE49-F238E27FC236}">
                <a16:creationId xmlns:a16="http://schemas.microsoft.com/office/drawing/2014/main" id="{66997767-6F9A-8642-9168-B4A4E58C258A}"/>
              </a:ext>
            </a:extLst>
          </p:cNvPr>
          <p:cNvSpPr txBox="1"/>
          <p:nvPr/>
        </p:nvSpPr>
        <p:spPr>
          <a:xfrm>
            <a:off x="1177280" y="4608834"/>
            <a:ext cx="7880659" cy="430887"/>
          </a:xfrm>
          <a:prstGeom prst="rect">
            <a:avLst/>
          </a:prstGeom>
          <a:noFill/>
        </p:spPr>
        <p:txBody>
          <a:bodyPr wrap="square">
            <a:spAutoFit/>
          </a:bodyPr>
          <a:lstStyle/>
          <a:p>
            <a:pPr marL="0" marR="0" lvl="0" indent="0" algn="l" rtl="0">
              <a:spcBef>
                <a:spcPts val="0"/>
              </a:spcBef>
              <a:spcAft>
                <a:spcPts val="0"/>
              </a:spcAft>
              <a:buNone/>
            </a:pPr>
            <a:r>
              <a:rPr lang="en-CA" sz="1100" b="0" i="0" u="none" strike="noStrike" cap="none" dirty="0">
                <a:solidFill>
                  <a:schemeClr val="bg1"/>
                </a:solidFill>
                <a:latin typeface="Calibri"/>
                <a:ea typeface="Calibri"/>
                <a:cs typeface="Calibri"/>
                <a:sym typeface="Calibri"/>
              </a:rPr>
              <a:t>Unless otherwise noted, this work is licensed under a </a:t>
            </a:r>
            <a:r>
              <a:rPr lang="en-CA" sz="1100" b="0" i="0" u="none" strike="noStrike" cap="none"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a:t>
            </a:r>
            <a:r>
              <a:rPr lang="en-CA" sz="1100"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a:t>
            </a:r>
            <a:r>
              <a:rPr lang="en-CA" sz="1100" b="0" i="0" u="none" strike="noStrike" cap="none"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ommons Attribution-NonCommercial-ShareAlike 4.0 International (CC BY-NC-SA 4.0)</a:t>
            </a:r>
            <a:r>
              <a:rPr lang="en-CA" sz="1100" b="0" i="0" u="none" strike="noStrike" cap="none" dirty="0">
                <a:solidFill>
                  <a:schemeClr val="bg1"/>
                </a:solidFill>
                <a:latin typeface="Calibri"/>
                <a:ea typeface="Calibri"/>
                <a:cs typeface="Calibri"/>
                <a:sym typeface="Calibri"/>
              </a:rPr>
              <a:t> license. Feel free to use, modify, reuse or redistribute </a:t>
            </a:r>
            <a:r>
              <a:rPr lang="en-CA" sz="1100" dirty="0">
                <a:solidFill>
                  <a:schemeClr val="bg1"/>
                </a:solidFill>
                <a:latin typeface="Calibri"/>
                <a:ea typeface="Calibri"/>
                <a:cs typeface="Calibri"/>
                <a:sym typeface="Calibri"/>
              </a:rPr>
              <a:t>any portion of </a:t>
            </a:r>
            <a:r>
              <a:rPr lang="en-CA" sz="1100" b="0" i="0" u="none" strike="noStrike" cap="none" dirty="0">
                <a:solidFill>
                  <a:schemeClr val="bg1"/>
                </a:solidFill>
                <a:latin typeface="Calibri"/>
                <a:ea typeface="Calibri"/>
                <a:cs typeface="Calibri"/>
                <a:sym typeface="Calibri"/>
              </a:rPr>
              <a:t>this presentation.</a:t>
            </a:r>
            <a:endParaRPr lang="en-CA" sz="1100" dirty="0">
              <a:solidFill>
                <a:schemeClr val="bg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0CC1E-C807-EEF6-D325-59005C2BB86D}"/>
              </a:ext>
            </a:extLst>
          </p:cNvPr>
          <p:cNvSpPr>
            <a:spLocks noGrp="1"/>
          </p:cNvSpPr>
          <p:nvPr>
            <p:ph type="title"/>
          </p:nvPr>
        </p:nvSpPr>
        <p:spPr/>
        <p:txBody>
          <a:bodyPr>
            <a:normAutofit fontScale="90000"/>
          </a:bodyPr>
          <a:lstStyle/>
          <a:p>
            <a:r>
              <a:rPr lang="en-US" dirty="0"/>
              <a:t>11.2 Training Delivery Methods III</a:t>
            </a:r>
            <a:br>
              <a:rPr lang="en-US" dirty="0"/>
            </a:br>
            <a:br>
              <a:rPr lang="en-US" dirty="0"/>
            </a:br>
            <a:endParaRPr lang="en-US" dirty="0"/>
          </a:p>
        </p:txBody>
      </p:sp>
      <p:sp>
        <p:nvSpPr>
          <p:cNvPr id="3" name="Text Placeholder 2">
            <a:extLst>
              <a:ext uri="{FF2B5EF4-FFF2-40B4-BE49-F238E27FC236}">
                <a16:creationId xmlns:a16="http://schemas.microsoft.com/office/drawing/2014/main" id="{B258545F-A1B4-E96A-1C34-54C8380F5DBB}"/>
              </a:ext>
            </a:extLst>
          </p:cNvPr>
          <p:cNvSpPr>
            <a:spLocks noGrp="1"/>
          </p:cNvSpPr>
          <p:nvPr>
            <p:ph type="body" idx="1"/>
          </p:nvPr>
        </p:nvSpPr>
        <p:spPr/>
        <p:txBody>
          <a:bodyPr>
            <a:normAutofit/>
          </a:bodyPr>
          <a:lstStyle/>
          <a:p>
            <a:pPr marL="114300" indent="0">
              <a:buNone/>
            </a:pPr>
            <a:r>
              <a:rPr lang="en-US" sz="2000" b="1" dirty="0">
                <a:latin typeface="Arial" panose="020B0604020202020204" pitchFamily="34" charset="0"/>
                <a:cs typeface="Arial" panose="020B0604020202020204" pitchFamily="34" charset="0"/>
              </a:rPr>
              <a:t>Step 2: Learning Strategies or the Psychology of Learning</a:t>
            </a:r>
          </a:p>
          <a:p>
            <a:pPr marL="114300" indent="0">
              <a:buNone/>
            </a:pPr>
            <a:br>
              <a:rPr lang="en-US" sz="2000" dirty="0">
                <a:latin typeface="Arial" panose="020B0604020202020204" pitchFamily="34" charset="0"/>
                <a:cs typeface="Arial" panose="020B0604020202020204" pitchFamily="34" charset="0"/>
              </a:rPr>
            </a:br>
            <a:r>
              <a:rPr lang="en-CA" sz="2000" b="0" i="0" u="none" strike="noStrike" dirty="0">
                <a:solidFill>
                  <a:srgbClr val="373D3F"/>
                </a:solidFill>
                <a:effectLst/>
                <a:latin typeface="Arial" panose="020B0604020202020204" pitchFamily="34" charset="0"/>
                <a:cs typeface="Arial" panose="020B0604020202020204" pitchFamily="34" charset="0"/>
              </a:rPr>
              <a:t>Learning strategies refer to techniques that have been proven to facilitate learning and increase the effectiveness of training programs. These strategies are based on known psychological processes to enhance the retention of learned material.</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6666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090B3-64DC-258D-62BC-04F52FE47F4D}"/>
              </a:ext>
            </a:extLst>
          </p:cNvPr>
          <p:cNvSpPr>
            <a:spLocks noGrp="1"/>
          </p:cNvSpPr>
          <p:nvPr>
            <p:ph type="title"/>
          </p:nvPr>
        </p:nvSpPr>
        <p:spPr/>
        <p:txBody>
          <a:bodyPr>
            <a:normAutofit fontScale="90000"/>
          </a:bodyPr>
          <a:lstStyle/>
          <a:p>
            <a:r>
              <a:rPr lang="en-US" dirty="0"/>
              <a:t>11.2 Training Delivery Methods IV</a:t>
            </a:r>
            <a:br>
              <a:rPr lang="en-US" dirty="0"/>
            </a:br>
            <a:br>
              <a:rPr lang="en-US" dirty="0"/>
            </a:br>
            <a:endParaRPr lang="en-US" dirty="0"/>
          </a:p>
        </p:txBody>
      </p:sp>
      <p:sp>
        <p:nvSpPr>
          <p:cNvPr id="3" name="Text Placeholder 2">
            <a:extLst>
              <a:ext uri="{FF2B5EF4-FFF2-40B4-BE49-F238E27FC236}">
                <a16:creationId xmlns:a16="http://schemas.microsoft.com/office/drawing/2014/main" id="{01B258B2-15C1-3114-2B86-CC542158DF89}"/>
              </a:ext>
            </a:extLst>
          </p:cNvPr>
          <p:cNvSpPr>
            <a:spLocks noGrp="1"/>
          </p:cNvSpPr>
          <p:nvPr>
            <p:ph type="body" idx="1"/>
          </p:nvPr>
        </p:nvSpPr>
        <p:spPr>
          <a:xfrm>
            <a:off x="311700" y="1229875"/>
            <a:ext cx="3841659" cy="3339000"/>
          </a:xfrm>
        </p:spPr>
        <p:txBody>
          <a:bodyPr>
            <a:normAutofit/>
          </a:bodyPr>
          <a:lstStyle/>
          <a:p>
            <a:pPr marL="114300" indent="0">
              <a:buNone/>
            </a:pPr>
            <a:r>
              <a:rPr lang="en-US" sz="2000" b="1" dirty="0">
                <a:latin typeface="Arial" panose="020B0604020202020204" pitchFamily="34" charset="0"/>
                <a:cs typeface="Arial" panose="020B0604020202020204" pitchFamily="34" charset="0"/>
              </a:rPr>
              <a:t>Step 3: Delivery Mode</a:t>
            </a:r>
          </a:p>
          <a:p>
            <a:pPr marL="114300" indent="0">
              <a:buNone/>
            </a:pPr>
            <a:endParaRPr lang="en-US" sz="2000" dirty="0">
              <a:latin typeface="Arial" panose="020B0604020202020204" pitchFamily="34" charset="0"/>
              <a:cs typeface="Arial" panose="020B0604020202020204" pitchFamily="34" charset="0"/>
            </a:endParaRPr>
          </a:p>
          <a:p>
            <a:pPr marL="114300" indent="0">
              <a:buNone/>
            </a:pPr>
            <a:r>
              <a:rPr lang="en-CA" sz="2000" b="0" i="0" u="none" strike="noStrike" dirty="0">
                <a:solidFill>
                  <a:srgbClr val="373D3F"/>
                </a:solidFill>
                <a:effectLst/>
                <a:latin typeface="Arial" panose="020B0604020202020204" pitchFamily="34" charset="0"/>
                <a:cs typeface="Arial" panose="020B0604020202020204" pitchFamily="34" charset="0"/>
              </a:rPr>
              <a:t>Depending on the type of training that needs to be delivered, you will likely choose a different method to deliver the training.</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EE02B48-425D-13AE-2FBA-6BD397FFF46C}"/>
              </a:ext>
            </a:extLst>
          </p:cNvPr>
          <p:cNvSpPr txBox="1"/>
          <p:nvPr/>
        </p:nvSpPr>
        <p:spPr>
          <a:xfrm>
            <a:off x="6755966" y="4142368"/>
            <a:ext cx="4572000" cy="692497"/>
          </a:xfrm>
          <a:prstGeom prst="rect">
            <a:avLst/>
          </a:prstGeom>
          <a:noFill/>
        </p:spPr>
        <p:txBody>
          <a:bodyPr wrap="square">
            <a:spAutoFit/>
          </a:bodyPr>
          <a:lstStyle/>
          <a:p>
            <a:pPr algn="l"/>
            <a:r>
              <a:rPr lang="en-CA" sz="1100" b="0" i="0" dirty="0">
                <a:solidFill>
                  <a:srgbClr val="111111"/>
                </a:solidFill>
                <a:effectLst/>
                <a:latin typeface="-apple-system"/>
                <a:hlinkClick r:id="rId3"/>
              </a:rPr>
              <a:t>Photo</a:t>
            </a:r>
            <a:r>
              <a:rPr lang="en-CA" sz="1100" b="0" i="0" dirty="0">
                <a:solidFill>
                  <a:srgbClr val="111111"/>
                </a:solidFill>
                <a:effectLst/>
                <a:latin typeface="-apple-system"/>
              </a:rPr>
              <a:t> by </a:t>
            </a:r>
            <a:r>
              <a:rPr lang="en-CA" sz="1100" b="0" i="0" dirty="0">
                <a:solidFill>
                  <a:srgbClr val="767676"/>
                </a:solidFill>
                <a:effectLst/>
                <a:latin typeface="-apple-system"/>
                <a:hlinkClick r:id="rId4"/>
              </a:rPr>
              <a:t>Austin </a:t>
            </a:r>
            <a:r>
              <a:rPr lang="en-CA" sz="1100" b="0" i="0" dirty="0" err="1">
                <a:solidFill>
                  <a:srgbClr val="767676"/>
                </a:solidFill>
                <a:effectLst/>
                <a:latin typeface="-apple-system"/>
                <a:hlinkClick r:id="rId4"/>
              </a:rPr>
              <a:t>Distel</a:t>
            </a:r>
            <a:r>
              <a:rPr lang="en-CA" sz="1100" b="0" i="0" dirty="0">
                <a:solidFill>
                  <a:srgbClr val="767676"/>
                </a:solidFill>
                <a:effectLst/>
                <a:latin typeface="-apple-system"/>
              </a:rPr>
              <a:t>,</a:t>
            </a:r>
            <a:r>
              <a:rPr lang="en-CA" sz="1100" b="0" i="0" dirty="0">
                <a:solidFill>
                  <a:srgbClr val="111111"/>
                </a:solidFill>
                <a:effectLst/>
                <a:latin typeface="-apple-system"/>
              </a:rPr>
              <a:t> </a:t>
            </a:r>
            <a:r>
              <a:rPr lang="en-CA" sz="1100" dirty="0">
                <a:solidFill>
                  <a:srgbClr val="111111"/>
                </a:solidFill>
                <a:latin typeface="-apple-system"/>
                <a:hlinkClick r:id="rId5"/>
              </a:rPr>
              <a:t>Unsplash License</a:t>
            </a:r>
            <a:endParaRPr lang="en-CA" sz="1100" b="0" i="0" dirty="0">
              <a:solidFill>
                <a:srgbClr val="111111"/>
              </a:solidFill>
              <a:effectLst/>
              <a:latin typeface="-apple-system"/>
            </a:endParaRPr>
          </a:p>
          <a:p>
            <a:br>
              <a:rPr lang="en-CA" dirty="0"/>
            </a:br>
            <a:endParaRPr lang="en-US" dirty="0"/>
          </a:p>
        </p:txBody>
      </p:sp>
      <p:pic>
        <p:nvPicPr>
          <p:cNvPr id="7" name="Picture 6">
            <a:extLst>
              <a:ext uri="{FF2B5EF4-FFF2-40B4-BE49-F238E27FC236}">
                <a16:creationId xmlns:a16="http://schemas.microsoft.com/office/drawing/2014/main" id="{4E9683AB-F552-55DC-FB78-0B22902D9A8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367933" y="1410159"/>
            <a:ext cx="4776067" cy="2686099"/>
          </a:xfrm>
          <a:prstGeom prst="rect">
            <a:avLst/>
          </a:prstGeom>
        </p:spPr>
      </p:pic>
    </p:spTree>
    <p:extLst>
      <p:ext uri="{BB962C8B-B14F-4D97-AF65-F5344CB8AC3E}">
        <p14:creationId xmlns:p14="http://schemas.microsoft.com/office/powerpoint/2010/main" val="645611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A75E6-E6DB-792B-09C6-E5F1AF0C2969}"/>
              </a:ext>
            </a:extLst>
          </p:cNvPr>
          <p:cNvSpPr>
            <a:spLocks noGrp="1"/>
          </p:cNvSpPr>
          <p:nvPr>
            <p:ph type="title"/>
          </p:nvPr>
        </p:nvSpPr>
        <p:spPr/>
        <p:txBody>
          <a:bodyPr>
            <a:normAutofit fontScale="90000"/>
          </a:bodyPr>
          <a:lstStyle/>
          <a:p>
            <a:r>
              <a:rPr lang="en-US" dirty="0"/>
              <a:t>11.2 Training Delivery Methods V</a:t>
            </a:r>
            <a:br>
              <a:rPr lang="en-US" dirty="0"/>
            </a:br>
            <a:br>
              <a:rPr lang="en-US" dirty="0"/>
            </a:br>
            <a:endParaRPr lang="en-US" dirty="0"/>
          </a:p>
        </p:txBody>
      </p:sp>
      <p:sp>
        <p:nvSpPr>
          <p:cNvPr id="3" name="Text Placeholder 2">
            <a:extLst>
              <a:ext uri="{FF2B5EF4-FFF2-40B4-BE49-F238E27FC236}">
                <a16:creationId xmlns:a16="http://schemas.microsoft.com/office/drawing/2014/main" id="{A79FC5A4-068E-1C5C-D518-08DC7F981EDA}"/>
              </a:ext>
            </a:extLst>
          </p:cNvPr>
          <p:cNvSpPr>
            <a:spLocks noGrp="1"/>
          </p:cNvSpPr>
          <p:nvPr>
            <p:ph type="body" idx="1"/>
          </p:nvPr>
        </p:nvSpPr>
        <p:spPr>
          <a:xfrm>
            <a:off x="311700" y="1229875"/>
            <a:ext cx="5637408" cy="3339000"/>
          </a:xfrm>
        </p:spPr>
        <p:txBody>
          <a:bodyPr>
            <a:noAutofit/>
          </a:bodyPr>
          <a:lstStyle/>
          <a:p>
            <a:pPr marL="114300" indent="0">
              <a:buNone/>
            </a:pPr>
            <a:r>
              <a:rPr lang="en-US" sz="2000" b="1" dirty="0">
                <a:latin typeface="Arial" panose="020B0604020202020204" pitchFamily="34" charset="0"/>
                <a:cs typeface="Arial" panose="020B0604020202020204" pitchFamily="34" charset="0"/>
              </a:rPr>
              <a:t>Step 4: Budget</a:t>
            </a:r>
          </a:p>
          <a:p>
            <a:pPr marL="114300" indent="0">
              <a:buNone/>
            </a:pPr>
            <a:endParaRPr lang="en-US" sz="2000" dirty="0">
              <a:latin typeface="Arial" panose="020B0604020202020204" pitchFamily="34" charset="0"/>
              <a:cs typeface="Arial" panose="020B0604020202020204" pitchFamily="34" charset="0"/>
            </a:endParaRPr>
          </a:p>
          <a:p>
            <a:pPr marL="114300" indent="0">
              <a:buNone/>
            </a:pPr>
            <a:r>
              <a:rPr lang="en-CA" sz="2000" b="0" i="0" u="none" strike="noStrike" dirty="0">
                <a:solidFill>
                  <a:srgbClr val="373D3F"/>
                </a:solidFill>
                <a:effectLst/>
                <a:latin typeface="Arial" panose="020B0604020202020204" pitchFamily="34" charset="0"/>
                <a:cs typeface="Arial" panose="020B0604020202020204" pitchFamily="34" charset="0"/>
              </a:rPr>
              <a:t>Training programs can be very expensive and HR managers are often required to have a detailed budget before implementing them. </a:t>
            </a:r>
          </a:p>
          <a:p>
            <a:pPr marL="114300" indent="0">
              <a:buNone/>
            </a:pPr>
            <a:endParaRPr lang="en-CA" sz="2000" dirty="0">
              <a:solidFill>
                <a:srgbClr val="373D3F"/>
              </a:solidFill>
              <a:latin typeface="Arial" panose="020B0604020202020204" pitchFamily="34" charset="0"/>
              <a:cs typeface="Arial" panose="020B0604020202020204" pitchFamily="34" charset="0"/>
            </a:endParaRPr>
          </a:p>
          <a:p>
            <a:pPr marL="114300" indent="0">
              <a:buNone/>
            </a:pPr>
            <a:r>
              <a:rPr lang="en-CA" sz="2000" b="0" i="0" u="none" strike="noStrike" dirty="0">
                <a:solidFill>
                  <a:srgbClr val="373D3F"/>
                </a:solidFill>
                <a:effectLst/>
                <a:latin typeface="Arial" panose="020B0604020202020204" pitchFamily="34" charset="0"/>
                <a:cs typeface="Arial" panose="020B0604020202020204" pitchFamily="34" charset="0"/>
              </a:rPr>
              <a:t>According to the 2017 State of the Industry report from the Association for Talent Development, organizations spend an average of $1,273 per employee for direct learning expenditures. </a:t>
            </a:r>
            <a:endParaRPr lang="en-US" sz="2000" dirty="0">
              <a:latin typeface="Arial" panose="020B0604020202020204" pitchFamily="34" charset="0"/>
              <a:cs typeface="Arial" panose="020B0604020202020204" pitchFamily="34" charset="0"/>
            </a:endParaRPr>
          </a:p>
          <a:p>
            <a:pPr marL="114300" indent="0">
              <a:buNone/>
            </a:pP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06BD779-933B-CFA3-30DE-15DA54213C20}"/>
              </a:ext>
            </a:extLst>
          </p:cNvPr>
          <p:cNvSpPr txBox="1"/>
          <p:nvPr/>
        </p:nvSpPr>
        <p:spPr>
          <a:xfrm>
            <a:off x="6205832" y="4528562"/>
            <a:ext cx="4572000" cy="692497"/>
          </a:xfrm>
          <a:prstGeom prst="rect">
            <a:avLst/>
          </a:prstGeom>
          <a:noFill/>
        </p:spPr>
        <p:txBody>
          <a:bodyPr wrap="square">
            <a:spAutoFit/>
          </a:bodyPr>
          <a:lstStyle/>
          <a:p>
            <a:pPr algn="l"/>
            <a:r>
              <a:rPr lang="en-CA" sz="1100" b="0" i="0" dirty="0">
                <a:solidFill>
                  <a:srgbClr val="111111"/>
                </a:solidFill>
                <a:effectLst/>
                <a:latin typeface="-apple-system"/>
                <a:hlinkClick r:id="rId3"/>
              </a:rPr>
              <a:t>Photo</a:t>
            </a:r>
            <a:r>
              <a:rPr lang="en-CA" sz="1100" b="0" i="0" dirty="0">
                <a:solidFill>
                  <a:srgbClr val="111111"/>
                </a:solidFill>
                <a:effectLst/>
                <a:latin typeface="-apple-system"/>
              </a:rPr>
              <a:t> by </a:t>
            </a:r>
            <a:r>
              <a:rPr lang="en-CA" sz="1100" b="0" i="0" dirty="0">
                <a:solidFill>
                  <a:srgbClr val="767676"/>
                </a:solidFill>
                <a:effectLst/>
                <a:latin typeface="-apple-system"/>
                <a:hlinkClick r:id="rId4"/>
              </a:rPr>
              <a:t>Giorgio </a:t>
            </a:r>
            <a:r>
              <a:rPr lang="en-CA" sz="1100" b="0" i="0" dirty="0" err="1">
                <a:solidFill>
                  <a:srgbClr val="767676"/>
                </a:solidFill>
                <a:effectLst/>
                <a:latin typeface="-apple-system"/>
                <a:hlinkClick r:id="rId4"/>
              </a:rPr>
              <a:t>Trovato</a:t>
            </a:r>
            <a:r>
              <a:rPr lang="en-CA" sz="1100" b="0" i="0" dirty="0">
                <a:solidFill>
                  <a:srgbClr val="767676"/>
                </a:solidFill>
                <a:effectLst/>
                <a:latin typeface="-apple-system"/>
              </a:rPr>
              <a:t>,</a:t>
            </a:r>
            <a:r>
              <a:rPr lang="en-CA" sz="1100" b="0" i="0" dirty="0">
                <a:solidFill>
                  <a:srgbClr val="111111"/>
                </a:solidFill>
                <a:effectLst/>
                <a:latin typeface="-apple-system"/>
              </a:rPr>
              <a:t> </a:t>
            </a:r>
            <a:r>
              <a:rPr lang="en-CA" sz="1100" dirty="0">
                <a:solidFill>
                  <a:srgbClr val="111111"/>
                </a:solidFill>
                <a:latin typeface="-apple-system"/>
                <a:hlinkClick r:id="rId5"/>
              </a:rPr>
              <a:t>Unsplash License</a:t>
            </a:r>
            <a:endParaRPr lang="en-CA" sz="1100" b="0" i="0" dirty="0">
              <a:solidFill>
                <a:srgbClr val="111111"/>
              </a:solidFill>
              <a:effectLst/>
              <a:latin typeface="-apple-system"/>
            </a:endParaRPr>
          </a:p>
          <a:p>
            <a:br>
              <a:rPr lang="en-CA" dirty="0"/>
            </a:br>
            <a:endParaRPr lang="en-US" dirty="0"/>
          </a:p>
        </p:txBody>
      </p:sp>
      <p:pic>
        <p:nvPicPr>
          <p:cNvPr id="7" name="Picture 6">
            <a:extLst>
              <a:ext uri="{FF2B5EF4-FFF2-40B4-BE49-F238E27FC236}">
                <a16:creationId xmlns:a16="http://schemas.microsoft.com/office/drawing/2014/main" id="{F62DDEBF-B39F-5518-3B79-D981A13F319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130886" y="614937"/>
            <a:ext cx="2609083" cy="3913625"/>
          </a:xfrm>
          <a:prstGeom prst="rect">
            <a:avLst/>
          </a:prstGeom>
        </p:spPr>
      </p:pic>
    </p:spTree>
    <p:extLst>
      <p:ext uri="{BB962C8B-B14F-4D97-AF65-F5344CB8AC3E}">
        <p14:creationId xmlns:p14="http://schemas.microsoft.com/office/powerpoint/2010/main" val="224100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2C820-DAA8-D4F3-CC56-69B25CD05910}"/>
              </a:ext>
            </a:extLst>
          </p:cNvPr>
          <p:cNvSpPr>
            <a:spLocks noGrp="1"/>
          </p:cNvSpPr>
          <p:nvPr>
            <p:ph type="title"/>
          </p:nvPr>
        </p:nvSpPr>
        <p:spPr/>
        <p:txBody>
          <a:bodyPr>
            <a:normAutofit fontScale="90000"/>
          </a:bodyPr>
          <a:lstStyle/>
          <a:p>
            <a:r>
              <a:rPr lang="en-US" dirty="0"/>
              <a:t>11.2 Training Delivery Methods VI</a:t>
            </a:r>
            <a:br>
              <a:rPr lang="en-US" dirty="0"/>
            </a:br>
            <a:br>
              <a:rPr lang="en-US" dirty="0"/>
            </a:br>
            <a:endParaRPr lang="en-US" dirty="0"/>
          </a:p>
        </p:txBody>
      </p:sp>
      <p:sp>
        <p:nvSpPr>
          <p:cNvPr id="3" name="Text Placeholder 2">
            <a:extLst>
              <a:ext uri="{FF2B5EF4-FFF2-40B4-BE49-F238E27FC236}">
                <a16:creationId xmlns:a16="http://schemas.microsoft.com/office/drawing/2014/main" id="{F17EB18E-C38E-F3A7-478D-1C635AE3E0FF}"/>
              </a:ext>
            </a:extLst>
          </p:cNvPr>
          <p:cNvSpPr>
            <a:spLocks noGrp="1"/>
          </p:cNvSpPr>
          <p:nvPr>
            <p:ph type="body" idx="1"/>
          </p:nvPr>
        </p:nvSpPr>
        <p:spPr/>
        <p:txBody>
          <a:bodyPr>
            <a:normAutofit/>
          </a:bodyPr>
          <a:lstStyle/>
          <a:p>
            <a:pPr marL="114300" indent="0">
              <a:buNone/>
            </a:pPr>
            <a:r>
              <a:rPr lang="en-US" sz="2000" b="1" dirty="0">
                <a:latin typeface="Arial" panose="020B0604020202020204" pitchFamily="34" charset="0"/>
                <a:cs typeface="Arial" panose="020B0604020202020204" pitchFamily="34" charset="0"/>
              </a:rPr>
              <a:t>Step 5: Content Development</a:t>
            </a:r>
          </a:p>
          <a:p>
            <a:pPr marL="114300" indent="0">
              <a:buNone/>
            </a:pPr>
            <a:br>
              <a:rPr lang="en-US" sz="2000" dirty="0">
                <a:latin typeface="Arial" panose="020B0604020202020204" pitchFamily="34" charset="0"/>
                <a:cs typeface="Arial" panose="020B0604020202020204" pitchFamily="34" charset="0"/>
              </a:rPr>
            </a:br>
            <a:r>
              <a:rPr lang="en-CA" sz="2000" b="0" i="0" u="none" strike="noStrike" dirty="0">
                <a:solidFill>
                  <a:srgbClr val="373D3F"/>
                </a:solidFill>
                <a:effectLst/>
                <a:latin typeface="Arial" panose="020B0604020202020204" pitchFamily="34" charset="0"/>
                <a:cs typeface="Arial" panose="020B0604020202020204" pitchFamily="34" charset="0"/>
              </a:rPr>
              <a:t>The content that HR managers want to deliver is perhaps one of the most important parts of training and one of the most time-consuming to develop. Development of learning objectives and content development go hand-in-hand.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4119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D3915-57B2-DDD0-B531-48261C207B23}"/>
              </a:ext>
            </a:extLst>
          </p:cNvPr>
          <p:cNvSpPr>
            <a:spLocks noGrp="1"/>
          </p:cNvSpPr>
          <p:nvPr>
            <p:ph type="title"/>
          </p:nvPr>
        </p:nvSpPr>
        <p:spPr/>
        <p:txBody>
          <a:bodyPr>
            <a:normAutofit fontScale="90000"/>
          </a:bodyPr>
          <a:lstStyle/>
          <a:p>
            <a:r>
              <a:rPr lang="en-US" dirty="0"/>
              <a:t>11.2 Training Delivery Methods VII</a:t>
            </a:r>
            <a:br>
              <a:rPr lang="en-US" dirty="0"/>
            </a:br>
            <a:br>
              <a:rPr lang="en-US" dirty="0"/>
            </a:br>
            <a:endParaRPr lang="en-US" dirty="0"/>
          </a:p>
        </p:txBody>
      </p:sp>
      <p:sp>
        <p:nvSpPr>
          <p:cNvPr id="3" name="Text Placeholder 2">
            <a:extLst>
              <a:ext uri="{FF2B5EF4-FFF2-40B4-BE49-F238E27FC236}">
                <a16:creationId xmlns:a16="http://schemas.microsoft.com/office/drawing/2014/main" id="{E06DC62D-F97A-1329-6060-049C117F5712}"/>
              </a:ext>
            </a:extLst>
          </p:cNvPr>
          <p:cNvSpPr>
            <a:spLocks noGrp="1"/>
          </p:cNvSpPr>
          <p:nvPr>
            <p:ph type="body" idx="1"/>
          </p:nvPr>
        </p:nvSpPr>
        <p:spPr>
          <a:xfrm>
            <a:off x="311700" y="1229875"/>
            <a:ext cx="4458604" cy="3339000"/>
          </a:xfrm>
        </p:spPr>
        <p:txBody>
          <a:bodyPr>
            <a:normAutofit/>
          </a:bodyPr>
          <a:lstStyle/>
          <a:p>
            <a:pPr marL="114300" indent="0">
              <a:buNone/>
            </a:pPr>
            <a:r>
              <a:rPr lang="en-US" sz="2000" b="1" dirty="0">
                <a:latin typeface="Arial" panose="020B0604020202020204" pitchFamily="34" charset="0"/>
                <a:cs typeface="Arial" panose="020B0604020202020204" pitchFamily="34" charset="0"/>
              </a:rPr>
              <a:t>Step 6: Timelines</a:t>
            </a:r>
          </a:p>
          <a:p>
            <a:pPr marL="114300" indent="0">
              <a:buNone/>
            </a:pPr>
            <a:br>
              <a:rPr lang="en-US" sz="2000" dirty="0">
                <a:latin typeface="Arial" panose="020B0604020202020204" pitchFamily="34" charset="0"/>
                <a:cs typeface="Arial" panose="020B0604020202020204" pitchFamily="34" charset="0"/>
              </a:rPr>
            </a:br>
            <a:r>
              <a:rPr lang="en-CA" sz="2000" b="0" i="0" u="none" strike="noStrike" dirty="0">
                <a:solidFill>
                  <a:srgbClr val="373D3F"/>
                </a:solidFill>
                <a:effectLst/>
                <a:latin typeface="Arial" panose="020B0604020202020204" pitchFamily="34" charset="0"/>
                <a:cs typeface="Arial" panose="020B0604020202020204" pitchFamily="34" charset="0"/>
              </a:rPr>
              <a:t>For some types of training, timelines may be required to ensure the training is completed within a specified period of time. This is often the case for safety training. In other words, in what time frame should an employee complete the training?</a:t>
            </a:r>
            <a:endParaRPr lang="en-US" sz="2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4A88E9E-4530-D6A6-8943-32D224E8061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847422" y="1812793"/>
            <a:ext cx="4118036" cy="2756081"/>
          </a:xfrm>
          <a:prstGeom prst="rect">
            <a:avLst/>
          </a:prstGeom>
        </p:spPr>
      </p:pic>
      <p:sp>
        <p:nvSpPr>
          <p:cNvPr id="4" name="TextBox 3">
            <a:extLst>
              <a:ext uri="{FF2B5EF4-FFF2-40B4-BE49-F238E27FC236}">
                <a16:creationId xmlns:a16="http://schemas.microsoft.com/office/drawing/2014/main" id="{C491FCED-B299-6A0D-3F5B-92A895A5EA97}"/>
              </a:ext>
            </a:extLst>
          </p:cNvPr>
          <p:cNvSpPr txBox="1"/>
          <p:nvPr/>
        </p:nvSpPr>
        <p:spPr>
          <a:xfrm>
            <a:off x="6458751" y="4568874"/>
            <a:ext cx="4572000" cy="692497"/>
          </a:xfrm>
          <a:prstGeom prst="rect">
            <a:avLst/>
          </a:prstGeom>
          <a:noFill/>
        </p:spPr>
        <p:txBody>
          <a:bodyPr wrap="square">
            <a:spAutoFit/>
          </a:bodyPr>
          <a:lstStyle/>
          <a:p>
            <a:pPr algn="l"/>
            <a:r>
              <a:rPr lang="en-CA" sz="1100" b="0" i="0" dirty="0">
                <a:solidFill>
                  <a:srgbClr val="111111"/>
                </a:solidFill>
                <a:effectLst/>
                <a:latin typeface="-apple-system"/>
                <a:hlinkClick r:id="rId4"/>
              </a:rPr>
              <a:t>Photo</a:t>
            </a:r>
            <a:r>
              <a:rPr lang="en-CA" sz="1100" b="0" i="0" dirty="0">
                <a:solidFill>
                  <a:srgbClr val="111111"/>
                </a:solidFill>
                <a:effectLst/>
                <a:latin typeface="-apple-system"/>
              </a:rPr>
              <a:t> by </a:t>
            </a:r>
            <a:r>
              <a:rPr lang="en-CA" sz="1100" dirty="0">
                <a:solidFill>
                  <a:srgbClr val="767676"/>
                </a:solidFill>
                <a:latin typeface="-apple-system"/>
                <a:hlinkClick r:id="rId5"/>
              </a:rPr>
              <a:t>Eric </a:t>
            </a:r>
            <a:r>
              <a:rPr lang="en-CA" sz="1100" dirty="0" err="1">
                <a:solidFill>
                  <a:srgbClr val="767676"/>
                </a:solidFill>
                <a:latin typeface="-apple-system"/>
                <a:hlinkClick r:id="rId5"/>
              </a:rPr>
              <a:t>Rothermel</a:t>
            </a:r>
            <a:r>
              <a:rPr lang="en-CA" sz="1100" b="0" i="0" dirty="0">
                <a:solidFill>
                  <a:srgbClr val="767676"/>
                </a:solidFill>
                <a:effectLst/>
                <a:latin typeface="-apple-system"/>
              </a:rPr>
              <a:t>,</a:t>
            </a:r>
            <a:r>
              <a:rPr lang="en-CA" sz="1100" b="0" i="0" dirty="0">
                <a:solidFill>
                  <a:srgbClr val="111111"/>
                </a:solidFill>
                <a:effectLst/>
                <a:latin typeface="-apple-system"/>
              </a:rPr>
              <a:t> </a:t>
            </a:r>
            <a:r>
              <a:rPr lang="en-CA" sz="1100" dirty="0">
                <a:solidFill>
                  <a:srgbClr val="111111"/>
                </a:solidFill>
                <a:latin typeface="-apple-system"/>
                <a:hlinkClick r:id="rId6"/>
              </a:rPr>
              <a:t>Unsplash License</a:t>
            </a:r>
            <a:endParaRPr lang="en-CA" sz="1100" b="0" i="0" dirty="0">
              <a:solidFill>
                <a:srgbClr val="111111"/>
              </a:solidFill>
              <a:effectLst/>
              <a:latin typeface="-apple-system"/>
            </a:endParaRPr>
          </a:p>
          <a:p>
            <a:br>
              <a:rPr lang="en-CA" dirty="0"/>
            </a:br>
            <a:endParaRPr lang="en-US" dirty="0"/>
          </a:p>
        </p:txBody>
      </p:sp>
    </p:spTree>
    <p:extLst>
      <p:ext uri="{BB962C8B-B14F-4D97-AF65-F5344CB8AC3E}">
        <p14:creationId xmlns:p14="http://schemas.microsoft.com/office/powerpoint/2010/main" val="764772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irkpatrick model with 4 levels: Reaction, learning, behaviour, results.  Explained in the notes">
            <a:extLst>
              <a:ext uri="{FF2B5EF4-FFF2-40B4-BE49-F238E27FC236}">
                <a16:creationId xmlns:a16="http://schemas.microsoft.com/office/drawing/2014/main" id="{260690C9-CF26-0C99-37E0-AAD2D1A521A2}"/>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790102" y="826265"/>
            <a:ext cx="4618357" cy="4030796"/>
          </a:xfrm>
          <a:prstGeom prst="rect">
            <a:avLst/>
          </a:prstGeom>
        </p:spPr>
      </p:pic>
      <p:sp>
        <p:nvSpPr>
          <p:cNvPr id="2" name="Title 1">
            <a:extLst>
              <a:ext uri="{FF2B5EF4-FFF2-40B4-BE49-F238E27FC236}">
                <a16:creationId xmlns:a16="http://schemas.microsoft.com/office/drawing/2014/main" id="{6CCD498E-A26D-E604-1945-D2F9311EBE4E}"/>
              </a:ext>
            </a:extLst>
          </p:cNvPr>
          <p:cNvSpPr>
            <a:spLocks noGrp="1"/>
          </p:cNvSpPr>
          <p:nvPr>
            <p:ph type="title"/>
          </p:nvPr>
        </p:nvSpPr>
        <p:spPr/>
        <p:txBody>
          <a:bodyPr>
            <a:normAutofit fontScale="90000"/>
          </a:bodyPr>
          <a:lstStyle/>
          <a:p>
            <a:r>
              <a:rPr lang="en-US" dirty="0"/>
              <a:t>11.2 Training Delivery Methods VIII</a:t>
            </a:r>
            <a:br>
              <a:rPr lang="en-US" dirty="0"/>
            </a:br>
            <a:br>
              <a:rPr lang="en-US" dirty="0"/>
            </a:br>
            <a:endParaRPr lang="en-US" dirty="0"/>
          </a:p>
        </p:txBody>
      </p:sp>
      <p:sp>
        <p:nvSpPr>
          <p:cNvPr id="3" name="Text Placeholder 2">
            <a:extLst>
              <a:ext uri="{FF2B5EF4-FFF2-40B4-BE49-F238E27FC236}">
                <a16:creationId xmlns:a16="http://schemas.microsoft.com/office/drawing/2014/main" id="{BF507A54-C885-A183-4802-643E3DA08D53}"/>
              </a:ext>
            </a:extLst>
          </p:cNvPr>
          <p:cNvSpPr>
            <a:spLocks noGrp="1"/>
          </p:cNvSpPr>
          <p:nvPr>
            <p:ph type="body" idx="1"/>
          </p:nvPr>
        </p:nvSpPr>
        <p:spPr/>
        <p:txBody>
          <a:bodyPr/>
          <a:lstStyle/>
          <a:p>
            <a:pPr marL="114300" indent="0">
              <a:buNone/>
            </a:pPr>
            <a:r>
              <a:rPr lang="en-US" sz="2000" b="1" dirty="0">
                <a:latin typeface="Arial" panose="020B0604020202020204" pitchFamily="34" charset="0"/>
                <a:cs typeface="Arial" panose="020B0604020202020204" pitchFamily="34" charset="0"/>
              </a:rPr>
              <a:t>Measuring Training Effectiveness</a:t>
            </a:r>
          </a:p>
          <a:p>
            <a:pPr marL="114300" indent="0">
              <a:buNone/>
            </a:pPr>
            <a:br>
              <a:rPr lang="en-US" dirty="0"/>
            </a:br>
            <a:endParaRPr lang="en-US" dirty="0"/>
          </a:p>
        </p:txBody>
      </p:sp>
    </p:spTree>
    <p:extLst>
      <p:ext uri="{BB962C8B-B14F-4D97-AF65-F5344CB8AC3E}">
        <p14:creationId xmlns:p14="http://schemas.microsoft.com/office/powerpoint/2010/main" val="3244529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0A9DB-83AC-124F-838F-62837349A41C}"/>
              </a:ext>
            </a:extLst>
          </p:cNvPr>
          <p:cNvSpPr>
            <a:spLocks noGrp="1"/>
          </p:cNvSpPr>
          <p:nvPr>
            <p:ph type="title"/>
          </p:nvPr>
        </p:nvSpPr>
        <p:spPr/>
        <p:txBody>
          <a:bodyPr>
            <a:normAutofit fontScale="90000"/>
          </a:bodyPr>
          <a:lstStyle/>
          <a:p>
            <a:r>
              <a:rPr lang="en-US" dirty="0"/>
              <a:t>11.3 Key Takeaways</a:t>
            </a:r>
            <a:br>
              <a:rPr lang="en-US" dirty="0"/>
            </a:br>
            <a:br>
              <a:rPr lang="en-US" dirty="0"/>
            </a:br>
            <a:endParaRPr lang="en-US" dirty="0"/>
          </a:p>
        </p:txBody>
      </p:sp>
      <p:sp>
        <p:nvSpPr>
          <p:cNvPr id="3" name="Text Placeholder 2">
            <a:extLst>
              <a:ext uri="{FF2B5EF4-FFF2-40B4-BE49-F238E27FC236}">
                <a16:creationId xmlns:a16="http://schemas.microsoft.com/office/drawing/2014/main" id="{74D05E68-B2D6-2756-4A29-F45390762FF2}"/>
              </a:ext>
            </a:extLst>
          </p:cNvPr>
          <p:cNvSpPr>
            <a:spLocks noGrp="1"/>
          </p:cNvSpPr>
          <p:nvPr>
            <p:ph type="body" idx="1"/>
          </p:nvPr>
        </p:nvSpPr>
        <p:spPr/>
        <p:txBody>
          <a:bodyPr>
            <a:normAutofit lnSpcReduction="10000"/>
          </a:bodyPr>
          <a:lstStyle/>
          <a:p>
            <a:r>
              <a:rPr lang="en-CA" b="0" i="0" u="none" strike="noStrike" dirty="0">
                <a:solidFill>
                  <a:srgbClr val="373D3F"/>
                </a:solidFill>
                <a:effectLst/>
              </a:rPr>
              <a:t>The importance of employee training in Operations Management cannot be overstated. </a:t>
            </a:r>
          </a:p>
          <a:p>
            <a:r>
              <a:rPr lang="en-CA" b="0" i="0" u="none" strike="noStrike" dirty="0">
                <a:solidFill>
                  <a:srgbClr val="373D3F"/>
                </a:solidFill>
                <a:effectLst/>
              </a:rPr>
              <a:t>Training demonstrates your compliance with legislation, your investment in people, and the importance of quality in your organization. </a:t>
            </a:r>
          </a:p>
          <a:p>
            <a:r>
              <a:rPr lang="en-CA" b="0" i="0" u="none" strike="noStrike" dirty="0">
                <a:solidFill>
                  <a:srgbClr val="373D3F"/>
                </a:solidFill>
                <a:effectLst/>
              </a:rPr>
              <a:t>The use of in-house or external trainers allows for flexibility. </a:t>
            </a:r>
          </a:p>
          <a:p>
            <a:r>
              <a:rPr lang="en-CA" b="0" i="0" u="none" strike="noStrike" dirty="0">
                <a:solidFill>
                  <a:srgbClr val="373D3F"/>
                </a:solidFill>
                <a:effectLst/>
              </a:rPr>
              <a:t>Making use of programs such as mentorship, on-the-job coaching or job shadowing allows employees to learn those with more experience in a safe environment. </a:t>
            </a:r>
          </a:p>
          <a:p>
            <a:r>
              <a:rPr lang="en-CA" b="0" i="0" u="none" strike="noStrike" dirty="0">
                <a:solidFill>
                  <a:srgbClr val="373D3F"/>
                </a:solidFill>
                <a:effectLst/>
              </a:rPr>
              <a:t>Don’t forget to take a look at your new hire orientation program, it is your organizations opportunity to set the stage for a new hire’s safety and success.</a:t>
            </a:r>
          </a:p>
          <a:p>
            <a:r>
              <a:rPr lang="en-CA" b="0" i="0" u="none" strike="noStrike" dirty="0">
                <a:solidFill>
                  <a:srgbClr val="373D3F"/>
                </a:solidFill>
                <a:effectLst/>
              </a:rPr>
              <a:t> An investment in people is truly an investment in your organizational success.</a:t>
            </a:r>
            <a:endParaRPr lang="en-US" dirty="0">
              <a:cs typeface="Arial" panose="020B0604020202020204" pitchFamily="34" charset="0"/>
            </a:endParaRPr>
          </a:p>
        </p:txBody>
      </p:sp>
    </p:spTree>
    <p:extLst>
      <p:ext uri="{BB962C8B-B14F-4D97-AF65-F5344CB8AC3E}">
        <p14:creationId xmlns:p14="http://schemas.microsoft.com/office/powerpoint/2010/main" val="2135962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5"/>
          <p:cNvSpPr txBox="1">
            <a:spLocks noGrp="1"/>
          </p:cNvSpPr>
          <p:nvPr>
            <p:ph type="title"/>
          </p:nvPr>
        </p:nvSpPr>
        <p:spPr>
          <a:xfrm>
            <a:off x="311700" y="270725"/>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b="1" dirty="0">
                <a:latin typeface="Arial" panose="020B0604020202020204" pitchFamily="34" charset="0"/>
                <a:cs typeface="Arial" panose="020B0604020202020204" pitchFamily="34" charset="0"/>
              </a:rPr>
              <a:t>Learning Outcomes </a:t>
            </a:r>
            <a:endParaRPr b="1" dirty="0">
              <a:latin typeface="Arial" panose="020B0604020202020204" pitchFamily="34" charset="0"/>
              <a:cs typeface="Arial" panose="020B0604020202020204" pitchFamily="34" charset="0"/>
            </a:endParaRPr>
          </a:p>
        </p:txBody>
      </p:sp>
      <p:sp>
        <p:nvSpPr>
          <p:cNvPr id="88" name="Google Shape;88;p15"/>
          <p:cNvSpPr txBox="1">
            <a:spLocks noGrp="1"/>
          </p:cNvSpPr>
          <p:nvPr>
            <p:ph type="body" idx="1"/>
          </p:nvPr>
        </p:nvSpPr>
        <p:spPr>
          <a:xfrm>
            <a:off x="311700" y="1120896"/>
            <a:ext cx="8520600" cy="3864297"/>
          </a:xfrm>
          <a:prstGeom prst="rect">
            <a:avLst/>
          </a:prstGeom>
        </p:spPr>
        <p:txBody>
          <a:bodyPr spcFirstLastPara="1" wrap="square" lIns="91425" tIns="91425" rIns="91425" bIns="91425" anchor="t" anchorCtr="0">
            <a:normAutofit/>
          </a:bodyPr>
          <a:lstStyle/>
          <a:p>
            <a:pPr marL="114300" indent="0">
              <a:lnSpc>
                <a:spcPct val="120000"/>
              </a:lnSpc>
              <a:buNone/>
            </a:pPr>
            <a:r>
              <a:rPr lang="en-CA" sz="2000" dirty="0">
                <a:solidFill>
                  <a:schemeClr val="bg2">
                    <a:lumMod val="50000"/>
                  </a:schemeClr>
                </a:solidFill>
                <a:latin typeface="Arial" panose="020B0604020202020204" pitchFamily="34" charset="0"/>
                <a:cs typeface="Arial" panose="020B0604020202020204" pitchFamily="34" charset="0"/>
              </a:rPr>
              <a:t>Upon successful completion of this chapter, you will be able to:</a:t>
            </a:r>
          </a:p>
          <a:p>
            <a:pPr marL="114300" indent="0">
              <a:lnSpc>
                <a:spcPct val="120000"/>
              </a:lnSpc>
              <a:buNone/>
            </a:pPr>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b="0" i="0" u="none" strike="noStrike" dirty="0">
                <a:solidFill>
                  <a:srgbClr val="000000"/>
                </a:solidFill>
                <a:effectLst/>
                <a:latin typeface="Arial" panose="020B0604020202020204" pitchFamily="34" charset="0"/>
                <a:cs typeface="Arial" panose="020B0604020202020204" pitchFamily="34" charset="0"/>
              </a:rPr>
              <a:t>Explain basic legislation related to training in organizations.</a:t>
            </a:r>
          </a:p>
          <a:p>
            <a:r>
              <a:rPr lang="en-CA" sz="2000" b="0" i="0" u="none" strike="noStrike" dirty="0">
                <a:solidFill>
                  <a:srgbClr val="000000"/>
                </a:solidFill>
                <a:effectLst/>
                <a:latin typeface="Arial" panose="020B0604020202020204" pitchFamily="34" charset="0"/>
                <a:cs typeface="Arial" panose="020B0604020202020204" pitchFamily="34" charset="0"/>
              </a:rPr>
              <a:t>Describe employee orientation.</a:t>
            </a:r>
          </a:p>
          <a:p>
            <a:r>
              <a:rPr lang="en-CA" sz="2000" b="0" i="0" u="none" strike="noStrike" dirty="0">
                <a:solidFill>
                  <a:srgbClr val="000000"/>
                </a:solidFill>
                <a:effectLst/>
                <a:latin typeface="Arial" panose="020B0604020202020204" pitchFamily="34" charset="0"/>
                <a:cs typeface="Arial" panose="020B0604020202020204" pitchFamily="34" charset="0"/>
              </a:rPr>
              <a:t>Describe the steps in developing training programs.</a:t>
            </a:r>
          </a:p>
          <a:p>
            <a:pPr marL="114300" indent="0">
              <a:buNone/>
            </a:pPr>
            <a:endParaRPr lang="en-CA" sz="2000" dirty="0">
              <a:solidFill>
                <a:schemeClr val="bg2">
                  <a:lumMod val="50000"/>
                </a:schemeClr>
              </a:solidFill>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98BE8-1A07-D5F6-E47C-D261EBB499F8}"/>
              </a:ext>
            </a:extLst>
          </p:cNvPr>
          <p:cNvSpPr>
            <a:spLocks noGrp="1"/>
          </p:cNvSpPr>
          <p:nvPr>
            <p:ph type="title"/>
          </p:nvPr>
        </p:nvSpPr>
        <p:spPr/>
        <p:txBody>
          <a:bodyPr>
            <a:normAutofit fontScale="90000"/>
          </a:bodyPr>
          <a:lstStyle/>
          <a:p>
            <a:r>
              <a:rPr lang="en-US" dirty="0"/>
              <a:t>11.1 The Business Case For Training I</a:t>
            </a:r>
            <a:br>
              <a:rPr lang="en-US" dirty="0"/>
            </a:br>
            <a:br>
              <a:rPr lang="en-US" dirty="0"/>
            </a:br>
            <a:endParaRPr lang="en-US" dirty="0"/>
          </a:p>
        </p:txBody>
      </p:sp>
      <p:sp>
        <p:nvSpPr>
          <p:cNvPr id="3" name="Text Placeholder 2">
            <a:extLst>
              <a:ext uri="{FF2B5EF4-FFF2-40B4-BE49-F238E27FC236}">
                <a16:creationId xmlns:a16="http://schemas.microsoft.com/office/drawing/2014/main" id="{3B79D8C3-EB0B-8233-9A66-394E172B8550}"/>
              </a:ext>
            </a:extLst>
          </p:cNvPr>
          <p:cNvSpPr>
            <a:spLocks noGrp="1"/>
          </p:cNvSpPr>
          <p:nvPr>
            <p:ph type="body" idx="1"/>
          </p:nvPr>
        </p:nvSpPr>
        <p:spPr>
          <a:xfrm>
            <a:off x="223565" y="1394500"/>
            <a:ext cx="4434678" cy="3339000"/>
          </a:xfrm>
        </p:spPr>
        <p:txBody>
          <a:bodyPr>
            <a:normAutofit/>
          </a:bodyPr>
          <a:lstStyle/>
          <a:p>
            <a:pPr marL="114300" indent="0">
              <a:buNone/>
            </a:pPr>
            <a:r>
              <a:rPr lang="en-US" sz="2000" b="1" dirty="0"/>
              <a:t>Training</a:t>
            </a:r>
            <a:r>
              <a:rPr lang="en-US" sz="2000" dirty="0"/>
              <a:t> is undoubtedly one of the ways in which an organization achieves these goals. Having an effective training program allows Operations Managers to feel confident about the abilities of the employee they work with.</a:t>
            </a:r>
          </a:p>
        </p:txBody>
      </p:sp>
      <p:pic>
        <p:nvPicPr>
          <p:cNvPr id="5" name="Picture 4">
            <a:extLst>
              <a:ext uri="{FF2B5EF4-FFF2-40B4-BE49-F238E27FC236}">
                <a16:creationId xmlns:a16="http://schemas.microsoft.com/office/drawing/2014/main" id="{264257B6-D8A2-5D70-E8B8-AE03C8A3860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72000" y="1512065"/>
            <a:ext cx="4434678" cy="2354485"/>
          </a:xfrm>
          <a:prstGeom prst="rect">
            <a:avLst/>
          </a:prstGeom>
        </p:spPr>
      </p:pic>
      <p:sp>
        <p:nvSpPr>
          <p:cNvPr id="6" name="TextBox 5">
            <a:extLst>
              <a:ext uri="{FF2B5EF4-FFF2-40B4-BE49-F238E27FC236}">
                <a16:creationId xmlns:a16="http://schemas.microsoft.com/office/drawing/2014/main" id="{CC0651CB-6685-C58C-75D1-21210D016BB3}"/>
              </a:ext>
            </a:extLst>
          </p:cNvPr>
          <p:cNvSpPr txBox="1"/>
          <p:nvPr/>
        </p:nvSpPr>
        <p:spPr>
          <a:xfrm>
            <a:off x="7091048" y="3866550"/>
            <a:ext cx="4572000" cy="692497"/>
          </a:xfrm>
          <a:prstGeom prst="rect">
            <a:avLst/>
          </a:prstGeom>
          <a:noFill/>
        </p:spPr>
        <p:txBody>
          <a:bodyPr wrap="square">
            <a:spAutoFit/>
          </a:bodyPr>
          <a:lstStyle/>
          <a:p>
            <a:pPr algn="l"/>
            <a:r>
              <a:rPr lang="en-CA" sz="1100" b="0" i="0" dirty="0">
                <a:solidFill>
                  <a:srgbClr val="111111"/>
                </a:solidFill>
                <a:effectLst/>
                <a:latin typeface="-apple-system"/>
                <a:hlinkClick r:id="rId4"/>
              </a:rPr>
              <a:t>Photo</a:t>
            </a:r>
            <a:r>
              <a:rPr lang="en-CA" sz="1100" b="0" i="0" dirty="0">
                <a:solidFill>
                  <a:srgbClr val="111111"/>
                </a:solidFill>
                <a:effectLst/>
                <a:latin typeface="-apple-system"/>
              </a:rPr>
              <a:t> by </a:t>
            </a:r>
            <a:r>
              <a:rPr lang="en-CA" sz="1100" b="0" i="0" dirty="0" err="1">
                <a:solidFill>
                  <a:srgbClr val="767676"/>
                </a:solidFill>
                <a:effectLst/>
                <a:latin typeface="-apple-system"/>
                <a:hlinkClick r:id="rId5"/>
              </a:rPr>
              <a:t>geralt</a:t>
            </a:r>
            <a:r>
              <a:rPr lang="en-CA" sz="1100" b="0" i="0" dirty="0">
                <a:solidFill>
                  <a:srgbClr val="111111"/>
                </a:solidFill>
                <a:effectLst/>
                <a:latin typeface="-apple-system"/>
              </a:rPr>
              <a:t>, </a:t>
            </a:r>
            <a:r>
              <a:rPr lang="en-CA" sz="1100" b="0" i="0" dirty="0" err="1">
                <a:solidFill>
                  <a:srgbClr val="111111"/>
                </a:solidFill>
                <a:effectLst/>
                <a:latin typeface="-apple-system"/>
                <a:hlinkClick r:id="rId6"/>
              </a:rPr>
              <a:t>Pixabay</a:t>
            </a:r>
            <a:r>
              <a:rPr lang="en-CA" sz="1100" b="0" i="0" dirty="0">
                <a:solidFill>
                  <a:srgbClr val="111111"/>
                </a:solidFill>
                <a:effectLst/>
                <a:latin typeface="-apple-system"/>
                <a:hlinkClick r:id="rId6"/>
              </a:rPr>
              <a:t> License</a:t>
            </a:r>
            <a:endParaRPr lang="en-CA" sz="1100" b="0" i="0" dirty="0">
              <a:solidFill>
                <a:srgbClr val="111111"/>
              </a:solidFill>
              <a:effectLst/>
              <a:latin typeface="-apple-system"/>
            </a:endParaRPr>
          </a:p>
          <a:p>
            <a:br>
              <a:rPr lang="en-CA" dirty="0"/>
            </a:br>
            <a:endParaRPr lang="en-US" dirty="0"/>
          </a:p>
        </p:txBody>
      </p:sp>
    </p:spTree>
    <p:extLst>
      <p:ext uri="{BB962C8B-B14F-4D97-AF65-F5344CB8AC3E}">
        <p14:creationId xmlns:p14="http://schemas.microsoft.com/office/powerpoint/2010/main" val="2686482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98AEE-93C1-FADF-6591-649AC7FCE726}"/>
              </a:ext>
            </a:extLst>
          </p:cNvPr>
          <p:cNvSpPr>
            <a:spLocks noGrp="1"/>
          </p:cNvSpPr>
          <p:nvPr>
            <p:ph type="title"/>
          </p:nvPr>
        </p:nvSpPr>
        <p:spPr/>
        <p:txBody>
          <a:bodyPr>
            <a:normAutofit fontScale="90000"/>
          </a:bodyPr>
          <a:lstStyle/>
          <a:p>
            <a:r>
              <a:rPr lang="en-US" dirty="0"/>
              <a:t>11.1 The Business Case For Training II</a:t>
            </a:r>
            <a:br>
              <a:rPr lang="en-US" dirty="0"/>
            </a:br>
            <a:br>
              <a:rPr lang="en-US" dirty="0"/>
            </a:br>
            <a:endParaRPr lang="en-US" dirty="0"/>
          </a:p>
        </p:txBody>
      </p:sp>
      <p:sp>
        <p:nvSpPr>
          <p:cNvPr id="3" name="Text Placeholder 2">
            <a:extLst>
              <a:ext uri="{FF2B5EF4-FFF2-40B4-BE49-F238E27FC236}">
                <a16:creationId xmlns:a16="http://schemas.microsoft.com/office/drawing/2014/main" id="{37899478-6AA2-5D0B-6F3B-60370289CB8E}"/>
              </a:ext>
            </a:extLst>
          </p:cNvPr>
          <p:cNvSpPr>
            <a:spLocks noGrp="1"/>
          </p:cNvSpPr>
          <p:nvPr>
            <p:ph type="body" idx="1"/>
          </p:nvPr>
        </p:nvSpPr>
        <p:spPr>
          <a:xfrm>
            <a:off x="311700" y="1229875"/>
            <a:ext cx="4260300" cy="3339000"/>
          </a:xfrm>
        </p:spPr>
        <p:txBody>
          <a:bodyPr/>
          <a:lstStyle/>
          <a:p>
            <a:pPr marL="114300" indent="0">
              <a:buNone/>
            </a:pPr>
            <a:r>
              <a:rPr lang="en-US" sz="2000" b="1" dirty="0"/>
              <a:t>Training: Not Like It Used To Be</a:t>
            </a:r>
          </a:p>
          <a:p>
            <a:pPr marL="114300" indent="0">
              <a:buNone/>
            </a:pPr>
            <a:endParaRPr lang="en-US" dirty="0"/>
          </a:p>
          <a:p>
            <a:pPr marL="114300" indent="0">
              <a:buNone/>
            </a:pPr>
            <a:br>
              <a:rPr lang="en-US" dirty="0"/>
            </a:br>
            <a:r>
              <a:rPr lang="en-CA" b="0" i="0" u="none" strike="noStrike" dirty="0">
                <a:solidFill>
                  <a:srgbClr val="373D3F"/>
                </a:solidFill>
                <a:effectLst/>
              </a:rPr>
              <a:t>No longer do people sit in hot, stuffy rooms to get training on boring content. Training has become highly interactive, technical, and interesting owing to the number of multimedia we can use—just think of the possibilities offered by Virtual Reality! </a:t>
            </a:r>
            <a:endParaRPr lang="en-US" dirty="0"/>
          </a:p>
        </p:txBody>
      </p:sp>
      <p:pic>
        <p:nvPicPr>
          <p:cNvPr id="5" name="Picture 4">
            <a:extLst>
              <a:ext uri="{FF2B5EF4-FFF2-40B4-BE49-F238E27FC236}">
                <a16:creationId xmlns:a16="http://schemas.microsoft.com/office/drawing/2014/main" id="{72D53275-E060-256F-ACD7-64AF9120BDF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72000" y="1344056"/>
            <a:ext cx="4362254" cy="2905329"/>
          </a:xfrm>
          <a:prstGeom prst="rect">
            <a:avLst/>
          </a:prstGeom>
        </p:spPr>
      </p:pic>
      <p:sp>
        <p:nvSpPr>
          <p:cNvPr id="4" name="TextBox 3">
            <a:extLst>
              <a:ext uri="{FF2B5EF4-FFF2-40B4-BE49-F238E27FC236}">
                <a16:creationId xmlns:a16="http://schemas.microsoft.com/office/drawing/2014/main" id="{A04B06CA-B46B-437F-2145-BD6FD5B24AF2}"/>
              </a:ext>
            </a:extLst>
          </p:cNvPr>
          <p:cNvSpPr txBox="1"/>
          <p:nvPr/>
        </p:nvSpPr>
        <p:spPr>
          <a:xfrm>
            <a:off x="6400385" y="4249385"/>
            <a:ext cx="4572000" cy="692497"/>
          </a:xfrm>
          <a:prstGeom prst="rect">
            <a:avLst/>
          </a:prstGeom>
          <a:noFill/>
        </p:spPr>
        <p:txBody>
          <a:bodyPr wrap="square">
            <a:spAutoFit/>
          </a:bodyPr>
          <a:lstStyle/>
          <a:p>
            <a:pPr algn="l"/>
            <a:r>
              <a:rPr lang="en-CA" sz="1100" b="0" i="0" dirty="0">
                <a:solidFill>
                  <a:srgbClr val="111111"/>
                </a:solidFill>
                <a:effectLst/>
                <a:latin typeface="-apple-system"/>
                <a:hlinkClick r:id="rId4"/>
              </a:rPr>
              <a:t>Photo</a:t>
            </a:r>
            <a:r>
              <a:rPr lang="en-CA" sz="1100" b="0" i="0" dirty="0">
                <a:solidFill>
                  <a:srgbClr val="111111"/>
                </a:solidFill>
                <a:effectLst/>
                <a:latin typeface="-apple-system"/>
              </a:rPr>
              <a:t> by </a:t>
            </a:r>
            <a:r>
              <a:rPr lang="en-CA" sz="1100" b="0" i="0" dirty="0">
                <a:solidFill>
                  <a:srgbClr val="767676"/>
                </a:solidFill>
                <a:effectLst/>
                <a:latin typeface="-apple-system"/>
                <a:hlinkClick r:id="rId5"/>
              </a:rPr>
              <a:t>Domenico </a:t>
            </a:r>
            <a:r>
              <a:rPr lang="en-CA" sz="1100" b="0" i="0" dirty="0" err="1">
                <a:solidFill>
                  <a:srgbClr val="767676"/>
                </a:solidFill>
                <a:effectLst/>
                <a:latin typeface="-apple-system"/>
                <a:hlinkClick r:id="rId5"/>
              </a:rPr>
              <a:t>Loia</a:t>
            </a:r>
            <a:r>
              <a:rPr lang="en-CA" sz="1100" b="0" i="0" dirty="0">
                <a:solidFill>
                  <a:srgbClr val="767676"/>
                </a:solidFill>
                <a:effectLst/>
                <a:latin typeface="-apple-system"/>
              </a:rPr>
              <a:t>, </a:t>
            </a:r>
            <a:r>
              <a:rPr lang="en-CA" sz="1100" dirty="0">
                <a:solidFill>
                  <a:srgbClr val="111111"/>
                </a:solidFill>
                <a:latin typeface="-apple-system"/>
                <a:hlinkClick r:id="rId6"/>
              </a:rPr>
              <a:t>Unsplash License</a:t>
            </a:r>
            <a:endParaRPr lang="en-CA" sz="1100" b="0" i="0" dirty="0">
              <a:solidFill>
                <a:srgbClr val="111111"/>
              </a:solidFill>
              <a:effectLst/>
              <a:latin typeface="-apple-system"/>
            </a:endParaRPr>
          </a:p>
          <a:p>
            <a:br>
              <a:rPr lang="en-CA" dirty="0"/>
            </a:br>
            <a:endParaRPr lang="en-US" dirty="0"/>
          </a:p>
        </p:txBody>
      </p:sp>
    </p:spTree>
    <p:extLst>
      <p:ext uri="{BB962C8B-B14F-4D97-AF65-F5344CB8AC3E}">
        <p14:creationId xmlns:p14="http://schemas.microsoft.com/office/powerpoint/2010/main" val="1682141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D5C7B-4497-F0C4-4858-D63B8F522B54}"/>
              </a:ext>
            </a:extLst>
          </p:cNvPr>
          <p:cNvSpPr>
            <a:spLocks noGrp="1"/>
          </p:cNvSpPr>
          <p:nvPr>
            <p:ph type="title"/>
          </p:nvPr>
        </p:nvSpPr>
        <p:spPr/>
        <p:txBody>
          <a:bodyPr>
            <a:normAutofit fontScale="90000"/>
          </a:bodyPr>
          <a:lstStyle/>
          <a:p>
            <a:r>
              <a:rPr lang="en-US" dirty="0"/>
              <a:t>11.1 The Business Case For Training III</a:t>
            </a:r>
            <a:br>
              <a:rPr lang="en-US" dirty="0"/>
            </a:br>
            <a:br>
              <a:rPr lang="en-US" dirty="0"/>
            </a:br>
            <a:endParaRPr lang="en-US" dirty="0"/>
          </a:p>
        </p:txBody>
      </p:sp>
      <p:sp>
        <p:nvSpPr>
          <p:cNvPr id="3" name="Text Placeholder 2">
            <a:extLst>
              <a:ext uri="{FF2B5EF4-FFF2-40B4-BE49-F238E27FC236}">
                <a16:creationId xmlns:a16="http://schemas.microsoft.com/office/drawing/2014/main" id="{71FE8591-9FEE-1E1D-FE1A-59E6F9E404A1}"/>
              </a:ext>
            </a:extLst>
          </p:cNvPr>
          <p:cNvSpPr>
            <a:spLocks noGrp="1"/>
          </p:cNvSpPr>
          <p:nvPr>
            <p:ph type="body" idx="1"/>
          </p:nvPr>
        </p:nvSpPr>
        <p:spPr>
          <a:xfrm>
            <a:off x="311700" y="1229875"/>
            <a:ext cx="4139114" cy="3339000"/>
          </a:xfrm>
        </p:spPr>
        <p:txBody>
          <a:bodyPr>
            <a:noAutofit/>
          </a:bodyPr>
          <a:lstStyle/>
          <a:p>
            <a:pPr marL="114300" indent="0">
              <a:buNone/>
            </a:pPr>
            <a:r>
              <a:rPr lang="en-US" sz="2000" b="1" dirty="0">
                <a:latin typeface="Arial" panose="020B0604020202020204" pitchFamily="34" charset="0"/>
                <a:cs typeface="Arial" panose="020B0604020202020204" pitchFamily="34" charset="0"/>
              </a:rPr>
              <a:t>Employee Training</a:t>
            </a:r>
          </a:p>
          <a:p>
            <a:pPr marL="114300" indent="0">
              <a:buNone/>
            </a:pPr>
            <a:endParaRPr lang="en-US" sz="2000" dirty="0">
              <a:latin typeface="Arial" panose="020B0604020202020204" pitchFamily="34" charset="0"/>
              <a:cs typeface="Arial" panose="020B0604020202020204" pitchFamily="34" charset="0"/>
            </a:endParaRPr>
          </a:p>
          <a:p>
            <a:pPr marL="114300" indent="0">
              <a:buNone/>
            </a:pPr>
            <a:r>
              <a:rPr lang="en-CA" sz="2000" b="0" i="0" u="none" strike="noStrike" dirty="0">
                <a:solidFill>
                  <a:srgbClr val="373D3F"/>
                </a:solidFill>
                <a:effectLst/>
                <a:latin typeface="Arial" panose="020B0604020202020204" pitchFamily="34" charset="0"/>
                <a:cs typeface="Arial" panose="020B0604020202020204" pitchFamily="34" charset="0"/>
              </a:rPr>
              <a:t>Training is the act of increasing the </a:t>
            </a:r>
            <a:r>
              <a:rPr lang="en-CA" sz="2000" b="1" i="0" u="none" strike="noStrike" dirty="0">
                <a:solidFill>
                  <a:srgbClr val="373D3F"/>
                </a:solidFill>
                <a:effectLst/>
                <a:latin typeface="Arial" panose="020B0604020202020204" pitchFamily="34" charset="0"/>
                <a:cs typeface="Arial" panose="020B0604020202020204" pitchFamily="34" charset="0"/>
              </a:rPr>
              <a:t>knowledge</a:t>
            </a:r>
            <a:r>
              <a:rPr lang="en-CA" sz="2000" b="0" i="0" u="none" strike="noStrike" dirty="0">
                <a:solidFill>
                  <a:srgbClr val="373D3F"/>
                </a:solidFill>
                <a:effectLst/>
                <a:latin typeface="Arial" panose="020B0604020202020204" pitchFamily="34" charset="0"/>
                <a:cs typeface="Arial" panose="020B0604020202020204" pitchFamily="34" charset="0"/>
              </a:rPr>
              <a:t>, </a:t>
            </a:r>
            <a:r>
              <a:rPr lang="en-CA" sz="2000" b="1" i="0" u="none" strike="noStrike" dirty="0">
                <a:solidFill>
                  <a:srgbClr val="373D3F"/>
                </a:solidFill>
                <a:effectLst/>
                <a:latin typeface="Arial" panose="020B0604020202020204" pitchFamily="34" charset="0"/>
                <a:cs typeface="Arial" panose="020B0604020202020204" pitchFamily="34" charset="0"/>
              </a:rPr>
              <a:t>skills</a:t>
            </a:r>
            <a:r>
              <a:rPr lang="en-CA" sz="2000" b="0" i="0" u="none" strike="noStrike" dirty="0">
                <a:solidFill>
                  <a:srgbClr val="373D3F"/>
                </a:solidFill>
                <a:effectLst/>
                <a:latin typeface="Arial" panose="020B0604020202020204" pitchFamily="34" charset="0"/>
                <a:cs typeface="Arial" panose="020B0604020202020204" pitchFamily="34" charset="0"/>
              </a:rPr>
              <a:t>, and abilities of an employee for doing a particular job. Organizations invest in training to make sure employees can perform their jobs effectively. </a:t>
            </a:r>
            <a:endParaRPr lang="en-US" sz="2000" dirty="0">
              <a:latin typeface="Arial" panose="020B0604020202020204" pitchFamily="34" charset="0"/>
              <a:cs typeface="Arial" panose="020B0604020202020204" pitchFamily="34" charset="0"/>
            </a:endParaRPr>
          </a:p>
          <a:p>
            <a:pPr marL="114300" indent="0">
              <a:buNone/>
            </a:pP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A16C192-3A01-BD16-7D51-E5B3AF0884CF}"/>
              </a:ext>
            </a:extLst>
          </p:cNvPr>
          <p:cNvSpPr txBox="1"/>
          <p:nvPr/>
        </p:nvSpPr>
        <p:spPr>
          <a:xfrm>
            <a:off x="6137738" y="4387251"/>
            <a:ext cx="4572000" cy="692497"/>
          </a:xfrm>
          <a:prstGeom prst="rect">
            <a:avLst/>
          </a:prstGeom>
          <a:noFill/>
        </p:spPr>
        <p:txBody>
          <a:bodyPr wrap="square">
            <a:spAutoFit/>
          </a:bodyPr>
          <a:lstStyle/>
          <a:p>
            <a:pPr algn="l"/>
            <a:r>
              <a:rPr lang="en-CA" sz="1100" b="0" i="0" dirty="0">
                <a:solidFill>
                  <a:srgbClr val="111111"/>
                </a:solidFill>
                <a:effectLst/>
                <a:latin typeface="-apple-system"/>
                <a:hlinkClick r:id="rId3"/>
              </a:rPr>
              <a:t>Photo</a:t>
            </a:r>
            <a:r>
              <a:rPr lang="en-CA" sz="1100" b="0" i="0" dirty="0">
                <a:solidFill>
                  <a:srgbClr val="111111"/>
                </a:solidFill>
                <a:effectLst/>
                <a:latin typeface="-apple-system"/>
              </a:rPr>
              <a:t> by </a:t>
            </a:r>
            <a:r>
              <a:rPr lang="en-CA" sz="1100" b="0" i="0" dirty="0">
                <a:solidFill>
                  <a:srgbClr val="767676"/>
                </a:solidFill>
                <a:effectLst/>
                <a:latin typeface="-apple-system"/>
                <a:hlinkClick r:id="rId4"/>
              </a:rPr>
              <a:t>Campaign Creators</a:t>
            </a:r>
            <a:r>
              <a:rPr lang="en-CA" sz="1100" b="0" i="0" dirty="0">
                <a:solidFill>
                  <a:srgbClr val="767676"/>
                </a:solidFill>
                <a:effectLst/>
                <a:latin typeface="-apple-system"/>
              </a:rPr>
              <a:t>,</a:t>
            </a:r>
            <a:r>
              <a:rPr lang="en-CA" sz="1100" b="0" i="0" dirty="0">
                <a:solidFill>
                  <a:srgbClr val="111111"/>
                </a:solidFill>
                <a:effectLst/>
                <a:latin typeface="-apple-system"/>
              </a:rPr>
              <a:t> </a:t>
            </a:r>
            <a:r>
              <a:rPr lang="en-CA" sz="1100" dirty="0">
                <a:solidFill>
                  <a:srgbClr val="111111"/>
                </a:solidFill>
                <a:latin typeface="-apple-system"/>
                <a:hlinkClick r:id="rId5"/>
              </a:rPr>
              <a:t>Unsplash License</a:t>
            </a:r>
            <a:endParaRPr lang="en-CA" sz="1100" b="0" i="0" dirty="0">
              <a:solidFill>
                <a:srgbClr val="111111"/>
              </a:solidFill>
              <a:effectLst/>
              <a:latin typeface="-apple-system"/>
            </a:endParaRPr>
          </a:p>
          <a:p>
            <a:br>
              <a:rPr lang="en-CA" dirty="0"/>
            </a:br>
            <a:endParaRPr lang="en-US" dirty="0"/>
          </a:p>
        </p:txBody>
      </p:sp>
      <p:pic>
        <p:nvPicPr>
          <p:cNvPr id="7" name="Picture 6">
            <a:extLst>
              <a:ext uri="{FF2B5EF4-FFF2-40B4-BE49-F238E27FC236}">
                <a16:creationId xmlns:a16="http://schemas.microsoft.com/office/drawing/2014/main" id="{A457A2D6-9DCF-2F02-E97E-4E0C1D0A2C5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589085" y="1484970"/>
            <a:ext cx="4243215" cy="2828810"/>
          </a:xfrm>
          <a:prstGeom prst="rect">
            <a:avLst/>
          </a:prstGeom>
        </p:spPr>
      </p:pic>
    </p:spTree>
    <p:extLst>
      <p:ext uri="{BB962C8B-B14F-4D97-AF65-F5344CB8AC3E}">
        <p14:creationId xmlns:p14="http://schemas.microsoft.com/office/powerpoint/2010/main" val="1523918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DDC0B-8198-656B-2733-227AB2852107}"/>
              </a:ext>
            </a:extLst>
          </p:cNvPr>
          <p:cNvSpPr>
            <a:spLocks noGrp="1"/>
          </p:cNvSpPr>
          <p:nvPr>
            <p:ph type="title"/>
          </p:nvPr>
        </p:nvSpPr>
        <p:spPr/>
        <p:txBody>
          <a:bodyPr>
            <a:normAutofit fontScale="90000"/>
          </a:bodyPr>
          <a:lstStyle/>
          <a:p>
            <a:r>
              <a:rPr lang="en-US" dirty="0"/>
              <a:t>11.1 The Business Case For Training IV</a:t>
            </a:r>
            <a:br>
              <a:rPr lang="en-US" dirty="0"/>
            </a:br>
            <a:br>
              <a:rPr lang="en-US" dirty="0"/>
            </a:br>
            <a:endParaRPr lang="en-US" dirty="0"/>
          </a:p>
        </p:txBody>
      </p:sp>
      <p:sp>
        <p:nvSpPr>
          <p:cNvPr id="3" name="Text Placeholder 2">
            <a:extLst>
              <a:ext uri="{FF2B5EF4-FFF2-40B4-BE49-F238E27FC236}">
                <a16:creationId xmlns:a16="http://schemas.microsoft.com/office/drawing/2014/main" id="{3CA3AAFF-2432-3A44-7A37-7EFD9424C188}"/>
              </a:ext>
            </a:extLst>
          </p:cNvPr>
          <p:cNvSpPr>
            <a:spLocks noGrp="1"/>
          </p:cNvSpPr>
          <p:nvPr>
            <p:ph type="body" idx="1"/>
          </p:nvPr>
        </p:nvSpPr>
        <p:spPr/>
        <p:txBody>
          <a:bodyPr>
            <a:noAutofit/>
          </a:bodyPr>
          <a:lstStyle/>
          <a:p>
            <a:pPr marL="114300" indent="0">
              <a:buNone/>
            </a:pPr>
            <a:r>
              <a:rPr lang="en-US" sz="2000" b="1" dirty="0">
                <a:latin typeface="Arial" panose="020B0604020202020204" pitchFamily="34" charset="0"/>
                <a:cs typeface="Arial" panose="020B0604020202020204" pitchFamily="34" charset="0"/>
              </a:rPr>
              <a:t>Training and Development</a:t>
            </a:r>
          </a:p>
          <a:p>
            <a:pPr marL="114300" indent="0">
              <a:buNone/>
            </a:pPr>
            <a:endParaRPr lang="en-US" sz="2000" dirty="0">
              <a:latin typeface="Arial" panose="020B0604020202020204" pitchFamily="34" charset="0"/>
              <a:cs typeface="Arial" panose="020B0604020202020204" pitchFamily="34" charset="0"/>
            </a:endParaRPr>
          </a:p>
          <a:p>
            <a:pPr marL="114300" indent="0">
              <a:buNone/>
            </a:pPr>
            <a:r>
              <a:rPr lang="en-CA" sz="2000" b="1" i="0" u="none" strike="noStrike" dirty="0">
                <a:solidFill>
                  <a:srgbClr val="373D3F"/>
                </a:solidFill>
                <a:effectLst/>
                <a:latin typeface="Arial" panose="020B0604020202020204" pitchFamily="34" charset="0"/>
                <a:cs typeface="Arial" panose="020B0604020202020204" pitchFamily="34" charset="0"/>
              </a:rPr>
              <a:t>Training</a:t>
            </a:r>
            <a:r>
              <a:rPr lang="en-US" sz="2000" b="1" i="0" u="none" strike="noStrike" dirty="0">
                <a:solidFill>
                  <a:srgbClr val="373D3F"/>
                </a:solidFill>
                <a:effectLst/>
                <a:latin typeface="Arial" panose="020B0604020202020204" pitchFamily="34" charset="0"/>
                <a:cs typeface="Arial" panose="020B0604020202020204" pitchFamily="34" charset="0"/>
              </a:rPr>
              <a:t>- </a:t>
            </a:r>
            <a:r>
              <a:rPr lang="en-CA" sz="2000" b="0" i="0" u="none" strike="noStrike" dirty="0">
                <a:solidFill>
                  <a:srgbClr val="373D3F"/>
                </a:solidFill>
                <a:effectLst/>
                <a:latin typeface="Arial" panose="020B0604020202020204" pitchFamily="34" charset="0"/>
                <a:cs typeface="Arial" panose="020B0604020202020204" pitchFamily="34" charset="0"/>
              </a:rPr>
              <a:t>Refers to formal and planned efforts to help employees acquire knowledge, skills, and abilities to improve performance in their current job. </a:t>
            </a:r>
          </a:p>
          <a:p>
            <a:pPr marL="114300" indent="0">
              <a:buNone/>
            </a:pPr>
            <a:endParaRPr lang="en-CA" sz="2000" dirty="0">
              <a:solidFill>
                <a:srgbClr val="373D3F"/>
              </a:solidFill>
              <a:latin typeface="Arial" panose="020B0604020202020204" pitchFamily="34" charset="0"/>
              <a:cs typeface="Arial" panose="020B0604020202020204" pitchFamily="34" charset="0"/>
            </a:endParaRPr>
          </a:p>
          <a:p>
            <a:pPr marL="114300" indent="0">
              <a:buNone/>
            </a:pPr>
            <a:r>
              <a:rPr lang="en-CA" sz="2000" b="1" i="0" u="none" strike="noStrike" dirty="0">
                <a:solidFill>
                  <a:srgbClr val="373D3F"/>
                </a:solidFill>
                <a:effectLst/>
                <a:latin typeface="Arial" panose="020B0604020202020204" pitchFamily="34" charset="0"/>
                <a:cs typeface="Arial" panose="020B0604020202020204" pitchFamily="34" charset="0"/>
              </a:rPr>
              <a:t>Development- </a:t>
            </a:r>
            <a:r>
              <a:rPr lang="en-CA" sz="2000" b="0" i="0" u="none" strike="noStrike" dirty="0">
                <a:solidFill>
                  <a:srgbClr val="373D3F"/>
                </a:solidFill>
                <a:effectLst/>
                <a:latin typeface="Arial" panose="020B0604020202020204" pitchFamily="34" charset="0"/>
                <a:cs typeface="Arial" panose="020B0604020202020204" pitchFamily="34" charset="0"/>
              </a:rPr>
              <a:t>Refers to formal and planned efforts to help employees acquire the knowledge, skills, and abilities required to perform future job responsibilities and for the long-term achievement of individual goals and/or organizational objectives.</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6168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43B1C-DF2C-A365-574C-F601377437AB}"/>
              </a:ext>
            </a:extLst>
          </p:cNvPr>
          <p:cNvSpPr>
            <a:spLocks noGrp="1"/>
          </p:cNvSpPr>
          <p:nvPr>
            <p:ph type="title"/>
          </p:nvPr>
        </p:nvSpPr>
        <p:spPr/>
        <p:txBody>
          <a:bodyPr>
            <a:normAutofit fontScale="90000"/>
          </a:bodyPr>
          <a:lstStyle/>
          <a:p>
            <a:r>
              <a:rPr lang="en-US" dirty="0"/>
              <a:t>11.1 The Business Case For Training V</a:t>
            </a:r>
            <a:br>
              <a:rPr lang="en-US" dirty="0"/>
            </a:br>
            <a:br>
              <a:rPr lang="en-US" dirty="0"/>
            </a:br>
            <a:endParaRPr lang="en-US" dirty="0"/>
          </a:p>
        </p:txBody>
      </p:sp>
      <p:sp>
        <p:nvSpPr>
          <p:cNvPr id="3" name="Text Placeholder 2">
            <a:extLst>
              <a:ext uri="{FF2B5EF4-FFF2-40B4-BE49-F238E27FC236}">
                <a16:creationId xmlns:a16="http://schemas.microsoft.com/office/drawing/2014/main" id="{212E0B86-8E8D-F6C2-1366-6F848543F49C}"/>
              </a:ext>
            </a:extLst>
          </p:cNvPr>
          <p:cNvSpPr>
            <a:spLocks noGrp="1"/>
          </p:cNvSpPr>
          <p:nvPr>
            <p:ph type="body" idx="1"/>
          </p:nvPr>
        </p:nvSpPr>
        <p:spPr>
          <a:xfrm>
            <a:off x="311699" y="1229875"/>
            <a:ext cx="8520599" cy="3339000"/>
          </a:xfrm>
        </p:spPr>
        <p:txBody>
          <a:bodyPr>
            <a:noAutofit/>
          </a:bodyPr>
          <a:lstStyle/>
          <a:p>
            <a:pPr marL="114300" indent="0">
              <a:buNone/>
            </a:pPr>
            <a:r>
              <a:rPr lang="en-US" b="1" dirty="0">
                <a:latin typeface="Arial" panose="020B0604020202020204" pitchFamily="34" charset="0"/>
                <a:cs typeface="Arial" panose="020B0604020202020204" pitchFamily="34" charset="0"/>
              </a:rPr>
              <a:t>Employee Orientation</a:t>
            </a:r>
          </a:p>
          <a:p>
            <a:pPr marL="114300" indent="0">
              <a:buNone/>
            </a:pPr>
            <a:endParaRPr lang="en-US" dirty="0">
              <a:latin typeface="Arial" panose="020B0604020202020204" pitchFamily="34" charset="0"/>
              <a:cs typeface="Arial" panose="020B0604020202020204" pitchFamily="34" charset="0"/>
            </a:endParaRPr>
          </a:p>
          <a:p>
            <a:pPr marL="114300" indent="0">
              <a:buNone/>
            </a:pPr>
            <a:r>
              <a:rPr lang="en-CA" b="1" i="0" u="none" strike="noStrike" dirty="0">
                <a:solidFill>
                  <a:srgbClr val="373D3F"/>
                </a:solidFill>
                <a:effectLst/>
                <a:latin typeface="Arial" panose="020B0604020202020204" pitchFamily="34" charset="0"/>
                <a:cs typeface="Arial" panose="020B0604020202020204" pitchFamily="34" charset="0"/>
              </a:rPr>
              <a:t>Employee orientation</a:t>
            </a:r>
            <a:r>
              <a:rPr lang="en-CA" b="0" i="0" u="none" strike="noStrike" dirty="0">
                <a:solidFill>
                  <a:srgbClr val="373D3F"/>
                </a:solidFill>
                <a:effectLst/>
                <a:latin typeface="Arial" panose="020B0604020202020204" pitchFamily="34" charset="0"/>
                <a:cs typeface="Arial" panose="020B0604020202020204" pitchFamily="34" charset="0"/>
              </a:rPr>
              <a:t> is the process used for welcoming a new employee into the organization. </a:t>
            </a:r>
          </a:p>
          <a:p>
            <a:pPr marL="114300" indent="0">
              <a:buNone/>
            </a:pPr>
            <a:r>
              <a:rPr lang="en-CA" b="0" i="0" u="none" strike="noStrike" dirty="0">
                <a:solidFill>
                  <a:srgbClr val="373D3F"/>
                </a:solidFill>
                <a:effectLst/>
                <a:latin typeface="Arial" panose="020B0604020202020204" pitchFamily="34" charset="0"/>
                <a:cs typeface="Arial" panose="020B0604020202020204" pitchFamily="34" charset="0"/>
              </a:rPr>
              <a:t>The objectives of employee orientation are as follows:</a:t>
            </a:r>
            <a:endParaRPr lang="en-US" b="0" i="0" u="none" strike="noStrike" dirty="0">
              <a:solidFill>
                <a:srgbClr val="373D3F"/>
              </a:solidFill>
              <a:effectLst/>
              <a:latin typeface="Arial" panose="020B0604020202020204" pitchFamily="34" charset="0"/>
              <a:cs typeface="Arial" panose="020B0604020202020204" pitchFamily="34" charset="0"/>
            </a:endParaRPr>
          </a:p>
          <a:p>
            <a:pPr marL="114300" indent="0">
              <a:buNone/>
            </a:pPr>
            <a:endParaRPr lang="en-US" dirty="0">
              <a:solidFill>
                <a:srgbClr val="373D3F"/>
              </a:solidFill>
              <a:latin typeface="Arial" panose="020B0604020202020204" pitchFamily="34" charset="0"/>
              <a:cs typeface="Arial" panose="020B0604020202020204" pitchFamily="34" charset="0"/>
            </a:endParaRPr>
          </a:p>
          <a:p>
            <a:r>
              <a:rPr lang="en-CA" i="0" u="none" strike="noStrike" dirty="0">
                <a:solidFill>
                  <a:srgbClr val="373D3F"/>
                </a:solidFill>
                <a:effectLst/>
                <a:latin typeface="Arial" panose="020B0604020202020204" pitchFamily="34" charset="0"/>
                <a:cs typeface="Arial" panose="020B0604020202020204" pitchFamily="34" charset="0"/>
              </a:rPr>
              <a:t>To reduce start-up costs.</a:t>
            </a:r>
          </a:p>
          <a:p>
            <a:r>
              <a:rPr lang="en-CA" i="0" u="none" strike="noStrike" dirty="0">
                <a:solidFill>
                  <a:srgbClr val="373D3F"/>
                </a:solidFill>
                <a:effectLst/>
                <a:latin typeface="Arial" panose="020B0604020202020204" pitchFamily="34" charset="0"/>
                <a:cs typeface="Arial" panose="020B0604020202020204" pitchFamily="34" charset="0"/>
              </a:rPr>
              <a:t>To reduce anxiety</a:t>
            </a:r>
            <a:endParaRPr lang="en-CA" dirty="0">
              <a:solidFill>
                <a:srgbClr val="373D3F"/>
              </a:solidFill>
              <a:latin typeface="Arial" panose="020B0604020202020204" pitchFamily="34" charset="0"/>
              <a:cs typeface="Arial" panose="020B0604020202020204" pitchFamily="34" charset="0"/>
            </a:endParaRPr>
          </a:p>
          <a:p>
            <a:r>
              <a:rPr lang="en-CA" i="0" u="none" strike="noStrike" dirty="0">
                <a:solidFill>
                  <a:srgbClr val="373D3F"/>
                </a:solidFill>
                <a:effectLst/>
                <a:latin typeface="Arial" panose="020B0604020202020204" pitchFamily="34" charset="0"/>
                <a:cs typeface="Arial" panose="020B0604020202020204" pitchFamily="34" charset="0"/>
              </a:rPr>
              <a:t>To reduce employee turnover</a:t>
            </a:r>
          </a:p>
          <a:p>
            <a:r>
              <a:rPr lang="en-CA" i="0" u="none" strike="noStrike" dirty="0">
                <a:solidFill>
                  <a:srgbClr val="373D3F"/>
                </a:solidFill>
                <a:effectLst/>
                <a:latin typeface="Arial" panose="020B0604020202020204" pitchFamily="34" charset="0"/>
                <a:cs typeface="Arial" panose="020B0604020202020204" pitchFamily="34" charset="0"/>
              </a:rPr>
              <a:t>To save time for the supervisor and coworkers</a:t>
            </a:r>
          </a:p>
          <a:p>
            <a:r>
              <a:rPr lang="en-CA" i="0" u="none" strike="noStrike" dirty="0">
                <a:solidFill>
                  <a:srgbClr val="373D3F"/>
                </a:solidFill>
                <a:effectLst/>
                <a:latin typeface="Arial" panose="020B0604020202020204" pitchFamily="34" charset="0"/>
                <a:cs typeface="Arial" panose="020B0604020202020204" pitchFamily="34" charset="0"/>
              </a:rPr>
              <a:t>To set expectations and attitudes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7236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FD561-E132-AC3F-52B0-C27AA9B6E49E}"/>
              </a:ext>
            </a:extLst>
          </p:cNvPr>
          <p:cNvSpPr>
            <a:spLocks noGrp="1"/>
          </p:cNvSpPr>
          <p:nvPr>
            <p:ph type="title"/>
          </p:nvPr>
        </p:nvSpPr>
        <p:spPr/>
        <p:txBody>
          <a:bodyPr>
            <a:normAutofit fontScale="90000"/>
          </a:bodyPr>
          <a:lstStyle/>
          <a:p>
            <a:r>
              <a:rPr lang="en-US" dirty="0"/>
              <a:t>11.2 Training Delivery Methods I</a:t>
            </a:r>
            <a:br>
              <a:rPr lang="en-US" dirty="0"/>
            </a:br>
            <a:br>
              <a:rPr lang="en-US" dirty="0"/>
            </a:br>
            <a:endParaRPr lang="en-US" dirty="0"/>
          </a:p>
        </p:txBody>
      </p:sp>
      <p:sp>
        <p:nvSpPr>
          <p:cNvPr id="3" name="Text Placeholder 2">
            <a:extLst>
              <a:ext uri="{FF2B5EF4-FFF2-40B4-BE49-F238E27FC236}">
                <a16:creationId xmlns:a16="http://schemas.microsoft.com/office/drawing/2014/main" id="{204BD3C7-22F7-78EE-DEEA-88FAD3CF7ED5}"/>
              </a:ext>
            </a:extLst>
          </p:cNvPr>
          <p:cNvSpPr>
            <a:spLocks noGrp="1"/>
          </p:cNvSpPr>
          <p:nvPr>
            <p:ph type="body" idx="1"/>
          </p:nvPr>
        </p:nvSpPr>
        <p:spPr/>
        <p:txBody>
          <a:bodyPr>
            <a:normAutofit/>
          </a:bodyPr>
          <a:lstStyle/>
          <a:p>
            <a:pPr marL="114300" indent="0">
              <a:buNone/>
            </a:pPr>
            <a:r>
              <a:rPr lang="en-US" sz="2000" b="1" dirty="0">
                <a:latin typeface="Arial" panose="020B0604020202020204" pitchFamily="34" charset="0"/>
                <a:cs typeface="Arial" panose="020B0604020202020204" pitchFamily="34" charset="0"/>
              </a:rPr>
              <a:t>Training Program Development Framework</a:t>
            </a:r>
          </a:p>
          <a:p>
            <a:pPr marL="114300" indent="0">
              <a:buNone/>
            </a:pPr>
            <a:endParaRPr lang="en-US" sz="2000" dirty="0">
              <a:latin typeface="Arial" panose="020B0604020202020204" pitchFamily="34" charset="0"/>
              <a:cs typeface="Arial" panose="020B0604020202020204" pitchFamily="34" charset="0"/>
            </a:endParaRPr>
          </a:p>
          <a:p>
            <a:pPr marL="114300" indent="0">
              <a:buNone/>
            </a:pPr>
            <a:r>
              <a:rPr lang="en-CA" sz="2000" i="0" u="none" strike="noStrike" dirty="0">
                <a:solidFill>
                  <a:srgbClr val="373D3F"/>
                </a:solidFill>
                <a:effectLst/>
                <a:latin typeface="Arial" panose="020B0604020202020204" pitchFamily="34" charset="0"/>
                <a:cs typeface="Arial" panose="020B0604020202020204" pitchFamily="34" charset="0"/>
              </a:rPr>
              <a:t>The framework for developing a training program are as follows:</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r>
              <a:rPr lang="en-CA" sz="2000" i="0" u="none" strike="noStrike" dirty="0">
                <a:solidFill>
                  <a:srgbClr val="373D3F"/>
                </a:solidFill>
                <a:effectLst/>
                <a:latin typeface="Arial" panose="020B0604020202020204" pitchFamily="34" charset="0"/>
                <a:cs typeface="Arial" panose="020B0604020202020204" pitchFamily="34" charset="0"/>
              </a:rPr>
              <a:t>Needs assessment and learning objectives</a:t>
            </a:r>
            <a:endParaRPr lang="en-US" sz="2000" i="0" u="none" strike="noStrike" dirty="0">
              <a:solidFill>
                <a:srgbClr val="373D3F"/>
              </a:solidFill>
              <a:effectLst/>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Learning Strategies.</a:t>
            </a:r>
          </a:p>
          <a:p>
            <a:r>
              <a:rPr lang="en-CA" sz="2000" i="0" u="none" strike="noStrike" dirty="0">
                <a:solidFill>
                  <a:srgbClr val="373D3F"/>
                </a:solidFill>
                <a:effectLst/>
                <a:latin typeface="Arial" panose="020B0604020202020204" pitchFamily="34" charset="0"/>
                <a:cs typeface="Arial" panose="020B0604020202020204" pitchFamily="34" charset="0"/>
              </a:rPr>
              <a:t>Delivery mode</a:t>
            </a:r>
            <a:endParaRPr lang="en-US" sz="2000" i="0" u="none" strike="noStrike" dirty="0">
              <a:solidFill>
                <a:srgbClr val="373D3F"/>
              </a:solidFill>
              <a:effectLst/>
              <a:latin typeface="Arial" panose="020B0604020202020204" pitchFamily="34" charset="0"/>
              <a:cs typeface="Arial" panose="020B0604020202020204" pitchFamily="34" charset="0"/>
            </a:endParaRPr>
          </a:p>
          <a:p>
            <a:r>
              <a:rPr lang="en-CA" sz="2000" i="0" u="none" strike="noStrike" dirty="0">
                <a:solidFill>
                  <a:srgbClr val="373D3F"/>
                </a:solidFill>
                <a:effectLst/>
                <a:latin typeface="Arial" panose="020B0604020202020204" pitchFamily="34" charset="0"/>
                <a:cs typeface="Arial" panose="020B0604020202020204" pitchFamily="34" charset="0"/>
              </a:rPr>
              <a:t>Budget</a:t>
            </a:r>
            <a:endParaRPr lang="en-US" sz="2000" dirty="0">
              <a:solidFill>
                <a:srgbClr val="373D3F"/>
              </a:solidFill>
              <a:latin typeface="Arial" panose="020B0604020202020204" pitchFamily="34" charset="0"/>
              <a:cs typeface="Arial" panose="020B0604020202020204" pitchFamily="34" charset="0"/>
            </a:endParaRPr>
          </a:p>
          <a:p>
            <a:r>
              <a:rPr lang="en-CA" sz="2000" i="0" u="none" strike="noStrike" dirty="0">
                <a:solidFill>
                  <a:srgbClr val="373D3F"/>
                </a:solidFill>
                <a:effectLst/>
                <a:latin typeface="Arial" panose="020B0604020202020204" pitchFamily="34" charset="0"/>
                <a:cs typeface="Arial" panose="020B0604020202020204" pitchFamily="34" charset="0"/>
              </a:rPr>
              <a:t>Content.</a:t>
            </a:r>
            <a:endParaRPr lang="en-US" sz="2000" i="0" u="none" strike="noStrike" dirty="0">
              <a:solidFill>
                <a:srgbClr val="373D3F"/>
              </a:solidFill>
              <a:effectLst/>
              <a:latin typeface="Arial" panose="020B0604020202020204" pitchFamily="34" charset="0"/>
              <a:cs typeface="Arial" panose="020B0604020202020204" pitchFamily="34" charset="0"/>
            </a:endParaRPr>
          </a:p>
          <a:p>
            <a:r>
              <a:rPr lang="en-CA" sz="2000" i="0" u="none" strike="noStrike" dirty="0">
                <a:solidFill>
                  <a:srgbClr val="373D3F"/>
                </a:solidFill>
                <a:effectLst/>
                <a:latin typeface="Arial" panose="020B0604020202020204" pitchFamily="34" charset="0"/>
                <a:cs typeface="Arial" panose="020B0604020202020204" pitchFamily="34" charset="0"/>
              </a:rPr>
              <a:t>Timelines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9330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CB04E-9228-68D6-3016-A9431F0E980C}"/>
              </a:ext>
            </a:extLst>
          </p:cNvPr>
          <p:cNvSpPr>
            <a:spLocks noGrp="1"/>
          </p:cNvSpPr>
          <p:nvPr>
            <p:ph type="title"/>
          </p:nvPr>
        </p:nvSpPr>
        <p:spPr/>
        <p:txBody>
          <a:bodyPr>
            <a:normAutofit fontScale="90000"/>
          </a:bodyPr>
          <a:lstStyle/>
          <a:p>
            <a:r>
              <a:rPr lang="en-US" dirty="0"/>
              <a:t>11.2 Training Delivery Methods II</a:t>
            </a:r>
            <a:br>
              <a:rPr lang="en-US" dirty="0"/>
            </a:br>
            <a:br>
              <a:rPr lang="en-US" dirty="0"/>
            </a:br>
            <a:endParaRPr lang="en-US" dirty="0"/>
          </a:p>
        </p:txBody>
      </p:sp>
      <p:sp>
        <p:nvSpPr>
          <p:cNvPr id="3" name="Text Placeholder 2">
            <a:extLst>
              <a:ext uri="{FF2B5EF4-FFF2-40B4-BE49-F238E27FC236}">
                <a16:creationId xmlns:a16="http://schemas.microsoft.com/office/drawing/2014/main" id="{D72B0CFD-FB9E-7B29-2993-E3336E970910}"/>
              </a:ext>
            </a:extLst>
          </p:cNvPr>
          <p:cNvSpPr>
            <a:spLocks noGrp="1"/>
          </p:cNvSpPr>
          <p:nvPr>
            <p:ph type="body" idx="1"/>
          </p:nvPr>
        </p:nvSpPr>
        <p:spPr/>
        <p:txBody>
          <a:bodyPr>
            <a:noAutofit/>
          </a:bodyPr>
          <a:lstStyle/>
          <a:p>
            <a:pPr marL="114300" indent="0">
              <a:buNone/>
            </a:pPr>
            <a:r>
              <a:rPr lang="en-US" sz="2000" b="1" dirty="0">
                <a:latin typeface="Arial" panose="020B0604020202020204" pitchFamily="34" charset="0"/>
                <a:cs typeface="Arial" panose="020B0604020202020204" pitchFamily="34" charset="0"/>
              </a:rPr>
              <a:t>Step 1: Needs Assessment &amp; Learning Objective </a:t>
            </a:r>
          </a:p>
          <a:p>
            <a:pPr marL="114300" indent="0">
              <a:buNone/>
            </a:pPr>
            <a:endParaRPr lang="en-US" sz="2000" dirty="0">
              <a:latin typeface="Arial" panose="020B0604020202020204" pitchFamily="34" charset="0"/>
              <a:cs typeface="Arial" panose="020B0604020202020204" pitchFamily="34" charset="0"/>
            </a:endParaRPr>
          </a:p>
          <a:p>
            <a:pPr marL="114300" indent="0" algn="l">
              <a:buNone/>
            </a:pPr>
            <a:r>
              <a:rPr lang="en-CA" sz="2000" b="0" dirty="0">
                <a:effectLst/>
                <a:latin typeface="Arial" panose="020B0604020202020204" pitchFamily="34" charset="0"/>
                <a:cs typeface="Arial" panose="020B0604020202020204" pitchFamily="34" charset="0"/>
              </a:rPr>
              <a:t>The first step in developing a training program is to determine exactly what the organization needs in terms of training. There are three levels of training needs assessment: </a:t>
            </a:r>
            <a:r>
              <a:rPr lang="en-CA" sz="2000" b="1" dirty="0">
                <a:effectLst/>
                <a:latin typeface="Arial" panose="020B0604020202020204" pitchFamily="34" charset="0"/>
                <a:cs typeface="Arial" panose="020B0604020202020204" pitchFamily="34" charset="0"/>
              </a:rPr>
              <a:t>organizational assessment, occupational (task) assessment, </a:t>
            </a:r>
            <a:r>
              <a:rPr lang="en-CA" sz="2000" b="0" dirty="0">
                <a:effectLst/>
                <a:latin typeface="Arial" panose="020B0604020202020204" pitchFamily="34" charset="0"/>
                <a:cs typeface="Arial" panose="020B0604020202020204" pitchFamily="34" charset="0"/>
              </a:rPr>
              <a:t>and</a:t>
            </a:r>
            <a:r>
              <a:rPr lang="en-CA" sz="2000" b="1" dirty="0">
                <a:effectLst/>
                <a:latin typeface="Arial" panose="020B0604020202020204" pitchFamily="34" charset="0"/>
                <a:cs typeface="Arial" panose="020B0604020202020204" pitchFamily="34" charset="0"/>
              </a:rPr>
              <a:t> individual assessment</a:t>
            </a:r>
            <a:r>
              <a:rPr lang="en-CA" sz="2000" b="0" dirty="0">
                <a:effectLst/>
                <a:latin typeface="Arial" panose="020B0604020202020204" pitchFamily="34" charset="0"/>
                <a:cs typeface="Arial" panose="020B0604020202020204" pitchFamily="34" charset="0"/>
              </a:rPr>
              <a:t>.</a:t>
            </a:r>
          </a:p>
          <a:p>
            <a:pPr marL="114300" indent="0" algn="l">
              <a:buNone/>
            </a:pPr>
            <a:endParaRPr lang="en-CA" sz="2000" dirty="0">
              <a:latin typeface="Arial" panose="020B0604020202020204" pitchFamily="34" charset="0"/>
              <a:cs typeface="Arial" panose="020B0604020202020204" pitchFamily="34" charset="0"/>
            </a:endParaRPr>
          </a:p>
          <a:p>
            <a:pPr marL="114300" indent="0" algn="l">
              <a:buNone/>
            </a:pPr>
            <a:endParaRPr lang="en-CA" sz="2000" b="0" dirty="0">
              <a:effectLst/>
              <a:latin typeface="Arial" panose="020B0604020202020204" pitchFamily="34" charset="0"/>
              <a:cs typeface="Arial" panose="020B0604020202020204" pitchFamily="34" charset="0"/>
            </a:endParaRPr>
          </a:p>
          <a:p>
            <a:pPr marL="114300" indent="0">
              <a:buNone/>
            </a:pPr>
            <a:r>
              <a:rPr lang="en-CA" sz="2000" b="0" i="0" u="none" strike="noStrike" dirty="0">
                <a:solidFill>
                  <a:srgbClr val="373D3F"/>
                </a:solidFill>
                <a:effectLst/>
                <a:latin typeface="Encode Sans"/>
              </a:rPr>
              <a:t>A</a:t>
            </a:r>
            <a:r>
              <a:rPr lang="en-CA" sz="2000" b="1" i="0" u="none" strike="noStrike" dirty="0">
                <a:solidFill>
                  <a:srgbClr val="373D3F"/>
                </a:solidFill>
                <a:effectLst/>
                <a:latin typeface="Encode Sans"/>
              </a:rPr>
              <a:t> learning objective</a:t>
            </a:r>
            <a:r>
              <a:rPr lang="en-CA" sz="2000" b="0" i="0" u="none" strike="noStrike" dirty="0">
                <a:solidFill>
                  <a:srgbClr val="373D3F"/>
                </a:solidFill>
                <a:effectLst/>
                <a:latin typeface="Encode Sans"/>
              </a:rPr>
              <a:t> is what you want the learner to be able to do, explain, or demonstrate at the end of the training period</a:t>
            </a:r>
            <a:endParaRPr lang="en-US" sz="2000" b="0" i="0" u="none" strike="noStrike" dirty="0">
              <a:solidFill>
                <a:srgbClr val="373D3F"/>
              </a:solidFill>
              <a:effectLst/>
              <a:latin typeface="Encode Sans"/>
            </a:endParaRPr>
          </a:p>
          <a:p>
            <a:pPr marL="114300" indent="0">
              <a:buNone/>
            </a:pPr>
            <a:endParaRPr lang="en-CA" sz="2000" dirty="0">
              <a:effectLst/>
              <a:latin typeface="Arial" panose="020B0604020202020204" pitchFamily="34" charset="0"/>
              <a:cs typeface="Arial" panose="020B0604020202020204" pitchFamily="34" charset="0"/>
            </a:endParaRPr>
          </a:p>
          <a:p>
            <a:pPr marL="114300" indent="0">
              <a:buNone/>
            </a:pPr>
            <a:br>
              <a:rPr lang="en-CA" sz="2000" dirty="0">
                <a:effectLst/>
                <a:latin typeface="Arial" panose="020B0604020202020204" pitchFamily="34" charset="0"/>
                <a:cs typeface="Arial" panose="020B0604020202020204" pitchFamily="34" charset="0"/>
              </a:rPr>
            </a:br>
            <a:endParaRPr lang="en-CA" sz="2000" dirty="0">
              <a:effectLst/>
              <a:latin typeface="Arial" panose="020B0604020202020204" pitchFamily="34" charset="0"/>
              <a:cs typeface="Arial" panose="020B0604020202020204" pitchFamily="34" charset="0"/>
            </a:endParaRPr>
          </a:p>
          <a:p>
            <a:pPr marL="114300" indent="0">
              <a:buNone/>
            </a:pP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3298351"/>
      </p:ext>
    </p:extLst>
  </p:cSld>
  <p:clrMapOvr>
    <a:masterClrMapping/>
  </p:clrMapOvr>
</p:sld>
</file>

<file path=ppt/theme/theme1.xml><?xml version="1.0" encoding="utf-8"?>
<a:theme xmlns:a="http://schemas.openxmlformats.org/drawingml/2006/main" name="Geometric">
  <a:themeElements>
    <a:clrScheme name="Custom 31">
      <a:dk1>
        <a:srgbClr val="006A83"/>
      </a:dk1>
      <a:lt1>
        <a:srgbClr val="FFFFFF"/>
      </a:lt1>
      <a:dk2>
        <a:srgbClr val="434343"/>
      </a:dk2>
      <a:lt2>
        <a:srgbClr val="999999"/>
      </a:lt2>
      <a:accent1>
        <a:srgbClr val="68DBF7"/>
      </a:accent1>
      <a:accent2>
        <a:srgbClr val="52AEC4"/>
      </a:accent2>
      <a:accent3>
        <a:srgbClr val="1BD3FF"/>
      </a:accent3>
      <a:accent4>
        <a:srgbClr val="434343"/>
      </a:accent4>
      <a:accent5>
        <a:srgbClr val="7BA1AB"/>
      </a:accent5>
      <a:accent6>
        <a:srgbClr val="B3EBF9"/>
      </a:accent6>
      <a:hlink>
        <a:srgbClr val="0070C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16148</TotalTime>
  <Words>3055</Words>
  <Application>Microsoft Office PowerPoint</Application>
  <PresentationFormat>On-screen Show (16:9)</PresentationFormat>
  <Paragraphs>205</Paragraphs>
  <Slides>16</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-apple-system</vt:lpstr>
      <vt:lpstr>Arial</vt:lpstr>
      <vt:lpstr>Calibri</vt:lpstr>
      <vt:lpstr>Roboto</vt:lpstr>
      <vt:lpstr>Encode Sans</vt:lpstr>
      <vt:lpstr>Raleway</vt:lpstr>
      <vt:lpstr>Geometric</vt:lpstr>
      <vt:lpstr>Human Resources for Operations Managers  </vt:lpstr>
      <vt:lpstr>Learning Outcomes </vt:lpstr>
      <vt:lpstr>11.1 The Business Case For Training I  </vt:lpstr>
      <vt:lpstr>11.1 The Business Case For Training II  </vt:lpstr>
      <vt:lpstr>11.1 The Business Case For Training III  </vt:lpstr>
      <vt:lpstr>11.1 The Business Case For Training IV  </vt:lpstr>
      <vt:lpstr>11.1 The Business Case For Training V  </vt:lpstr>
      <vt:lpstr>11.2 Training Delivery Methods I  </vt:lpstr>
      <vt:lpstr>11.2 Training Delivery Methods II  </vt:lpstr>
      <vt:lpstr>11.2 Training Delivery Methods III  </vt:lpstr>
      <vt:lpstr>11.2 Training Delivery Methods IV  </vt:lpstr>
      <vt:lpstr>11.2 Training Delivery Methods V  </vt:lpstr>
      <vt:lpstr>11.2 Training Delivery Methods VI  </vt:lpstr>
      <vt:lpstr>11.2 Training Delivery Methods VII  </vt:lpstr>
      <vt:lpstr>11.2 Training Delivery Methods VIII  </vt:lpstr>
      <vt:lpstr>11.3 Key Takeaways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Psychology, Communication, and The Canadian Workplace</dc:title>
  <dc:creator>Fanshawe College</dc:creator>
  <cp:lastModifiedBy>Steeves, Catherine</cp:lastModifiedBy>
  <cp:revision>29</cp:revision>
  <dcterms:modified xsi:type="dcterms:W3CDTF">2023-12-12T16:29:38Z</dcterms:modified>
</cp:coreProperties>
</file>