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373" r:id="rId4"/>
    <p:sldId id="374" r:id="rId5"/>
    <p:sldId id="375" r:id="rId6"/>
    <p:sldId id="376" r:id="rId7"/>
    <p:sldId id="377" r:id="rId8"/>
    <p:sldId id="378" r:id="rId9"/>
    <p:sldId id="380" r:id="rId10"/>
    <p:sldId id="384" r:id="rId11"/>
    <p:sldId id="392" r:id="rId12"/>
    <p:sldId id="393" r:id="rId13"/>
    <p:sldId id="394" r:id="rId14"/>
    <p:sldId id="381" r:id="rId15"/>
    <p:sldId id="382" r:id="rId16"/>
    <p:sldId id="383" r:id="rId17"/>
    <p:sldId id="385" r:id="rId18"/>
    <p:sldId id="391" r:id="rId19"/>
    <p:sldId id="386" r:id="rId20"/>
    <p:sldId id="390" r:id="rId21"/>
    <p:sldId id="369" r:id="rId22"/>
    <p:sldId id="370" r:id="rId23"/>
    <p:sldId id="371" r:id="rId24"/>
    <p:sldId id="372" r:id="rId25"/>
    <p:sldId id="388" r:id="rId26"/>
    <p:sldId id="389" r:id="rId27"/>
    <p:sldId id="387" r:id="rId28"/>
    <p:sldId id="367"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Raleway"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73" autoAdjust="0"/>
    <p:restoredTop sz="77930" autoAdjust="0"/>
  </p:normalViewPr>
  <p:slideViewPr>
    <p:cSldViewPr snapToGrid="0">
      <p:cViewPr varScale="1">
        <p:scale>
          <a:sx n="97" d="100"/>
          <a:sy n="97" d="100"/>
        </p:scale>
        <p:origin x="90"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usinessnewsdaily.com/2377-social-media-hiring.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oc.esdc.gc.ca/"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onetonline.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dingeconomics.com/canada/unemployment-rat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Recruiting agencies and individual professional recruiters (‘head-hunters’) have a constant pipeline of possible candidates in case a position should arise that would be a good match</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Corporate recruiter. </a:t>
            </a:r>
            <a:r>
              <a:rPr lang="en-CA" b="0" i="0" u="none" strike="noStrike" dirty="0">
                <a:solidFill>
                  <a:srgbClr val="373D3F"/>
                </a:solidFill>
                <a:effectLst/>
                <a:latin typeface="Encode Sans"/>
              </a:rPr>
              <a:t>A corporate recruiter is an employee within a company who focuses entirely on recruiting for his or her company. Corporate recruiters are contracted by the company for which they are recruiting. This type of recruiter may be focused on a specific area, such as technical recruiting.</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Temporary recruitment or staffing firm. </a:t>
            </a:r>
            <a:r>
              <a:rPr lang="en-CA" b="0" i="0" u="none" strike="noStrike" dirty="0">
                <a:solidFill>
                  <a:srgbClr val="373D3F"/>
                </a:solidFill>
                <a:effectLst/>
                <a:latin typeface="Encode Sans"/>
              </a:rPr>
              <a:t>Suppose your receptionist is going on medical leave and you need to hire somebody to replace him or her, but you do not want a long-term hire. You can utilize the services of a temporary recruitment firm to send you qualified candidates who are willing to work shorter contracts.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Executive search firm. </a:t>
            </a:r>
            <a:r>
              <a:rPr lang="en-CA" b="0" i="0" u="none" strike="noStrike" dirty="0">
                <a:solidFill>
                  <a:srgbClr val="373D3F"/>
                </a:solidFill>
                <a:effectLst/>
                <a:latin typeface="Encode Sans"/>
              </a:rPr>
              <a:t>These firms are focused on high-level management positions, such as director, VP, and CEO roles. They typically charge 10–20 percent of the first year salary, so they can be quite expensive. However, they do an extensive amount of the upfront work, presenting candidates who have been pre-screened and interviewed, and effectively a ‘short-list’ candidate.</a:t>
            </a:r>
          </a:p>
        </p:txBody>
      </p:sp>
    </p:spTree>
    <p:extLst>
      <p:ext uri="{BB962C8B-B14F-4D97-AF65-F5344CB8AC3E}">
        <p14:creationId xmlns:p14="http://schemas.microsoft.com/office/powerpoint/2010/main" val="379383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The internet is proliferated with job posting websites hosted by different providers and available to any company wanting to post their available jobs. </a:t>
            </a:r>
            <a:endParaRPr lang="en-US" dirty="0"/>
          </a:p>
        </p:txBody>
      </p:sp>
    </p:spTree>
    <p:extLst>
      <p:ext uri="{BB962C8B-B14F-4D97-AF65-F5344CB8AC3E}">
        <p14:creationId xmlns:p14="http://schemas.microsoft.com/office/powerpoint/2010/main" val="19861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Arial" panose="020B0604020202020204" pitchFamily="34" charset="0"/>
                <a:cs typeface="Arial" panose="020B0604020202020204" pitchFamily="34" charset="0"/>
              </a:rPr>
              <a:t>The goal of using social media as a recruiting tool is to create a buzz about your organization, share stories of successful employees, and tout an interesting culture. </a:t>
            </a:r>
            <a:br>
              <a:rPr lang="en-US"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186376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 </a:t>
            </a:r>
            <a:r>
              <a:rPr lang="en-CA" b="1" i="0" u="none" strike="noStrike" dirty="0">
                <a:solidFill>
                  <a:srgbClr val="373D3F"/>
                </a:solidFill>
                <a:effectLst/>
                <a:latin typeface="Encode Sans"/>
              </a:rPr>
              <a:t>selection process </a:t>
            </a:r>
            <a:r>
              <a:rPr lang="en-CA" b="0" i="0" u="none" strike="noStrike" dirty="0">
                <a:solidFill>
                  <a:srgbClr val="373D3F"/>
                </a:solidFill>
                <a:effectLst/>
                <a:latin typeface="Encode Sans"/>
              </a:rPr>
              <a:t>refers to the multiple steps involved in choosing people who have the right qualifications to fill a current or future job opening. While Operations managers and supervisors will usually have the ultimate decision as to who gets hired,  you will work closely with the Human Resources Talent Acquisition team as they create a funnel, narrowing down the list of candidates and guiding managers in this process.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Step One: Criteria development.</a:t>
            </a:r>
            <a:r>
              <a:rPr lang="en-CA" b="0" i="0" u="none" strike="noStrike" dirty="0">
                <a:solidFill>
                  <a:srgbClr val="373D3F"/>
                </a:solidFill>
                <a:effectLst/>
                <a:latin typeface="Encode Sans"/>
              </a:rPr>
              <a:t> The first aspect of selection is planning the interview process, which includes criteria development. Criteria development means determining which characteristics are sought for the position and how those characteristics will be assessed during the selection process. </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Step Two: Application and resume review.</a:t>
            </a:r>
            <a:r>
              <a:rPr lang="en-CA" b="0" i="0" u="none" strike="noStrike" dirty="0">
                <a:solidFill>
                  <a:srgbClr val="373D3F"/>
                </a:solidFill>
                <a:effectLst/>
                <a:latin typeface="Encode Sans"/>
              </a:rPr>
              <a:t> Once the criteria have been developed, applications can be reviewed. Increasingly, HR managers use automated software to screen applications and resumes. These are based on keywords searches that narrow down the number of candidates’ resumes for review.</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Step Three: Interviewing.</a:t>
            </a:r>
            <a:r>
              <a:rPr lang="en-CA" b="0" i="0" u="none" strike="noStrike" dirty="0">
                <a:solidFill>
                  <a:srgbClr val="373D3F"/>
                </a:solidFill>
                <a:effectLst/>
                <a:latin typeface="Encode Sans"/>
              </a:rPr>
              <a:t> After the HR manager and hiring manager have determined which applications meet the minimum criteria, they must select those people to be interviewed</a:t>
            </a:r>
          </a:p>
          <a:p>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Step Four: Test administration. </a:t>
            </a:r>
            <a:r>
              <a:rPr lang="en-CA" b="0" i="0" u="none" strike="noStrike" dirty="0">
                <a:solidFill>
                  <a:srgbClr val="373D3F"/>
                </a:solidFill>
                <a:effectLst/>
                <a:latin typeface="Encode Sans"/>
              </a:rPr>
              <a:t>After the interview stage, a company may administer a test or series of tests before a hiring decision is made.  These could include drug tests, physical fitness tests, personality tests, and/or cognitive tests. Increasingly, at this stage, companies also perform </a:t>
            </a:r>
            <a:r>
              <a:rPr lang="en-CA" b="0" i="0" u="sng" strike="noStrike" dirty="0">
                <a:solidFill>
                  <a:srgbClr val="373D3F"/>
                </a:solidFill>
                <a:effectLst/>
                <a:latin typeface="Encode Sans"/>
                <a:hlinkClick r:id="rId3"/>
              </a:rPr>
              <a:t>social media checks</a:t>
            </a:r>
            <a:r>
              <a:rPr lang="en-CA" b="0" i="0" u="none" strike="noStrike" dirty="0">
                <a:solidFill>
                  <a:srgbClr val="373D3F"/>
                </a:solidFill>
                <a:effectLst/>
                <a:latin typeface="Encode Sans"/>
              </a:rPr>
              <a:t> to confirm that the information in their resume is the same as posted online, or to see how applicants present themselves to the public.</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Step Five:</a:t>
            </a:r>
            <a:r>
              <a:rPr lang="en-CA" b="0" i="0" u="none" strike="noStrike" dirty="0">
                <a:solidFill>
                  <a:srgbClr val="373D3F"/>
                </a:solidFill>
                <a:effectLst/>
                <a:latin typeface="Encode Sans"/>
              </a:rPr>
              <a:t> </a:t>
            </a:r>
            <a:r>
              <a:rPr lang="en-CA" b="1" i="0" u="none" strike="noStrike" dirty="0">
                <a:solidFill>
                  <a:srgbClr val="373D3F"/>
                </a:solidFill>
                <a:effectLst/>
                <a:latin typeface="Encode Sans"/>
              </a:rPr>
              <a:t>Selection.</a:t>
            </a:r>
            <a:r>
              <a:rPr lang="en-CA" b="0" i="0" u="none" strike="noStrike" dirty="0">
                <a:solidFill>
                  <a:srgbClr val="373D3F"/>
                </a:solidFill>
                <a:effectLst/>
                <a:latin typeface="Encode Sans"/>
              </a:rPr>
              <a:t> At this point in the process, hiring manager(s) should have the information they need to select the best suitable candidate for the position. All of the information gathered throughout the process is reviewed and a decision is made.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i="0" u="none" strike="noStrike" dirty="0">
              <a:solidFill>
                <a:srgbClr val="373D3F"/>
              </a:solidFill>
              <a:effectLst/>
              <a:latin typeface="Encode Sans"/>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Step Six: Making the offer.</a:t>
            </a:r>
            <a:r>
              <a:rPr lang="en-CA" b="0" i="0" u="none" strike="noStrike" dirty="0">
                <a:solidFill>
                  <a:srgbClr val="373D3F"/>
                </a:solidFill>
                <a:effectLst/>
                <a:latin typeface="Encode Sans"/>
              </a:rPr>
              <a:t> The last step in the selection process is to offer a position to the chosen candidate. The development of an offer via e-mail or letter is a formal part of the process and requires careful articulation of all elements and conditions of the offer. Compensation and benefits will be defined in an offer, as will any unique legal considerations.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2925191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The time of the interviewer is the major factor for this cost, thus, in the sequencing of the process, interviews are often placed towards the end of the selection process.</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One major downside of interviews is that they can be very subjective and fraught with biases, conscious and unconscious. For example, it is common to have different interviewers come up with diverging assessments of a candidate. All this to say that the interview can potentially be problematic.</a:t>
            </a:r>
          </a:p>
          <a:p>
            <a:endParaRPr lang="en-US" dirty="0"/>
          </a:p>
        </p:txBody>
      </p:sp>
    </p:spTree>
    <p:extLst>
      <p:ext uri="{BB962C8B-B14F-4D97-AF65-F5344CB8AC3E}">
        <p14:creationId xmlns:p14="http://schemas.microsoft.com/office/powerpoint/2010/main" val="279269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i="0" u="none" strike="noStrike" dirty="0">
                <a:solidFill>
                  <a:srgbClr val="373D3F"/>
                </a:solidFill>
                <a:effectLst/>
                <a:latin typeface="Encode Sans"/>
              </a:rPr>
              <a:t>Traditional interview.</a:t>
            </a:r>
            <a:r>
              <a:rPr lang="en-CA" b="0" i="0" u="none" strike="noStrike" dirty="0">
                <a:solidFill>
                  <a:srgbClr val="373D3F"/>
                </a:solidFill>
                <a:effectLst/>
                <a:latin typeface="Encode Sans"/>
              </a:rPr>
              <a:t> This type of interview normally takes place in the office. It consists of the interviewer and the candidate, and a series of questions are asked and answered.</a:t>
            </a:r>
          </a:p>
          <a:p>
            <a:endParaRPr lang="en-US" dirty="0"/>
          </a:p>
          <a:p>
            <a:r>
              <a:rPr lang="en-CA" b="1" i="0" u="none" strike="noStrike" dirty="0">
                <a:solidFill>
                  <a:srgbClr val="373D3F"/>
                </a:solidFill>
                <a:effectLst/>
                <a:latin typeface="Encode Sans"/>
              </a:rPr>
              <a:t>Telephone/video interview.</a:t>
            </a:r>
            <a:r>
              <a:rPr lang="en-CA" b="0" i="0" u="none" strike="noStrike" dirty="0">
                <a:solidFill>
                  <a:srgbClr val="373D3F"/>
                </a:solidFill>
                <a:effectLst/>
                <a:latin typeface="Encode Sans"/>
              </a:rPr>
              <a:t> A telephone interview is a relatively quick and inexpensive pre-screening to narrow the list of people before a traditional interview. It can be used to determine salary requirements or other data that might automatically rule out giving someone a traditional interview.</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Panel interview.</a:t>
            </a:r>
            <a:r>
              <a:rPr lang="en-CA" b="0" i="0" u="none" strike="noStrike" dirty="0">
                <a:solidFill>
                  <a:srgbClr val="373D3F"/>
                </a:solidFill>
                <a:effectLst/>
                <a:latin typeface="Encode Sans"/>
              </a:rPr>
              <a:t> A panel interview occurs when several people are interviewing one candidate at the same time. While this type of interview can be nerve racking for the candidate, it can also be a more effective use of time.</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Group interview.</a:t>
            </a:r>
            <a:r>
              <a:rPr lang="en-CA" b="0" i="0" u="none" strike="noStrike" dirty="0">
                <a:solidFill>
                  <a:srgbClr val="373D3F"/>
                </a:solidFill>
                <a:effectLst/>
                <a:latin typeface="Encode Sans"/>
              </a:rPr>
              <a:t> In a group interview, two or more candidates interview at the same time. This type of interview can be an excellent source of information if you need to know how they may relate to other people in their job.</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Company tour/meal or cocktail interviews.</a:t>
            </a:r>
            <a:r>
              <a:rPr lang="en-CA" b="0" i="0" u="none" strike="noStrike" dirty="0">
                <a:solidFill>
                  <a:srgbClr val="373D3F"/>
                </a:solidFill>
                <a:effectLst/>
                <a:latin typeface="Encode Sans"/>
              </a:rPr>
              <a:t> Many organizations offer to take the candidate to lunch or dinner for the interview. Others may offer a tour of the workplace.</a:t>
            </a:r>
            <a:endParaRPr lang="en-US" dirty="0"/>
          </a:p>
        </p:txBody>
      </p:sp>
    </p:spTree>
    <p:extLst>
      <p:ext uri="{BB962C8B-B14F-4D97-AF65-F5344CB8AC3E}">
        <p14:creationId xmlns:p14="http://schemas.microsoft.com/office/powerpoint/2010/main" val="1881129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Organizations can draw from a wide variety of psychological tests to assess KSA’s. Here we will examine some of the most common tests administered to job candidates and the exciting moment when we present the job offer to the successful candidate. A vast number of KSAs can be measured by a well-designed structured interview. However, as mentioned earlier, interviewing can be time-consuming and usually involves some costs. In addition, even in the best of cases, it remains a subjective process and biases can influence the interviewers.</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58124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For example, to become a Royal Canadian Mounted Police officer, you need to pass the RCMP Police Aptitude Test, which is an aptitude test. The test measures memory, spatial abilities, prioritization, ability to multitask, decision-making, and listening capabilities.</a:t>
            </a:r>
          </a:p>
          <a:p>
            <a:br>
              <a:rPr lang="en-CA" dirty="0"/>
            </a:br>
            <a:endParaRPr lang="en-US" dirty="0"/>
          </a:p>
        </p:txBody>
      </p:sp>
    </p:spTree>
    <p:extLst>
      <p:ext uri="{BB962C8B-B14F-4D97-AF65-F5344CB8AC3E}">
        <p14:creationId xmlns:p14="http://schemas.microsoft.com/office/powerpoint/2010/main" val="2865516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Personality is a major psychological construct that is defined as patterns of individual differences in thinking, feeling, and behaving. These patterns are relatively stable across situations and over time. For that reason, they can be useful to make employment decisions because we can be confident that personality traits will manifest themselves in the workplace.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Extroversion</a:t>
            </a:r>
            <a:r>
              <a:rPr lang="en-CA" b="0" i="0" u="none" strike="noStrike" dirty="0">
                <a:solidFill>
                  <a:srgbClr val="373D3F"/>
                </a:solidFill>
                <a:effectLst/>
                <a:latin typeface="Encode Sans"/>
              </a:rPr>
              <a:t> focuses on how well people get along with others. Extroversion concerns sources of energy and the pursuit of interactions with others. In general, extroverts draw energy or recharge by interacting with others, while introverts get tired from interacting with others and replenish their energy with solitude.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Agreeableness</a:t>
            </a:r>
            <a:r>
              <a:rPr lang="en-CA" b="0" i="0" u="none" strike="noStrike" dirty="0">
                <a:solidFill>
                  <a:srgbClr val="373D3F"/>
                </a:solidFill>
                <a:effectLst/>
                <a:latin typeface="Encode Sans"/>
              </a:rPr>
              <a:t> is a trait that describes a person’s overall kindness, affection levels, trust, and sense of altruism. </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Conscientiousness</a:t>
            </a:r>
            <a:r>
              <a:rPr lang="en-CA" b="0" i="0" u="none" strike="noStrike" dirty="0">
                <a:solidFill>
                  <a:srgbClr val="373D3F"/>
                </a:solidFill>
                <a:effectLst/>
                <a:latin typeface="Encode Sans"/>
              </a:rPr>
              <a:t> can be described as the tendency to engage in goal-directed behaviours, exert control over one’s impulses, and overall thoughtfulness</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Emotional stability</a:t>
            </a:r>
            <a:r>
              <a:rPr lang="en-CA" b="0" i="0" u="none" strike="noStrike" dirty="0">
                <a:solidFill>
                  <a:srgbClr val="373D3F"/>
                </a:solidFill>
                <a:effectLst/>
                <a:latin typeface="Encode Sans"/>
              </a:rPr>
              <a:t>, as the name implies, relates to the overall emotional stability of an individual. A person who scores low on this trait may be seen by others as being moody, irritable, and anxious. A person who scores high on this trait is seen as being more emotionally stable and resilient.</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Openness to experience</a:t>
            </a:r>
            <a:r>
              <a:rPr lang="en-CA" b="0" i="0" u="none" strike="noStrike" dirty="0">
                <a:solidFill>
                  <a:srgbClr val="373D3F"/>
                </a:solidFill>
                <a:effectLst/>
                <a:latin typeface="Encode Sans"/>
              </a:rPr>
              <a:t> is a trait that describes a person’s preference for imagination, artistic, and intellectual activities. People who score high on this trait are seen by others as being intellectual, creative, or artistic. </a:t>
            </a:r>
            <a:endParaRPr lang="en-US" dirty="0"/>
          </a:p>
        </p:txBody>
      </p:sp>
    </p:spTree>
    <p:extLst>
      <p:ext uri="{BB962C8B-B14F-4D97-AF65-F5344CB8AC3E}">
        <p14:creationId xmlns:p14="http://schemas.microsoft.com/office/powerpoint/2010/main" val="163119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The increasing emphasis on corporate ethics and guarding against reputational damage has led to the use of honesty and integrity test.</a:t>
            </a:r>
            <a:endParaRPr lang="en-US" b="0" i="0" u="none" strike="noStrike" dirty="0">
              <a:solidFill>
                <a:srgbClr val="373D3F"/>
              </a:solidFill>
              <a:effectLst/>
              <a:latin typeface="Encode Sans"/>
            </a:endParaRPr>
          </a:p>
          <a:p>
            <a:pPr algn="l"/>
            <a:endParaRPr lang="en-US"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Critics have said these tools may invade privacy and generate self-incrimination. They also claim that candidates can interpret the questions’ intent and provide politically correct answers. </a:t>
            </a:r>
          </a:p>
          <a:p>
            <a:pPr algn="l"/>
            <a:endParaRPr lang="en-CA" b="0" i="0" u="none" strike="noStrike" dirty="0">
              <a:solidFill>
                <a:srgbClr val="373D3F"/>
              </a:solidFill>
              <a:effectLst/>
              <a:latin typeface="Encode Sans"/>
            </a:endParaRPr>
          </a:p>
          <a:p>
            <a:pPr algn="l"/>
            <a:r>
              <a:rPr lang="en-CA" b="0" i="0" u="none" strike="noStrike" dirty="0">
                <a:solidFill>
                  <a:srgbClr val="373D3F"/>
                </a:solidFill>
                <a:effectLst/>
                <a:latin typeface="Encode Sans"/>
              </a:rPr>
              <a:t>However, many organizations are motivated to use them because the behaviours that these tests attempt to capture can have disastrous impact for their bottom line. For example, employee theft is an issue that can have a significant impact on a retailer. Thus, there is tremendous motivation from retail companies to prevent these behaviours in employees.</a:t>
            </a:r>
          </a:p>
        </p:txBody>
      </p:sp>
    </p:spTree>
    <p:extLst>
      <p:ext uri="{BB962C8B-B14F-4D97-AF65-F5344CB8AC3E}">
        <p14:creationId xmlns:p14="http://schemas.microsoft.com/office/powerpoint/2010/main" val="65222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82b5943d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82b5943d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Reference checking</a:t>
            </a:r>
            <a:r>
              <a:rPr lang="en-CA" b="0" i="0" u="none" strike="noStrike" dirty="0">
                <a:solidFill>
                  <a:srgbClr val="373D3F"/>
                </a:solidFill>
                <a:effectLst/>
                <a:latin typeface="Encode Sans"/>
              </a:rPr>
              <a:t> is essential to verify a candidate’s background. It is an added assurance that the candidate’s abilities are parallel with what you were told in the interview.</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Criminal background checks</a:t>
            </a:r>
            <a:r>
              <a:rPr lang="en-CA" b="0" i="0" u="none" strike="noStrike" dirty="0">
                <a:solidFill>
                  <a:srgbClr val="373D3F"/>
                </a:solidFill>
                <a:effectLst/>
                <a:latin typeface="Encode Sans"/>
              </a:rPr>
              <a:t> may be used for employees who will be working in positions of trust or dealing with vulnerable populations such as the young, old or disabled. Since criminal background checks can easily breach human rights law and privacy issues, it is best that employers demonstrate that there is a bona fide occupational requirement for conducting one.</a:t>
            </a:r>
          </a:p>
          <a:p>
            <a:endParaRPr lang="en-CA" b="0" i="0" u="none" strike="noStrike" dirty="0">
              <a:solidFill>
                <a:srgbClr val="373D3F"/>
              </a:solidFill>
              <a:effectLst/>
              <a:latin typeface="Encode Sans"/>
            </a:endParaRPr>
          </a:p>
          <a:p>
            <a:r>
              <a:rPr lang="en-CA" b="1" i="0" u="none" strike="noStrike" dirty="0">
                <a:solidFill>
                  <a:srgbClr val="373D3F"/>
                </a:solidFill>
                <a:effectLst/>
                <a:latin typeface="Encode Sans"/>
              </a:rPr>
              <a:t>Social media checks</a:t>
            </a:r>
            <a:r>
              <a:rPr lang="en-CA" b="0" i="0" u="none" strike="noStrike" dirty="0">
                <a:solidFill>
                  <a:srgbClr val="373D3F"/>
                </a:solidFill>
                <a:effectLst/>
                <a:latin typeface="Encode Sans"/>
              </a:rPr>
              <a:t> are now performed by a majority of organizations. According to a survey, 70 percent of employers screen candidates’ profiles on Facebook, Twitter, Instagram, or LinkedIn before hiring. </a:t>
            </a:r>
            <a:endParaRPr lang="en-US" dirty="0"/>
          </a:p>
        </p:txBody>
      </p:sp>
    </p:spTree>
    <p:extLst>
      <p:ext uri="{BB962C8B-B14F-4D97-AF65-F5344CB8AC3E}">
        <p14:creationId xmlns:p14="http://schemas.microsoft.com/office/powerpoint/2010/main" val="210494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These discussions involve confirmation of the total compensation and specifics, start date, probationary period (if applicable), vacation, any special accommodations required, incentives (e.g., signing bonus and claw-backs), relocations expenses and legal considerations or agreements (e.g., non-compete, confidentiality agreements, parachute clause).</a:t>
            </a:r>
            <a:endParaRPr lang="en-US" dirty="0"/>
          </a:p>
        </p:txBody>
      </p:sp>
    </p:spTree>
    <p:extLst>
      <p:ext uri="{BB962C8B-B14F-4D97-AF65-F5344CB8AC3E}">
        <p14:creationId xmlns:p14="http://schemas.microsoft.com/office/powerpoint/2010/main" val="95285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Individuals working in Operations Management require a constant supply of talent to fill roles within their organization. When hiring new individuals to your organization, you may be familiar with the term “recruitment.” Typically, recruitment is a short-term goal, that begins when there is a need for a new hire and ends when the role is filled. </a:t>
            </a:r>
          </a:p>
          <a:p>
            <a:endParaRPr lang="en-CA" b="0" i="0" u="none" strike="noStrike" dirty="0">
              <a:solidFill>
                <a:srgbClr val="373D3F"/>
              </a:solidFill>
              <a:effectLst/>
              <a:latin typeface="Encode Sans"/>
            </a:endParaRPr>
          </a:p>
          <a:p>
            <a:endParaRPr lang="en-US" dirty="0"/>
          </a:p>
        </p:txBody>
      </p:sp>
    </p:spTree>
    <p:extLst>
      <p:ext uri="{BB962C8B-B14F-4D97-AF65-F5344CB8AC3E}">
        <p14:creationId xmlns:p14="http://schemas.microsoft.com/office/powerpoint/2010/main" val="61784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i="0" u="none" strike="noStrike" dirty="0">
                <a:solidFill>
                  <a:srgbClr val="373D3F"/>
                </a:solidFill>
                <a:effectLst/>
                <a:latin typeface="Encode Sans"/>
              </a:rPr>
              <a:t>Evaluate the goals of the organization</a:t>
            </a:r>
            <a:r>
              <a:rPr lang="en-CA" b="0" i="0" u="none" strike="noStrike" dirty="0">
                <a:solidFill>
                  <a:srgbClr val="373D3F"/>
                </a:solidFill>
                <a:effectLst/>
                <a:latin typeface="Encode Sans"/>
              </a:rPr>
              <a:t>. What is the organization’s plan for growth? Does it need personnel to staff a new office or retail location? Is it hoping to multiply the size of its sales force to support a significant sales push? Does it intend to offer additional customer service or internal support to boost customer satisfaction?</a:t>
            </a:r>
            <a:endParaRPr lang="en-CA" b="1" i="0" u="none" strike="noStrike" dirty="0">
              <a:solidFill>
                <a:srgbClr val="373D3F"/>
              </a:solidFill>
              <a:effectLst/>
              <a:latin typeface="Encode Sans"/>
            </a:endParaRPr>
          </a:p>
          <a:p>
            <a:endParaRPr lang="en-CA" b="1" i="0" u="none" strike="noStrike" dirty="0">
              <a:solidFill>
                <a:srgbClr val="373D3F"/>
              </a:solidFill>
              <a:effectLst/>
              <a:latin typeface="Encode Sans"/>
            </a:endParaRPr>
          </a:p>
          <a:p>
            <a:r>
              <a:rPr lang="en-CA" b="1" i="0" u="none" strike="noStrike" dirty="0">
                <a:solidFill>
                  <a:srgbClr val="373D3F"/>
                </a:solidFill>
                <a:effectLst/>
                <a:latin typeface="Encode Sans"/>
              </a:rPr>
              <a:t>Identify the factors that might affect the Human Resource (Capital) Plan</a:t>
            </a:r>
            <a:r>
              <a:rPr lang="en-CA" b="0" i="0" u="none" strike="noStrike" dirty="0">
                <a:solidFill>
                  <a:srgbClr val="373D3F"/>
                </a:solidFill>
                <a:effectLst/>
                <a:latin typeface="Encode Sans"/>
              </a:rPr>
              <a:t>. This is where the </a:t>
            </a:r>
            <a:r>
              <a:rPr lang="en-CA" b="0" i="0" u="sng" dirty="0">
                <a:effectLst/>
                <a:latin typeface="Encode Sans"/>
                <a:hlinkClick r:id="rId3"/>
              </a:rPr>
              <a:t>NOC</a:t>
            </a:r>
            <a:r>
              <a:rPr lang="en-CA" b="0" i="0" u="none" strike="noStrike" dirty="0">
                <a:solidFill>
                  <a:srgbClr val="373D3F"/>
                </a:solidFill>
                <a:effectLst/>
                <a:latin typeface="Encode Sans"/>
              </a:rPr>
              <a:t> and </a:t>
            </a:r>
            <a:r>
              <a:rPr lang="en-CA" b="0" i="0" u="sng" dirty="0">
                <a:effectLst/>
                <a:latin typeface="Encode Sans"/>
                <a:hlinkClick r:id="rId4"/>
              </a:rPr>
              <a:t>O*Net Online</a:t>
            </a:r>
            <a:r>
              <a:rPr lang="en-CA" b="0" i="0" u="none" strike="noStrike" dirty="0">
                <a:solidFill>
                  <a:srgbClr val="373D3F"/>
                </a:solidFill>
                <a:effectLst/>
                <a:latin typeface="Encode Sans"/>
              </a:rPr>
              <a:t> can be helpful. Large and small companies alike should examine information from local Chambers of Commerce, business publications and industry associations to predict possible developments in the market.</a:t>
            </a:r>
          </a:p>
          <a:p>
            <a:endParaRPr lang="en-CA" b="1" i="0" u="none" strike="noStrike" dirty="0">
              <a:solidFill>
                <a:srgbClr val="373D3F"/>
              </a:solidFill>
              <a:effectLst/>
              <a:latin typeface="Encode Sans"/>
            </a:endParaRPr>
          </a:p>
          <a:p>
            <a:r>
              <a:rPr lang="en-CA" b="1" i="0" u="none" strike="noStrike" dirty="0">
                <a:solidFill>
                  <a:srgbClr val="373D3F"/>
                </a:solidFill>
                <a:effectLst/>
                <a:latin typeface="Encode Sans"/>
              </a:rPr>
              <a:t>Establish the current talent landscape</a:t>
            </a:r>
            <a:r>
              <a:rPr lang="en-CA" b="0" i="0" u="none" strike="noStrike" dirty="0">
                <a:solidFill>
                  <a:srgbClr val="373D3F"/>
                </a:solidFill>
                <a:effectLst/>
                <a:latin typeface="Encode Sans"/>
              </a:rPr>
              <a:t> - Keeping the organization’s objectives in mind, there is a need for a complete picture of the current workforce. A detailed company organizational chart can illustrate the jobs, skills, and competencies of each member of the organization.</a:t>
            </a:r>
          </a:p>
          <a:p>
            <a:endParaRPr lang="en-CA" b="1" i="0" u="none" strike="noStrike" dirty="0">
              <a:solidFill>
                <a:srgbClr val="373D3F"/>
              </a:solidFill>
              <a:effectLst/>
              <a:latin typeface="Encode Sans"/>
            </a:endParaRPr>
          </a:p>
          <a:p>
            <a:r>
              <a:rPr lang="en-CA" b="1" i="0" u="none" strike="noStrike" dirty="0">
                <a:solidFill>
                  <a:srgbClr val="373D3F"/>
                </a:solidFill>
                <a:effectLst/>
                <a:latin typeface="Encode Sans"/>
              </a:rPr>
              <a:t>Trend analysis - </a:t>
            </a:r>
            <a:r>
              <a:rPr lang="en-CA" b="0" i="0" u="none" strike="noStrike" dirty="0">
                <a:solidFill>
                  <a:srgbClr val="373D3F"/>
                </a:solidFill>
                <a:effectLst/>
                <a:latin typeface="Encode Sans"/>
              </a:rPr>
              <a:t>Many factors need to be accounted for when looking ahead for future needs: turnover rate, investments in new technology, the economy, the unemployment rate, and the competition (poaching) can all influence the ability to achieve one’s staffing goals.</a:t>
            </a:r>
          </a:p>
          <a:p>
            <a:endParaRPr lang="en-CA" b="1" i="0" u="none" strike="noStrike" dirty="0">
              <a:solidFill>
                <a:srgbClr val="373D3F"/>
              </a:solidFill>
              <a:effectLst/>
              <a:latin typeface="Encode Sans"/>
            </a:endParaRPr>
          </a:p>
          <a:p>
            <a:r>
              <a:rPr lang="en-CA" b="1" i="0" u="none" strike="noStrike" dirty="0">
                <a:solidFill>
                  <a:srgbClr val="373D3F"/>
                </a:solidFill>
                <a:effectLst/>
                <a:latin typeface="Encode Sans"/>
              </a:rPr>
              <a:t>Conduct a gap analysis - </a:t>
            </a:r>
            <a:r>
              <a:rPr lang="en-CA" b="0" i="0" u="none" strike="noStrike" dirty="0">
                <a:solidFill>
                  <a:srgbClr val="373D3F"/>
                </a:solidFill>
                <a:effectLst/>
                <a:latin typeface="Encode Sans"/>
              </a:rPr>
              <a:t>The difference between your future needs and the current landscape becomes the target to meet for your recruitment process. </a:t>
            </a:r>
          </a:p>
          <a:p>
            <a:endParaRPr lang="en-CA" b="1" i="0" u="none" strike="noStrike" dirty="0">
              <a:solidFill>
                <a:srgbClr val="373D3F"/>
              </a:solidFill>
              <a:effectLst/>
              <a:latin typeface="Encode Sans"/>
            </a:endParaRPr>
          </a:p>
          <a:p>
            <a:r>
              <a:rPr lang="en-CA" b="1" i="0" u="none" strike="noStrike" dirty="0">
                <a:solidFill>
                  <a:srgbClr val="373D3F"/>
                </a:solidFill>
                <a:effectLst/>
                <a:latin typeface="Encode Sans"/>
              </a:rPr>
              <a:t>Develop a Recruitment Plan</a:t>
            </a:r>
            <a:r>
              <a:rPr lang="en-CA" b="0" i="0" u="none" strike="noStrike" dirty="0">
                <a:solidFill>
                  <a:srgbClr val="373D3F"/>
                </a:solidFill>
                <a:effectLst/>
                <a:latin typeface="Encode Sans"/>
              </a:rPr>
              <a:t> - Considerations for a recruitment plan are considered in the following sections.</a:t>
            </a:r>
            <a:endParaRPr lang="en-US" dirty="0"/>
          </a:p>
        </p:txBody>
      </p:sp>
    </p:spTree>
    <p:extLst>
      <p:ext uri="{BB962C8B-B14F-4D97-AF65-F5344CB8AC3E}">
        <p14:creationId xmlns:p14="http://schemas.microsoft.com/office/powerpoint/2010/main" val="402694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Hiring Managers often think that the first step in the recruiting process is posting a job advertisement. They are sometimes surprised to learn that you have to have a detailed and up-to-date job description in place before posting a job advertisement</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You will need to complete a review of your existing job description and ensure the information is accurate and up to date as this document will be used to write the job advertisement. If you do not use the job description to write the job advertisement, candidates may be hired into the role and then be surprised by the actual scope and responsibilities of the job as the job posting was not based on fact.</a:t>
            </a:r>
            <a:endParaRPr lang="en-US" dirty="0"/>
          </a:p>
        </p:txBody>
      </p:sp>
    </p:spTree>
    <p:extLst>
      <p:ext uri="{BB962C8B-B14F-4D97-AF65-F5344CB8AC3E}">
        <p14:creationId xmlns:p14="http://schemas.microsoft.com/office/powerpoint/2010/main" val="711683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As a process, recruitment involves an element of marketing and sales, as its objective is to raise the level of interest of customers (i.e., prospective employees) in what the company has to offer (i.e., jobs).</a:t>
            </a:r>
          </a:p>
          <a:p>
            <a:endParaRPr lang="en-CA" b="0" i="0" u="none" strike="noStrike" dirty="0">
              <a:solidFill>
                <a:srgbClr val="373D3F"/>
              </a:solidFill>
              <a:effectLst/>
              <a:latin typeface="Encode Sans"/>
            </a:endParaRPr>
          </a:p>
          <a:p>
            <a:pPr algn="l"/>
            <a:r>
              <a:rPr lang="en-CA" b="1" i="0" u="none" strike="noStrike" dirty="0">
                <a:solidFill>
                  <a:srgbClr val="003180"/>
                </a:solidFill>
                <a:effectLst/>
                <a:latin typeface="Raleway" pitchFamily="2" charset="77"/>
              </a:rPr>
              <a:t>Be Proactive</a:t>
            </a:r>
            <a:r>
              <a:rPr lang="en-CA" b="0" i="0" u="none" strike="noStrike" dirty="0">
                <a:solidFill>
                  <a:srgbClr val="003180"/>
                </a:solidFill>
                <a:effectLst/>
                <a:latin typeface="Raleway" pitchFamily="2" charset="77"/>
              </a:rPr>
              <a:t> - </a:t>
            </a:r>
            <a:r>
              <a:rPr lang="en-CA" b="0" i="0" u="none" strike="noStrike" dirty="0">
                <a:solidFill>
                  <a:srgbClr val="373D3F"/>
                </a:solidFill>
                <a:effectLst/>
                <a:latin typeface="Encode Sans"/>
              </a:rPr>
              <a:t>When drafting a recruitment plan, it is easy to underestimate the resources and time required for the process to unfold.</a:t>
            </a:r>
            <a:br>
              <a:rPr lang="en-CA" dirty="0"/>
            </a:br>
            <a:endParaRPr lang="en-US" dirty="0"/>
          </a:p>
        </p:txBody>
      </p:sp>
    </p:spTree>
    <p:extLst>
      <p:ext uri="{BB962C8B-B14F-4D97-AF65-F5344CB8AC3E}">
        <p14:creationId xmlns:p14="http://schemas.microsoft.com/office/powerpoint/2010/main" val="99737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u="none" strike="noStrike" dirty="0">
                <a:solidFill>
                  <a:srgbClr val="373D3F"/>
                </a:solidFill>
                <a:effectLst/>
                <a:latin typeface="Encode Sans"/>
              </a:rPr>
              <a:t>Many organizations have formal job posting procedures and</a:t>
            </a:r>
            <a:r>
              <a:rPr lang="en-CA" b="1" i="0" u="none" strike="noStrike" dirty="0">
                <a:solidFill>
                  <a:srgbClr val="373D3F"/>
                </a:solidFill>
                <a:effectLst/>
                <a:latin typeface="Encode Sans"/>
              </a:rPr>
              <a:t> job bidding systems</a:t>
            </a:r>
            <a:r>
              <a:rPr lang="en-CA" b="0" i="0" u="none" strike="noStrike" dirty="0">
                <a:solidFill>
                  <a:srgbClr val="373D3F"/>
                </a:solidFill>
                <a:effectLst/>
                <a:latin typeface="Encode Sans"/>
              </a:rPr>
              <a:t> in place for internal candidates.  For example, job postings may be sent to an internal e-mail distribution list or posted on a website so all current employees have access to them. Some of the benefits of hiring internally include cost, rewarding the contribution of existing staff, and existing knowledge of the candidates’ skills and abilities.</a:t>
            </a:r>
            <a:br>
              <a:rPr lang="en-CA" dirty="0"/>
            </a:br>
            <a:endParaRPr lang="en-US" dirty="0"/>
          </a:p>
        </p:txBody>
      </p:sp>
    </p:spTree>
    <p:extLst>
      <p:ext uri="{BB962C8B-B14F-4D97-AF65-F5344CB8AC3E}">
        <p14:creationId xmlns:p14="http://schemas.microsoft.com/office/powerpoint/2010/main" val="1981834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When recruiting externally, an understanding of the labour market is essential. For example, the pandemic had a drastic effect on </a:t>
            </a:r>
            <a:r>
              <a:rPr lang="en-CA" b="0" i="0" u="sng" dirty="0">
                <a:effectLst/>
                <a:latin typeface="Encode Sans"/>
                <a:hlinkClick r:id="rId3"/>
              </a:rPr>
              <a:t>unemployment rates in Canada</a:t>
            </a:r>
            <a:r>
              <a:rPr lang="en-CA" b="0" i="0" u="none" strike="noStrike" dirty="0">
                <a:solidFill>
                  <a:srgbClr val="373D3F"/>
                </a:solidFill>
                <a:effectLst/>
                <a:latin typeface="Encode Sans"/>
              </a:rPr>
              <a:t>, shifting from 5.5% to 13.7% in just a few months (see graph below). </a:t>
            </a:r>
            <a:endParaRPr lang="en-US" dirty="0"/>
          </a:p>
        </p:txBody>
      </p:sp>
    </p:spTree>
    <p:extLst>
      <p:ext uri="{BB962C8B-B14F-4D97-AF65-F5344CB8AC3E}">
        <p14:creationId xmlns:p14="http://schemas.microsoft.com/office/powerpoint/2010/main" val="20064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i="0" u="none" strike="noStrike" dirty="0">
                <a:solidFill>
                  <a:srgbClr val="373D3F"/>
                </a:solidFill>
                <a:effectLst/>
                <a:latin typeface="Encode Sans"/>
              </a:rPr>
              <a:t>Now that we have discussed the development of the job descriptions, and you are aware of the laws relating to recruitment, it is time to begin the recruiting process. In many ways, recruiting borrows from the field of marketing. </a:t>
            </a:r>
          </a:p>
          <a:p>
            <a:endParaRPr lang="en-CA" b="0" i="0" u="none" strike="noStrike" dirty="0">
              <a:solidFill>
                <a:srgbClr val="373D3F"/>
              </a:solidFill>
              <a:effectLst/>
              <a:latin typeface="Encode Sans"/>
            </a:endParaRPr>
          </a:p>
          <a:p>
            <a:r>
              <a:rPr lang="en-CA" b="0" i="0" u="none" strike="noStrike" dirty="0">
                <a:solidFill>
                  <a:srgbClr val="373D3F"/>
                </a:solidFill>
                <a:effectLst/>
                <a:latin typeface="Encode Sans"/>
              </a:rPr>
              <a:t>A recruiting campaign must establish a clearly defined audience (e.g., future employees), create high quality, creative, and easy-to-share content (e.g., job posting, company videos, etc.), rely on multiple content channels (e.g., company website, LinkedIn), and be followed with rigorous analysis and reporting.</a:t>
            </a:r>
            <a:endParaRPr lang="en-US" dirty="0"/>
          </a:p>
        </p:txBody>
      </p:sp>
    </p:spTree>
    <p:extLst>
      <p:ext uri="{BB962C8B-B14F-4D97-AF65-F5344CB8AC3E}">
        <p14:creationId xmlns:p14="http://schemas.microsoft.com/office/powerpoint/2010/main" val="21919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latin typeface="+mj-lt"/>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latin typeface="+mn-lt"/>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5"/>
        <p:cNvGrpSpPr/>
        <p:nvPr/>
      </p:nvGrpSpPr>
      <p:grpSpPr>
        <a:xfrm>
          <a:off x="0" y="0"/>
          <a:ext cx="0" cy="0"/>
          <a:chOff x="0" y="0"/>
          <a:chExt cx="0" cy="0"/>
        </a:xfrm>
      </p:grpSpPr>
      <p:grpSp>
        <p:nvGrpSpPr>
          <p:cNvPr id="66" name="Google Shape;66;p12"/>
          <p:cNvGrpSpPr/>
          <p:nvPr/>
        </p:nvGrpSpPr>
        <p:grpSpPr>
          <a:xfrm>
            <a:off x="6098378" y="5"/>
            <a:ext cx="3045625" cy="2030570"/>
            <a:chOff x="6098378" y="5"/>
            <a:chExt cx="3045625" cy="2030570"/>
          </a:xfrm>
        </p:grpSpPr>
        <p:sp>
          <p:nvSpPr>
            <p:cNvPr id="67" name="Google Shape;67;p1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latin typeface="+mj-lt"/>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3" name="Google Shape;73;p12"/>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latin typeface="+mn-lt"/>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4" name="Google Shape;74;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
        <p:nvSpPr>
          <p:cNvPr id="76" name="Google Shape;76;p1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latin typeface="+mn-lt"/>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1" name="Google Shape;31;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lnSpc>
                <a:spcPct val="100000"/>
              </a:lnSpc>
              <a:spcBef>
                <a:spcPts val="0"/>
              </a:spcBef>
              <a:spcAft>
                <a:spcPts val="0"/>
              </a:spcAft>
              <a:buSzPts val="1800"/>
              <a:buChar char="●"/>
              <a:defRPr>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36" name="Google Shape;36;p6"/>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6"/>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lnSpc>
                <a:spcPct val="100000"/>
              </a:lnSpc>
              <a:spcBef>
                <a:spcPts val="0"/>
              </a:spcBef>
              <a:spcAft>
                <a:spcPts val="0"/>
              </a:spcAft>
              <a:buSzPts val="1400"/>
              <a:buChar char="●"/>
              <a:defRPr sz="14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atin typeface="+mj-l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dirty="0"/>
          </a:p>
        </p:txBody>
      </p:sp>
      <p:sp>
        <p:nvSpPr>
          <p:cNvPr id="41" name="Google Shape;41;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atin typeface="+mj-l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44" name="Google Shape;44;p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5" name="Google Shape;45;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6"/>
        <p:cNvGrpSpPr/>
        <p:nvPr/>
      </p:nvGrpSpPr>
      <p:grpSpPr>
        <a:xfrm>
          <a:off x="0" y="0"/>
          <a:ext cx="0" cy="0"/>
          <a:chOff x="0" y="0"/>
          <a:chExt cx="0" cy="0"/>
        </a:xfrm>
      </p:grpSpPr>
      <p:grpSp>
        <p:nvGrpSpPr>
          <p:cNvPr id="47" name="Google Shape;47;p9"/>
          <p:cNvGrpSpPr/>
          <p:nvPr/>
        </p:nvGrpSpPr>
        <p:grpSpPr>
          <a:xfrm>
            <a:off x="6098378" y="5"/>
            <a:ext cx="3045625" cy="2030570"/>
            <a:chOff x="6098378" y="5"/>
            <a:chExt cx="3045625" cy="2030570"/>
          </a:xfrm>
        </p:grpSpPr>
        <p:sp>
          <p:nvSpPr>
            <p:cNvPr id="48" name="Google Shape;48;p9"/>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9"/>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9"/>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9"/>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53;p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1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7" name="Google Shape;57;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8" name="Google Shape;58;p10"/>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atin typeface="+mn-lt"/>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dirty="0"/>
          </a:p>
        </p:txBody>
      </p:sp>
      <p:sp>
        <p:nvSpPr>
          <p:cNvPr id="59" name="Google Shape;59;p10"/>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latin typeface="+mn-lt"/>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1" name="Google Shape;61;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atin typeface="+mn-lt"/>
              </a:defRPr>
            </a:lvl1pPr>
          </a:lstStyle>
          <a:p>
            <a:endParaRPr/>
          </a:p>
        </p:txBody>
      </p:sp>
      <p:sp>
        <p:nvSpPr>
          <p:cNvPr id="64" name="Google Shape;64;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splash.com/photos/npxXWgQ33Z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unsplash.com/license" TargetMode="External"/><Relationship Id="rId4" Type="http://schemas.openxmlformats.org/officeDocument/2006/relationships/hyperlink" Target="https://unsplash.com/@glenncarstenspeters?utm_source=unsplash&amp;utm_medium=referral&amp;utm_content=creditCopyTex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photos/yIT9HO8UrPA" TargetMode="External"/><Relationship Id="rId7"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nsplash.com/@solomin_d" TargetMode="External"/><Relationship Id="rId5" Type="http://schemas.openxmlformats.org/officeDocument/2006/relationships/hyperlink" Target="https://unsplash.com/license" TargetMode="External"/><Relationship Id="rId4" Type="http://schemas.openxmlformats.org/officeDocument/2006/relationships/hyperlink" Target="https://unsplash.com/@solomin_d?utm_source=unsplash&amp;utm_medium=referral&amp;utm_content=creditCopyTex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s://unsplash.com/@brett_jorda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unsplash.com/license" TargetMode="External"/><Relationship Id="rId5" Type="http://schemas.openxmlformats.org/officeDocument/2006/relationships/hyperlink" Target="https://unsplash.com/@brett_jordan?utm_source=unsplash&amp;utm_medium=referral&amp;utm_content=creditCopyText" TargetMode="External"/><Relationship Id="rId4" Type="http://schemas.openxmlformats.org/officeDocument/2006/relationships/hyperlink" Target="https://unsplash.com/photos/D44kHt8Ex1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unsplash.com/@brett_jorda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pixabay.com/es/service/license-summary/" TargetMode="External"/><Relationship Id="rId5" Type="http://schemas.openxmlformats.org/officeDocument/2006/relationships/hyperlink" Target="https://pixabay.com/es/users/aymanejed-1888423/" TargetMode="External"/><Relationship Id="rId4" Type="http://schemas.openxmlformats.org/officeDocument/2006/relationships/hyperlink" Target="https://pixabay.com/es/photos/computadora-port%C3%A1til-oficina-mano-319648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a:off x="230100" y="2916860"/>
            <a:ext cx="9581939" cy="838800"/>
          </a:xfrm>
          <a:prstGeom prst="rect">
            <a:avLst/>
          </a:prstGeom>
        </p:spPr>
        <p:txBody>
          <a:bodyPr spcFirstLastPara="1" wrap="square" lIns="91425" tIns="91425" rIns="91425" bIns="91425" anchor="b" anchorCtr="0">
            <a:noAutofit/>
          </a:bodyPr>
          <a:lstStyle/>
          <a:p>
            <a:pPr algn="l"/>
            <a:r>
              <a:rPr lang="en-CA" sz="3000" b="1" dirty="0">
                <a:effectLst/>
                <a:latin typeface="Arial" panose="020B0604020202020204" pitchFamily="34" charset="0"/>
                <a:cs typeface="Arial" panose="020B0604020202020204" pitchFamily="34" charset="0"/>
              </a:rPr>
              <a:t>Human Resources for Operations Managers</a:t>
            </a:r>
            <a:br>
              <a:rPr lang="en-CA" sz="3000" b="1" dirty="0">
                <a:effectLst/>
                <a:latin typeface="Arial" panose="020B0604020202020204" pitchFamily="34" charset="0"/>
                <a:cs typeface="Arial" panose="020B0604020202020204" pitchFamily="34" charset="0"/>
              </a:rPr>
            </a:br>
            <a:br>
              <a:rPr lang="en-CA" sz="3000" dirty="0">
                <a:effectLst/>
                <a:latin typeface="Arial" panose="020B0604020202020204" pitchFamily="34" charset="0"/>
                <a:cs typeface="Arial" panose="020B0604020202020204" pitchFamily="34" charset="0"/>
              </a:rPr>
            </a:br>
            <a:endParaRPr lang="en-CA" sz="3000" dirty="0">
              <a:effectLst/>
              <a:latin typeface="Arial" panose="020B0604020202020204" pitchFamily="34" charset="0"/>
              <a:cs typeface="Arial" panose="020B0604020202020204" pitchFamily="34" charset="0"/>
            </a:endParaRPr>
          </a:p>
        </p:txBody>
      </p:sp>
      <p:sp>
        <p:nvSpPr>
          <p:cNvPr id="82" name="Google Shape;82;p14"/>
          <p:cNvSpPr txBox="1">
            <a:spLocks noGrp="1"/>
          </p:cNvSpPr>
          <p:nvPr>
            <p:ph type="subTitle" idx="1"/>
          </p:nvPr>
        </p:nvSpPr>
        <p:spPr>
          <a:xfrm>
            <a:off x="141146" y="2718936"/>
            <a:ext cx="10218079" cy="1470498"/>
          </a:xfrm>
          <a:prstGeom prst="rect">
            <a:avLst/>
          </a:prstGeom>
        </p:spPr>
        <p:txBody>
          <a:bodyPr spcFirstLastPara="1" wrap="square" lIns="91425" tIns="91425" rIns="91425" bIns="91425" anchor="t" anchorCtr="0">
            <a:noAutofit/>
          </a:bodyPr>
          <a:lstStyle/>
          <a:p>
            <a:r>
              <a:rPr lang="en-US" sz="3000" b="1" dirty="0">
                <a:latin typeface="Arial" panose="020B0604020202020204" pitchFamily="34" charset="0"/>
                <a:cs typeface="Arial" panose="020B0604020202020204" pitchFamily="34" charset="0"/>
              </a:rPr>
              <a:t>CHAPTER 10: TALENT ACQUSITION </a:t>
            </a:r>
          </a:p>
          <a:p>
            <a:endParaRPr lang="en-US" sz="3000" b="1" dirty="0">
              <a:latin typeface="Arial" panose="020B0604020202020204" pitchFamily="34" charset="0"/>
              <a:cs typeface="Arial" panose="020B0604020202020204" pitchFamily="34" charset="0"/>
            </a:endParaRPr>
          </a:p>
          <a:p>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r>
              <a:rPr lang="en-US" sz="2500" b="1" dirty="0">
                <a:latin typeface="Arial" panose="020B0604020202020204" pitchFamily="34" charset="0"/>
                <a:cs typeface="Arial" panose="020B0604020202020204" pitchFamily="34" charset="0"/>
              </a:rPr>
              <a:t> </a:t>
            </a:r>
            <a:br>
              <a:rPr lang="en-US" sz="2500" b="1" dirty="0">
                <a:latin typeface="Arial" panose="020B0604020202020204" pitchFamily="34" charset="0"/>
                <a:cs typeface="Arial" panose="020B0604020202020204" pitchFamily="34" charset="0"/>
              </a:rPr>
            </a:br>
            <a:endParaRPr lang="en-US" sz="2500" b="1" dirty="0">
              <a:latin typeface="Arial" panose="020B0604020202020204" pitchFamily="34" charset="0"/>
              <a:cs typeface="Arial" panose="020B0604020202020204" pitchFamily="34" charset="0"/>
            </a:endParaRPr>
          </a:p>
          <a:p>
            <a:endParaRPr lang="en-CA" sz="2500" b="1" cap="all" dirty="0">
              <a:latin typeface="Arial" panose="020B0604020202020204" pitchFamily="34" charset="0"/>
              <a:cs typeface="Arial" panose="020B0604020202020204" pitchFamily="34" charset="0"/>
            </a:endParaRPr>
          </a:p>
          <a:p>
            <a:br>
              <a:rPr lang="en-CA" sz="3000" b="1" dirty="0">
                <a:latin typeface="Arial" panose="020B0604020202020204" pitchFamily="34" charset="0"/>
                <a:cs typeface="Arial" panose="020B0604020202020204" pitchFamily="34" charset="0"/>
              </a:rPr>
            </a:br>
            <a:endParaRPr lang="en-CA" sz="3000" b="1" dirty="0">
              <a:latin typeface="Arial" panose="020B0604020202020204" pitchFamily="34" charset="0"/>
              <a:cs typeface="Arial" panose="020B0604020202020204" pitchFamily="34" charset="0"/>
            </a:endParaRPr>
          </a:p>
          <a:p>
            <a:pPr marL="0" indent="0"/>
            <a:endParaRPr sz="3000" b="1" dirty="0">
              <a:latin typeface="Arial" panose="020B0604020202020204" pitchFamily="34" charset="0"/>
              <a:cs typeface="Arial" panose="020B0604020202020204" pitchFamily="34" charset="0"/>
            </a:endParaRPr>
          </a:p>
        </p:txBody>
      </p:sp>
      <p:pic>
        <p:nvPicPr>
          <p:cNvPr id="6" name="Google Shape;92;p23" descr="CC BY-NC-SA 4.0 License Logo">
            <a:extLst>
              <a:ext uri="{FF2B5EF4-FFF2-40B4-BE49-F238E27FC236}">
                <a16:creationId xmlns:a16="http://schemas.microsoft.com/office/drawing/2014/main" id="{BFDC65B2-6F7C-A64A-ABCD-3E02C7FE5333}"/>
              </a:ext>
            </a:extLst>
          </p:cNvPr>
          <p:cNvPicPr preferRelativeResize="0"/>
          <p:nvPr/>
        </p:nvPicPr>
        <p:blipFill rotWithShape="1">
          <a:blip r:embed="rId3">
            <a:alphaModFix/>
          </a:blip>
          <a:srcRect/>
          <a:stretch/>
        </p:blipFill>
        <p:spPr>
          <a:xfrm>
            <a:off x="230100" y="4658579"/>
            <a:ext cx="947180" cy="331395"/>
          </a:xfrm>
          <a:prstGeom prst="rect">
            <a:avLst/>
          </a:prstGeom>
          <a:noFill/>
          <a:ln>
            <a:noFill/>
          </a:ln>
        </p:spPr>
      </p:pic>
      <p:sp>
        <p:nvSpPr>
          <p:cNvPr id="5" name="TextBox 4">
            <a:extLst>
              <a:ext uri="{FF2B5EF4-FFF2-40B4-BE49-F238E27FC236}">
                <a16:creationId xmlns:a16="http://schemas.microsoft.com/office/drawing/2014/main" id="{66997767-6F9A-8642-9168-B4A4E58C258A}"/>
              </a:ext>
            </a:extLst>
          </p:cNvPr>
          <p:cNvSpPr txBox="1"/>
          <p:nvPr/>
        </p:nvSpPr>
        <p:spPr>
          <a:xfrm>
            <a:off x="1177280" y="4608834"/>
            <a:ext cx="7880659" cy="430887"/>
          </a:xfrm>
          <a:prstGeom prst="rect">
            <a:avLst/>
          </a:prstGeom>
          <a:noFill/>
        </p:spPr>
        <p:txBody>
          <a:bodyPr wrap="square">
            <a:spAutoFit/>
          </a:bodyPr>
          <a:lstStyle/>
          <a:p>
            <a:pPr marL="0" marR="0" lvl="0" indent="0" algn="l" rtl="0">
              <a:spcBef>
                <a:spcPts val="0"/>
              </a:spcBef>
              <a:spcAft>
                <a:spcPts val="0"/>
              </a:spcAft>
              <a:buNone/>
            </a:pPr>
            <a:r>
              <a:rPr lang="en-CA" sz="1100" b="0" i="0" u="none" strike="noStrike" cap="none" dirty="0">
                <a:solidFill>
                  <a:schemeClr val="bg1"/>
                </a:solidFill>
                <a:latin typeface="Calibri"/>
                <a:ea typeface="Calibri"/>
                <a:cs typeface="Calibri"/>
                <a:sym typeface="Calibri"/>
              </a:rPr>
              <a:t>Unless otherwise noted, this work is licensed under a </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CA"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CA"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Attribution-NonCommercial-ShareAlike 4.0 International (CC BY-NC-SA 4.0)</a:t>
            </a:r>
            <a:r>
              <a:rPr lang="en-CA" sz="1100" b="0" i="0" u="none" strike="noStrike" cap="none" dirty="0">
                <a:solidFill>
                  <a:schemeClr val="bg1"/>
                </a:solidFill>
                <a:latin typeface="Calibri"/>
                <a:ea typeface="Calibri"/>
                <a:cs typeface="Calibri"/>
                <a:sym typeface="Calibri"/>
              </a:rPr>
              <a:t> license. Feel free to use, modify, reuse or redistribute </a:t>
            </a:r>
            <a:r>
              <a:rPr lang="en-CA" sz="1100" dirty="0">
                <a:solidFill>
                  <a:schemeClr val="bg1"/>
                </a:solidFill>
                <a:latin typeface="Calibri"/>
                <a:ea typeface="Calibri"/>
                <a:cs typeface="Calibri"/>
                <a:sym typeface="Calibri"/>
              </a:rPr>
              <a:t>any portion of </a:t>
            </a:r>
            <a:r>
              <a:rPr lang="en-CA" sz="1100" b="0" i="0" u="none" strike="noStrike" cap="none" dirty="0">
                <a:solidFill>
                  <a:schemeClr val="bg1"/>
                </a:solidFill>
                <a:latin typeface="Calibri"/>
                <a:ea typeface="Calibri"/>
                <a:cs typeface="Calibri"/>
                <a:sym typeface="Calibri"/>
              </a:rPr>
              <a:t>this presentation.</a:t>
            </a:r>
            <a:endParaRPr lang="en-CA"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9B58-E701-D3E5-C589-FDBEFE1ED00F}"/>
              </a:ext>
            </a:extLst>
          </p:cNvPr>
          <p:cNvSpPr>
            <a:spLocks noGrp="1"/>
          </p:cNvSpPr>
          <p:nvPr>
            <p:ph type="title"/>
          </p:nvPr>
        </p:nvSpPr>
        <p:spPr/>
        <p:txBody>
          <a:bodyPr>
            <a:normAutofit fontScale="90000"/>
          </a:bodyPr>
          <a:lstStyle/>
          <a:p>
            <a:r>
              <a:rPr lang="en-US" dirty="0"/>
              <a:t>10.3 Recruitment Strategies II</a:t>
            </a:r>
            <a:br>
              <a:rPr lang="en-US" dirty="0"/>
            </a:br>
            <a:br>
              <a:rPr lang="en-US" dirty="0"/>
            </a:br>
            <a:endParaRPr lang="en-US" dirty="0"/>
          </a:p>
        </p:txBody>
      </p:sp>
      <p:sp>
        <p:nvSpPr>
          <p:cNvPr id="3" name="Text Placeholder 2">
            <a:extLst>
              <a:ext uri="{FF2B5EF4-FFF2-40B4-BE49-F238E27FC236}">
                <a16:creationId xmlns:a16="http://schemas.microsoft.com/office/drawing/2014/main" id="{0211D332-C271-97C9-937A-AB7743085E7F}"/>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Professional Recruiters</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Many organizations have specific employees who focus solely on the recruiting function. Recruiters have to be strong networkers and they usually attend many events where possible candidates will be present. There are three main types of recruiters:</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Corporate recruiter</a:t>
            </a:r>
          </a:p>
          <a:p>
            <a:r>
              <a:rPr lang="en-US" sz="2000" dirty="0">
                <a:latin typeface="Arial" panose="020B0604020202020204" pitchFamily="34" charset="0"/>
                <a:cs typeface="Arial" panose="020B0604020202020204" pitchFamily="34" charset="0"/>
              </a:rPr>
              <a:t>Temporary recruitment or staffing firm</a:t>
            </a:r>
          </a:p>
          <a:p>
            <a:r>
              <a:rPr lang="en-US" sz="2000" dirty="0">
                <a:latin typeface="Arial" panose="020B0604020202020204" pitchFamily="34" charset="0"/>
                <a:cs typeface="Arial" panose="020B0604020202020204" pitchFamily="34" charset="0"/>
              </a:rPr>
              <a:t>Executive search firm</a:t>
            </a:r>
          </a:p>
        </p:txBody>
      </p:sp>
    </p:spTree>
    <p:extLst>
      <p:ext uri="{BB962C8B-B14F-4D97-AF65-F5344CB8AC3E}">
        <p14:creationId xmlns:p14="http://schemas.microsoft.com/office/powerpoint/2010/main" val="217036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940A-CC3E-ED18-4FDC-FA47BFF21921}"/>
              </a:ext>
            </a:extLst>
          </p:cNvPr>
          <p:cNvSpPr>
            <a:spLocks noGrp="1"/>
          </p:cNvSpPr>
          <p:nvPr>
            <p:ph type="title"/>
          </p:nvPr>
        </p:nvSpPr>
        <p:spPr/>
        <p:txBody>
          <a:bodyPr>
            <a:normAutofit fontScale="90000"/>
          </a:bodyPr>
          <a:lstStyle/>
          <a:p>
            <a:r>
              <a:rPr lang="en-US" dirty="0"/>
              <a:t>10.3 Recruitment Strategies III</a:t>
            </a:r>
            <a:br>
              <a:rPr lang="en-US" dirty="0"/>
            </a:br>
            <a:br>
              <a:rPr lang="en-US" dirty="0"/>
            </a:br>
            <a:endParaRPr lang="en-US" dirty="0"/>
          </a:p>
        </p:txBody>
      </p:sp>
      <p:sp>
        <p:nvSpPr>
          <p:cNvPr id="3" name="Text Placeholder 2">
            <a:extLst>
              <a:ext uri="{FF2B5EF4-FFF2-40B4-BE49-F238E27FC236}">
                <a16:creationId xmlns:a16="http://schemas.microsoft.com/office/drawing/2014/main" id="{9932E409-9EEC-E8CE-9CE3-BA2B02FE5F87}"/>
              </a:ext>
            </a:extLst>
          </p:cNvPr>
          <p:cNvSpPr>
            <a:spLocks noGrp="1"/>
          </p:cNvSpPr>
          <p:nvPr>
            <p:ph type="body" idx="1"/>
          </p:nvPr>
        </p:nvSpPr>
        <p:spPr>
          <a:xfrm>
            <a:off x="311700" y="1229875"/>
            <a:ext cx="4572000" cy="3339000"/>
          </a:xfrm>
        </p:spPr>
        <p:txBody>
          <a:bodyPr>
            <a:normAutofit fontScale="62500" lnSpcReduction="20000"/>
          </a:bodyPr>
          <a:lstStyle/>
          <a:p>
            <a:pPr marL="114300" indent="0">
              <a:buNone/>
            </a:pPr>
            <a:r>
              <a:rPr lang="en-US" sz="2900" b="1" dirty="0">
                <a:latin typeface="Arial" panose="020B0604020202020204" pitchFamily="34" charset="0"/>
                <a:cs typeface="Arial" panose="020B0604020202020204" pitchFamily="34" charset="0"/>
              </a:rPr>
              <a:t>Internet Job Sites</a:t>
            </a:r>
          </a:p>
          <a:p>
            <a:pPr marL="114300" indent="0">
              <a:buNone/>
            </a:pPr>
            <a:endParaRPr lang="en-US" sz="2900" dirty="0">
              <a:latin typeface="Arial" panose="020B0604020202020204" pitchFamily="34" charset="0"/>
              <a:cs typeface="Arial" panose="020B0604020202020204" pitchFamily="34" charset="0"/>
            </a:endParaRPr>
          </a:p>
          <a:p>
            <a:pPr marL="114300" indent="0">
              <a:buNone/>
            </a:pPr>
            <a:r>
              <a:rPr lang="en-CA" sz="2900" b="0" i="0" u="none" strike="noStrike" dirty="0">
                <a:solidFill>
                  <a:srgbClr val="373D3F"/>
                </a:solidFill>
                <a:effectLst/>
                <a:latin typeface="Arial" panose="020B0604020202020204" pitchFamily="34" charset="0"/>
                <a:cs typeface="Arial" panose="020B0604020202020204" pitchFamily="34" charset="0"/>
              </a:rPr>
              <a:t>From an HR perspective, there are many options to place an ad, most of which are inexpensive. </a:t>
            </a:r>
            <a:endParaRPr lang="en-US" sz="2900" b="0" i="0" u="none" strike="noStrike" dirty="0">
              <a:solidFill>
                <a:srgbClr val="373D3F"/>
              </a:solidFill>
              <a:effectLst/>
              <a:latin typeface="Arial" panose="020B0604020202020204" pitchFamily="34" charset="0"/>
              <a:cs typeface="Arial" panose="020B0604020202020204" pitchFamily="34" charset="0"/>
            </a:endParaRPr>
          </a:p>
          <a:p>
            <a:pPr marL="114300" indent="0">
              <a:buNone/>
            </a:pPr>
            <a:endParaRPr lang="en-US" sz="2900" dirty="0">
              <a:solidFill>
                <a:srgbClr val="373D3F"/>
              </a:solidFill>
              <a:latin typeface="Arial" panose="020B0604020202020204" pitchFamily="34" charset="0"/>
              <a:cs typeface="Arial" panose="020B0604020202020204" pitchFamily="34" charset="0"/>
            </a:endParaRPr>
          </a:p>
          <a:p>
            <a:pPr marL="114300" indent="0">
              <a:buNone/>
            </a:pPr>
            <a:r>
              <a:rPr lang="en-US" sz="2900" dirty="0">
                <a:latin typeface="Arial" panose="020B0604020202020204" pitchFamily="34" charset="0"/>
                <a:cs typeface="Arial" panose="020B0604020202020204" pitchFamily="34" charset="0"/>
              </a:rPr>
              <a:t>Some examples of websites might include the following:</a:t>
            </a:r>
          </a:p>
          <a:p>
            <a:pPr marL="114300" indent="0">
              <a:buNone/>
            </a:pPr>
            <a:endParaRPr lang="en-US" sz="2900" dirty="0">
              <a:latin typeface="Arial" panose="020B0604020202020204" pitchFamily="34" charset="0"/>
              <a:cs typeface="Arial" panose="020B0604020202020204" pitchFamily="34" charset="0"/>
            </a:endParaRPr>
          </a:p>
          <a:p>
            <a:r>
              <a:rPr lang="en-US" sz="2900" dirty="0">
                <a:latin typeface="Arial" panose="020B0604020202020204" pitchFamily="34" charset="0"/>
                <a:cs typeface="Arial" panose="020B0604020202020204" pitchFamily="34" charset="0"/>
              </a:rPr>
              <a:t>Monster</a:t>
            </a:r>
          </a:p>
          <a:p>
            <a:r>
              <a:rPr lang="en-US" sz="2900" dirty="0">
                <a:latin typeface="Arial" panose="020B0604020202020204" pitchFamily="34" charset="0"/>
                <a:cs typeface="Arial" panose="020B0604020202020204" pitchFamily="34" charset="0"/>
              </a:rPr>
              <a:t>Indeed</a:t>
            </a:r>
          </a:p>
          <a:p>
            <a:r>
              <a:rPr lang="en-US" sz="2900" dirty="0">
                <a:latin typeface="Arial" panose="020B0604020202020204" pitchFamily="34" charset="0"/>
                <a:cs typeface="Arial" panose="020B0604020202020204" pitchFamily="34" charset="0"/>
              </a:rPr>
              <a:t>Workopolis</a:t>
            </a:r>
          </a:p>
          <a:p>
            <a:pPr marL="11430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44630D4-48E8-CF3F-BF25-8DF4E9301A42}"/>
              </a:ext>
            </a:extLst>
          </p:cNvPr>
          <p:cNvSpPr txBox="1"/>
          <p:nvPr/>
        </p:nvSpPr>
        <p:spPr>
          <a:xfrm>
            <a:off x="5919926" y="4222626"/>
            <a:ext cx="4572000" cy="692497"/>
          </a:xfrm>
          <a:prstGeom prst="rect">
            <a:avLst/>
          </a:prstGeom>
          <a:noFill/>
        </p:spPr>
        <p:txBody>
          <a:bodyPr wrap="square">
            <a:spAutoFit/>
          </a:bodyPr>
          <a:lstStyle/>
          <a:p>
            <a:pPr algn="l"/>
            <a:r>
              <a:rPr lang="en-CA" sz="1100" b="0" i="0" dirty="0">
                <a:solidFill>
                  <a:srgbClr val="111111"/>
                </a:solidFill>
                <a:effectLst/>
                <a:latin typeface="-apple-system"/>
                <a:hlinkClick r:id="rId3"/>
              </a:rPr>
              <a:t>Photo</a:t>
            </a:r>
            <a:r>
              <a:rPr lang="en-CA" sz="1100" b="0" i="0" dirty="0">
                <a:solidFill>
                  <a:srgbClr val="111111"/>
                </a:solidFill>
                <a:effectLst/>
                <a:latin typeface="-apple-system"/>
              </a:rPr>
              <a:t> by </a:t>
            </a:r>
            <a:r>
              <a:rPr lang="en-CA" sz="1100" b="0" i="0" dirty="0">
                <a:solidFill>
                  <a:srgbClr val="767676"/>
                </a:solidFill>
                <a:effectLst/>
                <a:latin typeface="-apple-system"/>
                <a:hlinkClick r:id="rId4"/>
              </a:rPr>
              <a:t>Glenn Carstens-Peters</a:t>
            </a:r>
            <a:r>
              <a:rPr lang="en-CA" sz="1100" dirty="0">
                <a:solidFill>
                  <a:srgbClr val="111111"/>
                </a:solidFill>
                <a:latin typeface="-apple-system"/>
              </a:rPr>
              <a:t>,</a:t>
            </a:r>
            <a:r>
              <a:rPr lang="en-CA" sz="1100" b="0" i="0" dirty="0">
                <a:solidFill>
                  <a:srgbClr val="111111"/>
                </a:solidFill>
                <a:effectLst/>
                <a:latin typeface="-apple-system"/>
              </a:rPr>
              <a:t> </a:t>
            </a:r>
            <a:r>
              <a:rPr lang="en-CA" sz="1100" b="0" i="0" dirty="0">
                <a:solidFill>
                  <a:srgbClr val="767676"/>
                </a:solidFill>
                <a:effectLst/>
                <a:latin typeface="-apple-system"/>
                <a:hlinkClick r:id="rId5"/>
              </a:rPr>
              <a:t>Unsplash License</a:t>
            </a:r>
            <a:endParaRPr lang="en-CA" sz="1100" b="0" i="0" dirty="0">
              <a:solidFill>
                <a:srgbClr val="111111"/>
              </a:solidFill>
              <a:effectLst/>
              <a:latin typeface="-apple-system"/>
            </a:endParaRPr>
          </a:p>
          <a:p>
            <a:br>
              <a:rPr lang="en-CA" dirty="0"/>
            </a:br>
            <a:endParaRPr lang="en-US" dirty="0"/>
          </a:p>
        </p:txBody>
      </p:sp>
      <p:pic>
        <p:nvPicPr>
          <p:cNvPr id="7" name="Picture 6">
            <a:extLst>
              <a:ext uri="{FF2B5EF4-FFF2-40B4-BE49-F238E27FC236}">
                <a16:creationId xmlns:a16="http://schemas.microsoft.com/office/drawing/2014/main" id="{31D94C94-DEDB-7BAB-2BDF-6F3147A8B18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967088" y="1613500"/>
            <a:ext cx="3865212" cy="2571750"/>
          </a:xfrm>
          <a:prstGeom prst="rect">
            <a:avLst/>
          </a:prstGeom>
        </p:spPr>
      </p:pic>
    </p:spTree>
    <p:extLst>
      <p:ext uri="{BB962C8B-B14F-4D97-AF65-F5344CB8AC3E}">
        <p14:creationId xmlns:p14="http://schemas.microsoft.com/office/powerpoint/2010/main" val="81621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C585C-18D3-654C-FB35-3141D0479820}"/>
              </a:ext>
            </a:extLst>
          </p:cNvPr>
          <p:cNvSpPr>
            <a:spLocks noGrp="1"/>
          </p:cNvSpPr>
          <p:nvPr>
            <p:ph type="title"/>
          </p:nvPr>
        </p:nvSpPr>
        <p:spPr/>
        <p:txBody>
          <a:bodyPr>
            <a:normAutofit fontScale="90000"/>
          </a:bodyPr>
          <a:lstStyle/>
          <a:p>
            <a:r>
              <a:rPr lang="en-US" dirty="0"/>
              <a:t>10.3 Recruitment Strategies IV</a:t>
            </a:r>
            <a:br>
              <a:rPr lang="en-US" dirty="0"/>
            </a:br>
            <a:br>
              <a:rPr lang="en-US" dirty="0"/>
            </a:br>
            <a:endParaRPr lang="en-US" dirty="0"/>
          </a:p>
        </p:txBody>
      </p:sp>
      <p:sp>
        <p:nvSpPr>
          <p:cNvPr id="3" name="Text Placeholder 2">
            <a:extLst>
              <a:ext uri="{FF2B5EF4-FFF2-40B4-BE49-F238E27FC236}">
                <a16:creationId xmlns:a16="http://schemas.microsoft.com/office/drawing/2014/main" id="{4EA6BCE1-6C79-374D-A51E-95D87837409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Company Job Sites</a:t>
            </a:r>
          </a:p>
          <a:p>
            <a:pPr marL="114300" indent="0">
              <a:buNone/>
            </a:pPr>
            <a:br>
              <a:rPr lang="en-US" sz="2000" dirty="0">
                <a:latin typeface="Arial" panose="020B0604020202020204" pitchFamily="34" charset="0"/>
                <a:cs typeface="Arial" panose="020B0604020202020204" pitchFamily="34" charset="0"/>
              </a:rPr>
            </a:br>
            <a:r>
              <a:rPr lang="en-CA" sz="2000" b="0" i="0" u="none" strike="noStrike" dirty="0">
                <a:solidFill>
                  <a:srgbClr val="373D3F"/>
                </a:solidFill>
                <a:effectLst/>
                <a:latin typeface="Arial" panose="020B0604020202020204" pitchFamily="34" charset="0"/>
                <a:cs typeface="Arial" panose="020B0604020202020204" pitchFamily="34" charset="0"/>
              </a:rPr>
              <a:t>Company specific websites now include a career page and are a source of pride for many businesses. </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Here are some examples of high-quality career pages: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Verizon media</a:t>
            </a:r>
          </a:p>
          <a:p>
            <a:r>
              <a:rPr lang="en-US" sz="2000" dirty="0">
                <a:latin typeface="Arial" panose="020B0604020202020204" pitchFamily="34" charset="0"/>
                <a:cs typeface="Arial" panose="020B0604020202020204" pitchFamily="34" charset="0"/>
              </a:rPr>
              <a:t>Spotify</a:t>
            </a:r>
          </a:p>
          <a:p>
            <a:r>
              <a:rPr lang="en-US" sz="2000" dirty="0">
                <a:latin typeface="Arial" panose="020B0604020202020204" pitchFamily="34" charset="0"/>
                <a:cs typeface="Arial" panose="020B0604020202020204" pitchFamily="34" charset="0"/>
              </a:rPr>
              <a:t>Square</a:t>
            </a:r>
          </a:p>
          <a:p>
            <a:pPr marL="11430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18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0200-6B2C-35C8-177D-FFF30452AAD2}"/>
              </a:ext>
            </a:extLst>
          </p:cNvPr>
          <p:cNvSpPr>
            <a:spLocks noGrp="1"/>
          </p:cNvSpPr>
          <p:nvPr>
            <p:ph type="title"/>
          </p:nvPr>
        </p:nvSpPr>
        <p:spPr/>
        <p:txBody>
          <a:bodyPr>
            <a:normAutofit fontScale="90000"/>
          </a:bodyPr>
          <a:lstStyle/>
          <a:p>
            <a:r>
              <a:rPr lang="en-US" dirty="0"/>
              <a:t>10.3 Recruitment Strategies V</a:t>
            </a:r>
            <a:br>
              <a:rPr lang="en-US" dirty="0"/>
            </a:br>
            <a:br>
              <a:rPr lang="en-US" dirty="0"/>
            </a:br>
            <a:endParaRPr lang="en-US" dirty="0"/>
          </a:p>
        </p:txBody>
      </p:sp>
      <p:sp>
        <p:nvSpPr>
          <p:cNvPr id="3" name="Text Placeholder 2">
            <a:extLst>
              <a:ext uri="{FF2B5EF4-FFF2-40B4-BE49-F238E27FC236}">
                <a16:creationId xmlns:a16="http://schemas.microsoft.com/office/drawing/2014/main" id="{3A6DDC66-620E-F502-BD98-4D5F622CD33B}"/>
              </a:ext>
            </a:extLst>
          </p:cNvPr>
          <p:cNvSpPr>
            <a:spLocks noGrp="1"/>
          </p:cNvSpPr>
          <p:nvPr>
            <p:ph type="body" idx="1"/>
          </p:nvPr>
        </p:nvSpPr>
        <p:spPr>
          <a:xfrm>
            <a:off x="311701" y="1229875"/>
            <a:ext cx="4050980" cy="3339000"/>
          </a:xfrm>
        </p:spPr>
        <p:txBody>
          <a:bodyPr/>
          <a:lstStyle/>
          <a:p>
            <a:pPr marL="114300" indent="0">
              <a:buNone/>
            </a:pPr>
            <a:r>
              <a:rPr lang="en-US" b="1" dirty="0">
                <a:latin typeface="Arial" panose="020B0604020202020204" pitchFamily="34" charset="0"/>
                <a:cs typeface="Arial" panose="020B0604020202020204" pitchFamily="34" charset="0"/>
              </a:rPr>
              <a:t>Social Media</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CA" b="0" i="0" u="none" strike="noStrike" dirty="0">
                <a:solidFill>
                  <a:srgbClr val="373D3F"/>
                </a:solidFill>
                <a:effectLst/>
                <a:latin typeface="Arial" panose="020B0604020202020204" pitchFamily="34" charset="0"/>
                <a:cs typeface="Arial" panose="020B0604020202020204" pitchFamily="34" charset="0"/>
              </a:rPr>
              <a:t>Facebook, Twitter, LinkedIn, and YouTube offer interesting opportunities to gain a media presence to attract a variety of employees.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902A864-2054-FE87-B184-1EA995EF05C5}"/>
              </a:ext>
            </a:extLst>
          </p:cNvPr>
          <p:cNvSpPr txBox="1"/>
          <p:nvPr/>
        </p:nvSpPr>
        <p:spPr>
          <a:xfrm>
            <a:off x="6361474" y="4222626"/>
            <a:ext cx="4572000" cy="692497"/>
          </a:xfrm>
          <a:prstGeom prst="rect">
            <a:avLst/>
          </a:prstGeom>
          <a:noFill/>
        </p:spPr>
        <p:txBody>
          <a:bodyPr wrap="square">
            <a:spAutoFit/>
          </a:bodyPr>
          <a:lstStyle/>
          <a:p>
            <a:r>
              <a:rPr lang="en-CA" sz="1100" dirty="0">
                <a:effectLst/>
                <a:hlinkClick r:id="rId3"/>
              </a:rPr>
              <a:t>Photo</a:t>
            </a:r>
            <a:r>
              <a:rPr lang="en-CA" sz="1100" dirty="0">
                <a:effectLst/>
              </a:rPr>
              <a:t> by </a:t>
            </a:r>
            <a:r>
              <a:rPr lang="en-CA" sz="1100" dirty="0">
                <a:solidFill>
                  <a:srgbClr val="767676"/>
                </a:solidFill>
                <a:effectLst/>
                <a:hlinkClick r:id="rId4"/>
              </a:rPr>
              <a:t>Dima </a:t>
            </a:r>
            <a:r>
              <a:rPr lang="en-CA" sz="1100" dirty="0" err="1">
                <a:solidFill>
                  <a:srgbClr val="767676"/>
                </a:solidFill>
                <a:effectLst/>
                <a:hlinkClick r:id="rId4"/>
              </a:rPr>
              <a:t>Solomin</a:t>
            </a:r>
            <a:r>
              <a:rPr lang="en-CA" sz="1100" dirty="0">
                <a:solidFill>
                  <a:srgbClr val="767676"/>
                </a:solidFill>
              </a:rPr>
              <a:t>,</a:t>
            </a:r>
            <a:r>
              <a:rPr lang="en-CA" sz="1100" dirty="0">
                <a:effectLst/>
              </a:rPr>
              <a:t> </a:t>
            </a:r>
            <a:r>
              <a:rPr lang="en-CA" sz="1100" b="0" i="0" dirty="0">
                <a:solidFill>
                  <a:srgbClr val="767676"/>
                </a:solidFill>
                <a:effectLst/>
                <a:latin typeface="-apple-system"/>
                <a:hlinkClick r:id="rId5"/>
              </a:rPr>
              <a:t> Unsplash License</a:t>
            </a:r>
            <a:endParaRPr lang="en-CA" sz="1100" dirty="0">
              <a:effectLst/>
            </a:endParaRPr>
          </a:p>
          <a:p>
            <a:pPr algn="l" fontAlgn="ctr"/>
            <a:br>
              <a:rPr lang="en-CA" b="0" i="0" dirty="0">
                <a:solidFill>
                  <a:srgbClr val="767676"/>
                </a:solidFill>
                <a:effectLst/>
                <a:latin typeface="-apple-system"/>
                <a:hlinkClick r:id="rId6"/>
              </a:rPr>
            </a:br>
            <a:endParaRPr lang="en-CA" b="0" i="0" dirty="0">
              <a:solidFill>
                <a:srgbClr val="767676"/>
              </a:solidFill>
              <a:effectLst/>
              <a:latin typeface="-apple-system"/>
              <a:hlinkClick r:id="rId6"/>
            </a:endParaRPr>
          </a:p>
        </p:txBody>
      </p:sp>
      <p:pic>
        <p:nvPicPr>
          <p:cNvPr id="11" name="Picture 10">
            <a:extLst>
              <a:ext uri="{FF2B5EF4-FFF2-40B4-BE49-F238E27FC236}">
                <a16:creationId xmlns:a16="http://schemas.microsoft.com/office/drawing/2014/main" id="{6AEAF9D7-D423-C4E2-98F7-2A5099B4631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21860" y="1300180"/>
            <a:ext cx="4411972" cy="2941314"/>
          </a:xfrm>
          <a:prstGeom prst="rect">
            <a:avLst/>
          </a:prstGeom>
        </p:spPr>
      </p:pic>
    </p:spTree>
    <p:extLst>
      <p:ext uri="{BB962C8B-B14F-4D97-AF65-F5344CB8AC3E}">
        <p14:creationId xmlns:p14="http://schemas.microsoft.com/office/powerpoint/2010/main" val="273787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867B-E2C3-F05E-7E89-CAB105AE4870}"/>
              </a:ext>
            </a:extLst>
          </p:cNvPr>
          <p:cNvSpPr>
            <a:spLocks noGrp="1"/>
          </p:cNvSpPr>
          <p:nvPr>
            <p:ph type="title"/>
          </p:nvPr>
        </p:nvSpPr>
        <p:spPr>
          <a:xfrm>
            <a:off x="311700" y="161364"/>
            <a:ext cx="8520600" cy="607800"/>
          </a:xfrm>
        </p:spPr>
        <p:txBody>
          <a:bodyPr>
            <a:normAutofit fontScale="90000"/>
          </a:bodyPr>
          <a:lstStyle/>
          <a:p>
            <a:r>
              <a:rPr lang="en-US" dirty="0"/>
              <a:t>10.3 Recruitment Strategies VI</a:t>
            </a:r>
            <a:br>
              <a:rPr lang="en-US" dirty="0"/>
            </a:br>
            <a:br>
              <a:rPr lang="en-US" dirty="0"/>
            </a:br>
            <a:endParaRPr lang="en-US" dirty="0"/>
          </a:p>
        </p:txBody>
      </p:sp>
      <p:sp>
        <p:nvSpPr>
          <p:cNvPr id="3" name="Text Placeholder 2">
            <a:extLst>
              <a:ext uri="{FF2B5EF4-FFF2-40B4-BE49-F238E27FC236}">
                <a16:creationId xmlns:a16="http://schemas.microsoft.com/office/drawing/2014/main" id="{D5966018-AA13-33B6-5226-38F177334B56}"/>
              </a:ext>
            </a:extLst>
          </p:cNvPr>
          <p:cNvSpPr>
            <a:spLocks noGrp="1"/>
          </p:cNvSpPr>
          <p:nvPr>
            <p:ph type="body" idx="1"/>
          </p:nvPr>
        </p:nvSpPr>
        <p:spPr>
          <a:xfrm>
            <a:off x="311700" y="744754"/>
            <a:ext cx="8520600" cy="3339000"/>
          </a:xfrm>
        </p:spPr>
        <p:txBody>
          <a:bodyPr/>
          <a:lstStyle/>
          <a:p>
            <a:pPr marL="114300" indent="0">
              <a:buNone/>
            </a:pPr>
            <a:r>
              <a:rPr lang="en-US" sz="2000" b="1" dirty="0">
                <a:latin typeface="Arial" panose="020B0604020202020204" pitchFamily="34" charset="0"/>
                <a:cs typeface="Arial" panose="020B0604020202020204" pitchFamily="34" charset="0"/>
              </a:rPr>
              <a:t> Advantages and Disadvantages of Recruiting Strategies</a:t>
            </a:r>
          </a:p>
          <a:p>
            <a:pPr marL="114300" indent="0">
              <a:buNone/>
            </a:pPr>
            <a:br>
              <a:rPr lang="en-US" dirty="0"/>
            </a:br>
            <a:endParaRPr lang="en-US" dirty="0"/>
          </a:p>
        </p:txBody>
      </p:sp>
      <p:graphicFrame>
        <p:nvGraphicFramePr>
          <p:cNvPr id="4" name="Table 5">
            <a:extLst>
              <a:ext uri="{FF2B5EF4-FFF2-40B4-BE49-F238E27FC236}">
                <a16:creationId xmlns:a16="http://schemas.microsoft.com/office/drawing/2014/main" id="{4F9AEDD2-02C0-48F1-66B9-E6392AAFC343}"/>
              </a:ext>
            </a:extLst>
          </p:cNvPr>
          <p:cNvGraphicFramePr>
            <a:graphicFrameLocks noGrp="1"/>
          </p:cNvGraphicFramePr>
          <p:nvPr>
            <p:extLst>
              <p:ext uri="{D42A27DB-BD31-4B8C-83A1-F6EECF244321}">
                <p14:modId xmlns:p14="http://schemas.microsoft.com/office/powerpoint/2010/main" val="4261778754"/>
              </p:ext>
            </p:extLst>
          </p:nvPr>
        </p:nvGraphicFramePr>
        <p:xfrm>
          <a:off x="914400" y="1251366"/>
          <a:ext cx="6953250" cy="3418840"/>
        </p:xfrm>
        <a:graphic>
          <a:graphicData uri="http://schemas.openxmlformats.org/drawingml/2006/table">
            <a:tbl>
              <a:tblPr firstRow="1" bandRow="1">
                <a:tableStyleId>{2D5ABB26-0587-4C30-8999-92F81FD0307C}</a:tableStyleId>
              </a:tblPr>
              <a:tblGrid>
                <a:gridCol w="2317750">
                  <a:extLst>
                    <a:ext uri="{9D8B030D-6E8A-4147-A177-3AD203B41FA5}">
                      <a16:colId xmlns:a16="http://schemas.microsoft.com/office/drawing/2014/main" val="2778071244"/>
                    </a:ext>
                  </a:extLst>
                </a:gridCol>
                <a:gridCol w="2317750">
                  <a:extLst>
                    <a:ext uri="{9D8B030D-6E8A-4147-A177-3AD203B41FA5}">
                      <a16:colId xmlns:a16="http://schemas.microsoft.com/office/drawing/2014/main" val="2826054588"/>
                    </a:ext>
                  </a:extLst>
                </a:gridCol>
                <a:gridCol w="2317750">
                  <a:extLst>
                    <a:ext uri="{9D8B030D-6E8A-4147-A177-3AD203B41FA5}">
                      <a16:colId xmlns:a16="http://schemas.microsoft.com/office/drawing/2014/main" val="2803265176"/>
                    </a:ext>
                  </a:extLst>
                </a:gridCol>
              </a:tblGrid>
              <a:tr h="370840">
                <a:tc>
                  <a:txBody>
                    <a:bodyPr/>
                    <a:lstStyle/>
                    <a:p>
                      <a:pPr algn="ctr"/>
                      <a:r>
                        <a:rPr lang="en-CA" b="1" dirty="0">
                          <a:solidFill>
                            <a:sysClr val="windowText" lastClr="000000"/>
                          </a:solidFill>
                        </a:rPr>
                        <a:t>Recruitment Strategy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Disadvantages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29042025"/>
                  </a:ext>
                </a:extLst>
              </a:tr>
              <a:tr h="370840">
                <a:tc>
                  <a:txBody>
                    <a:bodyPr/>
                    <a:lstStyle/>
                    <a:p>
                      <a:r>
                        <a:rPr lang="en-CA" dirty="0">
                          <a:solidFill>
                            <a:sysClr val="windowText" lastClr="000000"/>
                          </a:solidFill>
                        </a:rPr>
                        <a:t>Outside recruiters, executive search firms, and temporary employment agencies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Can be time saving</a:t>
                      </a:r>
                    </a:p>
                    <a:p>
                      <a:pPr marL="285750" indent="-285750">
                        <a:buFont typeface="Arial" panose="020B0604020202020204" pitchFamily="34" charset="0"/>
                        <a:buChar char="•"/>
                      </a:pPr>
                      <a:r>
                        <a:rPr lang="en-CA" dirty="0">
                          <a:solidFill>
                            <a:sysClr val="windowText" lastClr="000000"/>
                          </a:solidFill>
                        </a:rPr>
                        <a:t>Reduce demands on internal resources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Expensive</a:t>
                      </a:r>
                    </a:p>
                    <a:p>
                      <a:pPr marL="285750" indent="-285750">
                        <a:buFont typeface="Arial" panose="020B0604020202020204" pitchFamily="34" charset="0"/>
                        <a:buChar char="•"/>
                      </a:pPr>
                      <a:r>
                        <a:rPr lang="en-CA" dirty="0">
                          <a:solidFill>
                            <a:sysClr val="windowText" lastClr="000000"/>
                          </a:solidFill>
                        </a:rPr>
                        <a:t>Less control over final candidates to be interviewed</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246495"/>
                  </a:ext>
                </a:extLst>
              </a:tr>
              <a:tr h="370840">
                <a:tc>
                  <a:txBody>
                    <a:bodyPr/>
                    <a:lstStyle/>
                    <a:p>
                      <a:r>
                        <a:rPr lang="en-CA" dirty="0">
                          <a:solidFill>
                            <a:sysClr val="windowText" lastClr="000000"/>
                          </a:solidFill>
                        </a:rPr>
                        <a:t>Campus recruiting/educational institutions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Can hire people to grow with the organization</a:t>
                      </a:r>
                    </a:p>
                    <a:p>
                      <a:pPr marL="285750" indent="-285750">
                        <a:buFont typeface="Arial" panose="020B0604020202020204" pitchFamily="34" charset="0"/>
                        <a:buChar char="•"/>
                      </a:pPr>
                      <a:r>
                        <a:rPr lang="en-CA" dirty="0">
                          <a:solidFill>
                            <a:sysClr val="windowText" lastClr="000000"/>
                          </a:solidFill>
                        </a:rPr>
                        <a:t>Plentiful source of talent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Time consuming</a:t>
                      </a:r>
                    </a:p>
                    <a:p>
                      <a:pPr marL="285750" indent="-285750">
                        <a:buFont typeface="Arial" panose="020B0604020202020204" pitchFamily="34" charset="0"/>
                        <a:buChar char="•"/>
                      </a:pPr>
                      <a:r>
                        <a:rPr lang="en-CA" dirty="0">
                          <a:solidFill>
                            <a:sysClr val="windowText" lastClr="000000"/>
                          </a:solidFill>
                        </a:rPr>
                        <a:t>Only appropriate for certain types of experience levels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07190"/>
                  </a:ext>
                </a:extLst>
              </a:tr>
              <a:tr h="370840">
                <a:tc>
                  <a:txBody>
                    <a:bodyPr/>
                    <a:lstStyle/>
                    <a:p>
                      <a:r>
                        <a:rPr lang="en-CA" dirty="0">
                          <a:solidFill>
                            <a:sysClr val="windowText" lastClr="000000"/>
                          </a:solidFill>
                        </a:rPr>
                        <a:t>Professional organizations and associations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Industry specific</a:t>
                      </a:r>
                    </a:p>
                    <a:p>
                      <a:pPr marL="285750" indent="-285750">
                        <a:buFont typeface="Arial" panose="020B0604020202020204" pitchFamily="34" charset="0"/>
                        <a:buChar char="•"/>
                      </a:pPr>
                      <a:r>
                        <a:rPr lang="en-CA" dirty="0">
                          <a:solidFill>
                            <a:sysClr val="windowText" lastClr="000000"/>
                          </a:solidFill>
                        </a:rPr>
                        <a:t>Networking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May be a fee to place an ad</a:t>
                      </a:r>
                    </a:p>
                    <a:p>
                      <a:pPr marL="285750" indent="-285750">
                        <a:buFont typeface="Arial" panose="020B0604020202020204" pitchFamily="34" charset="0"/>
                        <a:buChar char="•"/>
                      </a:pPr>
                      <a:r>
                        <a:rPr lang="en-CA" dirty="0">
                          <a:solidFill>
                            <a:sysClr val="windowText" lastClr="000000"/>
                          </a:solidFill>
                        </a:rPr>
                        <a:t>May be time consuming to network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74283"/>
                  </a:ext>
                </a:extLst>
              </a:tr>
            </a:tbl>
          </a:graphicData>
        </a:graphic>
      </p:graphicFrame>
    </p:spTree>
    <p:extLst>
      <p:ext uri="{BB962C8B-B14F-4D97-AF65-F5344CB8AC3E}">
        <p14:creationId xmlns:p14="http://schemas.microsoft.com/office/powerpoint/2010/main" val="121977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FF4B-DE19-41AD-7F47-543FDEABD833}"/>
              </a:ext>
            </a:extLst>
          </p:cNvPr>
          <p:cNvSpPr>
            <a:spLocks noGrp="1"/>
          </p:cNvSpPr>
          <p:nvPr>
            <p:ph type="title"/>
          </p:nvPr>
        </p:nvSpPr>
        <p:spPr>
          <a:xfrm>
            <a:off x="311700" y="257425"/>
            <a:ext cx="8520600" cy="607800"/>
          </a:xfrm>
        </p:spPr>
        <p:txBody>
          <a:bodyPr>
            <a:normAutofit fontScale="90000"/>
          </a:bodyPr>
          <a:lstStyle/>
          <a:p>
            <a:r>
              <a:rPr lang="en-US" dirty="0"/>
              <a:t>10.3 Recruitment Strategies VII</a:t>
            </a:r>
            <a:br>
              <a:rPr lang="en-US" dirty="0"/>
            </a:br>
            <a:br>
              <a:rPr lang="en-US" dirty="0"/>
            </a:br>
            <a:endParaRPr lang="en-US" dirty="0"/>
          </a:p>
        </p:txBody>
      </p:sp>
      <p:sp>
        <p:nvSpPr>
          <p:cNvPr id="3" name="Text Placeholder 2">
            <a:extLst>
              <a:ext uri="{FF2B5EF4-FFF2-40B4-BE49-F238E27FC236}">
                <a16:creationId xmlns:a16="http://schemas.microsoft.com/office/drawing/2014/main" id="{38388316-E7CC-1AFF-ADC2-15DEF4561967}"/>
              </a:ext>
            </a:extLst>
          </p:cNvPr>
          <p:cNvSpPr>
            <a:spLocks noGrp="1"/>
          </p:cNvSpPr>
          <p:nvPr>
            <p:ph type="body" idx="1"/>
          </p:nvPr>
        </p:nvSpPr>
        <p:spPr>
          <a:xfrm>
            <a:off x="311700" y="756150"/>
            <a:ext cx="8520600" cy="3339000"/>
          </a:xfrm>
        </p:spPr>
        <p:txBody>
          <a:bodyPr/>
          <a:lstStyle/>
          <a:p>
            <a:pPr marL="114300" indent="0">
              <a:buNone/>
            </a:pPr>
            <a:r>
              <a:rPr lang="en-US" sz="2000" b="1" dirty="0">
                <a:latin typeface="Arial" panose="020B0604020202020204" pitchFamily="34" charset="0"/>
                <a:cs typeface="Arial" panose="020B0604020202020204" pitchFamily="34" charset="0"/>
              </a:rPr>
              <a:t>Advantages and Disadvantages of Recruiting Strategies</a:t>
            </a:r>
          </a:p>
          <a:p>
            <a:pPr marL="114300" indent="0">
              <a:buNone/>
            </a:pPr>
            <a:br>
              <a:rPr lang="en-US" dirty="0"/>
            </a:br>
            <a:endParaRPr lang="en-US" dirty="0"/>
          </a:p>
        </p:txBody>
      </p:sp>
      <p:graphicFrame>
        <p:nvGraphicFramePr>
          <p:cNvPr id="4" name="Table 5">
            <a:extLst>
              <a:ext uri="{FF2B5EF4-FFF2-40B4-BE49-F238E27FC236}">
                <a16:creationId xmlns:a16="http://schemas.microsoft.com/office/drawing/2014/main" id="{4B8DF80E-4F92-2518-51C9-F3ACDFD1362C}"/>
              </a:ext>
            </a:extLst>
          </p:cNvPr>
          <p:cNvGraphicFramePr>
            <a:graphicFrameLocks noGrp="1"/>
          </p:cNvGraphicFramePr>
          <p:nvPr>
            <p:extLst>
              <p:ext uri="{D42A27DB-BD31-4B8C-83A1-F6EECF244321}">
                <p14:modId xmlns:p14="http://schemas.microsoft.com/office/powerpoint/2010/main" val="2486537398"/>
              </p:ext>
            </p:extLst>
          </p:nvPr>
        </p:nvGraphicFramePr>
        <p:xfrm>
          <a:off x="1095375" y="1266825"/>
          <a:ext cx="6953250" cy="3510280"/>
        </p:xfrm>
        <a:graphic>
          <a:graphicData uri="http://schemas.openxmlformats.org/drawingml/2006/table">
            <a:tbl>
              <a:tblPr firstRow="1" bandRow="1">
                <a:tableStyleId>{2D5ABB26-0587-4C30-8999-92F81FD0307C}</a:tableStyleId>
              </a:tblPr>
              <a:tblGrid>
                <a:gridCol w="2317750">
                  <a:extLst>
                    <a:ext uri="{9D8B030D-6E8A-4147-A177-3AD203B41FA5}">
                      <a16:colId xmlns:a16="http://schemas.microsoft.com/office/drawing/2014/main" val="2778071244"/>
                    </a:ext>
                  </a:extLst>
                </a:gridCol>
                <a:gridCol w="2317750">
                  <a:extLst>
                    <a:ext uri="{9D8B030D-6E8A-4147-A177-3AD203B41FA5}">
                      <a16:colId xmlns:a16="http://schemas.microsoft.com/office/drawing/2014/main" val="2826054588"/>
                    </a:ext>
                  </a:extLst>
                </a:gridCol>
                <a:gridCol w="2317750">
                  <a:extLst>
                    <a:ext uri="{9D8B030D-6E8A-4147-A177-3AD203B41FA5}">
                      <a16:colId xmlns:a16="http://schemas.microsoft.com/office/drawing/2014/main" val="2803265176"/>
                    </a:ext>
                  </a:extLst>
                </a:gridCol>
              </a:tblGrid>
              <a:tr h="370840">
                <a:tc>
                  <a:txBody>
                    <a:bodyPr/>
                    <a:lstStyle/>
                    <a:p>
                      <a:pPr algn="ctr"/>
                      <a:r>
                        <a:rPr lang="en-CA" b="1" dirty="0">
                          <a:solidFill>
                            <a:sysClr val="windowText" lastClr="000000"/>
                          </a:solidFill>
                        </a:rPr>
                        <a:t>Recruitment Strategy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Disadvantages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29042025"/>
                  </a:ext>
                </a:extLst>
              </a:tr>
              <a:tr h="370840">
                <a:tc>
                  <a:txBody>
                    <a:bodyPr/>
                    <a:lstStyle/>
                    <a:p>
                      <a:r>
                        <a:rPr lang="en-CA" dirty="0">
                          <a:solidFill>
                            <a:sysClr val="windowText" lastClr="000000"/>
                          </a:solidFill>
                        </a:rPr>
                        <a:t>Websites/Internet recruiting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Diversity friendly</a:t>
                      </a:r>
                    </a:p>
                    <a:p>
                      <a:pPr marL="285750" indent="-285750">
                        <a:buFont typeface="Arial" panose="020B0604020202020204" pitchFamily="34" charset="0"/>
                        <a:buChar char="•"/>
                      </a:pPr>
                      <a:r>
                        <a:rPr lang="en-CA" dirty="0">
                          <a:solidFill>
                            <a:sysClr val="windowText" lastClr="000000"/>
                          </a:solidFill>
                        </a:rPr>
                        <a:t>Low cost</a:t>
                      </a:r>
                    </a:p>
                    <a:p>
                      <a:pPr marL="285750" indent="-285750">
                        <a:buFont typeface="Arial" panose="020B0604020202020204" pitchFamily="34" charset="0"/>
                        <a:buChar char="•"/>
                      </a:pPr>
                      <a:r>
                        <a:rPr lang="en-CA" dirty="0">
                          <a:solidFill>
                            <a:sysClr val="windowText" lastClr="000000"/>
                          </a:solidFill>
                        </a:rPr>
                        <a:t>Quick</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Could be too broad</a:t>
                      </a:r>
                    </a:p>
                    <a:p>
                      <a:pPr marL="285750" indent="-285750">
                        <a:buFont typeface="Arial" panose="020B0604020202020204" pitchFamily="34" charset="0"/>
                        <a:buChar char="•"/>
                      </a:pPr>
                      <a:r>
                        <a:rPr lang="en-CA" dirty="0">
                          <a:solidFill>
                            <a:sysClr val="windowText" lastClr="000000"/>
                          </a:solidFill>
                        </a:rPr>
                        <a:t>Be prepared to deal with hundreds of resumes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246495"/>
                  </a:ext>
                </a:extLst>
              </a:tr>
              <a:tr h="370840">
                <a:tc>
                  <a:txBody>
                    <a:bodyPr/>
                    <a:lstStyle/>
                    <a:p>
                      <a:r>
                        <a:rPr lang="en-CA" dirty="0">
                          <a:solidFill>
                            <a:sysClr val="windowText" lastClr="000000"/>
                          </a:solidFill>
                        </a:rPr>
                        <a:t>Social media</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Inexpensive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Time consuming</a:t>
                      </a:r>
                    </a:p>
                    <a:p>
                      <a:pPr marL="285750" indent="-285750">
                        <a:buFont typeface="Arial" panose="020B0604020202020204" pitchFamily="34" charset="0"/>
                        <a:buChar char="•"/>
                      </a:pPr>
                      <a:r>
                        <a:rPr lang="en-CA" dirty="0">
                          <a:solidFill>
                            <a:sysClr val="windowText" lastClr="000000"/>
                          </a:solidFill>
                        </a:rPr>
                        <a:t>Overwhelming response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07190"/>
                  </a:ext>
                </a:extLst>
              </a:tr>
              <a:tr h="370840">
                <a:tc>
                  <a:txBody>
                    <a:bodyPr/>
                    <a:lstStyle/>
                    <a:p>
                      <a:r>
                        <a:rPr lang="en-CA" dirty="0">
                          <a:solidFill>
                            <a:sysClr val="windowText" lastClr="000000"/>
                          </a:solidFill>
                        </a:rPr>
                        <a:t>Events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Access to specific target markets of candidates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Can be expensive</a:t>
                      </a:r>
                    </a:p>
                    <a:p>
                      <a:pPr marL="285750" indent="-285750">
                        <a:buFont typeface="Arial" panose="020B0604020202020204" pitchFamily="34" charset="0"/>
                        <a:buChar char="•"/>
                      </a:pPr>
                      <a:r>
                        <a:rPr lang="en-CA" dirty="0">
                          <a:solidFill>
                            <a:sysClr val="windowText" lastClr="000000"/>
                          </a:solidFill>
                        </a:rPr>
                        <a:t>May get too many non-committed candidates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74283"/>
                  </a:ext>
                </a:extLst>
              </a:tr>
              <a:tr h="370840">
                <a:tc>
                  <a:txBody>
                    <a:bodyPr/>
                    <a:lstStyle/>
                    <a:p>
                      <a:r>
                        <a:rPr lang="en-CA" dirty="0">
                          <a:solidFill>
                            <a:sysClr val="windowText" lastClr="000000"/>
                          </a:solidFill>
                        </a:rPr>
                        <a:t>Referrals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Higher quality people</a:t>
                      </a:r>
                    </a:p>
                    <a:p>
                      <a:pPr marL="285750" indent="-285750">
                        <a:buFont typeface="Arial" panose="020B0604020202020204" pitchFamily="34" charset="0"/>
                        <a:buChar char="•"/>
                      </a:pPr>
                      <a:r>
                        <a:rPr lang="en-CA" dirty="0">
                          <a:solidFill>
                            <a:sysClr val="windowText" lastClr="000000"/>
                          </a:solidFill>
                        </a:rPr>
                        <a:t>Potential for longer retention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Concern for lack of diversity</a:t>
                      </a:r>
                    </a:p>
                    <a:p>
                      <a:pPr marL="285750" indent="-285750">
                        <a:buFont typeface="Arial" panose="020B0604020202020204" pitchFamily="34" charset="0"/>
                        <a:buChar char="•"/>
                      </a:pPr>
                      <a:r>
                        <a:rPr lang="en-CA" dirty="0">
                          <a:solidFill>
                            <a:sysClr val="windowText" lastClr="000000"/>
                          </a:solidFill>
                        </a:rPr>
                        <a:t>Nepotism</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2863289"/>
                  </a:ext>
                </a:extLst>
              </a:tr>
            </a:tbl>
          </a:graphicData>
        </a:graphic>
      </p:graphicFrame>
    </p:spTree>
    <p:extLst>
      <p:ext uri="{BB962C8B-B14F-4D97-AF65-F5344CB8AC3E}">
        <p14:creationId xmlns:p14="http://schemas.microsoft.com/office/powerpoint/2010/main" val="86921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9F2A9-BA1B-6CFA-ED60-D6B06F380666}"/>
              </a:ext>
            </a:extLst>
          </p:cNvPr>
          <p:cNvSpPr>
            <a:spLocks noGrp="1"/>
          </p:cNvSpPr>
          <p:nvPr>
            <p:ph type="title"/>
          </p:nvPr>
        </p:nvSpPr>
        <p:spPr/>
        <p:txBody>
          <a:bodyPr>
            <a:normAutofit fontScale="90000"/>
          </a:bodyPr>
          <a:lstStyle/>
          <a:p>
            <a:r>
              <a:rPr lang="en-US" dirty="0"/>
              <a:t>10.3 Recruitment Strategies VIII</a:t>
            </a:r>
            <a:br>
              <a:rPr lang="en-US" dirty="0"/>
            </a:br>
            <a:br>
              <a:rPr lang="en-US" dirty="0"/>
            </a:br>
            <a:endParaRPr lang="en-US" dirty="0"/>
          </a:p>
        </p:txBody>
      </p:sp>
      <p:sp>
        <p:nvSpPr>
          <p:cNvPr id="3" name="Text Placeholder 2">
            <a:extLst>
              <a:ext uri="{FF2B5EF4-FFF2-40B4-BE49-F238E27FC236}">
                <a16:creationId xmlns:a16="http://schemas.microsoft.com/office/drawing/2014/main" id="{518A0047-A993-82BC-1215-CCEAE4294643}"/>
              </a:ext>
            </a:extLst>
          </p:cNvPr>
          <p:cNvSpPr>
            <a:spLocks noGrp="1"/>
          </p:cNvSpPr>
          <p:nvPr>
            <p:ph type="body" idx="1"/>
          </p:nvPr>
        </p:nvSpPr>
        <p:spPr>
          <a:xfrm>
            <a:off x="311700" y="1055423"/>
            <a:ext cx="8520600" cy="3339000"/>
          </a:xfrm>
        </p:spPr>
        <p:txBody>
          <a:bodyPr/>
          <a:lstStyle/>
          <a:p>
            <a:pPr marL="114300" indent="0">
              <a:buNone/>
            </a:pPr>
            <a:r>
              <a:rPr lang="en-US" sz="2000" b="1" dirty="0">
                <a:latin typeface="Arial" panose="020B0604020202020204" pitchFamily="34" charset="0"/>
                <a:cs typeface="Arial" panose="020B0604020202020204" pitchFamily="34" charset="0"/>
              </a:rPr>
              <a:t>Advantages and Disadvantages of Recruiting Strategies</a:t>
            </a:r>
          </a:p>
          <a:p>
            <a:endParaRPr lang="en-US" dirty="0"/>
          </a:p>
        </p:txBody>
      </p:sp>
      <p:graphicFrame>
        <p:nvGraphicFramePr>
          <p:cNvPr id="4" name="Table 5">
            <a:extLst>
              <a:ext uri="{FF2B5EF4-FFF2-40B4-BE49-F238E27FC236}">
                <a16:creationId xmlns:a16="http://schemas.microsoft.com/office/drawing/2014/main" id="{CDD21991-CC6B-4612-02CC-988F5BFB5A46}"/>
              </a:ext>
            </a:extLst>
          </p:cNvPr>
          <p:cNvGraphicFramePr>
            <a:graphicFrameLocks noGrp="1"/>
          </p:cNvGraphicFramePr>
          <p:nvPr>
            <p:extLst>
              <p:ext uri="{D42A27DB-BD31-4B8C-83A1-F6EECF244321}">
                <p14:modId xmlns:p14="http://schemas.microsoft.com/office/powerpoint/2010/main" val="12715732"/>
              </p:ext>
            </p:extLst>
          </p:nvPr>
        </p:nvGraphicFramePr>
        <p:xfrm>
          <a:off x="1095375" y="1892882"/>
          <a:ext cx="6953250" cy="1833880"/>
        </p:xfrm>
        <a:graphic>
          <a:graphicData uri="http://schemas.openxmlformats.org/drawingml/2006/table">
            <a:tbl>
              <a:tblPr firstRow="1" bandRow="1">
                <a:tableStyleId>{2D5ABB26-0587-4C30-8999-92F81FD0307C}</a:tableStyleId>
              </a:tblPr>
              <a:tblGrid>
                <a:gridCol w="2317750">
                  <a:extLst>
                    <a:ext uri="{9D8B030D-6E8A-4147-A177-3AD203B41FA5}">
                      <a16:colId xmlns:a16="http://schemas.microsoft.com/office/drawing/2014/main" val="2778071244"/>
                    </a:ext>
                  </a:extLst>
                </a:gridCol>
                <a:gridCol w="2317750">
                  <a:extLst>
                    <a:ext uri="{9D8B030D-6E8A-4147-A177-3AD203B41FA5}">
                      <a16:colId xmlns:a16="http://schemas.microsoft.com/office/drawing/2014/main" val="2826054588"/>
                    </a:ext>
                  </a:extLst>
                </a:gridCol>
                <a:gridCol w="2317750">
                  <a:extLst>
                    <a:ext uri="{9D8B030D-6E8A-4147-A177-3AD203B41FA5}">
                      <a16:colId xmlns:a16="http://schemas.microsoft.com/office/drawing/2014/main" val="2803265176"/>
                    </a:ext>
                  </a:extLst>
                </a:gridCol>
              </a:tblGrid>
              <a:tr h="370840">
                <a:tc>
                  <a:txBody>
                    <a:bodyPr/>
                    <a:lstStyle/>
                    <a:p>
                      <a:pPr algn="ctr"/>
                      <a:r>
                        <a:rPr lang="en-CA" b="1" dirty="0">
                          <a:solidFill>
                            <a:sysClr val="windowText" lastClr="000000"/>
                          </a:solidFill>
                        </a:rPr>
                        <a:t>Recruitment Strategy</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CA" b="1" dirty="0">
                          <a:solidFill>
                            <a:sysClr val="windowText" lastClr="000000"/>
                          </a:solidFill>
                        </a:rPr>
                        <a:t>Disadvantages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229042025"/>
                  </a:ext>
                </a:extLst>
              </a:tr>
              <a:tr h="370840">
                <a:tc>
                  <a:txBody>
                    <a:bodyPr/>
                    <a:lstStyle/>
                    <a:p>
                      <a:r>
                        <a:rPr lang="en-CA" dirty="0">
                          <a:solidFill>
                            <a:sysClr val="windowText" lastClr="000000"/>
                          </a:solidFill>
                        </a:rPr>
                        <a:t>Unsolicited resumes and applications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Inexpensive, especially with time-saving resume keyword search software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Undefined targets of objectives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1246495"/>
                  </a:ext>
                </a:extLst>
              </a:tr>
              <a:tr h="370840">
                <a:tc>
                  <a:txBody>
                    <a:bodyPr/>
                    <a:lstStyle/>
                    <a:p>
                      <a:r>
                        <a:rPr lang="en-CA" dirty="0">
                          <a:solidFill>
                            <a:sysClr val="windowText" lastClr="000000"/>
                          </a:solidFill>
                        </a:rPr>
                        <a:t>Internet and/or traditional advertisements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Can target a specific audience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dirty="0">
                          <a:solidFill>
                            <a:sysClr val="windowText" lastClr="000000"/>
                          </a:solidFill>
                        </a:rPr>
                        <a:t>Can be expensive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0707190"/>
                  </a:ext>
                </a:extLst>
              </a:tr>
            </a:tbl>
          </a:graphicData>
        </a:graphic>
      </p:graphicFrame>
    </p:spTree>
    <p:extLst>
      <p:ext uri="{BB962C8B-B14F-4D97-AF65-F5344CB8AC3E}">
        <p14:creationId xmlns:p14="http://schemas.microsoft.com/office/powerpoint/2010/main" val="95857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30CB-1526-6034-6694-33BF85C9D056}"/>
              </a:ext>
            </a:extLst>
          </p:cNvPr>
          <p:cNvSpPr>
            <a:spLocks noGrp="1"/>
          </p:cNvSpPr>
          <p:nvPr>
            <p:ph type="title"/>
          </p:nvPr>
        </p:nvSpPr>
        <p:spPr/>
        <p:txBody>
          <a:bodyPr>
            <a:normAutofit fontScale="90000"/>
          </a:bodyPr>
          <a:lstStyle/>
          <a:p>
            <a:r>
              <a:rPr lang="en-US" dirty="0"/>
              <a:t>10.4 The Selection Process</a:t>
            </a:r>
            <a:br>
              <a:rPr lang="en-US" dirty="0"/>
            </a:br>
            <a:br>
              <a:rPr lang="en-US" dirty="0"/>
            </a:br>
            <a:endParaRPr lang="en-US" dirty="0"/>
          </a:p>
        </p:txBody>
      </p:sp>
      <p:sp>
        <p:nvSpPr>
          <p:cNvPr id="3" name="Text Placeholder 2">
            <a:extLst>
              <a:ext uri="{FF2B5EF4-FFF2-40B4-BE49-F238E27FC236}">
                <a16:creationId xmlns:a16="http://schemas.microsoft.com/office/drawing/2014/main" id="{D721BB7F-2F05-4E4F-15F3-DF95958E79BB}"/>
              </a:ext>
            </a:extLst>
          </p:cNvPr>
          <p:cNvSpPr>
            <a:spLocks noGrp="1"/>
          </p:cNvSpPr>
          <p:nvPr>
            <p:ph type="body" idx="1"/>
          </p:nvPr>
        </p:nvSpPr>
        <p:spPr/>
        <p:txBody>
          <a:bodyPr/>
          <a:lstStyle/>
          <a:p>
            <a:pPr marL="114300" indent="0">
              <a:buNone/>
            </a:pPr>
            <a:r>
              <a:rPr lang="en-US" dirty="0"/>
              <a:t>How to Select Employees</a:t>
            </a:r>
          </a:p>
          <a:p>
            <a:pPr marL="114300" indent="0">
              <a:buNone/>
            </a:pPr>
            <a:br>
              <a:rPr lang="en-US" dirty="0"/>
            </a:br>
            <a:endParaRPr lang="en-US" dirty="0"/>
          </a:p>
        </p:txBody>
      </p:sp>
      <p:pic>
        <p:nvPicPr>
          <p:cNvPr id="5" name="Picture 4" descr="selection process steps explained in notes">
            <a:extLst>
              <a:ext uri="{FF2B5EF4-FFF2-40B4-BE49-F238E27FC236}">
                <a16:creationId xmlns:a16="http://schemas.microsoft.com/office/drawing/2014/main" id="{8BB1384A-FDA2-E522-9892-FC6CA51F736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355075" y="886369"/>
            <a:ext cx="6764357" cy="3930217"/>
          </a:xfrm>
          <a:prstGeom prst="rect">
            <a:avLst/>
          </a:prstGeom>
        </p:spPr>
      </p:pic>
    </p:spTree>
    <p:extLst>
      <p:ext uri="{BB962C8B-B14F-4D97-AF65-F5344CB8AC3E}">
        <p14:creationId xmlns:p14="http://schemas.microsoft.com/office/powerpoint/2010/main" val="429090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68CB-AD2B-B3F8-56D7-EB12EAEC3513}"/>
              </a:ext>
            </a:extLst>
          </p:cNvPr>
          <p:cNvSpPr>
            <a:spLocks noGrp="1"/>
          </p:cNvSpPr>
          <p:nvPr>
            <p:ph type="title"/>
          </p:nvPr>
        </p:nvSpPr>
        <p:spPr/>
        <p:txBody>
          <a:bodyPr>
            <a:normAutofit fontScale="90000"/>
          </a:bodyPr>
          <a:lstStyle/>
          <a:p>
            <a:r>
              <a:rPr lang="en-US" dirty="0"/>
              <a:t>10.5 Interviewing I</a:t>
            </a:r>
            <a:br>
              <a:rPr lang="en-US" dirty="0"/>
            </a:br>
            <a:br>
              <a:rPr lang="en-US" dirty="0"/>
            </a:br>
            <a:endParaRPr lang="en-US" dirty="0"/>
          </a:p>
        </p:txBody>
      </p:sp>
      <p:sp>
        <p:nvSpPr>
          <p:cNvPr id="4" name="Text Placeholder 3">
            <a:extLst>
              <a:ext uri="{FF2B5EF4-FFF2-40B4-BE49-F238E27FC236}">
                <a16:creationId xmlns:a16="http://schemas.microsoft.com/office/drawing/2014/main" id="{E292AA40-D91B-49D4-A79F-EA4E1DA16819}"/>
              </a:ext>
            </a:extLst>
          </p:cNvPr>
          <p:cNvSpPr txBox="1">
            <a:spLocks noGrp="1"/>
          </p:cNvSpPr>
          <p:nvPr>
            <p:ph type="body" idx="1"/>
          </p:nvPr>
        </p:nvSpPr>
        <p:spPr>
          <a:xfrm>
            <a:off x="311700" y="1968005"/>
            <a:ext cx="8520600" cy="1684289"/>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RPr/>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Font typeface="Roboto"/>
              <a:buNone/>
            </a:pPr>
            <a:r>
              <a:rPr lang="en-CA" sz="2000" b="0" i="0" u="none" strike="noStrike" dirty="0">
                <a:solidFill>
                  <a:srgbClr val="373D3F"/>
                </a:solidFill>
                <a:effectLst/>
              </a:rPr>
              <a:t>Interviewing, like the use of resumes, has been a staple of employee selection for many years. Human resource managers and hiring managers appreciate the first-hand contact with the candidate that the interviews provide. Compared to other selection tools available to companies, interviewing is relatively expensive.</a:t>
            </a:r>
            <a:endParaRPr lang="en-US" sz="2000" i="1" dirty="0">
              <a:solidFill>
                <a:schemeClr val="bg2"/>
              </a:solidFill>
              <a:cs typeface="Arial" panose="020B0604020202020204" pitchFamily="34" charset="0"/>
            </a:endParaRPr>
          </a:p>
        </p:txBody>
      </p:sp>
    </p:spTree>
    <p:extLst>
      <p:ext uri="{BB962C8B-B14F-4D97-AF65-F5344CB8AC3E}">
        <p14:creationId xmlns:p14="http://schemas.microsoft.com/office/powerpoint/2010/main" val="756986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002B-F6C5-56E1-6CE3-AF8D0C81C849}"/>
              </a:ext>
            </a:extLst>
          </p:cNvPr>
          <p:cNvSpPr>
            <a:spLocks noGrp="1"/>
          </p:cNvSpPr>
          <p:nvPr>
            <p:ph type="title"/>
          </p:nvPr>
        </p:nvSpPr>
        <p:spPr/>
        <p:txBody>
          <a:bodyPr>
            <a:normAutofit fontScale="90000"/>
          </a:bodyPr>
          <a:lstStyle/>
          <a:p>
            <a:r>
              <a:rPr lang="en-US" dirty="0"/>
              <a:t>10.5 Interviewing II</a:t>
            </a:r>
            <a:br>
              <a:rPr lang="en-US" dirty="0"/>
            </a:br>
            <a:br>
              <a:rPr lang="en-US" dirty="0"/>
            </a:br>
            <a:endParaRPr lang="en-US" dirty="0"/>
          </a:p>
        </p:txBody>
      </p:sp>
      <p:sp>
        <p:nvSpPr>
          <p:cNvPr id="3" name="Text Placeholder 2">
            <a:extLst>
              <a:ext uri="{FF2B5EF4-FFF2-40B4-BE49-F238E27FC236}">
                <a16:creationId xmlns:a16="http://schemas.microsoft.com/office/drawing/2014/main" id="{E04120AC-6C87-8B14-FBE0-39B6AFCC1AD4}"/>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Interview Types</a:t>
            </a:r>
          </a:p>
          <a:p>
            <a:pPr marL="11430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Traditional interview</a:t>
            </a:r>
          </a:p>
          <a:p>
            <a:r>
              <a:rPr lang="en-US" sz="2000" dirty="0">
                <a:latin typeface="Arial" panose="020B0604020202020204" pitchFamily="34" charset="0"/>
                <a:cs typeface="Arial" panose="020B0604020202020204" pitchFamily="34" charset="0"/>
              </a:rPr>
              <a:t>Telephone/video interview</a:t>
            </a:r>
          </a:p>
          <a:p>
            <a:r>
              <a:rPr lang="en-US" sz="2000" dirty="0">
                <a:latin typeface="Arial" panose="020B0604020202020204" pitchFamily="34" charset="0"/>
                <a:cs typeface="Arial" panose="020B0604020202020204" pitchFamily="34" charset="0"/>
              </a:rPr>
              <a:t>Panel interview</a:t>
            </a:r>
          </a:p>
          <a:p>
            <a:r>
              <a:rPr lang="en-US" sz="2000" dirty="0">
                <a:latin typeface="Arial" panose="020B0604020202020204" pitchFamily="34" charset="0"/>
                <a:cs typeface="Arial" panose="020B0604020202020204" pitchFamily="34" charset="0"/>
              </a:rPr>
              <a:t>Group interview</a:t>
            </a:r>
          </a:p>
          <a:p>
            <a:r>
              <a:rPr lang="en-US" sz="2000" dirty="0">
                <a:latin typeface="Arial" panose="020B0604020202020204" pitchFamily="34" charset="0"/>
                <a:cs typeface="Arial" panose="020B0604020202020204" pitchFamily="34" charset="0"/>
              </a:rPr>
              <a:t>Company tour/meal or cocktail interviews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34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title"/>
          </p:nvPr>
        </p:nvSpPr>
        <p:spPr>
          <a:xfrm>
            <a:off x="311700" y="2707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a:latin typeface="Arial" panose="020B0604020202020204" pitchFamily="34" charset="0"/>
                <a:cs typeface="Arial" panose="020B0604020202020204" pitchFamily="34" charset="0"/>
              </a:rPr>
              <a:t>Learning Outcomes </a:t>
            </a:r>
            <a:endParaRPr b="1" dirty="0">
              <a:latin typeface="Arial" panose="020B0604020202020204" pitchFamily="34" charset="0"/>
              <a:cs typeface="Arial" panose="020B0604020202020204" pitchFamily="34" charset="0"/>
            </a:endParaRPr>
          </a:p>
        </p:txBody>
      </p:sp>
      <p:sp>
        <p:nvSpPr>
          <p:cNvPr id="88" name="Google Shape;88;p15"/>
          <p:cNvSpPr txBox="1">
            <a:spLocks noGrp="1"/>
          </p:cNvSpPr>
          <p:nvPr>
            <p:ph type="body" idx="1"/>
          </p:nvPr>
        </p:nvSpPr>
        <p:spPr>
          <a:xfrm>
            <a:off x="311700" y="1120896"/>
            <a:ext cx="8520600" cy="3864297"/>
          </a:xfrm>
          <a:prstGeom prst="rect">
            <a:avLst/>
          </a:prstGeom>
        </p:spPr>
        <p:txBody>
          <a:bodyPr spcFirstLastPara="1" wrap="square" lIns="91425" tIns="91425" rIns="91425" bIns="91425" anchor="t" anchorCtr="0">
            <a:normAutofit/>
          </a:bodyPr>
          <a:lstStyle/>
          <a:p>
            <a:pPr marL="114300" indent="0">
              <a:lnSpc>
                <a:spcPct val="120000"/>
              </a:lnSpc>
              <a:buNone/>
            </a:pPr>
            <a:r>
              <a:rPr lang="en-CA" sz="2000" dirty="0">
                <a:solidFill>
                  <a:schemeClr val="bg2">
                    <a:lumMod val="50000"/>
                  </a:schemeClr>
                </a:solidFill>
                <a:latin typeface="Arial" panose="020B0604020202020204" pitchFamily="34" charset="0"/>
                <a:cs typeface="Arial" panose="020B0604020202020204" pitchFamily="34" charset="0"/>
              </a:rPr>
              <a:t>Upon successful completion of this chapter, you will be able to:</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a:p>
            <a:r>
              <a:rPr lang="en-CA" sz="2000" b="0" i="0" u="none" strike="noStrike" dirty="0">
                <a:solidFill>
                  <a:srgbClr val="000000"/>
                </a:solidFill>
                <a:effectLst/>
                <a:latin typeface="Arial" panose="020B0604020202020204" pitchFamily="34" charset="0"/>
                <a:cs typeface="Arial" panose="020B0604020202020204" pitchFamily="34" charset="0"/>
              </a:rPr>
              <a:t>Explain the steps to an effective recruitment strategy.</a:t>
            </a:r>
          </a:p>
          <a:p>
            <a:r>
              <a:rPr lang="en-CA" sz="2000" b="0" i="0" u="none" strike="noStrike" dirty="0">
                <a:solidFill>
                  <a:srgbClr val="000000"/>
                </a:solidFill>
                <a:effectLst/>
                <a:latin typeface="Arial" panose="020B0604020202020204" pitchFamily="34" charset="0"/>
                <a:cs typeface="Arial" panose="020B0604020202020204" pitchFamily="34" charset="0"/>
              </a:rPr>
              <a:t>Explain the various strategies that can be used in recruitment.</a:t>
            </a:r>
          </a:p>
          <a:p>
            <a:r>
              <a:rPr lang="en-CA" sz="2000" b="0" i="0" u="none" strike="noStrike" dirty="0">
                <a:solidFill>
                  <a:srgbClr val="000000"/>
                </a:solidFill>
                <a:effectLst/>
                <a:latin typeface="Arial" panose="020B0604020202020204" pitchFamily="34" charset="0"/>
                <a:cs typeface="Arial" panose="020B0604020202020204" pitchFamily="34" charset="0"/>
              </a:rPr>
              <a:t>Discuss the steps in the selection process.</a:t>
            </a:r>
          </a:p>
          <a:p>
            <a:r>
              <a:rPr lang="en-CA" sz="2000" b="0" i="0" u="none" strike="noStrike" dirty="0">
                <a:solidFill>
                  <a:srgbClr val="000000"/>
                </a:solidFill>
                <a:effectLst/>
                <a:latin typeface="Arial" panose="020B0604020202020204" pitchFamily="34" charset="0"/>
                <a:cs typeface="Arial" panose="020B0604020202020204" pitchFamily="34" charset="0"/>
              </a:rPr>
              <a:t>Explain how talent acquisition differs from recruitment.</a:t>
            </a:r>
          </a:p>
          <a:p>
            <a:pPr marL="114300" indent="0">
              <a:lnSpc>
                <a:spcPct val="120000"/>
              </a:lnSpc>
              <a:buNone/>
            </a:pPr>
            <a:endParaRPr lang="en-CA" sz="2000" dirty="0">
              <a:solidFill>
                <a:schemeClr val="bg2">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4FC3-A635-4EC9-8289-750A89B91BEA}"/>
              </a:ext>
            </a:extLst>
          </p:cNvPr>
          <p:cNvSpPr>
            <a:spLocks noGrp="1"/>
          </p:cNvSpPr>
          <p:nvPr>
            <p:ph type="title"/>
          </p:nvPr>
        </p:nvSpPr>
        <p:spPr/>
        <p:txBody>
          <a:bodyPr>
            <a:normAutofit fontScale="90000"/>
          </a:bodyPr>
          <a:lstStyle/>
          <a:p>
            <a:r>
              <a:rPr lang="en-US" dirty="0"/>
              <a:t>10.5 Interviewing III</a:t>
            </a:r>
            <a:br>
              <a:rPr lang="en-US" dirty="0"/>
            </a:br>
            <a:br>
              <a:rPr lang="en-US" dirty="0"/>
            </a:br>
            <a:endParaRPr lang="en-US" dirty="0"/>
          </a:p>
        </p:txBody>
      </p:sp>
      <p:sp>
        <p:nvSpPr>
          <p:cNvPr id="3" name="Text Placeholder 2">
            <a:extLst>
              <a:ext uri="{FF2B5EF4-FFF2-40B4-BE49-F238E27FC236}">
                <a16:creationId xmlns:a16="http://schemas.microsoft.com/office/drawing/2014/main" id="{64D637D0-88D6-2AA1-3E62-DE5DA987E484}"/>
              </a:ext>
            </a:extLst>
          </p:cNvPr>
          <p:cNvSpPr>
            <a:spLocks noGrp="1"/>
          </p:cNvSpPr>
          <p:nvPr>
            <p:ph type="body" idx="1"/>
          </p:nvPr>
        </p:nvSpPr>
        <p:spPr/>
        <p:txBody>
          <a:bodyPr>
            <a:normAutofit fontScale="85000" lnSpcReduction="10000"/>
          </a:bodyPr>
          <a:lstStyle/>
          <a:p>
            <a:pPr marL="114300" indent="0">
              <a:buNone/>
            </a:pPr>
            <a:r>
              <a:rPr lang="en-US" b="1" dirty="0">
                <a:latin typeface="Arial" panose="020B0604020202020204" pitchFamily="34" charset="0"/>
                <a:cs typeface="Arial" panose="020B0604020202020204" pitchFamily="34" charset="0"/>
              </a:rPr>
              <a:t>Interview Questions</a:t>
            </a:r>
          </a:p>
          <a:p>
            <a:pPr marL="114300" indent="0">
              <a:buNone/>
            </a:pPr>
            <a:endParaRPr lang="en-US" dirty="0">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Most interviews consist of three types of questions: ice-breakers, situational questions, and/or behavioural questions.</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Icebreaker </a:t>
            </a:r>
            <a:r>
              <a:rPr lang="en-CA" b="0" i="0" u="none" strike="noStrike" dirty="0">
                <a:solidFill>
                  <a:srgbClr val="373D3F"/>
                </a:solidFill>
                <a:effectLst/>
                <a:latin typeface="Arial" panose="020B0604020202020204" pitchFamily="34" charset="0"/>
                <a:cs typeface="Arial" panose="020B0604020202020204" pitchFamily="34" charset="0"/>
              </a:rPr>
              <a:t>questions allow the interviewee to become more comfortable, therefore, feel more comfortable to creatively and efficiently express themselves during the interview process</a:t>
            </a:r>
          </a:p>
          <a:p>
            <a:pPr marL="114300" indent="0">
              <a:buNone/>
            </a:pPr>
            <a:endParaRPr lang="en-CA" dirty="0">
              <a:solidFill>
                <a:srgbClr val="373D3F"/>
              </a:solidFill>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Situational</a:t>
            </a:r>
            <a:r>
              <a:rPr lang="en-CA" b="0" i="0" u="none" strike="noStrike" dirty="0">
                <a:solidFill>
                  <a:srgbClr val="373D3F"/>
                </a:solidFill>
                <a:effectLst/>
                <a:latin typeface="Arial" panose="020B0604020202020204" pitchFamily="34" charset="0"/>
                <a:cs typeface="Arial" panose="020B0604020202020204" pitchFamily="34" charset="0"/>
              </a:rPr>
              <a:t> questions are ones in which the candidate is given details on a hypothetical scenario and is asked how he or she might deal with this situation</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b="1" i="0" u="none" strike="noStrike" dirty="0">
                <a:solidFill>
                  <a:srgbClr val="373D3F"/>
                </a:solidFill>
                <a:effectLst/>
                <a:latin typeface="Arial" panose="020B0604020202020204" pitchFamily="34" charset="0"/>
                <a:cs typeface="Arial" panose="020B0604020202020204" pitchFamily="34" charset="0"/>
              </a:rPr>
              <a:t>Situational</a:t>
            </a:r>
            <a:r>
              <a:rPr lang="en-CA" b="0" i="0" u="none" strike="noStrike" dirty="0">
                <a:solidFill>
                  <a:srgbClr val="373D3F"/>
                </a:solidFill>
                <a:effectLst/>
                <a:latin typeface="Arial" panose="020B0604020202020204" pitchFamily="34" charset="0"/>
                <a:cs typeface="Arial" panose="020B0604020202020204" pitchFamily="34" charset="0"/>
              </a:rPr>
              <a:t> questions are ones in which the candidate is given details on a hypothetical scenario and is asked how he or she might deal with this situation</a:t>
            </a:r>
            <a:br>
              <a:rPr lang="en-CA"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65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8712-AE98-5E56-5945-7785B13CDC48}"/>
              </a:ext>
            </a:extLst>
          </p:cNvPr>
          <p:cNvSpPr>
            <a:spLocks noGrp="1"/>
          </p:cNvSpPr>
          <p:nvPr>
            <p:ph type="title"/>
          </p:nvPr>
        </p:nvSpPr>
        <p:spPr/>
        <p:txBody>
          <a:bodyPr>
            <a:normAutofit fontScale="90000"/>
          </a:bodyPr>
          <a:lstStyle/>
          <a:p>
            <a:r>
              <a:rPr lang="en-US" dirty="0"/>
              <a:t>10.6 Testing and Making The Offer I</a:t>
            </a:r>
            <a:br>
              <a:rPr lang="en-US" dirty="0"/>
            </a:br>
            <a:br>
              <a:rPr lang="en-US" dirty="0"/>
            </a:br>
            <a:endParaRPr lang="en-US" dirty="0"/>
          </a:p>
        </p:txBody>
      </p:sp>
      <p:sp>
        <p:nvSpPr>
          <p:cNvPr id="3" name="Text Placeholder 2">
            <a:extLst>
              <a:ext uri="{FF2B5EF4-FFF2-40B4-BE49-F238E27FC236}">
                <a16:creationId xmlns:a16="http://schemas.microsoft.com/office/drawing/2014/main" id="{583D39A0-98F5-9B7D-0C07-738128B22927}"/>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Cognitive Ability Tests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 cognitive ability test measures intelligence. The most common types are IQ tests which measure general mental ability. Other tests can specifically focus on verbal ability, math skills, spatial perception, or inductive and deductive reasoning.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36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D9477-EFA2-4CFD-4011-1C15A2E4D535}"/>
              </a:ext>
            </a:extLst>
          </p:cNvPr>
          <p:cNvSpPr>
            <a:spLocks noGrp="1"/>
          </p:cNvSpPr>
          <p:nvPr>
            <p:ph type="title"/>
          </p:nvPr>
        </p:nvSpPr>
        <p:spPr/>
        <p:txBody>
          <a:bodyPr>
            <a:normAutofit fontScale="90000"/>
          </a:bodyPr>
          <a:lstStyle/>
          <a:p>
            <a:r>
              <a:rPr lang="en-US" dirty="0"/>
              <a:t>10.6 Testing and Making The Offer II</a:t>
            </a:r>
            <a:br>
              <a:rPr lang="en-US" dirty="0"/>
            </a:br>
            <a:br>
              <a:rPr lang="en-US" dirty="0"/>
            </a:br>
            <a:endParaRPr lang="en-US" dirty="0"/>
          </a:p>
        </p:txBody>
      </p:sp>
      <p:sp>
        <p:nvSpPr>
          <p:cNvPr id="3" name="Text Placeholder 2">
            <a:extLst>
              <a:ext uri="{FF2B5EF4-FFF2-40B4-BE49-F238E27FC236}">
                <a16:creationId xmlns:a16="http://schemas.microsoft.com/office/drawing/2014/main" id="{B4E69103-4D89-DAEB-8DC1-EF45F051DCC3}"/>
              </a:ext>
            </a:extLst>
          </p:cNvPr>
          <p:cNvSpPr>
            <a:spLocks noGrp="1"/>
          </p:cNvSpPr>
          <p:nvPr>
            <p:ph type="body" idx="1"/>
          </p:nvPr>
        </p:nvSpPr>
        <p:spPr/>
        <p:txBody>
          <a:bodyPr/>
          <a:lstStyle/>
          <a:p>
            <a:pPr marL="114300" indent="0">
              <a:buNone/>
            </a:pPr>
            <a:r>
              <a:rPr lang="en-US" b="1" dirty="0">
                <a:latin typeface="Arial" panose="020B0604020202020204" pitchFamily="34" charset="0"/>
                <a:cs typeface="Arial" panose="020B0604020202020204" pitchFamily="34" charset="0"/>
              </a:rPr>
              <a:t>Aptitude Tests</a:t>
            </a:r>
          </a:p>
          <a:p>
            <a:pPr marL="114300" indent="0">
              <a:buNone/>
            </a:pPr>
            <a:endParaRPr lang="en-US" dirty="0">
              <a:latin typeface="Arial" panose="020B0604020202020204" pitchFamily="34" charset="0"/>
              <a:cs typeface="Arial" panose="020B0604020202020204" pitchFamily="34" charset="0"/>
            </a:endParaRPr>
          </a:p>
          <a:p>
            <a:pPr marL="11430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Aptitude tests can measure abilities such as mechanical aptitude and clerical aptitude (e.g., speed of typing or ability to use a particular computer program). Usually, an aptitude test asks specific questions related to the requirements of the job.</a:t>
            </a:r>
          </a:p>
        </p:txBody>
      </p:sp>
    </p:spTree>
    <p:extLst>
      <p:ext uri="{BB962C8B-B14F-4D97-AF65-F5344CB8AC3E}">
        <p14:creationId xmlns:p14="http://schemas.microsoft.com/office/powerpoint/2010/main" val="340457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D4DD89-7B43-9D35-5959-F2B38DA3C2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52501" y="1898474"/>
            <a:ext cx="3560534" cy="2670401"/>
          </a:xfrm>
          <a:prstGeom prst="rect">
            <a:avLst/>
          </a:prstGeom>
        </p:spPr>
      </p:pic>
      <p:sp>
        <p:nvSpPr>
          <p:cNvPr id="2" name="Title 1">
            <a:extLst>
              <a:ext uri="{FF2B5EF4-FFF2-40B4-BE49-F238E27FC236}">
                <a16:creationId xmlns:a16="http://schemas.microsoft.com/office/drawing/2014/main" id="{E709CD43-BD1B-310A-C120-12B682379B28}"/>
              </a:ext>
            </a:extLst>
          </p:cNvPr>
          <p:cNvSpPr>
            <a:spLocks noGrp="1"/>
          </p:cNvSpPr>
          <p:nvPr>
            <p:ph type="title"/>
          </p:nvPr>
        </p:nvSpPr>
        <p:spPr/>
        <p:txBody>
          <a:bodyPr>
            <a:normAutofit fontScale="90000"/>
          </a:bodyPr>
          <a:lstStyle/>
          <a:p>
            <a:r>
              <a:rPr lang="en-US" dirty="0"/>
              <a:t>10.6 Testing and Making The Offer III</a:t>
            </a:r>
            <a:br>
              <a:rPr lang="en-US" dirty="0"/>
            </a:br>
            <a:br>
              <a:rPr lang="en-US" dirty="0"/>
            </a:br>
            <a:endParaRPr lang="en-US" dirty="0"/>
          </a:p>
        </p:txBody>
      </p:sp>
      <p:sp>
        <p:nvSpPr>
          <p:cNvPr id="3" name="Text Placeholder 2">
            <a:extLst>
              <a:ext uri="{FF2B5EF4-FFF2-40B4-BE49-F238E27FC236}">
                <a16:creationId xmlns:a16="http://schemas.microsoft.com/office/drawing/2014/main" id="{351FF506-45AF-9DF5-57D1-D89D0085AEF0}"/>
              </a:ext>
            </a:extLst>
          </p:cNvPr>
          <p:cNvSpPr>
            <a:spLocks noGrp="1"/>
          </p:cNvSpPr>
          <p:nvPr>
            <p:ph type="body" idx="1"/>
          </p:nvPr>
        </p:nvSpPr>
        <p:spPr>
          <a:xfrm>
            <a:off x="201531" y="1229875"/>
            <a:ext cx="535097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Personality Tests</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Of the many personality theories that exist in psychology, the “Big Five” personality model is the most commonly used for employment decisions. It categorizes personalities into five broad dimensions:</a:t>
            </a:r>
          </a:p>
          <a:p>
            <a:pPr marL="114300" indent="0">
              <a:buNone/>
            </a:pPr>
            <a:r>
              <a:rPr lang="en-US" sz="2000" b="1" dirty="0">
                <a:latin typeface="Arial" panose="020B0604020202020204" pitchFamily="34" charset="0"/>
                <a:cs typeface="Arial" panose="020B0604020202020204" pitchFamily="34" charset="0"/>
              </a:rPr>
              <a:t>extroversion, agreeableness, conscientiousness, emotional stability, and openness to experience.</a:t>
            </a:r>
          </a:p>
        </p:txBody>
      </p:sp>
      <p:sp>
        <p:nvSpPr>
          <p:cNvPr id="5" name="TextBox 4">
            <a:extLst>
              <a:ext uri="{FF2B5EF4-FFF2-40B4-BE49-F238E27FC236}">
                <a16:creationId xmlns:a16="http://schemas.microsoft.com/office/drawing/2014/main" id="{6D0EE746-F528-B4D1-0C27-985451A225DD}"/>
              </a:ext>
            </a:extLst>
          </p:cNvPr>
          <p:cNvSpPr txBox="1"/>
          <p:nvPr/>
        </p:nvSpPr>
        <p:spPr>
          <a:xfrm>
            <a:off x="6447617" y="4551580"/>
            <a:ext cx="4572000" cy="692497"/>
          </a:xfrm>
          <a:prstGeom prst="rect">
            <a:avLst/>
          </a:prstGeom>
          <a:noFill/>
        </p:spPr>
        <p:txBody>
          <a:bodyPr wrap="square">
            <a:spAutoFit/>
          </a:bodyPr>
          <a:lstStyle/>
          <a:p>
            <a:r>
              <a:rPr lang="en-CA" sz="1100" dirty="0">
                <a:effectLst/>
                <a:hlinkClick r:id="rId4"/>
              </a:rPr>
              <a:t>Photo</a:t>
            </a:r>
            <a:r>
              <a:rPr lang="en-CA" sz="1100" dirty="0">
                <a:effectLst/>
              </a:rPr>
              <a:t> by </a:t>
            </a:r>
            <a:r>
              <a:rPr lang="en-CA" sz="1100" dirty="0">
                <a:solidFill>
                  <a:srgbClr val="767676"/>
                </a:solidFill>
                <a:effectLst/>
                <a:hlinkClick r:id="rId5"/>
              </a:rPr>
              <a:t>Brett Jordan</a:t>
            </a:r>
            <a:r>
              <a:rPr lang="en-CA" sz="1100" dirty="0">
                <a:solidFill>
                  <a:srgbClr val="767676"/>
                </a:solidFill>
                <a:effectLst/>
              </a:rPr>
              <a:t>,</a:t>
            </a:r>
            <a:r>
              <a:rPr lang="en-CA" sz="1100" dirty="0">
                <a:effectLst/>
              </a:rPr>
              <a:t> </a:t>
            </a:r>
            <a:r>
              <a:rPr lang="en-CA" sz="1100" dirty="0">
                <a:solidFill>
                  <a:srgbClr val="767676"/>
                </a:solidFill>
                <a:effectLst/>
                <a:hlinkClick r:id="rId6"/>
              </a:rPr>
              <a:t>Unsplash License</a:t>
            </a:r>
            <a:endParaRPr lang="en-CA" sz="1100" dirty="0">
              <a:effectLst/>
            </a:endParaRPr>
          </a:p>
          <a:p>
            <a:pPr algn="l" fontAlgn="ctr"/>
            <a:br>
              <a:rPr lang="en-CA" b="0" i="0" dirty="0">
                <a:solidFill>
                  <a:srgbClr val="767676"/>
                </a:solidFill>
                <a:effectLst/>
                <a:latin typeface="-apple-system"/>
                <a:hlinkClick r:id="rId7"/>
              </a:rPr>
            </a:br>
            <a:endParaRPr lang="en-CA" b="0" i="0" dirty="0">
              <a:solidFill>
                <a:srgbClr val="767676"/>
              </a:solidFill>
              <a:effectLst/>
              <a:latin typeface="-apple-system"/>
              <a:hlinkClick r:id="rId7"/>
            </a:endParaRPr>
          </a:p>
        </p:txBody>
      </p:sp>
    </p:spTree>
    <p:extLst>
      <p:ext uri="{BB962C8B-B14F-4D97-AF65-F5344CB8AC3E}">
        <p14:creationId xmlns:p14="http://schemas.microsoft.com/office/powerpoint/2010/main" val="1746061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62E5-157A-4C35-8EBB-902E2401DB2E}"/>
              </a:ext>
            </a:extLst>
          </p:cNvPr>
          <p:cNvSpPr>
            <a:spLocks noGrp="1"/>
          </p:cNvSpPr>
          <p:nvPr>
            <p:ph type="title"/>
          </p:nvPr>
        </p:nvSpPr>
        <p:spPr/>
        <p:txBody>
          <a:bodyPr>
            <a:normAutofit fontScale="90000"/>
          </a:bodyPr>
          <a:lstStyle/>
          <a:p>
            <a:r>
              <a:rPr lang="en-US" dirty="0"/>
              <a:t>10.6 Testing and Making The Offer IV</a:t>
            </a:r>
            <a:br>
              <a:rPr lang="en-US" dirty="0"/>
            </a:br>
            <a:br>
              <a:rPr lang="en-US" dirty="0"/>
            </a:br>
            <a:endParaRPr lang="en-US" dirty="0"/>
          </a:p>
        </p:txBody>
      </p:sp>
      <p:sp>
        <p:nvSpPr>
          <p:cNvPr id="3" name="Text Placeholder 2">
            <a:extLst>
              <a:ext uri="{FF2B5EF4-FFF2-40B4-BE49-F238E27FC236}">
                <a16:creationId xmlns:a16="http://schemas.microsoft.com/office/drawing/2014/main" id="{DF1F4E22-F058-E6B0-8D52-434D410108C1}"/>
              </a:ext>
            </a:extLst>
          </p:cNvPr>
          <p:cNvSpPr>
            <a:spLocks noGrp="1"/>
          </p:cNvSpPr>
          <p:nvPr>
            <p:ph type="body" idx="1"/>
          </p:nvPr>
        </p:nvSpPr>
        <p:spPr/>
        <p:txBody>
          <a:bodyPr/>
          <a:lstStyle/>
          <a:p>
            <a:pPr marL="114300" indent="0">
              <a:buNone/>
            </a:pPr>
            <a:r>
              <a:rPr lang="en-US" b="1" dirty="0">
                <a:latin typeface="Arial" panose="020B0604020202020204" pitchFamily="34" charset="0"/>
                <a:cs typeface="Arial" panose="020B0604020202020204" pitchFamily="34" charset="0"/>
              </a:rPr>
              <a:t>Honesty and Integrity Tests</a:t>
            </a:r>
          </a:p>
          <a:p>
            <a:pPr marL="114300" indent="0">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Honesty and integrity tests measure an applicant’s propensity toward undesirable </a:t>
            </a:r>
            <a:r>
              <a:rPr lang="en-US" dirty="0" err="1">
                <a:latin typeface="Arial" panose="020B0604020202020204" pitchFamily="34" charset="0"/>
                <a:cs typeface="Arial" panose="020B0604020202020204" pitchFamily="34" charset="0"/>
              </a:rPr>
              <a:t>behaviours</a:t>
            </a:r>
            <a:r>
              <a:rPr lang="en-US" dirty="0">
                <a:latin typeface="Arial" panose="020B0604020202020204" pitchFamily="34" charset="0"/>
                <a:cs typeface="Arial" panose="020B0604020202020204" pitchFamily="34" charset="0"/>
              </a:rPr>
              <a:t> such as lying, stealing, taking illegal drugs, or abusing alcohol. Two types of tests assess honesty and integrity. </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Overt integrity tests </a:t>
            </a:r>
            <a:r>
              <a:rPr lang="en-US" dirty="0">
                <a:latin typeface="Arial" panose="020B0604020202020204" pitchFamily="34" charset="0"/>
                <a:cs typeface="Arial" panose="020B0604020202020204" pitchFamily="34" charset="0"/>
              </a:rPr>
              <a:t>ask explicit questions about honesty, including attitudes and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regarding theft. </a:t>
            </a:r>
          </a:p>
          <a:p>
            <a:pPr marL="114300" indent="0">
              <a:buNone/>
            </a:pPr>
            <a:endParaRPr lang="en-US" dirty="0">
              <a:latin typeface="Arial" panose="020B0604020202020204" pitchFamily="34" charset="0"/>
              <a:cs typeface="Arial" panose="020B0604020202020204" pitchFamily="34" charset="0"/>
            </a:endParaRPr>
          </a:p>
          <a:p>
            <a:pPr marL="114300" indent="0">
              <a:buNone/>
            </a:pPr>
            <a:r>
              <a:rPr lang="en-US" b="1" dirty="0">
                <a:latin typeface="Arial" panose="020B0604020202020204" pitchFamily="34" charset="0"/>
                <a:cs typeface="Arial" panose="020B0604020202020204" pitchFamily="34" charset="0"/>
              </a:rPr>
              <a:t>Personality-oriented (covert) </a:t>
            </a:r>
            <a:r>
              <a:rPr lang="en-US" dirty="0">
                <a:latin typeface="Arial" panose="020B0604020202020204" pitchFamily="34" charset="0"/>
                <a:cs typeface="Arial" panose="020B0604020202020204" pitchFamily="34" charset="0"/>
              </a:rPr>
              <a:t>integrity tests use psychological concepts such as dependability and respect for authority. </a:t>
            </a:r>
          </a:p>
        </p:txBody>
      </p:sp>
    </p:spTree>
    <p:extLst>
      <p:ext uri="{BB962C8B-B14F-4D97-AF65-F5344CB8AC3E}">
        <p14:creationId xmlns:p14="http://schemas.microsoft.com/office/powerpoint/2010/main" val="774625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3A85-C0CC-281E-AF95-2EF7FA47C47E}"/>
              </a:ext>
            </a:extLst>
          </p:cNvPr>
          <p:cNvSpPr>
            <a:spLocks noGrp="1"/>
          </p:cNvSpPr>
          <p:nvPr>
            <p:ph type="title"/>
          </p:nvPr>
        </p:nvSpPr>
        <p:spPr/>
        <p:txBody>
          <a:bodyPr>
            <a:normAutofit fontScale="90000"/>
          </a:bodyPr>
          <a:lstStyle/>
          <a:p>
            <a:r>
              <a:rPr lang="en-US" dirty="0"/>
              <a:t>10.6 Testing and Making The Offer V</a:t>
            </a:r>
            <a:br>
              <a:rPr lang="en-US" dirty="0"/>
            </a:br>
            <a:br>
              <a:rPr lang="en-US" dirty="0"/>
            </a:br>
            <a:endParaRPr lang="en-US" dirty="0"/>
          </a:p>
        </p:txBody>
      </p:sp>
      <p:sp>
        <p:nvSpPr>
          <p:cNvPr id="3" name="Text Placeholder 2">
            <a:extLst>
              <a:ext uri="{FF2B5EF4-FFF2-40B4-BE49-F238E27FC236}">
                <a16:creationId xmlns:a16="http://schemas.microsoft.com/office/drawing/2014/main" id="{1A66F7FF-56B0-EB5C-15EA-04F66CA3D1A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Physical Ability Test</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For certain jobs, some organizations rely on physical ability tests. For example, to earn a position in a fire department, you may have to be able to carry one hundred pounds up three flights of stairs. If you use physical ability tests in your hiring processes, the key to making them useful is to determine a minimum standard or expectation, specifically related to the requirements of the job.</a:t>
            </a:r>
          </a:p>
        </p:txBody>
      </p:sp>
    </p:spTree>
    <p:extLst>
      <p:ext uri="{BB962C8B-B14F-4D97-AF65-F5344CB8AC3E}">
        <p14:creationId xmlns:p14="http://schemas.microsoft.com/office/powerpoint/2010/main" val="76092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90B26-8E6E-9951-04BF-F62F02D524CE}"/>
              </a:ext>
            </a:extLst>
          </p:cNvPr>
          <p:cNvSpPr>
            <a:spLocks noGrp="1"/>
          </p:cNvSpPr>
          <p:nvPr>
            <p:ph type="title"/>
          </p:nvPr>
        </p:nvSpPr>
        <p:spPr/>
        <p:txBody>
          <a:bodyPr>
            <a:normAutofit fontScale="90000"/>
          </a:bodyPr>
          <a:lstStyle/>
          <a:p>
            <a:r>
              <a:rPr lang="en-US" dirty="0"/>
              <a:t>10.6 Testing and Making The Offer VI</a:t>
            </a:r>
            <a:br>
              <a:rPr lang="en-US" dirty="0"/>
            </a:br>
            <a:br>
              <a:rPr lang="en-US" dirty="0"/>
            </a:br>
            <a:endParaRPr lang="en-US" dirty="0"/>
          </a:p>
        </p:txBody>
      </p:sp>
      <p:sp>
        <p:nvSpPr>
          <p:cNvPr id="3" name="Text Placeholder 2">
            <a:extLst>
              <a:ext uri="{FF2B5EF4-FFF2-40B4-BE49-F238E27FC236}">
                <a16:creationId xmlns:a16="http://schemas.microsoft.com/office/drawing/2014/main" id="{BA013EDD-E097-7AE9-9949-5AD8DF12806F}"/>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Final Steps in Test Administration</a:t>
            </a:r>
          </a:p>
          <a:p>
            <a:pPr marL="114300" indent="0">
              <a:buNone/>
            </a:pPr>
            <a:endParaRPr lang="en-US" sz="2000" dirty="0">
              <a:latin typeface="Arial" panose="020B0604020202020204" pitchFamily="34" charset="0"/>
              <a:cs typeface="Arial" panose="020B0604020202020204" pitchFamily="34" charset="0"/>
            </a:endParaRP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Once the interview is completed and testing occurs, there are a few final checks that can be performed, for example, </a:t>
            </a:r>
            <a:r>
              <a:rPr lang="en-US" sz="2000" b="1" dirty="0">
                <a:latin typeface="Arial" panose="020B0604020202020204" pitchFamily="34" charset="0"/>
                <a:cs typeface="Arial" panose="020B0604020202020204" pitchFamily="34" charset="0"/>
              </a:rPr>
              <a:t>checking references, criminal records, and social media presence</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7242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37C6-8759-3E72-BFC1-77B38EDB9F7D}"/>
              </a:ext>
            </a:extLst>
          </p:cNvPr>
          <p:cNvSpPr>
            <a:spLocks noGrp="1"/>
          </p:cNvSpPr>
          <p:nvPr>
            <p:ph type="title"/>
          </p:nvPr>
        </p:nvSpPr>
        <p:spPr/>
        <p:txBody>
          <a:bodyPr>
            <a:normAutofit fontScale="90000"/>
          </a:bodyPr>
          <a:lstStyle/>
          <a:p>
            <a:r>
              <a:rPr lang="en-US" dirty="0"/>
              <a:t>10.6 Testing And Making The Offer VII</a:t>
            </a:r>
            <a:br>
              <a:rPr lang="en-US" dirty="0"/>
            </a:br>
            <a:br>
              <a:rPr lang="en-US" dirty="0"/>
            </a:br>
            <a:endParaRPr lang="en-US" dirty="0"/>
          </a:p>
        </p:txBody>
      </p:sp>
      <p:sp>
        <p:nvSpPr>
          <p:cNvPr id="3" name="Text Placeholder 2">
            <a:extLst>
              <a:ext uri="{FF2B5EF4-FFF2-40B4-BE49-F238E27FC236}">
                <a16:creationId xmlns:a16="http://schemas.microsoft.com/office/drawing/2014/main" id="{7AA0506D-9D98-54C7-3090-32CA59A9CCF7}"/>
              </a:ext>
            </a:extLst>
          </p:cNvPr>
          <p:cNvSpPr>
            <a:spLocks noGrp="1"/>
          </p:cNvSpPr>
          <p:nvPr>
            <p:ph type="body" idx="1"/>
          </p:nvPr>
        </p:nvSpPr>
        <p:spPr>
          <a:xfrm>
            <a:off x="311699" y="1229875"/>
            <a:ext cx="4073013" cy="3339000"/>
          </a:xfrm>
        </p:spPr>
        <p:txBody>
          <a:bodyPr>
            <a:normAutofit/>
          </a:bodyPr>
          <a:lstStyle/>
          <a:p>
            <a:pPr marL="114300" indent="0" algn="l">
              <a:buNone/>
            </a:pPr>
            <a:r>
              <a:rPr lang="en-CA" b="1" i="0" u="none" strike="noStrike" dirty="0">
                <a:solidFill>
                  <a:schemeClr val="bg2">
                    <a:lumMod val="50000"/>
                  </a:schemeClr>
                </a:solidFill>
                <a:effectLst/>
                <a:latin typeface="Arial" panose="020B0604020202020204" pitchFamily="34" charset="0"/>
                <a:cs typeface="Arial" panose="020B0604020202020204" pitchFamily="34" charset="0"/>
              </a:rPr>
              <a:t>Making the Job Offer </a:t>
            </a:r>
          </a:p>
          <a:p>
            <a:pPr marL="114300" indent="0">
              <a:buNone/>
            </a:pPr>
            <a:br>
              <a:rPr lang="en-CA" dirty="0"/>
            </a:br>
            <a:r>
              <a:rPr lang="en-CA" dirty="0"/>
              <a:t>After all of the planning, recruiting, interview, testing, and selection, it is time to present the job offer to the successful candidate. Constructing a formal written offer is often preceded by one or more discussions between the HR professional and/or the hiring manager, and the selected candidate. </a:t>
            </a:r>
            <a:endParaRPr lang="en-US" dirty="0"/>
          </a:p>
        </p:txBody>
      </p:sp>
      <p:pic>
        <p:nvPicPr>
          <p:cNvPr id="5" name="Picture 4">
            <a:extLst>
              <a:ext uri="{FF2B5EF4-FFF2-40B4-BE49-F238E27FC236}">
                <a16:creationId xmlns:a16="http://schemas.microsoft.com/office/drawing/2014/main" id="{C0A96938-A61B-6148-AFA3-7747C63D047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82168" y="1370828"/>
            <a:ext cx="4150131" cy="2766754"/>
          </a:xfrm>
          <a:prstGeom prst="rect">
            <a:avLst/>
          </a:prstGeom>
        </p:spPr>
      </p:pic>
      <p:sp>
        <p:nvSpPr>
          <p:cNvPr id="4" name="TextBox 3">
            <a:extLst>
              <a:ext uri="{FF2B5EF4-FFF2-40B4-BE49-F238E27FC236}">
                <a16:creationId xmlns:a16="http://schemas.microsoft.com/office/drawing/2014/main" id="{9CAB78E5-F0B5-A334-6756-FA825229E0A7}"/>
              </a:ext>
            </a:extLst>
          </p:cNvPr>
          <p:cNvSpPr txBox="1"/>
          <p:nvPr/>
        </p:nvSpPr>
        <p:spPr>
          <a:xfrm>
            <a:off x="6204426" y="4144361"/>
            <a:ext cx="2842297" cy="692497"/>
          </a:xfrm>
          <a:prstGeom prst="rect">
            <a:avLst/>
          </a:prstGeom>
          <a:noFill/>
        </p:spPr>
        <p:txBody>
          <a:bodyPr wrap="square">
            <a:spAutoFit/>
          </a:bodyPr>
          <a:lstStyle/>
          <a:p>
            <a:r>
              <a:rPr lang="en-CA" sz="1100" dirty="0">
                <a:effectLst/>
                <a:hlinkClick r:id="rId4"/>
              </a:rPr>
              <a:t>Photo</a:t>
            </a:r>
            <a:r>
              <a:rPr lang="en-CA" sz="1100" dirty="0">
                <a:effectLst/>
              </a:rPr>
              <a:t> by </a:t>
            </a:r>
            <a:r>
              <a:rPr lang="en-CA" sz="1100" dirty="0" err="1">
                <a:solidFill>
                  <a:srgbClr val="767676"/>
                </a:solidFill>
                <a:effectLst/>
                <a:hlinkClick r:id="rId5"/>
              </a:rPr>
              <a:t>Aymanejed</a:t>
            </a:r>
            <a:r>
              <a:rPr lang="en-CA" sz="1100" dirty="0">
                <a:solidFill>
                  <a:srgbClr val="767676"/>
                </a:solidFill>
                <a:effectLst/>
              </a:rPr>
              <a:t>,</a:t>
            </a:r>
            <a:r>
              <a:rPr lang="en-CA" sz="1100" dirty="0">
                <a:effectLst/>
              </a:rPr>
              <a:t> </a:t>
            </a:r>
            <a:r>
              <a:rPr lang="en-CA" sz="1100" dirty="0" err="1">
                <a:solidFill>
                  <a:srgbClr val="767676"/>
                </a:solidFill>
                <a:effectLst/>
                <a:hlinkClick r:id="rId6"/>
              </a:rPr>
              <a:t>Pixabay</a:t>
            </a:r>
            <a:r>
              <a:rPr lang="en-CA" sz="1100" dirty="0">
                <a:solidFill>
                  <a:srgbClr val="767676"/>
                </a:solidFill>
                <a:effectLst/>
                <a:hlinkClick r:id="rId6"/>
              </a:rPr>
              <a:t> License</a:t>
            </a:r>
            <a:endParaRPr lang="en-CA" sz="1100" dirty="0">
              <a:effectLst/>
            </a:endParaRPr>
          </a:p>
          <a:p>
            <a:pPr algn="l" fontAlgn="ctr"/>
            <a:br>
              <a:rPr lang="en-CA" b="0" i="0" dirty="0">
                <a:solidFill>
                  <a:srgbClr val="767676"/>
                </a:solidFill>
                <a:effectLst/>
                <a:latin typeface="-apple-system"/>
                <a:hlinkClick r:id="rId7"/>
              </a:rPr>
            </a:br>
            <a:endParaRPr lang="en-CA" b="0" i="0" dirty="0">
              <a:solidFill>
                <a:srgbClr val="767676"/>
              </a:solidFill>
              <a:effectLst/>
              <a:latin typeface="-apple-system"/>
              <a:hlinkClick r:id="rId7"/>
            </a:endParaRPr>
          </a:p>
        </p:txBody>
      </p:sp>
    </p:spTree>
    <p:extLst>
      <p:ext uri="{BB962C8B-B14F-4D97-AF65-F5344CB8AC3E}">
        <p14:creationId xmlns:p14="http://schemas.microsoft.com/office/powerpoint/2010/main" val="99350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A9DB-83AC-124F-838F-62837349A41C}"/>
              </a:ext>
            </a:extLst>
          </p:cNvPr>
          <p:cNvSpPr>
            <a:spLocks noGrp="1"/>
          </p:cNvSpPr>
          <p:nvPr>
            <p:ph type="title"/>
          </p:nvPr>
        </p:nvSpPr>
        <p:spPr/>
        <p:txBody>
          <a:bodyPr>
            <a:normAutofit fontScale="90000"/>
          </a:bodyPr>
          <a:lstStyle/>
          <a:p>
            <a:r>
              <a:rPr lang="en-US" dirty="0"/>
              <a:t>10.7 Key Takeaways </a:t>
            </a:r>
            <a:br>
              <a:rPr lang="en-US" dirty="0"/>
            </a:br>
            <a:br>
              <a:rPr lang="en-US" dirty="0"/>
            </a:br>
            <a:endParaRPr lang="en-US" dirty="0"/>
          </a:p>
        </p:txBody>
      </p:sp>
      <p:sp>
        <p:nvSpPr>
          <p:cNvPr id="3" name="Text Placeholder 2">
            <a:extLst>
              <a:ext uri="{FF2B5EF4-FFF2-40B4-BE49-F238E27FC236}">
                <a16:creationId xmlns:a16="http://schemas.microsoft.com/office/drawing/2014/main" id="{74D05E68-B2D6-2756-4A29-F45390762FF2}"/>
              </a:ext>
            </a:extLst>
          </p:cNvPr>
          <p:cNvSpPr>
            <a:spLocks noGrp="1"/>
          </p:cNvSpPr>
          <p:nvPr>
            <p:ph type="body" idx="1"/>
          </p:nvPr>
        </p:nvSpPr>
        <p:spPr/>
        <p:txBody>
          <a:bodyPr/>
          <a:lstStyle/>
          <a:p>
            <a:r>
              <a:rPr lang="en-CA" b="0" i="0" u="none" strike="noStrike" dirty="0">
                <a:solidFill>
                  <a:srgbClr val="373D3F"/>
                </a:solidFill>
                <a:effectLst/>
              </a:rPr>
              <a:t>Talent Acquisition is arguably the most important process in any organization. This process is responsible for creating a pipeline of talent to select from over time. </a:t>
            </a:r>
          </a:p>
          <a:p>
            <a:r>
              <a:rPr lang="en-CA" b="0" i="0" u="none" strike="noStrike" dirty="0">
                <a:solidFill>
                  <a:srgbClr val="373D3F"/>
                </a:solidFill>
                <a:effectLst/>
              </a:rPr>
              <a:t>The upfront planning that goes into talent selection, the creation of the job description, writing and posting the job advertisement, gathering and selecting from resumes, interviews, testing and presenting the job offer takes a great deal of effort and time.</a:t>
            </a:r>
          </a:p>
          <a:p>
            <a:r>
              <a:rPr lang="en-CA" b="0" i="0" u="none" strike="noStrike" dirty="0">
                <a:solidFill>
                  <a:srgbClr val="373D3F"/>
                </a:solidFill>
                <a:effectLst/>
              </a:rPr>
              <a:t>As an Operations Management team member, you will want to keep in mind the time, effort and cost associated with Talent Acquisition and ensure you work closely with the Human Resources team to proactively seek talent that possess the skills you are hiring for.</a:t>
            </a:r>
            <a:endParaRPr lang="en-US" dirty="0">
              <a:cs typeface="Arial" panose="020B0604020202020204" pitchFamily="34" charset="0"/>
            </a:endParaRPr>
          </a:p>
        </p:txBody>
      </p:sp>
    </p:spTree>
    <p:extLst>
      <p:ext uri="{BB962C8B-B14F-4D97-AF65-F5344CB8AC3E}">
        <p14:creationId xmlns:p14="http://schemas.microsoft.com/office/powerpoint/2010/main" val="213596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D554-9E2F-96EC-4B63-43F7DA2C6205}"/>
              </a:ext>
            </a:extLst>
          </p:cNvPr>
          <p:cNvSpPr>
            <a:spLocks noGrp="1"/>
          </p:cNvSpPr>
          <p:nvPr>
            <p:ph type="title"/>
          </p:nvPr>
        </p:nvSpPr>
        <p:spPr/>
        <p:txBody>
          <a:bodyPr>
            <a:normAutofit fontScale="90000"/>
          </a:bodyPr>
          <a:lstStyle/>
          <a:p>
            <a:r>
              <a:rPr lang="en-US" dirty="0"/>
              <a:t>10.1 An Introduction To Talent Acquisition</a:t>
            </a:r>
            <a:br>
              <a:rPr lang="en-US" dirty="0"/>
            </a:br>
            <a:br>
              <a:rPr lang="en-US" dirty="0"/>
            </a:br>
            <a:endParaRPr lang="en-US" dirty="0"/>
          </a:p>
        </p:txBody>
      </p:sp>
      <p:sp>
        <p:nvSpPr>
          <p:cNvPr id="3" name="Text Placeholder 2">
            <a:extLst>
              <a:ext uri="{FF2B5EF4-FFF2-40B4-BE49-F238E27FC236}">
                <a16:creationId xmlns:a16="http://schemas.microsoft.com/office/drawing/2014/main" id="{E3CC03C5-506E-79AA-0F68-BE401B4CA515}"/>
              </a:ext>
            </a:extLst>
          </p:cNvPr>
          <p:cNvSpPr>
            <a:spLocks noGrp="1"/>
          </p:cNvSpPr>
          <p:nvPr>
            <p:ph type="body" idx="1"/>
          </p:nvPr>
        </p:nvSpPr>
        <p:spPr/>
        <p:txBody>
          <a:bodyPr>
            <a:normAutofit/>
          </a:bodyPr>
          <a:lstStyle/>
          <a:p>
            <a:pPr marL="114300" indent="0">
              <a:buNone/>
            </a:pPr>
            <a:r>
              <a:rPr lang="en-US" sz="2000" b="1" i="1" dirty="0">
                <a:latin typeface="Arial" panose="020B0604020202020204" pitchFamily="34" charset="0"/>
                <a:cs typeface="Arial" panose="020B0604020202020204" pitchFamily="34" charset="0"/>
              </a:rPr>
              <a:t>Talent Acquisition </a:t>
            </a:r>
            <a:r>
              <a:rPr lang="en-US" sz="2000" dirty="0">
                <a:latin typeface="Arial" panose="020B0604020202020204" pitchFamily="34" charset="0"/>
                <a:cs typeface="Arial" panose="020B0604020202020204" pitchFamily="34" charset="0"/>
              </a:rPr>
              <a:t>is based on a long-term goal focused on creating a pipeline of talent that will continue to fill roles into the future.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Talent Acquisition is particularly important for organizations that are experiencing a skills gap. </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The Talent Acquisition process involves </a:t>
            </a:r>
            <a:r>
              <a:rPr lang="en-US" sz="2000" b="1" i="1" dirty="0">
                <a:latin typeface="Arial" panose="020B0604020202020204" pitchFamily="34" charset="0"/>
                <a:cs typeface="Arial" panose="020B0604020202020204" pitchFamily="34" charset="0"/>
              </a:rPr>
              <a:t>planning, goal alignment</a:t>
            </a:r>
            <a:r>
              <a:rPr lang="en-US" sz="2000" dirty="0">
                <a:latin typeface="Arial" panose="020B0604020202020204" pitchFamily="34" charset="0"/>
                <a:cs typeface="Arial" panose="020B0604020202020204" pitchFamily="34" charset="0"/>
              </a:rPr>
              <a:t>, and </a:t>
            </a:r>
            <a:r>
              <a:rPr lang="en-US" sz="2000" b="1" i="1" dirty="0">
                <a:latin typeface="Arial" panose="020B0604020202020204" pitchFamily="34" charset="0"/>
                <a:cs typeface="Arial" panose="020B0604020202020204" pitchFamily="34" charset="0"/>
              </a:rPr>
              <a:t>job description review </a:t>
            </a:r>
            <a:r>
              <a:rPr lang="en-US" sz="2000" dirty="0">
                <a:latin typeface="Arial" panose="020B0604020202020204" pitchFamily="34" charset="0"/>
                <a:cs typeface="Arial" panose="020B0604020202020204" pitchFamily="34" charset="0"/>
              </a:rPr>
              <a:t>before the recruitment and selection stages begin.</a:t>
            </a:r>
          </a:p>
        </p:txBody>
      </p:sp>
    </p:spTree>
    <p:extLst>
      <p:ext uri="{BB962C8B-B14F-4D97-AF65-F5344CB8AC3E}">
        <p14:creationId xmlns:p14="http://schemas.microsoft.com/office/powerpoint/2010/main" val="266642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E3AC-D070-397D-6BBC-83F8635ECB69}"/>
              </a:ext>
            </a:extLst>
          </p:cNvPr>
          <p:cNvSpPr>
            <a:spLocks noGrp="1"/>
          </p:cNvSpPr>
          <p:nvPr>
            <p:ph type="title"/>
          </p:nvPr>
        </p:nvSpPr>
        <p:spPr/>
        <p:txBody>
          <a:bodyPr>
            <a:normAutofit fontScale="90000"/>
          </a:bodyPr>
          <a:lstStyle/>
          <a:p>
            <a:r>
              <a:rPr lang="en-US" dirty="0"/>
              <a:t>10.2 The Talent Acquisition Process I</a:t>
            </a:r>
            <a:br>
              <a:rPr lang="en-US" dirty="0"/>
            </a:br>
            <a:br>
              <a:rPr lang="en-US" dirty="0"/>
            </a:br>
            <a:endParaRPr lang="en-US" dirty="0"/>
          </a:p>
        </p:txBody>
      </p:sp>
      <p:sp>
        <p:nvSpPr>
          <p:cNvPr id="3" name="Text Placeholder 2">
            <a:extLst>
              <a:ext uri="{FF2B5EF4-FFF2-40B4-BE49-F238E27FC236}">
                <a16:creationId xmlns:a16="http://schemas.microsoft.com/office/drawing/2014/main" id="{BC33D7D2-07C6-9513-5002-7413EFC2C935}"/>
              </a:ext>
            </a:extLst>
          </p:cNvPr>
          <p:cNvSpPr>
            <a:spLocks noGrp="1"/>
          </p:cNvSpPr>
          <p:nvPr>
            <p:ph type="body" idx="1"/>
          </p:nvPr>
        </p:nvSpPr>
        <p:spPr/>
        <p:txBody>
          <a:bodyPr>
            <a:normAutofit/>
          </a:bodyPr>
          <a:lstStyle/>
          <a:p>
            <a:pPr marL="114300" indent="0">
              <a:buNone/>
            </a:pPr>
            <a:r>
              <a:rPr lang="en-CA" sz="2000" b="0" i="0" u="none" strike="noStrike" dirty="0">
                <a:solidFill>
                  <a:srgbClr val="373D3F"/>
                </a:solidFill>
                <a:effectLst/>
                <a:latin typeface="Arial" panose="020B0604020202020204" pitchFamily="34" charset="0"/>
                <a:cs typeface="Arial" panose="020B0604020202020204" pitchFamily="34" charset="0"/>
              </a:rPr>
              <a:t>Although it might seem straightforward, obtaining the right talent, at the right place and at the right time, is not easy and requires extensive planning. A human resource plan comprises six main steps:</a:t>
            </a:r>
          </a:p>
          <a:p>
            <a:pPr marL="114300" indent="0">
              <a:buNone/>
            </a:pPr>
            <a:endParaRPr lang="en-CA" sz="2000"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Evaluate the goals of the organization.</a:t>
            </a:r>
            <a:endParaRPr lang="en-CA"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Identify the factors that might affect the Human Resource (Capital) Plan</a:t>
            </a: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Establish the current talent landscape</a:t>
            </a:r>
            <a:endParaRPr lang="en-CA"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Trend analysis</a:t>
            </a: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Conduct a gap analysis</a:t>
            </a:r>
            <a:endParaRPr lang="en-CA" dirty="0">
              <a:solidFill>
                <a:srgbClr val="373D3F"/>
              </a:solidFill>
              <a:latin typeface="Arial" panose="020B0604020202020204" pitchFamily="34" charset="0"/>
              <a:cs typeface="Arial" panose="020B0604020202020204" pitchFamily="34" charset="0"/>
            </a:endParaRPr>
          </a:p>
          <a:p>
            <a:pPr marL="571500" indent="-457200">
              <a:buFont typeface="+mj-lt"/>
              <a:buAutoNum type="arabicPeriod"/>
            </a:pPr>
            <a:r>
              <a:rPr lang="en-CA" i="0" u="none" strike="noStrike" dirty="0">
                <a:solidFill>
                  <a:srgbClr val="373D3F"/>
                </a:solidFill>
                <a:effectLst/>
                <a:latin typeface="Arial" panose="020B0604020202020204" pitchFamily="34" charset="0"/>
                <a:cs typeface="Arial" panose="020B0604020202020204" pitchFamily="34" charset="0"/>
              </a:rPr>
              <a:t>Develop a Recruitment Plan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38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6CA3F-C536-8F36-91C9-899F6F1B338D}"/>
              </a:ext>
            </a:extLst>
          </p:cNvPr>
          <p:cNvSpPr>
            <a:spLocks noGrp="1"/>
          </p:cNvSpPr>
          <p:nvPr>
            <p:ph type="title"/>
          </p:nvPr>
        </p:nvSpPr>
        <p:spPr/>
        <p:txBody>
          <a:bodyPr>
            <a:normAutofit fontScale="90000"/>
          </a:bodyPr>
          <a:lstStyle/>
          <a:p>
            <a:r>
              <a:rPr lang="en-US" dirty="0"/>
              <a:t>10.2 The Talent Acquisition Process II</a:t>
            </a:r>
            <a:br>
              <a:rPr lang="en-US" dirty="0"/>
            </a:br>
            <a:br>
              <a:rPr lang="en-US" dirty="0"/>
            </a:br>
            <a:endParaRPr lang="en-US" dirty="0"/>
          </a:p>
        </p:txBody>
      </p:sp>
      <p:sp>
        <p:nvSpPr>
          <p:cNvPr id="3" name="Text Placeholder 2">
            <a:extLst>
              <a:ext uri="{FF2B5EF4-FFF2-40B4-BE49-F238E27FC236}">
                <a16:creationId xmlns:a16="http://schemas.microsoft.com/office/drawing/2014/main" id="{A72CBC56-A689-EC92-314F-A1E8619B0E9C}"/>
              </a:ext>
            </a:extLst>
          </p:cNvPr>
          <p:cNvSpPr>
            <a:spLocks noGrp="1"/>
          </p:cNvSpPr>
          <p:nvPr>
            <p:ph type="body" idx="1"/>
          </p:nvPr>
        </p:nvSpPr>
        <p:spPr/>
        <p:txBody>
          <a:bodyPr>
            <a:noAutofit/>
          </a:bodyPr>
          <a:lstStyle/>
          <a:p>
            <a:pPr marL="114300" indent="0">
              <a:buNone/>
            </a:pPr>
            <a:r>
              <a:rPr lang="en-US" b="1" dirty="0">
                <a:latin typeface="Arial" panose="020B0604020202020204" pitchFamily="34" charset="0"/>
                <a:cs typeface="Arial" panose="020B0604020202020204" pitchFamily="34" charset="0"/>
              </a:rPr>
              <a:t>Job Descriptions</a:t>
            </a:r>
          </a:p>
          <a:p>
            <a:pPr marL="114300" indent="0">
              <a:buNone/>
            </a:pPr>
            <a:endParaRPr lang="en-US" dirty="0">
              <a:latin typeface="Arial" panose="020B0604020202020204" pitchFamily="34" charset="0"/>
              <a:cs typeface="Arial" panose="020B0604020202020204" pitchFamily="34" charset="0"/>
            </a:endParaRPr>
          </a:p>
          <a:p>
            <a:pPr marL="114300" indent="0" algn="l">
              <a:buNone/>
            </a:pPr>
            <a:r>
              <a:rPr lang="en-CA" b="0" i="0" u="none" strike="noStrike" dirty="0">
                <a:solidFill>
                  <a:srgbClr val="373D3F"/>
                </a:solidFill>
                <a:effectLst/>
                <a:latin typeface="Arial" panose="020B0604020202020204" pitchFamily="34" charset="0"/>
                <a:cs typeface="Arial" panose="020B0604020202020204" pitchFamily="34" charset="0"/>
              </a:rPr>
              <a:t>Job descriptions are comprised of a number of important sections that detail the requirements of the job. These sections include:</a:t>
            </a:r>
          </a:p>
          <a:p>
            <a:pPr marL="114300" indent="0" algn="l">
              <a:buNone/>
            </a:pPr>
            <a:endParaRPr lang="en-CA" b="0" i="0" u="none" strike="noStrike" dirty="0">
              <a:solidFill>
                <a:srgbClr val="373D3F"/>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Job Title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Purpose of the role</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Job Responsibilities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Skills and Qualifications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Work environment</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Physical Demands</a:t>
            </a:r>
          </a:p>
          <a:p>
            <a:pPr algn="l">
              <a:buFont typeface="Arial" panose="020B0604020202020204" pitchFamily="34" charset="0"/>
              <a:buChar char="•"/>
            </a:pPr>
            <a:r>
              <a:rPr lang="en-CA" b="0" i="0" u="none" strike="noStrike" dirty="0">
                <a:solidFill>
                  <a:srgbClr val="373D3F"/>
                </a:solidFill>
                <a:effectLst/>
                <a:latin typeface="Arial" panose="020B0604020202020204" pitchFamily="34" charset="0"/>
                <a:cs typeface="Arial" panose="020B0604020202020204" pitchFamily="34" charset="0"/>
              </a:rPr>
              <a:t>Reporting Structure</a:t>
            </a:r>
          </a:p>
          <a:p>
            <a:pPr marL="114300" indent="0">
              <a:buNone/>
            </a:pPr>
            <a:br>
              <a:rPr lang="en-CA"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504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A530-BD79-C720-2DA2-C1213E0FEE94}"/>
              </a:ext>
            </a:extLst>
          </p:cNvPr>
          <p:cNvSpPr>
            <a:spLocks noGrp="1"/>
          </p:cNvSpPr>
          <p:nvPr>
            <p:ph type="title"/>
          </p:nvPr>
        </p:nvSpPr>
        <p:spPr/>
        <p:txBody>
          <a:bodyPr>
            <a:normAutofit fontScale="90000"/>
          </a:bodyPr>
          <a:lstStyle/>
          <a:p>
            <a:r>
              <a:rPr lang="en-US" dirty="0"/>
              <a:t>10.2 The Talent Acquisition Process III</a:t>
            </a:r>
            <a:br>
              <a:rPr lang="en-US" dirty="0"/>
            </a:br>
            <a:br>
              <a:rPr lang="en-US" dirty="0"/>
            </a:br>
            <a:endParaRPr lang="en-US" dirty="0"/>
          </a:p>
        </p:txBody>
      </p:sp>
      <p:sp>
        <p:nvSpPr>
          <p:cNvPr id="3" name="Text Placeholder 2">
            <a:extLst>
              <a:ext uri="{FF2B5EF4-FFF2-40B4-BE49-F238E27FC236}">
                <a16:creationId xmlns:a16="http://schemas.microsoft.com/office/drawing/2014/main" id="{672E4C71-4F9F-90F8-9E4F-28758B55044E}"/>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Recruitment Plan</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recruitment process is an important part of maintaining a rich supply of skilled candidates ready to fill upcoming roles. It is defined as a process that provides the organization with a pool of qualified job candidates from which to choose.</a:t>
            </a:r>
          </a:p>
        </p:txBody>
      </p:sp>
    </p:spTree>
    <p:extLst>
      <p:ext uri="{BB962C8B-B14F-4D97-AF65-F5344CB8AC3E}">
        <p14:creationId xmlns:p14="http://schemas.microsoft.com/office/powerpoint/2010/main" val="242935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DA43-7BA3-BDC3-E5E7-EB74818B8568}"/>
              </a:ext>
            </a:extLst>
          </p:cNvPr>
          <p:cNvSpPr>
            <a:spLocks noGrp="1"/>
          </p:cNvSpPr>
          <p:nvPr>
            <p:ph type="title"/>
          </p:nvPr>
        </p:nvSpPr>
        <p:spPr/>
        <p:txBody>
          <a:bodyPr>
            <a:normAutofit fontScale="90000"/>
          </a:bodyPr>
          <a:lstStyle/>
          <a:p>
            <a:r>
              <a:rPr lang="en-US" dirty="0"/>
              <a:t>10.2 The Talent Acquisition Process IV</a:t>
            </a:r>
            <a:br>
              <a:rPr lang="en-US" dirty="0"/>
            </a:br>
            <a:br>
              <a:rPr lang="en-US" dirty="0"/>
            </a:br>
            <a:endParaRPr lang="en-US" dirty="0"/>
          </a:p>
        </p:txBody>
      </p:sp>
      <p:sp>
        <p:nvSpPr>
          <p:cNvPr id="3" name="Text Placeholder 2">
            <a:extLst>
              <a:ext uri="{FF2B5EF4-FFF2-40B4-BE49-F238E27FC236}">
                <a16:creationId xmlns:a16="http://schemas.microsoft.com/office/drawing/2014/main" id="{D82D00CC-455C-EA3E-AB75-AEE5091ABF9E}"/>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Internal Recruitment</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US" sz="2000" dirty="0">
                <a:latin typeface="Arial" panose="020B0604020202020204" pitchFamily="34" charset="0"/>
                <a:cs typeface="Arial" panose="020B0604020202020204" pitchFamily="34" charset="0"/>
              </a:rPr>
              <a:t>Assuming the job analysis and job description are ready, an organization may decide to look at internal candidates’ qualifications first. Internal candidates are people who are already working for the company. If an internal candidate meets the qualifications, this person might be encouraged to apply for the job, and the job opening may not be published.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23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35F-CBEF-5DA1-1797-C313059128AB}"/>
              </a:ext>
            </a:extLst>
          </p:cNvPr>
          <p:cNvSpPr>
            <a:spLocks noGrp="1"/>
          </p:cNvSpPr>
          <p:nvPr>
            <p:ph type="title"/>
          </p:nvPr>
        </p:nvSpPr>
        <p:spPr/>
        <p:txBody>
          <a:bodyPr>
            <a:normAutofit fontScale="90000"/>
          </a:bodyPr>
          <a:lstStyle/>
          <a:p>
            <a:r>
              <a:rPr lang="en-US" dirty="0"/>
              <a:t>10.2 The Talent Acquisition Process V</a:t>
            </a:r>
            <a:br>
              <a:rPr lang="en-US" dirty="0"/>
            </a:br>
            <a:br>
              <a:rPr lang="en-US" dirty="0"/>
            </a:br>
            <a:endParaRPr lang="en-US" dirty="0"/>
          </a:p>
        </p:txBody>
      </p:sp>
      <p:sp>
        <p:nvSpPr>
          <p:cNvPr id="3" name="Text Placeholder 2">
            <a:extLst>
              <a:ext uri="{FF2B5EF4-FFF2-40B4-BE49-F238E27FC236}">
                <a16:creationId xmlns:a16="http://schemas.microsoft.com/office/drawing/2014/main" id="{20CDCA86-FDD7-CD4F-0FE5-A7F8AAA1DE2A}"/>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External Recruitment</a:t>
            </a:r>
          </a:p>
          <a:p>
            <a:pPr marL="114300" indent="0">
              <a:buNone/>
            </a:pP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alternative to internal recruitment is external recruitment. For example, for a high-level executive position, it may be decided to hire an outside head-hunting firm to help recruit the right person. For an entry-level position, advertising on social networking websites might be the best strategy. </a:t>
            </a:r>
          </a:p>
        </p:txBody>
      </p:sp>
    </p:spTree>
    <p:extLst>
      <p:ext uri="{BB962C8B-B14F-4D97-AF65-F5344CB8AC3E}">
        <p14:creationId xmlns:p14="http://schemas.microsoft.com/office/powerpoint/2010/main" val="175568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0204-273B-C58C-255B-90B414AF9728}"/>
              </a:ext>
            </a:extLst>
          </p:cNvPr>
          <p:cNvSpPr>
            <a:spLocks noGrp="1"/>
          </p:cNvSpPr>
          <p:nvPr>
            <p:ph type="title"/>
          </p:nvPr>
        </p:nvSpPr>
        <p:spPr/>
        <p:txBody>
          <a:bodyPr>
            <a:normAutofit fontScale="90000"/>
          </a:bodyPr>
          <a:lstStyle/>
          <a:p>
            <a:r>
              <a:rPr lang="en-US" dirty="0"/>
              <a:t>10.3 Recruitment Strategies I</a:t>
            </a:r>
            <a:br>
              <a:rPr lang="en-US" dirty="0"/>
            </a:br>
            <a:br>
              <a:rPr lang="en-US" dirty="0"/>
            </a:br>
            <a:endParaRPr lang="en-US" dirty="0"/>
          </a:p>
        </p:txBody>
      </p:sp>
      <p:sp>
        <p:nvSpPr>
          <p:cNvPr id="4" name="Text Placeholder 3">
            <a:extLst>
              <a:ext uri="{FF2B5EF4-FFF2-40B4-BE49-F238E27FC236}">
                <a16:creationId xmlns:a16="http://schemas.microsoft.com/office/drawing/2014/main" id="{696F460D-C777-E7E3-BCAE-AF84EF05186B}"/>
              </a:ext>
            </a:extLst>
          </p:cNvPr>
          <p:cNvSpPr txBox="1">
            <a:spLocks/>
          </p:cNvSpPr>
          <p:nvPr/>
        </p:nvSpPr>
        <p:spPr>
          <a:xfrm>
            <a:off x="232746" y="1883493"/>
            <a:ext cx="8520600" cy="1376513"/>
          </a:xfrm>
          <a:prstGeom prst="rect">
            <a:avLst/>
          </a:prstGeom>
          <a:solidFill>
            <a:schemeClr val="bg1">
              <a:lumMod val="95000"/>
            </a:schemeClr>
          </a:solidFill>
          <a:ln w="57150">
            <a:solidFill>
              <a:schemeClr val="tx1"/>
            </a:solidFill>
          </a:ln>
        </p:spPr>
        <p:txBody>
          <a:bodyPr spcFirstLastPara="1" wrap="square" lIns="108000" tIns="72000" rIns="108000" bIns="72000" anchor="t" anchorCtr="0">
            <a:spAutoFit/>
          </a:bodyPr>
          <a:lstStyle>
            <a:defPPr marR="0" lvl="0" algn="l" rtl="0">
              <a:lnSpc>
                <a:spcPct val="100000"/>
              </a:lnSpc>
              <a:spcBef>
                <a:spcPts val="0"/>
              </a:spcBef>
              <a:spcAft>
                <a:spcPts val="0"/>
              </a:spcAft>
              <a:defRPr/>
            </a:defPPr>
            <a:lvl1pPr marL="457200" marR="0" lvl="0" indent="-342900" algn="l" rtl="0">
              <a:lnSpc>
                <a:spcPct val="100000"/>
              </a:lnSpc>
              <a:spcBef>
                <a:spcPts val="0"/>
              </a:spcBef>
              <a:spcAft>
                <a:spcPts val="0"/>
              </a:spcAft>
              <a:buClr>
                <a:schemeClr val="dk2"/>
              </a:buClr>
              <a:buSzPts val="1800"/>
              <a:buFont typeface="Roboto"/>
              <a:buChar char="●"/>
              <a:defRPr sz="1800" b="0" i="0" u="none" strike="noStrike" cap="none">
                <a:solidFill>
                  <a:schemeClr val="dk2"/>
                </a:solidFill>
                <a:latin typeface="+mn-lt"/>
                <a:ea typeface="Roboto"/>
                <a:cs typeface="Roboto"/>
                <a:sym typeface="Roboto"/>
              </a:defRPr>
            </a:lvl1pPr>
            <a:lvl2pPr marL="914400" marR="0" lvl="1"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114300" indent="0" algn="ctr">
              <a:buFont typeface="Roboto"/>
              <a:buNone/>
            </a:pPr>
            <a:r>
              <a:rPr lang="en-CA" sz="2000" b="0" i="0" u="none" strike="noStrike" dirty="0">
                <a:solidFill>
                  <a:srgbClr val="373D3F"/>
                </a:solidFill>
                <a:effectLst/>
              </a:rPr>
              <a:t>The objective of any recruitment strategy and campaign is to generate as many quality applications as possible; this objective is very similar to a marketing campaign that aims to attract customers. As such, with some exceptions, many core principles of marketing apply to recruiting.</a:t>
            </a:r>
            <a:endParaRPr lang="en-US" sz="2000" i="1" dirty="0">
              <a:solidFill>
                <a:schemeClr val="bg2"/>
              </a:solidFill>
              <a:cs typeface="Arial" panose="020B0604020202020204" pitchFamily="34" charset="0"/>
            </a:endParaRPr>
          </a:p>
        </p:txBody>
      </p:sp>
    </p:spTree>
    <p:extLst>
      <p:ext uri="{BB962C8B-B14F-4D97-AF65-F5344CB8AC3E}">
        <p14:creationId xmlns:p14="http://schemas.microsoft.com/office/powerpoint/2010/main" val="176316359"/>
      </p:ext>
    </p:extLst>
  </p:cSld>
  <p:clrMapOvr>
    <a:masterClrMapping/>
  </p:clrMapOvr>
</p:sld>
</file>

<file path=ppt/theme/theme1.xml><?xml version="1.0" encoding="utf-8"?>
<a:theme xmlns:a="http://schemas.openxmlformats.org/drawingml/2006/main" name="Geometric">
  <a:themeElements>
    <a:clrScheme name="Custom 31">
      <a:dk1>
        <a:srgbClr val="006A83"/>
      </a:dk1>
      <a:lt1>
        <a:srgbClr val="FFFFFF"/>
      </a:lt1>
      <a:dk2>
        <a:srgbClr val="434343"/>
      </a:dk2>
      <a:lt2>
        <a:srgbClr val="999999"/>
      </a:lt2>
      <a:accent1>
        <a:srgbClr val="68DBF7"/>
      </a:accent1>
      <a:accent2>
        <a:srgbClr val="52AEC4"/>
      </a:accent2>
      <a:accent3>
        <a:srgbClr val="1BD3FF"/>
      </a:accent3>
      <a:accent4>
        <a:srgbClr val="434343"/>
      </a:accent4>
      <a:accent5>
        <a:srgbClr val="7BA1AB"/>
      </a:accent5>
      <a:accent6>
        <a:srgbClr val="B3EBF9"/>
      </a:accent6>
      <a:hlink>
        <a:srgbClr val="0070C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16238</TotalTime>
  <Words>4147</Words>
  <Application>Microsoft Office PowerPoint</Application>
  <PresentationFormat>On-screen Show (16:9)</PresentationFormat>
  <Paragraphs>293</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Raleway</vt:lpstr>
      <vt:lpstr>Calibri</vt:lpstr>
      <vt:lpstr>Roboto</vt:lpstr>
      <vt:lpstr>-apple-system</vt:lpstr>
      <vt:lpstr>Encode Sans</vt:lpstr>
      <vt:lpstr>Geometric</vt:lpstr>
      <vt:lpstr>Human Resources for Operations Managers  </vt:lpstr>
      <vt:lpstr>Learning Outcomes </vt:lpstr>
      <vt:lpstr>10.1 An Introduction To Talent Acquisition  </vt:lpstr>
      <vt:lpstr>10.2 The Talent Acquisition Process I  </vt:lpstr>
      <vt:lpstr>10.2 The Talent Acquisition Process II  </vt:lpstr>
      <vt:lpstr>10.2 The Talent Acquisition Process III  </vt:lpstr>
      <vt:lpstr>10.2 The Talent Acquisition Process IV  </vt:lpstr>
      <vt:lpstr>10.2 The Talent Acquisition Process V  </vt:lpstr>
      <vt:lpstr>10.3 Recruitment Strategies I  </vt:lpstr>
      <vt:lpstr>10.3 Recruitment Strategies II  </vt:lpstr>
      <vt:lpstr>10.3 Recruitment Strategies III  </vt:lpstr>
      <vt:lpstr>10.3 Recruitment Strategies IV  </vt:lpstr>
      <vt:lpstr>10.3 Recruitment Strategies V  </vt:lpstr>
      <vt:lpstr>10.3 Recruitment Strategies VI  </vt:lpstr>
      <vt:lpstr>10.3 Recruitment Strategies VII  </vt:lpstr>
      <vt:lpstr>10.3 Recruitment Strategies VIII  </vt:lpstr>
      <vt:lpstr>10.4 The Selection Process  </vt:lpstr>
      <vt:lpstr>10.5 Interviewing I  </vt:lpstr>
      <vt:lpstr>10.5 Interviewing II  </vt:lpstr>
      <vt:lpstr>10.5 Interviewing III  </vt:lpstr>
      <vt:lpstr>10.6 Testing and Making The Offer I  </vt:lpstr>
      <vt:lpstr>10.6 Testing and Making The Offer II  </vt:lpstr>
      <vt:lpstr>10.6 Testing and Making The Offer III  </vt:lpstr>
      <vt:lpstr>10.6 Testing and Making The Offer IV  </vt:lpstr>
      <vt:lpstr>10.6 Testing and Making The Offer V  </vt:lpstr>
      <vt:lpstr>10.6 Testing and Making The Offer VI  </vt:lpstr>
      <vt:lpstr>10.6 Testing And Making The Offer VII  </vt:lpstr>
      <vt:lpstr>10.7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Psychology, Communication, and The Canadian Workplace</dc:title>
  <dc:creator>Fanshawe College</dc:creator>
  <cp:lastModifiedBy>Steeves, Catherine</cp:lastModifiedBy>
  <cp:revision>30</cp:revision>
  <dcterms:modified xsi:type="dcterms:W3CDTF">2023-12-12T16:27:11Z</dcterms:modified>
</cp:coreProperties>
</file>