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256" r:id="rId2"/>
    <p:sldId id="257" r:id="rId3"/>
    <p:sldId id="319" r:id="rId4"/>
    <p:sldId id="347" r:id="rId5"/>
    <p:sldId id="348" r:id="rId6"/>
    <p:sldId id="349" r:id="rId7"/>
    <p:sldId id="320" r:id="rId8"/>
    <p:sldId id="350" r:id="rId9"/>
    <p:sldId id="351" r:id="rId10"/>
    <p:sldId id="352" r:id="rId11"/>
    <p:sldId id="353" r:id="rId12"/>
    <p:sldId id="354" r:id="rId13"/>
    <p:sldId id="355" r:id="rId14"/>
    <p:sldId id="356" r:id="rId15"/>
    <p:sldId id="361" r:id="rId16"/>
    <p:sldId id="357" r:id="rId17"/>
    <p:sldId id="358" r:id="rId18"/>
    <p:sldId id="359" r:id="rId19"/>
    <p:sldId id="360" r:id="rId20"/>
    <p:sldId id="346"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Raleway" pitchFamily="2"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10" autoAdjust="0"/>
    <p:restoredTop sz="77930" autoAdjust="0"/>
  </p:normalViewPr>
  <p:slideViewPr>
    <p:cSldViewPr snapToGrid="0">
      <p:cViewPr varScale="1">
        <p:scale>
          <a:sx n="76" d="100"/>
          <a:sy n="76" d="100"/>
        </p:scale>
        <p:origin x="54" y="4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campusontario.pressbooks.pub/hrforoperationsmanagers/chapter/1-3-hrm-and-business-challenges/#footnote-572-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Every job is different and quite complex when you think of the different ways in which performance is defined. It is the role of the HRM professional to devise systems to measure this performance with precision and use this information to help the employee and the organization. Performance appraisal systems may include appraisal processes, annual employee performance appraisals, or performance improvement plans to name a few.</a:t>
            </a:r>
          </a:p>
          <a:p>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However, assessing performance is only the beginning. Once a measure of performance is obtained, the HRM professional uses it for multiple purposes, including:</a:t>
            </a:r>
          </a:p>
          <a:p>
            <a:pPr algn="l">
              <a:buFont typeface="Arial" panose="020B0604020202020204" pitchFamily="34" charset="0"/>
              <a:buChar char="•"/>
            </a:pPr>
            <a:endParaRPr lang="en-CA" b="0" i="0" u="none" strike="noStrike" dirty="0">
              <a:solidFill>
                <a:srgbClr val="373D3F"/>
              </a:solidFill>
              <a:effectLst/>
              <a:latin typeface="Encode Sans"/>
            </a:endParaRPr>
          </a:p>
          <a:p>
            <a:pPr algn="l">
              <a:buFont typeface="Arial" panose="020B0604020202020204" pitchFamily="34" charset="0"/>
              <a:buChar char="•"/>
            </a:pPr>
            <a:r>
              <a:rPr lang="en-CA" b="0" i="0" u="none" strike="noStrike" dirty="0">
                <a:solidFill>
                  <a:srgbClr val="373D3F"/>
                </a:solidFill>
                <a:effectLst/>
                <a:latin typeface="Encode Sans"/>
              </a:rPr>
              <a:t>Provide feedback for employees</a:t>
            </a:r>
          </a:p>
          <a:p>
            <a:pPr algn="l">
              <a:buFont typeface="Arial" panose="020B0604020202020204" pitchFamily="34" charset="0"/>
              <a:buChar char="•"/>
            </a:pPr>
            <a:r>
              <a:rPr lang="en-CA" b="0" i="0" u="none" strike="noStrike" dirty="0">
                <a:solidFill>
                  <a:srgbClr val="373D3F"/>
                </a:solidFill>
                <a:effectLst/>
                <a:latin typeface="Encode Sans"/>
              </a:rPr>
              <a:t>Determine compensation (e.g., bonus, raise, etc.)</a:t>
            </a:r>
          </a:p>
          <a:p>
            <a:pPr algn="l">
              <a:buFont typeface="Arial" panose="020B0604020202020204" pitchFamily="34" charset="0"/>
              <a:buChar char="•"/>
            </a:pPr>
            <a:r>
              <a:rPr lang="en-CA" b="0" i="0" u="none" strike="noStrike" dirty="0">
                <a:solidFill>
                  <a:srgbClr val="373D3F"/>
                </a:solidFill>
                <a:effectLst/>
                <a:latin typeface="Encode Sans"/>
              </a:rPr>
              <a:t>Take disciplinary measures</a:t>
            </a:r>
          </a:p>
          <a:p>
            <a:pPr algn="l">
              <a:buFont typeface="Arial" panose="020B0604020202020204" pitchFamily="34" charset="0"/>
              <a:buChar char="•"/>
            </a:pPr>
            <a:r>
              <a:rPr lang="en-CA" b="0" i="0" u="none" strike="noStrike" dirty="0">
                <a:solidFill>
                  <a:srgbClr val="373D3F"/>
                </a:solidFill>
                <a:effectLst/>
                <a:latin typeface="Encode Sans"/>
              </a:rPr>
              <a:t>Support career development</a:t>
            </a:r>
          </a:p>
          <a:p>
            <a:endParaRPr lang="en-US" dirty="0"/>
          </a:p>
        </p:txBody>
      </p:sp>
    </p:spTree>
    <p:extLst>
      <p:ext uri="{BB962C8B-B14F-4D97-AF65-F5344CB8AC3E}">
        <p14:creationId xmlns:p14="http://schemas.microsoft.com/office/powerpoint/2010/main" val="410202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HRM professionals need to determine that compensation is fair, meets industry standards, and is high enough to entice people to work for the organization. Compensation includes anything the employee receives for his or her work. In addition, HRM professionals need to make sure the pay is comparable to what other people performing similar jobs are being paid</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Total compensation (package) may include the following:</a:t>
            </a:r>
          </a:p>
          <a:p>
            <a:pPr algn="l">
              <a:buFont typeface="Arial" panose="020B0604020202020204" pitchFamily="34" charset="0"/>
              <a:buChar char="•"/>
            </a:pPr>
            <a:endParaRPr lang="en-CA" b="0" i="0" u="none" strike="noStrike" dirty="0">
              <a:solidFill>
                <a:srgbClr val="373D3F"/>
              </a:solidFill>
              <a:effectLst/>
              <a:latin typeface="Encode Sans"/>
            </a:endParaRPr>
          </a:p>
          <a:p>
            <a:pPr algn="l">
              <a:buFont typeface="Arial" panose="020B0604020202020204" pitchFamily="34" charset="0"/>
              <a:buChar char="•"/>
            </a:pPr>
            <a:r>
              <a:rPr lang="en-CA" b="0" i="0" u="none" strike="noStrike" dirty="0">
                <a:solidFill>
                  <a:srgbClr val="373D3F"/>
                </a:solidFill>
                <a:effectLst/>
                <a:latin typeface="Encode Sans"/>
              </a:rPr>
              <a:t>Pay</a:t>
            </a:r>
          </a:p>
          <a:p>
            <a:pPr algn="l">
              <a:buFont typeface="Arial" panose="020B0604020202020204" pitchFamily="34" charset="0"/>
              <a:buChar char="•"/>
            </a:pPr>
            <a:r>
              <a:rPr lang="en-CA" b="0" i="0" u="none" strike="noStrike" dirty="0">
                <a:solidFill>
                  <a:srgbClr val="373D3F"/>
                </a:solidFill>
                <a:effectLst/>
                <a:latin typeface="Encode Sans"/>
              </a:rPr>
              <a:t>Group Life and Health Insurance</a:t>
            </a:r>
          </a:p>
          <a:p>
            <a:pPr algn="l">
              <a:buFont typeface="Arial" panose="020B0604020202020204" pitchFamily="34" charset="0"/>
              <a:buChar char="•"/>
            </a:pPr>
            <a:r>
              <a:rPr lang="en-CA" b="0" i="0" u="none" strike="noStrike" dirty="0">
                <a:solidFill>
                  <a:srgbClr val="373D3F"/>
                </a:solidFill>
                <a:effectLst/>
                <a:latin typeface="Encode Sans"/>
              </a:rPr>
              <a:t>Retirement pension plans</a:t>
            </a:r>
          </a:p>
          <a:p>
            <a:pPr algn="l">
              <a:buFont typeface="Arial" panose="020B0604020202020204" pitchFamily="34" charset="0"/>
              <a:buChar char="•"/>
            </a:pPr>
            <a:r>
              <a:rPr lang="en-CA" b="0" i="0" u="none" strike="noStrike" dirty="0">
                <a:solidFill>
                  <a:srgbClr val="373D3F"/>
                </a:solidFill>
                <a:effectLst/>
                <a:latin typeface="Encode Sans"/>
              </a:rPr>
              <a:t>Stock grants and purchase plans</a:t>
            </a:r>
          </a:p>
          <a:p>
            <a:pPr algn="l">
              <a:buFont typeface="Arial" panose="020B0604020202020204" pitchFamily="34" charset="0"/>
              <a:buChar char="•"/>
            </a:pPr>
            <a:r>
              <a:rPr lang="en-CA" b="0" i="0" u="none" strike="noStrike" dirty="0">
                <a:solidFill>
                  <a:srgbClr val="373D3F"/>
                </a:solidFill>
                <a:effectLst/>
                <a:latin typeface="Encode Sans"/>
              </a:rPr>
              <a:t>Vacation time</a:t>
            </a:r>
          </a:p>
          <a:p>
            <a:pPr algn="l">
              <a:buFont typeface="Arial" panose="020B0604020202020204" pitchFamily="34" charset="0"/>
              <a:buChar char="•"/>
            </a:pPr>
            <a:r>
              <a:rPr lang="en-CA" b="0" i="0" u="none" strike="noStrike" dirty="0">
                <a:solidFill>
                  <a:srgbClr val="373D3F"/>
                </a:solidFill>
                <a:effectLst/>
                <a:latin typeface="Encode Sans"/>
              </a:rPr>
              <a:t>Sick leave and benefits</a:t>
            </a:r>
          </a:p>
          <a:p>
            <a:pPr algn="l">
              <a:buFont typeface="Arial" panose="020B0604020202020204" pitchFamily="34" charset="0"/>
              <a:buChar char="•"/>
            </a:pPr>
            <a:r>
              <a:rPr lang="en-CA" b="0" i="0" u="none" strike="noStrike" dirty="0">
                <a:solidFill>
                  <a:srgbClr val="373D3F"/>
                </a:solidFill>
                <a:effectLst/>
                <a:latin typeface="Encode Sans"/>
              </a:rPr>
              <a:t>Bonuses</a:t>
            </a:r>
          </a:p>
          <a:p>
            <a:pPr algn="l">
              <a:buFont typeface="Arial" panose="020B0604020202020204" pitchFamily="34" charset="0"/>
              <a:buChar char="•"/>
            </a:pPr>
            <a:r>
              <a:rPr lang="en-CA" b="0" i="0" u="none" strike="noStrike" dirty="0">
                <a:solidFill>
                  <a:srgbClr val="373D3F"/>
                </a:solidFill>
                <a:effectLst/>
                <a:latin typeface="Encode Sans"/>
              </a:rPr>
              <a:t>Tuition reimbursement</a:t>
            </a:r>
          </a:p>
          <a:p>
            <a:endParaRPr lang="en-US" dirty="0"/>
          </a:p>
        </p:txBody>
      </p:sp>
    </p:spTree>
    <p:extLst>
      <p:ext uri="{BB962C8B-B14F-4D97-AF65-F5344CB8AC3E}">
        <p14:creationId xmlns:p14="http://schemas.microsoft.com/office/powerpoint/2010/main" val="271559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These contracts typically cover compensation, work schedules, benefits, discipline, and other work-related processes. Unions are very prevalent throughout Canada. As such, an understanding of labour unions is very important to be effective.</a:t>
            </a:r>
            <a:endParaRPr lang="en-US" dirty="0"/>
          </a:p>
        </p:txBody>
      </p:sp>
    </p:spTree>
    <p:extLst>
      <p:ext uri="{BB962C8B-B14F-4D97-AF65-F5344CB8AC3E}">
        <p14:creationId xmlns:p14="http://schemas.microsoft.com/office/powerpoint/2010/main" val="3135233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Unions and union contracts can also impact the requirements regarding worker safety in the workplace. It is up to the Human Resource Manager to be aware of worker protection requirements and ensure the workplace is meeting federal, provincial, industry specific and union standards.</a:t>
            </a:r>
            <a:endParaRPr lang="en-US" dirty="0"/>
          </a:p>
        </p:txBody>
      </p:sp>
    </p:spTree>
    <p:extLst>
      <p:ext uri="{BB962C8B-B14F-4D97-AF65-F5344CB8AC3E}">
        <p14:creationId xmlns:p14="http://schemas.microsoft.com/office/powerpoint/2010/main" val="364627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The HR manager needs to consider the many external forces that may affect HR processes and the organization as a whole. In this section, we describe how HR management has to be in tune with changes in the environment.</a:t>
            </a:r>
          </a:p>
          <a:p>
            <a:br>
              <a:rPr lang="en-CA" dirty="0"/>
            </a:br>
            <a:endParaRPr lang="en-US" dirty="0"/>
          </a:p>
        </p:txBody>
      </p:sp>
    </p:spTree>
    <p:extLst>
      <p:ext uri="{BB962C8B-B14F-4D97-AF65-F5344CB8AC3E}">
        <p14:creationId xmlns:p14="http://schemas.microsoft.com/office/powerpoint/2010/main" val="2207997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Arial" panose="020B0604020202020204" pitchFamily="34" charset="0"/>
                <a:cs typeface="Arial" panose="020B0604020202020204" pitchFamily="34" charset="0"/>
              </a:rPr>
              <a:t>It is important for organizations to be aware of outside factors, or external factors. These factors are beyond their control but could positively or negatively impact the organization and their human resources</a:t>
            </a:r>
          </a:p>
          <a:p>
            <a:endParaRPr lang="en-CA" b="0" i="0" u="none" strike="noStrike" dirty="0">
              <a:solidFill>
                <a:srgbClr val="373D3F"/>
              </a:solidFill>
              <a:effectLst/>
              <a:latin typeface="Arial" panose="020B0604020202020204" pitchFamily="34" charset="0"/>
              <a:cs typeface="Arial" panose="020B0604020202020204" pitchFamily="34" charset="0"/>
            </a:endParaRPr>
          </a:p>
          <a:p>
            <a:r>
              <a:rPr lang="en-CA" b="0" i="0" u="none" strike="noStrike" dirty="0">
                <a:solidFill>
                  <a:srgbClr val="373D3F"/>
                </a:solidFill>
                <a:effectLst/>
                <a:latin typeface="Encode Sans"/>
              </a:rPr>
              <a:t>Basically, HRM professionals have to be aware of external factors, so they can develop policies that meet not only the needs of the company but also the needs of the employees</a:t>
            </a:r>
            <a:endParaRPr lang="en-US" dirty="0"/>
          </a:p>
        </p:txBody>
      </p:sp>
    </p:spTree>
    <p:extLst>
      <p:ext uri="{BB962C8B-B14F-4D97-AF65-F5344CB8AC3E}">
        <p14:creationId xmlns:p14="http://schemas.microsoft.com/office/powerpoint/2010/main" val="122352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Arial" panose="020B0604020202020204" pitchFamily="34" charset="0"/>
                <a:cs typeface="Arial" panose="020B0604020202020204" pitchFamily="34" charset="0"/>
              </a:rPr>
              <a:t>The COVID-19 crisis made health and safety a priority for governments and organizations.</a:t>
            </a:r>
            <a:endParaRPr lang="en-CA" b="0" i="0" u="none" strike="noStrike" dirty="0">
              <a:solidFill>
                <a:srgbClr val="373D3F"/>
              </a:solidFill>
              <a:effectLst/>
              <a:latin typeface="Encode Sans"/>
            </a:endParaRP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Of course, organizations have had to deal with crises in the past, such as in 2008, where the economy was hit with a massive financial crisis. The relaxing of credit lending standards by investment banks and a significant increase in subprime lending was the cause of this crisis. This resulted in the collapse of the financial system. In just a few weeks, the S&amp;P 500 lost half of its value and housing prices lost 20% of their value in the US. Companies, banks, and even countries, went bankrupt. </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The impact of this event on HRM was immediate: the economy slowed down considerably which led to massive layoffs (unemployment in the US shot up to 10%).</a:t>
            </a:r>
            <a:r>
              <a:rPr lang="en-CA" b="0" i="0" u="sng" baseline="30000" dirty="0">
                <a:effectLst/>
                <a:latin typeface="Encode Sans"/>
                <a:hlinkClick r:id="rId3" tooltip="Kosakowski, P. (2021, November 30). The Fall of the Market in the Fall of 2008. Investopedia. (https://www.investopedia.com/articles/economics/09/subprimemarket-2008.asp)"/>
              </a:rPr>
              <a:t>[1]</a:t>
            </a:r>
            <a:endParaRPr lang="en-US" dirty="0"/>
          </a:p>
        </p:txBody>
      </p:sp>
    </p:spTree>
    <p:extLst>
      <p:ext uri="{BB962C8B-B14F-4D97-AF65-F5344CB8AC3E}">
        <p14:creationId xmlns:p14="http://schemas.microsoft.com/office/powerpoint/2010/main" val="3460075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In 2020, it would be almost impossible to find an organization that does not have some part of its activities outside of its national border. You can look at any local success story and you will see how these organizations have deep international connections.</a:t>
            </a:r>
          </a:p>
          <a:p>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3292111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For example, an HR manager who asks for $20,000 for a training budget will have to make their business case, and show that this investment will lead to better employee performance and productivity and, ultimately, more profits (or less costs).</a:t>
            </a:r>
          </a:p>
        </p:txBody>
      </p:sp>
    </p:spTree>
    <p:extLst>
      <p:ext uri="{BB962C8B-B14F-4D97-AF65-F5344CB8AC3E}">
        <p14:creationId xmlns:p14="http://schemas.microsoft.com/office/powerpoint/2010/main" val="968090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It influences skills and competencies that employees need to perform their job.</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Technology also creates a workforce that expects to be mobile. Due to the ability to work from home or anywhere else, many employees may request and even demand a flexible schedule to meet their own family and personal needs. Productivity can be a concern for all managers in the area of flextime, and another challenge is the fairness to other workers when one person is offered a flexible schedule.</a:t>
            </a:r>
            <a:endParaRPr lang="en-US" dirty="0"/>
          </a:p>
        </p:txBody>
      </p:sp>
    </p:spTree>
    <p:extLst>
      <p:ext uri="{BB962C8B-B14F-4D97-AF65-F5344CB8AC3E}">
        <p14:creationId xmlns:p14="http://schemas.microsoft.com/office/powerpoint/2010/main" val="110441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sz="1100" b="0"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111838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dirty="0">
                <a:effectLst/>
              </a:rPr>
              <a:t>These processes include employing people, training them, compensating them, developing policies relating to them, and developing strategies to retain them. </a:t>
            </a:r>
          </a:p>
          <a:p>
            <a:pPr algn="l"/>
            <a:endParaRPr lang="en-CA" b="0" dirty="0">
              <a:effectLst/>
            </a:endParaRPr>
          </a:p>
          <a:p>
            <a:pPr algn="l"/>
            <a:r>
              <a:rPr lang="en-CA" b="0" dirty="0">
                <a:effectLst/>
              </a:rPr>
              <a:t>It is, by most accounts, one of the most critical functions of an organization, because for an organization to be efficient, it needs employees and systems that support them.</a:t>
            </a:r>
            <a:br>
              <a:rPr lang="en-CA" b="0" i="0" dirty="0">
                <a:solidFill>
                  <a:srgbClr val="000000"/>
                </a:solidFill>
                <a:effectLst/>
                <a:latin typeface="Encode Sans"/>
              </a:rPr>
            </a:br>
            <a:endParaRPr lang="en-CA" b="0" i="0" dirty="0">
              <a:solidFill>
                <a:srgbClr val="000000"/>
              </a:solidFill>
              <a:effectLst/>
              <a:latin typeface="Encode Sans"/>
            </a:endParaRPr>
          </a:p>
          <a:p>
            <a:endParaRPr lang="en-US" dirty="0"/>
          </a:p>
        </p:txBody>
      </p:sp>
    </p:spTree>
    <p:extLst>
      <p:ext uri="{BB962C8B-B14F-4D97-AF65-F5344CB8AC3E}">
        <p14:creationId xmlns:p14="http://schemas.microsoft.com/office/powerpoint/2010/main" val="38587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For example, most managers deal with the selection, compensation, and motivation of employees—making these aspects not only part of HRM but also part of management in general.</a:t>
            </a:r>
            <a:endParaRPr lang="en-US" dirty="0"/>
          </a:p>
        </p:txBody>
      </p:sp>
    </p:spTree>
    <p:extLst>
      <p:ext uri="{BB962C8B-B14F-4D97-AF65-F5344CB8AC3E}">
        <p14:creationId xmlns:p14="http://schemas.microsoft.com/office/powerpoint/2010/main" val="356387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It is very important that Human Resource Managers are aware of all the laws that affect the workplace and they ensure that the processes in place abide by them.</a:t>
            </a:r>
            <a:br>
              <a:rPr lang="en-CA" dirty="0"/>
            </a:br>
            <a:endParaRPr lang="en-CA" dirty="0"/>
          </a:p>
          <a:p>
            <a:pPr algn="l"/>
            <a:r>
              <a:rPr lang="en-CA" b="0" i="0" u="none" strike="noStrike" dirty="0">
                <a:solidFill>
                  <a:srgbClr val="373D3F"/>
                </a:solidFill>
                <a:effectLst/>
                <a:latin typeface="Encode Sans"/>
              </a:rPr>
              <a:t>The legal environment of HRM is always changing, therefore, HRM must always be aware of changes taking place and then communicate the changes to the entire management team of the organization.</a:t>
            </a:r>
            <a:endParaRPr lang="en-US" dirty="0"/>
          </a:p>
        </p:txBody>
      </p:sp>
    </p:spTree>
    <p:extLst>
      <p:ext uri="{BB962C8B-B14F-4D97-AF65-F5344CB8AC3E}">
        <p14:creationId xmlns:p14="http://schemas.microsoft.com/office/powerpoint/2010/main" val="3518766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Some of the roles of HRM are to identify issues that can be addressed by implementing a policy; these can range from chronic tardiness of employees to a lack of decorum in meetings. HRM, management and executives are all involved in the process of developing policies. </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For example, the HRM professional will likely recognize the need for a new policy or a change of policy, they will then seek opinions on the policy, write the policy, and then communicate that policy to employees. </a:t>
            </a:r>
            <a:endParaRPr lang="en-US" dirty="0"/>
          </a:p>
        </p:txBody>
      </p:sp>
    </p:spTree>
    <p:extLst>
      <p:ext uri="{BB962C8B-B14F-4D97-AF65-F5344CB8AC3E}">
        <p14:creationId xmlns:p14="http://schemas.microsoft.com/office/powerpoint/2010/main" val="3501167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1" i="0" u="none" strike="noStrike" dirty="0">
                <a:solidFill>
                  <a:srgbClr val="003180"/>
                </a:solidFill>
                <a:effectLst/>
                <a:latin typeface="Raleway" pitchFamily="2" charset="77"/>
              </a:rPr>
              <a:t>Job Analysis and Design </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Organizations rely on the execution of numerous and varied tasks. These tasks, which are often carried out by employees, have to be structured in such a way to maximize efficiency. They should be clear and distinct from each other. They should also be performed by capable employees. HRM supports the definition, documentation and organization of these tasks through the processes of job analysis and job design.</a:t>
            </a: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252845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You need the right people to perform tasks and get work done in the organization. Even with the most sophisticated machines, humans are still needed, therefore, one of the major tasks in HRM is talent acquisition.. Talent acquisition involves the entire hiring process from posting a job to negotiating a salary package.</a:t>
            </a:r>
          </a:p>
          <a:p>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Within the talent acquisition function, there are four main steps:</a:t>
            </a:r>
          </a:p>
          <a:p>
            <a:pPr algn="l"/>
            <a:endParaRPr lang="en-CA" b="0" i="0" u="none" strike="noStrike" dirty="0">
              <a:solidFill>
                <a:srgbClr val="373D3F"/>
              </a:solidFill>
              <a:effectLst/>
              <a:latin typeface="Encode Sans"/>
            </a:endParaRPr>
          </a:p>
          <a:p>
            <a:pPr algn="l">
              <a:buFont typeface="Arial" panose="020B0604020202020204" pitchFamily="34" charset="0"/>
              <a:buChar char="•"/>
            </a:pPr>
            <a:r>
              <a:rPr lang="en-CA" b="0" i="0" u="none" strike="noStrike" dirty="0">
                <a:solidFill>
                  <a:srgbClr val="373D3F"/>
                </a:solidFill>
                <a:effectLst/>
                <a:latin typeface="Encode Sans"/>
              </a:rPr>
              <a:t>Talent Management Strategy</a:t>
            </a:r>
          </a:p>
          <a:p>
            <a:pPr algn="l">
              <a:buFont typeface="Arial" panose="020B0604020202020204" pitchFamily="34" charset="0"/>
              <a:buChar char="•"/>
            </a:pPr>
            <a:r>
              <a:rPr lang="en-CA" b="0" i="0" u="none" strike="noStrike" dirty="0">
                <a:solidFill>
                  <a:srgbClr val="373D3F"/>
                </a:solidFill>
                <a:effectLst/>
                <a:latin typeface="Encode Sans"/>
              </a:rPr>
              <a:t>Human Resource (Capital) Plan</a:t>
            </a:r>
          </a:p>
          <a:p>
            <a:pPr algn="l">
              <a:buFont typeface="Arial" panose="020B0604020202020204" pitchFamily="34" charset="0"/>
              <a:buChar char="•"/>
            </a:pPr>
            <a:r>
              <a:rPr lang="en-CA" b="0" i="0" u="none" strike="noStrike" dirty="0">
                <a:solidFill>
                  <a:srgbClr val="373D3F"/>
                </a:solidFill>
                <a:effectLst/>
                <a:latin typeface="Encode Sans"/>
              </a:rPr>
              <a:t>Recruitment Plan</a:t>
            </a:r>
          </a:p>
          <a:p>
            <a:pPr algn="l">
              <a:buFont typeface="Arial" panose="020B0604020202020204" pitchFamily="34" charset="0"/>
              <a:buChar char="•"/>
            </a:pPr>
            <a:r>
              <a:rPr lang="en-CA" b="0" i="0" u="none" strike="noStrike" dirty="0">
                <a:solidFill>
                  <a:srgbClr val="373D3F"/>
                </a:solidFill>
                <a:effectLst/>
                <a:latin typeface="Encode Sans"/>
              </a:rPr>
              <a:t>Selection Process</a:t>
            </a:r>
            <a:br>
              <a:rPr lang="en-CA" dirty="0"/>
            </a:br>
            <a:endParaRPr lang="en-US" dirty="0"/>
          </a:p>
        </p:txBody>
      </p:sp>
    </p:spTree>
    <p:extLst>
      <p:ext uri="{BB962C8B-B14F-4D97-AF65-F5344CB8AC3E}">
        <p14:creationId xmlns:p14="http://schemas.microsoft.com/office/powerpoint/2010/main" val="1216834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Training is also a key component in employee motivation. Employees who feel they are developing their skills tend to be happier in their jobs, which results in an increase of employee performance, productivity and retention.</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Examples of training courses and programs might include the following:</a:t>
            </a:r>
          </a:p>
          <a:p>
            <a:pPr algn="l">
              <a:buFont typeface="Arial" panose="020B0604020202020204" pitchFamily="34" charset="0"/>
              <a:buChar char="•"/>
            </a:pPr>
            <a:endParaRPr lang="en-CA" b="0" i="0" u="none" strike="noStrike" dirty="0">
              <a:solidFill>
                <a:srgbClr val="373D3F"/>
              </a:solidFill>
              <a:effectLst/>
              <a:latin typeface="Encode Sans"/>
            </a:endParaRPr>
          </a:p>
          <a:p>
            <a:pPr algn="l">
              <a:buFont typeface="Arial" panose="020B0604020202020204" pitchFamily="34" charset="0"/>
              <a:buChar char="•"/>
            </a:pPr>
            <a:r>
              <a:rPr lang="en-CA" b="0" i="0" u="none" strike="noStrike" dirty="0">
                <a:solidFill>
                  <a:srgbClr val="373D3F"/>
                </a:solidFill>
                <a:effectLst/>
                <a:latin typeface="Encode Sans"/>
              </a:rPr>
              <a:t>Job skills training, such as how to use a computer program</a:t>
            </a:r>
          </a:p>
          <a:p>
            <a:pPr algn="l">
              <a:buFont typeface="Arial" panose="020B0604020202020204" pitchFamily="34" charset="0"/>
              <a:buChar char="•"/>
            </a:pPr>
            <a:r>
              <a:rPr lang="en-CA" b="0" i="0" u="none" strike="noStrike" dirty="0">
                <a:solidFill>
                  <a:srgbClr val="373D3F"/>
                </a:solidFill>
                <a:effectLst/>
                <a:latin typeface="Encode Sans"/>
              </a:rPr>
              <a:t>Training on communication</a:t>
            </a:r>
          </a:p>
          <a:p>
            <a:pPr algn="l">
              <a:buFont typeface="Arial" panose="020B0604020202020204" pitchFamily="34" charset="0"/>
              <a:buChar char="•"/>
            </a:pPr>
            <a:r>
              <a:rPr lang="en-CA" b="0" i="0" u="none" strike="noStrike" dirty="0">
                <a:solidFill>
                  <a:srgbClr val="373D3F"/>
                </a:solidFill>
                <a:effectLst/>
                <a:latin typeface="Encode Sans"/>
              </a:rPr>
              <a:t>Team-building activities</a:t>
            </a:r>
          </a:p>
          <a:p>
            <a:pPr algn="l">
              <a:buFont typeface="Arial" panose="020B0604020202020204" pitchFamily="34" charset="0"/>
              <a:buChar char="•"/>
            </a:pPr>
            <a:r>
              <a:rPr lang="en-CA" b="0" i="0" u="none" strike="noStrike" dirty="0">
                <a:solidFill>
                  <a:srgbClr val="373D3F"/>
                </a:solidFill>
                <a:effectLst/>
                <a:latin typeface="Encode Sans"/>
              </a:rPr>
              <a:t>Policy and legal training, such as sexual harassment training, safety training and ethics training</a:t>
            </a:r>
          </a:p>
          <a:p>
            <a:pPr algn="l">
              <a:buFont typeface="Arial" panose="020B0604020202020204" pitchFamily="34" charset="0"/>
              <a:buChar char="•"/>
            </a:pPr>
            <a:r>
              <a:rPr lang="en-CA" b="0" i="0" u="none" strike="noStrike" dirty="0">
                <a:solidFill>
                  <a:srgbClr val="373D3F"/>
                </a:solidFill>
                <a:effectLst/>
                <a:latin typeface="Encode Sans"/>
              </a:rPr>
              <a:t>Time management skills</a:t>
            </a:r>
          </a:p>
          <a:p>
            <a:endParaRPr lang="en-US" dirty="0"/>
          </a:p>
        </p:txBody>
      </p:sp>
    </p:spTree>
    <p:extLst>
      <p:ext uri="{BB962C8B-B14F-4D97-AF65-F5344CB8AC3E}">
        <p14:creationId xmlns:p14="http://schemas.microsoft.com/office/powerpoint/2010/main" val="2205301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nsplash.com/photos/qXfD_nG4j-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unsplash.com/license" TargetMode="External"/><Relationship Id="rId4" Type="http://schemas.openxmlformats.org/officeDocument/2006/relationships/hyperlink" Target="https://unsplash.com/@obionyeado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nsplash.com/photos/v5mEr9CfG1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s://unsplash.com/license" TargetMode="External"/><Relationship Id="rId4" Type="http://schemas.openxmlformats.org/officeDocument/2006/relationships/hyperlink" Target="https://unsplash.com/@polarmermaid?utm_source=unsplash&amp;utm_medium=referral&amp;utm_content=creditCopyTex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nsplash.com/photos/SYTO3xs06f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unsplash.com/license" TargetMode="External"/><Relationship Id="rId4" Type="http://schemas.openxmlformats.org/officeDocument/2006/relationships/hyperlink" Target="https://unsplash.com/@marvelous?utm_source=unsplash&amp;utm_medium=referral&amp;utm_content=creditCopyTex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230100" y="2615385"/>
            <a:ext cx="9581939" cy="838800"/>
          </a:xfrm>
          <a:prstGeom prst="rect">
            <a:avLst/>
          </a:prstGeom>
        </p:spPr>
        <p:txBody>
          <a:bodyPr spcFirstLastPara="1" wrap="square" lIns="91425" tIns="91425" rIns="91425" bIns="91425" anchor="b" anchorCtr="0">
            <a:noAutofit/>
          </a:bodyPr>
          <a:lstStyle/>
          <a:p>
            <a:pPr algn="l"/>
            <a:r>
              <a:rPr lang="en-CA" sz="3000" b="1" dirty="0">
                <a:effectLst/>
                <a:latin typeface="Arial" panose="020B0604020202020204" pitchFamily="34" charset="0"/>
                <a:cs typeface="Arial" panose="020B0604020202020204" pitchFamily="34" charset="0"/>
              </a:rPr>
              <a:t>Human Resources for Operations Managers</a:t>
            </a:r>
            <a:br>
              <a:rPr lang="en-CA" sz="3000" b="1" dirty="0">
                <a:effectLst/>
                <a:latin typeface="Arial" panose="020B0604020202020204" pitchFamily="34" charset="0"/>
                <a:cs typeface="Arial" panose="020B0604020202020204" pitchFamily="34" charset="0"/>
              </a:rPr>
            </a:br>
            <a:br>
              <a:rPr lang="en-CA" sz="3000" dirty="0">
                <a:effectLst/>
                <a:latin typeface="Arial" panose="020B0604020202020204" pitchFamily="34" charset="0"/>
                <a:cs typeface="Arial" panose="020B0604020202020204" pitchFamily="34" charset="0"/>
              </a:rPr>
            </a:br>
            <a:endParaRPr lang="en-CA" sz="3000" dirty="0">
              <a:effectLst/>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141146" y="2718936"/>
            <a:ext cx="10218079" cy="1470498"/>
          </a:xfrm>
          <a:prstGeom prst="rect">
            <a:avLst/>
          </a:prstGeom>
        </p:spPr>
        <p:txBody>
          <a:bodyPr spcFirstLastPara="1" wrap="square" lIns="91425" tIns="91425" rIns="91425" bIns="91425" anchor="t" anchorCtr="0">
            <a:noAutofit/>
          </a:bodyPr>
          <a:lstStyle/>
          <a:p>
            <a:r>
              <a:rPr lang="en-US" sz="2500" b="1" dirty="0">
                <a:latin typeface="Arial" panose="020B0604020202020204" pitchFamily="34" charset="0"/>
                <a:cs typeface="Arial" panose="020B0604020202020204" pitchFamily="34" charset="0"/>
              </a:rPr>
              <a:t>CHAPTER 1: INTRODUCTION TO HUMAN RESOURCES   </a:t>
            </a:r>
          </a:p>
          <a:p>
            <a:r>
              <a:rPr lang="en-US" sz="2500" b="1" dirty="0">
                <a:latin typeface="Arial" panose="020B0604020202020204" pitchFamily="34" charset="0"/>
                <a:cs typeface="Arial" panose="020B0604020202020204" pitchFamily="34" charset="0"/>
              </a:rPr>
              <a:t>                      MANAGEMENT</a:t>
            </a:r>
          </a:p>
          <a:p>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endParaRPr lang="en-CA" sz="2500" b="1" cap="all" dirty="0">
              <a:latin typeface="Arial" panose="020B0604020202020204" pitchFamily="34" charset="0"/>
              <a:cs typeface="Arial" panose="020B0604020202020204" pitchFamily="34" charset="0"/>
            </a:endParaRP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4F65D-A883-A299-5589-2D937F2F8121}"/>
              </a:ext>
            </a:extLst>
          </p:cNvPr>
          <p:cNvSpPr>
            <a:spLocks noGrp="1"/>
          </p:cNvSpPr>
          <p:nvPr>
            <p:ph type="title"/>
          </p:nvPr>
        </p:nvSpPr>
        <p:spPr/>
        <p:txBody>
          <a:bodyPr>
            <a:normAutofit fontScale="90000"/>
          </a:bodyPr>
          <a:lstStyle/>
          <a:p>
            <a:r>
              <a:rPr lang="en-CA" sz="2800" dirty="0">
                <a:latin typeface="Arial" panose="020B0604020202020204" pitchFamily="34" charset="0"/>
                <a:cs typeface="Arial" panose="020B0604020202020204" pitchFamily="34" charset="0"/>
              </a:rPr>
              <a:t>1.2 HR Activities IV</a:t>
            </a:r>
            <a:br>
              <a:rPr lang="en-CA" sz="2800"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4299BD41-7329-43D1-A058-A9DA5A15F4D0}"/>
              </a:ext>
            </a:extLst>
          </p:cNvPr>
          <p:cNvSpPr>
            <a:spLocks noGrp="1"/>
          </p:cNvSpPr>
          <p:nvPr>
            <p:ph type="body" idx="1"/>
          </p:nvPr>
        </p:nvSpPr>
        <p:spPr/>
        <p:txBody>
          <a:bodyPr>
            <a:normAutofit/>
          </a:bodyPr>
          <a:lstStyle/>
          <a:p>
            <a:pPr marL="114300" indent="0">
              <a:buNone/>
            </a:pPr>
            <a:r>
              <a:rPr lang="en-US" sz="2000" dirty="0">
                <a:latin typeface="Arial" panose="020B0604020202020204" pitchFamily="34" charset="0"/>
                <a:cs typeface="Arial" panose="020B0604020202020204" pitchFamily="34" charset="0"/>
              </a:rPr>
              <a:t>Performance Assessment and Management</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Employee performance is a support role provided by HRM to the organization and management. HR has the responsibility of designing, maintaining and administering an organization’s performance management policies and systems. Basically, people have to be good at what they do. In a coffee shop, baristas have to produce a great cup of coffee, within a certain amount of time, and serve it to the customer in a pleasant manner.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55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B0F6-145F-66B3-8E49-ECC83AD97E79}"/>
              </a:ext>
            </a:extLst>
          </p:cNvPr>
          <p:cNvSpPr>
            <a:spLocks noGrp="1"/>
          </p:cNvSpPr>
          <p:nvPr>
            <p:ph type="title"/>
          </p:nvPr>
        </p:nvSpPr>
        <p:spPr/>
        <p:txBody>
          <a:bodyPr>
            <a:normAutofit fontScale="90000"/>
          </a:bodyPr>
          <a:lstStyle/>
          <a:p>
            <a:r>
              <a:rPr lang="en-CA" sz="2800" dirty="0">
                <a:latin typeface="Arial" panose="020B0604020202020204" pitchFamily="34" charset="0"/>
                <a:cs typeface="Arial" panose="020B0604020202020204" pitchFamily="34" charset="0"/>
              </a:rPr>
              <a:t>1.2 HR Activities V </a:t>
            </a:r>
            <a:br>
              <a:rPr lang="en-CA" sz="2800"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CFCFAECB-3A76-DD86-3AD6-58D526C823E3}"/>
              </a:ext>
            </a:extLst>
          </p:cNvPr>
          <p:cNvSpPr>
            <a:spLocks noGrp="1"/>
          </p:cNvSpPr>
          <p:nvPr>
            <p:ph type="body" idx="1"/>
          </p:nvPr>
        </p:nvSpPr>
        <p:spPr>
          <a:xfrm>
            <a:off x="311700" y="1017800"/>
            <a:ext cx="8520600" cy="3339000"/>
          </a:xfrm>
        </p:spPr>
        <p:txBody>
          <a:bodyPr/>
          <a:lstStyle/>
          <a:p>
            <a:pPr marL="114300" indent="0">
              <a:buNone/>
            </a:pPr>
            <a:r>
              <a:rPr lang="en-US" dirty="0"/>
              <a:t>Compensation and Benefit Administration</a:t>
            </a:r>
          </a:p>
          <a:p>
            <a:pPr marL="114300" indent="0">
              <a:buNone/>
            </a:pPr>
            <a:endParaRPr lang="en-US" dirty="0"/>
          </a:p>
          <a:p>
            <a:pPr marL="114300" indent="0">
              <a:buNone/>
            </a:pPr>
            <a:br>
              <a:rPr lang="en-US" dirty="0"/>
            </a:br>
            <a:endParaRPr lang="en-US" dirty="0"/>
          </a:p>
        </p:txBody>
      </p:sp>
      <p:pic>
        <p:nvPicPr>
          <p:cNvPr id="5" name="Picture 4" descr="total compensation packages described in notes">
            <a:extLst>
              <a:ext uri="{FF2B5EF4-FFF2-40B4-BE49-F238E27FC236}">
                <a16:creationId xmlns:a16="http://schemas.microsoft.com/office/drawing/2014/main" id="{C8B73FC1-6323-7CC8-DC41-9E0C81C4C4E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29648" y="1360972"/>
            <a:ext cx="6185971" cy="3479609"/>
          </a:xfrm>
          <a:prstGeom prst="rect">
            <a:avLst/>
          </a:prstGeom>
        </p:spPr>
      </p:pic>
    </p:spTree>
    <p:extLst>
      <p:ext uri="{BB962C8B-B14F-4D97-AF65-F5344CB8AC3E}">
        <p14:creationId xmlns:p14="http://schemas.microsoft.com/office/powerpoint/2010/main" val="415765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1DEB-1AFB-232A-8AC7-4E8B6B182047}"/>
              </a:ext>
            </a:extLst>
          </p:cNvPr>
          <p:cNvSpPr>
            <a:spLocks noGrp="1"/>
          </p:cNvSpPr>
          <p:nvPr>
            <p:ph type="title"/>
          </p:nvPr>
        </p:nvSpPr>
        <p:spPr/>
        <p:txBody>
          <a:bodyPr>
            <a:normAutofit fontScale="90000"/>
          </a:bodyPr>
          <a:lstStyle/>
          <a:p>
            <a:r>
              <a:rPr lang="en-CA" sz="2800" dirty="0">
                <a:latin typeface="Arial" panose="020B0604020202020204" pitchFamily="34" charset="0"/>
                <a:cs typeface="Arial" panose="020B0604020202020204" pitchFamily="34" charset="0"/>
              </a:rPr>
              <a:t>1.2 HR Activities VI </a:t>
            </a:r>
            <a:br>
              <a:rPr lang="en-CA" sz="2800"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36D9CFBB-72DB-6215-BB77-C9E3AAC9D12C}"/>
              </a:ext>
            </a:extLst>
          </p:cNvPr>
          <p:cNvSpPr>
            <a:spLocks noGrp="1"/>
          </p:cNvSpPr>
          <p:nvPr>
            <p:ph type="body" idx="1"/>
          </p:nvPr>
        </p:nvSpPr>
        <p:spPr/>
        <p:txBody>
          <a:bodyPr>
            <a:normAutofit/>
          </a:bodyPr>
          <a:lstStyle/>
          <a:p>
            <a:pPr marL="114300" indent="0">
              <a:buNone/>
            </a:pPr>
            <a:r>
              <a:rPr lang="en-US" sz="2000" dirty="0">
                <a:latin typeface="Arial" panose="020B0604020202020204" pitchFamily="34" charset="0"/>
                <a:cs typeface="Arial" panose="020B0604020202020204" pitchFamily="34" charset="0"/>
              </a:rPr>
              <a:t>Labour Relations</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A </a:t>
            </a:r>
            <a:r>
              <a:rPr lang="en-CA" sz="2000" b="1" i="0" u="none" strike="noStrike" dirty="0">
                <a:solidFill>
                  <a:srgbClr val="373D3F"/>
                </a:solidFill>
                <a:effectLst/>
                <a:latin typeface="Arial" panose="020B0604020202020204" pitchFamily="34" charset="0"/>
                <a:cs typeface="Arial" panose="020B0604020202020204" pitchFamily="34" charset="0"/>
              </a:rPr>
              <a:t>labour union,</a:t>
            </a:r>
            <a:r>
              <a:rPr lang="en-CA" sz="2000" b="0" i="0" u="none" strike="noStrike" dirty="0">
                <a:solidFill>
                  <a:srgbClr val="373D3F"/>
                </a:solidFill>
                <a:effectLst/>
                <a:latin typeface="Arial" panose="020B0604020202020204" pitchFamily="34" charset="0"/>
                <a:cs typeface="Arial" panose="020B0604020202020204" pitchFamily="34" charset="0"/>
              </a:rPr>
              <a:t> also called a trade union or worker’s union, is an organization that represents the collective interests of employees. HRM professionals are involved in the negotiation (collective bargaining) and management of union contracts.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860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E786-646E-4142-3B5D-B290BFDA47FE}"/>
              </a:ext>
            </a:extLst>
          </p:cNvPr>
          <p:cNvSpPr>
            <a:spLocks noGrp="1"/>
          </p:cNvSpPr>
          <p:nvPr>
            <p:ph type="title"/>
          </p:nvPr>
        </p:nvSpPr>
        <p:spPr/>
        <p:txBody>
          <a:bodyPr>
            <a:normAutofit fontScale="90000"/>
          </a:bodyPr>
          <a:lstStyle/>
          <a:p>
            <a:r>
              <a:rPr lang="en-CA" sz="2800" dirty="0">
                <a:latin typeface="Arial" panose="020B0604020202020204" pitchFamily="34" charset="0"/>
                <a:cs typeface="Arial" panose="020B0604020202020204" pitchFamily="34" charset="0"/>
              </a:rPr>
              <a:t>1.2 HR Activities VII </a:t>
            </a:r>
            <a:br>
              <a:rPr lang="en-CA" sz="2800"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84A0BA84-5E18-A6E3-0436-6BF2C9BE554F}"/>
              </a:ext>
            </a:extLst>
          </p:cNvPr>
          <p:cNvSpPr>
            <a:spLocks noGrp="1"/>
          </p:cNvSpPr>
          <p:nvPr>
            <p:ph type="body" idx="1"/>
          </p:nvPr>
        </p:nvSpPr>
        <p:spPr>
          <a:xfrm>
            <a:off x="311700" y="1130723"/>
            <a:ext cx="8520600" cy="3339000"/>
          </a:xfrm>
        </p:spPr>
        <p:txBody>
          <a:bodyPr>
            <a:noAutofit/>
          </a:bodyPr>
          <a:lstStyle/>
          <a:p>
            <a:pPr marL="114300" indent="0">
              <a:buNone/>
            </a:pPr>
            <a:r>
              <a:rPr lang="en-US" b="1" dirty="0">
                <a:latin typeface="Arial" panose="020B0604020202020204" pitchFamily="34" charset="0"/>
                <a:cs typeface="Arial" panose="020B0604020202020204" pitchFamily="34" charset="0"/>
              </a:rPr>
              <a:t>Health and Safety </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CA" b="0" i="0" u="none" strike="noStrike" dirty="0">
                <a:solidFill>
                  <a:srgbClr val="373D3F"/>
                </a:solidFill>
                <a:effectLst/>
                <a:latin typeface="Arial" panose="020B0604020202020204" pitchFamily="34" charset="0"/>
                <a:cs typeface="Arial" panose="020B0604020202020204" pitchFamily="34" charset="0"/>
              </a:rPr>
              <a:t>Safety is a major consideration in all organizations. Often times new laws are created with the goal of setting federal or provincial standards to ensure worker safety. </a:t>
            </a:r>
            <a:endParaRPr lang="en-US" b="0" i="0" u="none" strike="noStrike" dirty="0">
              <a:solidFill>
                <a:srgbClr val="373D3F"/>
              </a:solidFill>
              <a:effectLst/>
              <a:latin typeface="Arial" panose="020B0604020202020204" pitchFamily="34" charset="0"/>
              <a:cs typeface="Arial" panose="020B0604020202020204" pitchFamily="34" charset="0"/>
            </a:endParaRPr>
          </a:p>
          <a:p>
            <a:pPr marL="114300" indent="0">
              <a:buNone/>
            </a:pPr>
            <a:endParaRPr lang="en-US" dirty="0">
              <a:solidFill>
                <a:srgbClr val="373D3F"/>
              </a:solidFill>
              <a:latin typeface="Arial" panose="020B0604020202020204" pitchFamily="34" charset="0"/>
              <a:cs typeface="Arial" panose="020B0604020202020204" pitchFamily="34" charset="0"/>
            </a:endParaRPr>
          </a:p>
          <a:p>
            <a:pPr marL="114300" indent="0" algn="l">
              <a:buNone/>
            </a:pPr>
            <a:r>
              <a:rPr lang="en-CA" b="0" i="0" u="none" strike="noStrike" dirty="0">
                <a:solidFill>
                  <a:srgbClr val="373D3F"/>
                </a:solidFill>
                <a:effectLst/>
                <a:latin typeface="Arial" panose="020B0604020202020204" pitchFamily="34" charset="0"/>
                <a:cs typeface="Arial" panose="020B0604020202020204" pitchFamily="34" charset="0"/>
              </a:rPr>
              <a:t>Worker protection issues might include the following:</a:t>
            </a:r>
          </a:p>
          <a:p>
            <a:pPr algn="l">
              <a:buFont typeface="Arial" panose="020B0604020202020204" pitchFamily="34" charset="0"/>
              <a:buChar char="•"/>
            </a:pPr>
            <a:endParaRPr lang="en-CA" b="0" i="0" u="none" strike="noStrike" dirty="0">
              <a:solidFill>
                <a:srgbClr val="373D3F"/>
              </a:solidFill>
              <a:effectLst/>
              <a:latin typeface="Arial" panose="020B0604020202020204" pitchFamily="34" charset="0"/>
              <a:cs typeface="Arial" panose="020B0604020202020204" pitchFamily="34" charset="0"/>
            </a:endParaRPr>
          </a:p>
          <a:p>
            <a:r>
              <a:rPr lang="en-CA" b="0" i="0" u="none" strike="noStrike" dirty="0">
                <a:solidFill>
                  <a:srgbClr val="373D3F"/>
                </a:solidFill>
                <a:effectLst/>
                <a:latin typeface="Arial" panose="020B0604020202020204" pitchFamily="34" charset="0"/>
                <a:cs typeface="Arial" panose="020B0604020202020204" pitchFamily="34" charset="0"/>
              </a:rPr>
              <a:t>Chemical hazards</a:t>
            </a:r>
          </a:p>
          <a:p>
            <a:r>
              <a:rPr lang="en-CA" b="0" i="0" u="none" strike="noStrike" dirty="0">
                <a:solidFill>
                  <a:srgbClr val="373D3F"/>
                </a:solidFill>
                <a:effectLst/>
                <a:latin typeface="Arial" panose="020B0604020202020204" pitchFamily="34" charset="0"/>
                <a:cs typeface="Arial" panose="020B0604020202020204" pitchFamily="34" charset="0"/>
              </a:rPr>
              <a:t>Heating and ventilation requirements</a:t>
            </a:r>
          </a:p>
          <a:p>
            <a:r>
              <a:rPr lang="en-CA" b="0" i="0" u="none" strike="noStrike" dirty="0">
                <a:solidFill>
                  <a:srgbClr val="373D3F"/>
                </a:solidFill>
                <a:effectLst/>
                <a:latin typeface="Arial" panose="020B0604020202020204" pitchFamily="34" charset="0"/>
                <a:cs typeface="Arial" panose="020B0604020202020204" pitchFamily="34" charset="0"/>
              </a:rPr>
              <a:t>Use of “no fragrance” zones</a:t>
            </a:r>
          </a:p>
          <a:p>
            <a:r>
              <a:rPr lang="en-CA" b="0" i="0" u="none" strike="noStrike" dirty="0">
                <a:solidFill>
                  <a:srgbClr val="373D3F"/>
                </a:solidFill>
                <a:effectLst/>
                <a:latin typeface="Arial" panose="020B0604020202020204" pitchFamily="34" charset="0"/>
                <a:cs typeface="Arial" panose="020B0604020202020204" pitchFamily="34" charset="0"/>
              </a:rPr>
              <a:t>Protection of private employee information</a:t>
            </a:r>
          </a:p>
          <a:p>
            <a:pPr marL="114300"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6033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144A-6B01-A35A-D52A-63EBC9812148}"/>
              </a:ext>
            </a:extLst>
          </p:cNvPr>
          <p:cNvSpPr>
            <a:spLocks noGrp="1"/>
          </p:cNvSpPr>
          <p:nvPr>
            <p:ph type="title"/>
          </p:nvPr>
        </p:nvSpPr>
        <p:spPr/>
        <p:txBody>
          <a:bodyPr>
            <a:normAutofit fontScale="90000"/>
          </a:bodyPr>
          <a:lstStyle/>
          <a:p>
            <a:r>
              <a:rPr lang="en-US" dirty="0"/>
              <a:t>1.3 HRM And Business Challenges I</a:t>
            </a:r>
            <a:br>
              <a:rPr lang="en-US" dirty="0"/>
            </a:br>
            <a:br>
              <a:rPr lang="en-US" dirty="0"/>
            </a:br>
            <a:endParaRPr lang="en-US" dirty="0"/>
          </a:p>
        </p:txBody>
      </p:sp>
      <p:sp>
        <p:nvSpPr>
          <p:cNvPr id="3" name="Text Placeholder 2">
            <a:extLst>
              <a:ext uri="{FF2B5EF4-FFF2-40B4-BE49-F238E27FC236}">
                <a16:creationId xmlns:a16="http://schemas.microsoft.com/office/drawing/2014/main" id="{AED0C5DD-C450-3470-EC0A-FFF08143BBA8}"/>
              </a:ext>
            </a:extLst>
          </p:cNvPr>
          <p:cNvSpPr>
            <a:spLocks noGrp="1"/>
          </p:cNvSpPr>
          <p:nvPr>
            <p:ph type="body" idx="1"/>
          </p:nvPr>
        </p:nvSpPr>
        <p:spPr>
          <a:xfrm>
            <a:off x="311700" y="1582415"/>
            <a:ext cx="8520600" cy="3339000"/>
          </a:xfrm>
        </p:spPr>
        <p:txBody>
          <a:bodyPr>
            <a:normAutofit/>
          </a:bodyPr>
          <a:lstStyle/>
          <a:p>
            <a:pPr marL="114300" indent="0">
              <a:buNone/>
            </a:pPr>
            <a:r>
              <a:rPr lang="en-CA" sz="2000" b="1" i="0" u="none" strike="noStrike" dirty="0">
                <a:solidFill>
                  <a:srgbClr val="373D3F"/>
                </a:solidFill>
                <a:effectLst/>
                <a:latin typeface="Arial" panose="020B0604020202020204" pitchFamily="34" charset="0"/>
                <a:cs typeface="Arial" panose="020B0604020202020204" pitchFamily="34" charset="0"/>
              </a:rPr>
              <a:t>HR processes</a:t>
            </a:r>
            <a:r>
              <a:rPr lang="en-CA" sz="2000" b="0" i="0" u="none" strike="noStrike" dirty="0">
                <a:solidFill>
                  <a:srgbClr val="373D3F"/>
                </a:solidFill>
                <a:effectLst/>
                <a:latin typeface="Arial" panose="020B0604020202020204" pitchFamily="34" charset="0"/>
                <a:cs typeface="Arial" panose="020B0604020202020204" pitchFamily="34" charset="0"/>
              </a:rPr>
              <a:t> are designed to improve the effectiveness of an organization through professional human resource management, for example, by ensuring that the right people are hired, trained, and fairly evaluated and compensated. While HR processes are internal to the organization, these same processes need to have an external focus and help organizations overcome the challenges that they face.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051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2A49-813D-AB56-5290-F3AC39C73CE3}"/>
              </a:ext>
            </a:extLst>
          </p:cNvPr>
          <p:cNvSpPr>
            <a:spLocks noGrp="1"/>
          </p:cNvSpPr>
          <p:nvPr>
            <p:ph type="title"/>
          </p:nvPr>
        </p:nvSpPr>
        <p:spPr/>
        <p:txBody>
          <a:bodyPr>
            <a:normAutofit fontScale="90000"/>
          </a:bodyPr>
          <a:lstStyle/>
          <a:p>
            <a:r>
              <a:rPr lang="en-US" dirty="0"/>
              <a:t>1.3 HRM And Business Challenges II</a:t>
            </a:r>
            <a:br>
              <a:rPr lang="en-US" dirty="0"/>
            </a:br>
            <a:br>
              <a:rPr lang="en-US" dirty="0"/>
            </a:br>
            <a:endParaRPr lang="en-US" b="0" dirty="0"/>
          </a:p>
        </p:txBody>
      </p:sp>
      <p:sp>
        <p:nvSpPr>
          <p:cNvPr id="3" name="Text Placeholder 2">
            <a:extLst>
              <a:ext uri="{FF2B5EF4-FFF2-40B4-BE49-F238E27FC236}">
                <a16:creationId xmlns:a16="http://schemas.microsoft.com/office/drawing/2014/main" id="{D0D78AE0-6FFF-A27A-8356-EE08E0A870A6}"/>
              </a:ext>
            </a:extLst>
          </p:cNvPr>
          <p:cNvSpPr>
            <a:spLocks noGrp="1"/>
          </p:cNvSpPr>
          <p:nvPr>
            <p:ph type="body" idx="1"/>
          </p:nvPr>
        </p:nvSpPr>
        <p:spPr/>
        <p:txBody>
          <a:bodyPr>
            <a:normAutofit fontScale="77500" lnSpcReduction="20000"/>
          </a:bodyPr>
          <a:lstStyle/>
          <a:p>
            <a:pPr marL="114300" indent="0" algn="l">
              <a:buNone/>
            </a:pPr>
            <a:r>
              <a:rPr lang="en-CA" b="0" i="0" u="none" strike="noStrike" dirty="0">
                <a:solidFill>
                  <a:srgbClr val="373D3F"/>
                </a:solidFill>
                <a:effectLst/>
                <a:latin typeface="Arial" panose="020B0604020202020204" pitchFamily="34" charset="0"/>
                <a:cs typeface="Arial" panose="020B0604020202020204" pitchFamily="34" charset="0"/>
              </a:rPr>
              <a:t>Every organization must have the capacity to adjust to changes in its environment. It is important for organizations to be aware of outside factors, or external factors. </a:t>
            </a:r>
          </a:p>
          <a:p>
            <a:pPr marL="114300" indent="0" algn="l">
              <a:buNone/>
            </a:pPr>
            <a:endParaRPr lang="en-CA" dirty="0">
              <a:solidFill>
                <a:srgbClr val="373D3F"/>
              </a:solidFill>
              <a:latin typeface="Arial" panose="020B0604020202020204" pitchFamily="34" charset="0"/>
              <a:cs typeface="Arial" panose="020B0604020202020204" pitchFamily="34" charset="0"/>
            </a:endParaRPr>
          </a:p>
          <a:p>
            <a:pPr marL="114300" indent="0" algn="l">
              <a:buNone/>
            </a:pPr>
            <a:r>
              <a:rPr lang="en-CA" b="0" i="0" u="none" strike="noStrike" dirty="0">
                <a:solidFill>
                  <a:srgbClr val="373D3F"/>
                </a:solidFill>
                <a:effectLst/>
                <a:latin typeface="Arial" panose="020B0604020202020204" pitchFamily="34" charset="0"/>
                <a:cs typeface="Arial" panose="020B0604020202020204" pitchFamily="34" charset="0"/>
              </a:rPr>
              <a:t>External factors might include the following:</a:t>
            </a:r>
          </a:p>
          <a:p>
            <a:pPr marL="114300" indent="0" algn="l">
              <a:buNone/>
            </a:pPr>
            <a:endParaRPr lang="en-CA" b="0" i="0" u="none" strike="noStrike" dirty="0">
              <a:solidFill>
                <a:srgbClr val="373D3F"/>
              </a:solidFill>
              <a:effectLst/>
              <a:latin typeface="Arial" panose="020B0604020202020204" pitchFamily="34" charset="0"/>
              <a:cs typeface="Arial" panose="020B0604020202020204" pitchFamily="34" charset="0"/>
            </a:endParaRPr>
          </a:p>
          <a:p>
            <a:r>
              <a:rPr lang="en-CA" b="0" i="0" u="none" strike="noStrike" dirty="0">
                <a:solidFill>
                  <a:srgbClr val="373D3F"/>
                </a:solidFill>
                <a:effectLst/>
                <a:latin typeface="Arial" panose="020B0604020202020204" pitchFamily="34" charset="0"/>
                <a:cs typeface="Arial" panose="020B0604020202020204" pitchFamily="34" charset="0"/>
              </a:rPr>
              <a:t>Globalization</a:t>
            </a:r>
          </a:p>
          <a:p>
            <a:r>
              <a:rPr lang="en-CA" b="0" i="0" u="none" strike="noStrike" dirty="0">
                <a:solidFill>
                  <a:srgbClr val="373D3F"/>
                </a:solidFill>
                <a:effectLst/>
                <a:latin typeface="Arial" panose="020B0604020202020204" pitchFamily="34" charset="0"/>
                <a:cs typeface="Arial" panose="020B0604020202020204" pitchFamily="34" charset="0"/>
              </a:rPr>
              <a:t>Offshoring</a:t>
            </a:r>
          </a:p>
          <a:p>
            <a:r>
              <a:rPr lang="en-CA" b="0" i="0" u="none" strike="noStrike" dirty="0">
                <a:solidFill>
                  <a:srgbClr val="373D3F"/>
                </a:solidFill>
                <a:effectLst/>
                <a:latin typeface="Arial" panose="020B0604020202020204" pitchFamily="34" charset="0"/>
                <a:cs typeface="Arial" panose="020B0604020202020204" pitchFamily="34" charset="0"/>
              </a:rPr>
              <a:t>Changes to employment law</a:t>
            </a:r>
          </a:p>
          <a:p>
            <a:r>
              <a:rPr lang="en-CA" b="0" i="0" u="none" strike="noStrike" dirty="0">
                <a:solidFill>
                  <a:srgbClr val="373D3F"/>
                </a:solidFill>
                <a:effectLst/>
                <a:latin typeface="Arial" panose="020B0604020202020204" pitchFamily="34" charset="0"/>
                <a:cs typeface="Arial" panose="020B0604020202020204" pitchFamily="34" charset="0"/>
              </a:rPr>
              <a:t>Health, safety, and employee protection</a:t>
            </a:r>
          </a:p>
          <a:p>
            <a:r>
              <a:rPr lang="en-CA" b="0" i="0" u="none" strike="noStrike" dirty="0">
                <a:solidFill>
                  <a:srgbClr val="373D3F"/>
                </a:solidFill>
                <a:effectLst/>
                <a:latin typeface="Arial" panose="020B0604020202020204" pitchFamily="34" charset="0"/>
                <a:cs typeface="Arial" panose="020B0604020202020204" pitchFamily="34" charset="0"/>
              </a:rPr>
              <a:t>Employee expectations  (e.g., compensation, standard hours)</a:t>
            </a:r>
          </a:p>
          <a:p>
            <a:r>
              <a:rPr lang="en-CA" b="0" i="0" u="none" strike="noStrike" dirty="0">
                <a:solidFill>
                  <a:srgbClr val="373D3F"/>
                </a:solidFill>
                <a:effectLst/>
                <a:latin typeface="Arial" panose="020B0604020202020204" pitchFamily="34" charset="0"/>
                <a:cs typeface="Arial" panose="020B0604020202020204" pitchFamily="34" charset="0"/>
              </a:rPr>
              <a:t>Diversity of the workforce</a:t>
            </a:r>
          </a:p>
          <a:p>
            <a:r>
              <a:rPr lang="en-CA" b="0" i="0" u="none" strike="noStrike" dirty="0">
                <a:solidFill>
                  <a:srgbClr val="373D3F"/>
                </a:solidFill>
                <a:effectLst/>
                <a:latin typeface="Arial" panose="020B0604020202020204" pitchFamily="34" charset="0"/>
                <a:cs typeface="Arial" panose="020B0604020202020204" pitchFamily="34" charset="0"/>
              </a:rPr>
              <a:t>Changing demographics of the workforce</a:t>
            </a:r>
          </a:p>
          <a:p>
            <a:r>
              <a:rPr lang="en-CA" b="0" i="0" u="none" strike="noStrike" dirty="0">
                <a:solidFill>
                  <a:srgbClr val="373D3F"/>
                </a:solidFill>
                <a:effectLst/>
                <a:latin typeface="Arial" panose="020B0604020202020204" pitchFamily="34" charset="0"/>
                <a:cs typeface="Arial" panose="020B0604020202020204" pitchFamily="34" charset="0"/>
              </a:rPr>
              <a:t>Changes in education profile of workers</a:t>
            </a:r>
          </a:p>
          <a:p>
            <a:r>
              <a:rPr lang="en-CA" b="0" i="0" u="none" strike="noStrike" dirty="0">
                <a:solidFill>
                  <a:srgbClr val="373D3F"/>
                </a:solidFill>
                <a:effectLst/>
                <a:latin typeface="Arial" panose="020B0604020202020204" pitchFamily="34" charset="0"/>
                <a:cs typeface="Arial" panose="020B0604020202020204" pitchFamily="34" charset="0"/>
              </a:rPr>
              <a:t>Layoffs and downsizing</a:t>
            </a:r>
          </a:p>
          <a:p>
            <a:r>
              <a:rPr lang="en-CA" b="0" i="0" u="none" strike="noStrike" dirty="0">
                <a:solidFill>
                  <a:srgbClr val="373D3F"/>
                </a:solidFill>
                <a:effectLst/>
                <a:latin typeface="Arial" panose="020B0604020202020204" pitchFamily="34" charset="0"/>
                <a:cs typeface="Arial" panose="020B0604020202020204" pitchFamily="34" charset="0"/>
              </a:rPr>
              <a:t>Advanced technologies</a:t>
            </a:r>
          </a:p>
          <a:p>
            <a:r>
              <a:rPr lang="en-CA" b="0" i="0" u="none" strike="noStrike" dirty="0">
                <a:solidFill>
                  <a:srgbClr val="373D3F"/>
                </a:solidFill>
                <a:effectLst/>
                <a:latin typeface="Arial" panose="020B0604020202020204" pitchFamily="34" charset="0"/>
                <a:cs typeface="Arial" panose="020B0604020202020204" pitchFamily="34" charset="0"/>
              </a:rPr>
              <a:t>Evolving industry</a:t>
            </a:r>
          </a:p>
          <a:p>
            <a:pPr marL="114300" indent="0">
              <a:buNone/>
            </a:pP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142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390BF-C684-74F5-B8DE-C9C23EBDF07B}"/>
              </a:ext>
            </a:extLst>
          </p:cNvPr>
          <p:cNvSpPr>
            <a:spLocks noGrp="1"/>
          </p:cNvSpPr>
          <p:nvPr>
            <p:ph type="title"/>
          </p:nvPr>
        </p:nvSpPr>
        <p:spPr/>
        <p:txBody>
          <a:bodyPr>
            <a:normAutofit fontScale="90000"/>
          </a:bodyPr>
          <a:lstStyle/>
          <a:p>
            <a:r>
              <a:rPr lang="en-US" dirty="0"/>
              <a:t>1.3 HRM And Business Challenges III</a:t>
            </a:r>
            <a:br>
              <a:rPr lang="en-US" dirty="0"/>
            </a:br>
            <a:br>
              <a:rPr lang="en-US" dirty="0"/>
            </a:br>
            <a:endParaRPr lang="en-US" dirty="0"/>
          </a:p>
        </p:txBody>
      </p:sp>
      <p:sp>
        <p:nvSpPr>
          <p:cNvPr id="3" name="Text Placeholder 2">
            <a:extLst>
              <a:ext uri="{FF2B5EF4-FFF2-40B4-BE49-F238E27FC236}">
                <a16:creationId xmlns:a16="http://schemas.microsoft.com/office/drawing/2014/main" id="{6C79E63F-FC14-5E69-F39D-CEE0E14DA507}"/>
              </a:ext>
            </a:extLst>
          </p:cNvPr>
          <p:cNvSpPr>
            <a:spLocks noGrp="1"/>
          </p:cNvSpPr>
          <p:nvPr>
            <p:ph type="body" idx="1"/>
          </p:nvPr>
        </p:nvSpPr>
        <p:spPr>
          <a:xfrm>
            <a:off x="179498" y="1229875"/>
            <a:ext cx="4392502" cy="3339000"/>
          </a:xfrm>
        </p:spPr>
        <p:txBody>
          <a:bodyPr>
            <a:normAutofit/>
          </a:bodyPr>
          <a:lstStyle/>
          <a:p>
            <a:pPr marL="114300" indent="0">
              <a:buNone/>
            </a:pPr>
            <a:r>
              <a:rPr lang="en-US" b="1" dirty="0">
                <a:latin typeface="Arial" panose="020B0604020202020204" pitchFamily="34" charset="0"/>
                <a:cs typeface="Arial" panose="020B0604020202020204" pitchFamily="34" charset="0"/>
              </a:rPr>
              <a:t>Crisis Management</a:t>
            </a:r>
          </a:p>
          <a:p>
            <a:pPr marL="114300" indent="0">
              <a:buNone/>
            </a:pPr>
            <a:br>
              <a:rPr lang="en-US" dirty="0">
                <a:latin typeface="Arial" panose="020B0604020202020204" pitchFamily="34" charset="0"/>
                <a:cs typeface="Arial" panose="020B0604020202020204" pitchFamily="34" charset="0"/>
              </a:rPr>
            </a:br>
            <a:r>
              <a:rPr lang="en-CA" b="0" i="0" u="none" strike="noStrike" dirty="0">
                <a:solidFill>
                  <a:srgbClr val="373D3F"/>
                </a:solidFill>
                <a:effectLst/>
                <a:latin typeface="Arial" panose="020B0604020202020204" pitchFamily="34" charset="0"/>
                <a:cs typeface="Arial" panose="020B0604020202020204" pitchFamily="34" charset="0"/>
              </a:rPr>
              <a:t>We now know that pandemics and the rapid spread of infectious diseases represents an external factor affecting organizations and HRM. It is an understatement to say that the </a:t>
            </a:r>
          </a:p>
          <a:p>
            <a:pPr marL="114300" indent="0">
              <a:buNone/>
            </a:pPr>
            <a:r>
              <a:rPr lang="en-CA" b="0" i="0" u="none" strike="noStrike" dirty="0">
                <a:solidFill>
                  <a:srgbClr val="373D3F"/>
                </a:solidFill>
                <a:effectLst/>
                <a:latin typeface="Arial" panose="020B0604020202020204" pitchFamily="34" charset="0"/>
                <a:cs typeface="Arial" panose="020B0604020202020204" pitchFamily="34" charset="0"/>
              </a:rPr>
              <a:t>COVID-19 crisis had an impact on organizations in a major way. </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5FB5466-31AC-5C78-A904-2218F632749B}"/>
              </a:ext>
            </a:extLst>
          </p:cNvPr>
          <p:cNvSpPr txBox="1"/>
          <p:nvPr/>
        </p:nvSpPr>
        <p:spPr>
          <a:xfrm>
            <a:off x="5892955" y="4072617"/>
            <a:ext cx="2939345" cy="677108"/>
          </a:xfrm>
          <a:prstGeom prst="rect">
            <a:avLst/>
          </a:prstGeom>
          <a:noFill/>
        </p:spPr>
        <p:txBody>
          <a:bodyPr wrap="square">
            <a:spAutoFit/>
          </a:bodyPr>
          <a:lstStyle/>
          <a:p>
            <a:r>
              <a:rPr lang="en-CA" sz="1000" dirty="0">
                <a:effectLst/>
                <a:hlinkClick r:id="rId3"/>
              </a:rPr>
              <a:t>Photo</a:t>
            </a:r>
            <a:r>
              <a:rPr lang="en-CA" sz="1000" dirty="0">
                <a:effectLst/>
              </a:rPr>
              <a:t> by </a:t>
            </a:r>
            <a:r>
              <a:rPr lang="en-CA" sz="1000" dirty="0">
                <a:solidFill>
                  <a:srgbClr val="767676"/>
                </a:solidFill>
                <a:effectLst/>
                <a:hlinkClick r:id="rId4"/>
              </a:rPr>
              <a:t>Obi - @pixel7propix</a:t>
            </a:r>
            <a:r>
              <a:rPr lang="en-CA" sz="1000" dirty="0">
                <a:solidFill>
                  <a:srgbClr val="767676"/>
                </a:solidFill>
                <a:effectLst/>
              </a:rPr>
              <a:t>,</a:t>
            </a:r>
            <a:r>
              <a:rPr lang="en-CA" sz="1000" dirty="0">
                <a:effectLst/>
              </a:rPr>
              <a:t> </a:t>
            </a:r>
            <a:r>
              <a:rPr lang="en-CA" sz="1000" dirty="0" err="1">
                <a:solidFill>
                  <a:srgbClr val="767676"/>
                </a:solidFill>
                <a:effectLst/>
                <a:hlinkClick r:id="rId5"/>
              </a:rPr>
              <a:t>Unsplash</a:t>
            </a:r>
            <a:r>
              <a:rPr lang="en-CA" sz="1000" dirty="0">
                <a:solidFill>
                  <a:srgbClr val="767676"/>
                </a:solidFill>
                <a:effectLst/>
                <a:hlinkClick r:id="rId5"/>
              </a:rPr>
              <a:t> License</a:t>
            </a:r>
            <a:endParaRPr lang="en-CA" sz="1000" dirty="0">
              <a:effectLst/>
            </a:endParaRPr>
          </a:p>
          <a:p>
            <a:pPr algn="l" fontAlgn="ctr"/>
            <a:br>
              <a:rPr lang="en-CA" b="0" i="0" dirty="0">
                <a:solidFill>
                  <a:srgbClr val="767676"/>
                </a:solidFill>
                <a:effectLst/>
                <a:latin typeface="-apple-system"/>
                <a:hlinkClick r:id="rId4"/>
              </a:rPr>
            </a:br>
            <a:endParaRPr lang="en-CA" b="0" i="0" dirty="0">
              <a:solidFill>
                <a:srgbClr val="767676"/>
              </a:solidFill>
              <a:effectLst/>
              <a:latin typeface="-apple-system"/>
              <a:hlinkClick r:id="rId4"/>
            </a:endParaRPr>
          </a:p>
        </p:txBody>
      </p:sp>
      <p:pic>
        <p:nvPicPr>
          <p:cNvPr id="7" name="Picture 6">
            <a:extLst>
              <a:ext uri="{FF2B5EF4-FFF2-40B4-BE49-F238E27FC236}">
                <a16:creationId xmlns:a16="http://schemas.microsoft.com/office/drawing/2014/main" id="{66BA7398-BD74-CC7E-C585-9C79A8ACFC1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572000" y="1441950"/>
            <a:ext cx="4200989" cy="2630667"/>
          </a:xfrm>
          <a:prstGeom prst="rect">
            <a:avLst/>
          </a:prstGeom>
        </p:spPr>
      </p:pic>
    </p:spTree>
    <p:extLst>
      <p:ext uri="{BB962C8B-B14F-4D97-AF65-F5344CB8AC3E}">
        <p14:creationId xmlns:p14="http://schemas.microsoft.com/office/powerpoint/2010/main" val="2004131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D242-0E6F-8B01-BED3-C2166F9C201D}"/>
              </a:ext>
            </a:extLst>
          </p:cNvPr>
          <p:cNvSpPr>
            <a:spLocks noGrp="1"/>
          </p:cNvSpPr>
          <p:nvPr>
            <p:ph type="title"/>
          </p:nvPr>
        </p:nvSpPr>
        <p:spPr/>
        <p:txBody>
          <a:bodyPr>
            <a:normAutofit fontScale="90000"/>
          </a:bodyPr>
          <a:lstStyle/>
          <a:p>
            <a:r>
              <a:rPr lang="en-US" dirty="0"/>
              <a:t>1.3 HRM And Business Challenges IV</a:t>
            </a:r>
            <a:br>
              <a:rPr lang="en-US" dirty="0"/>
            </a:br>
            <a:br>
              <a:rPr lang="en-US" dirty="0"/>
            </a:br>
            <a:endParaRPr lang="en-US" dirty="0"/>
          </a:p>
        </p:txBody>
      </p:sp>
      <p:sp>
        <p:nvSpPr>
          <p:cNvPr id="3" name="Text Placeholder 2">
            <a:extLst>
              <a:ext uri="{FF2B5EF4-FFF2-40B4-BE49-F238E27FC236}">
                <a16:creationId xmlns:a16="http://schemas.microsoft.com/office/drawing/2014/main" id="{BFE4AF4B-DCAA-6264-9E67-A746253E5843}"/>
              </a:ext>
            </a:extLst>
          </p:cNvPr>
          <p:cNvSpPr>
            <a:spLocks noGrp="1"/>
          </p:cNvSpPr>
          <p:nvPr>
            <p:ph type="body" idx="1"/>
          </p:nvPr>
        </p:nvSpPr>
        <p:spPr>
          <a:xfrm>
            <a:off x="311700" y="1229875"/>
            <a:ext cx="4175950"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Globalization</a:t>
            </a:r>
            <a:r>
              <a:rPr lang="en-US" sz="2000" dirty="0">
                <a:latin typeface="Arial" panose="020B0604020202020204" pitchFamily="34" charset="0"/>
                <a:cs typeface="Arial" panose="020B0604020202020204" pitchFamily="34" charset="0"/>
              </a:rPr>
              <a:t> </a:t>
            </a:r>
          </a:p>
          <a:p>
            <a:pPr marL="114300" indent="0">
              <a:buNone/>
            </a:pPr>
            <a:br>
              <a:rPr lang="en-US" sz="2000" dirty="0">
                <a:latin typeface="Arial" panose="020B0604020202020204" pitchFamily="34" charset="0"/>
                <a:cs typeface="Arial" panose="020B0604020202020204" pitchFamily="34" charset="0"/>
              </a:rPr>
            </a:br>
            <a:r>
              <a:rPr lang="en-CA" sz="2000" b="0" i="0" u="none" strike="noStrike" dirty="0">
                <a:solidFill>
                  <a:srgbClr val="373D3F"/>
                </a:solidFill>
                <a:effectLst/>
                <a:latin typeface="Arial" panose="020B0604020202020204" pitchFamily="34" charset="0"/>
                <a:cs typeface="Arial" panose="020B0604020202020204" pitchFamily="34" charset="0"/>
              </a:rPr>
              <a:t>The implication of globalization is significant for HRM. For HRM professionals, globalization means dealing with people from different cultures and adjusting to different employment laws and business practices.</a:t>
            </a: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9B27920-BD90-E83E-4786-42430C660CA5}"/>
              </a:ext>
            </a:extLst>
          </p:cNvPr>
          <p:cNvSpPr txBox="1"/>
          <p:nvPr/>
        </p:nvSpPr>
        <p:spPr>
          <a:xfrm>
            <a:off x="6546300" y="4310154"/>
            <a:ext cx="4572000" cy="677108"/>
          </a:xfrm>
          <a:prstGeom prst="rect">
            <a:avLst/>
          </a:prstGeom>
          <a:noFill/>
        </p:spPr>
        <p:txBody>
          <a:bodyPr wrap="square">
            <a:spAutoFit/>
          </a:bodyPr>
          <a:lstStyle/>
          <a:p>
            <a:pPr algn="l"/>
            <a:r>
              <a:rPr lang="en-CA" sz="1000" b="0" i="0" dirty="0">
                <a:solidFill>
                  <a:srgbClr val="111111"/>
                </a:solidFill>
                <a:effectLst/>
                <a:latin typeface="+mn-lt"/>
                <a:hlinkClick r:id="rId3"/>
              </a:rPr>
              <a:t>Photo</a:t>
            </a:r>
            <a:r>
              <a:rPr lang="en-CA" sz="1000" b="0" i="0" dirty="0">
                <a:solidFill>
                  <a:srgbClr val="111111"/>
                </a:solidFill>
                <a:effectLst/>
                <a:latin typeface="+mn-lt"/>
              </a:rPr>
              <a:t> by </a:t>
            </a:r>
            <a:r>
              <a:rPr lang="en-CA" sz="1000" b="0" i="0" dirty="0">
                <a:solidFill>
                  <a:srgbClr val="767676"/>
                </a:solidFill>
                <a:effectLst/>
                <a:latin typeface="+mn-lt"/>
                <a:hlinkClick r:id="rId4"/>
              </a:rPr>
              <a:t>Anne </a:t>
            </a:r>
            <a:r>
              <a:rPr lang="en-CA" sz="1000" b="0" i="0" dirty="0" err="1">
                <a:solidFill>
                  <a:srgbClr val="767676"/>
                </a:solidFill>
                <a:effectLst/>
                <a:latin typeface="+mn-lt"/>
                <a:hlinkClick r:id="rId4"/>
              </a:rPr>
              <a:t>Nygård</a:t>
            </a:r>
            <a:r>
              <a:rPr lang="en-CA" sz="1000" b="0" i="0" dirty="0">
                <a:solidFill>
                  <a:srgbClr val="767676"/>
                </a:solidFill>
                <a:effectLst/>
                <a:latin typeface="+mn-lt"/>
              </a:rPr>
              <a:t>,</a:t>
            </a:r>
            <a:r>
              <a:rPr lang="en-CA" sz="1000" b="0" i="0" dirty="0">
                <a:solidFill>
                  <a:srgbClr val="111111"/>
                </a:solidFill>
                <a:effectLst/>
                <a:latin typeface="+mn-lt"/>
              </a:rPr>
              <a:t> </a:t>
            </a:r>
            <a:r>
              <a:rPr lang="en-CA" sz="1000" b="0" i="0" dirty="0" err="1">
                <a:solidFill>
                  <a:srgbClr val="767676"/>
                </a:solidFill>
                <a:effectLst/>
                <a:latin typeface="+mn-lt"/>
                <a:hlinkClick r:id="rId5"/>
              </a:rPr>
              <a:t>Unsplash</a:t>
            </a:r>
            <a:r>
              <a:rPr lang="en-CA" sz="1000" b="0" i="0" dirty="0">
                <a:solidFill>
                  <a:srgbClr val="767676"/>
                </a:solidFill>
                <a:effectLst/>
                <a:latin typeface="+mn-lt"/>
                <a:hlinkClick r:id="rId5"/>
              </a:rPr>
              <a:t> License</a:t>
            </a:r>
            <a:endParaRPr lang="en-CA" sz="1000" b="0" i="0" dirty="0">
              <a:solidFill>
                <a:srgbClr val="111111"/>
              </a:solidFill>
              <a:effectLst/>
              <a:latin typeface="+mn-lt"/>
            </a:endParaRPr>
          </a:p>
          <a:p>
            <a:br>
              <a:rPr lang="en-CA" dirty="0"/>
            </a:br>
            <a:endParaRPr lang="en-US" dirty="0"/>
          </a:p>
        </p:txBody>
      </p:sp>
      <p:pic>
        <p:nvPicPr>
          <p:cNvPr id="7" name="Picture 6">
            <a:extLst>
              <a:ext uri="{FF2B5EF4-FFF2-40B4-BE49-F238E27FC236}">
                <a16:creationId xmlns:a16="http://schemas.microsoft.com/office/drawing/2014/main" id="{687BC9B4-F35F-D301-15C8-4BD2D7E9F44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487650" y="1310369"/>
            <a:ext cx="4492817" cy="2995211"/>
          </a:xfrm>
          <a:prstGeom prst="rect">
            <a:avLst/>
          </a:prstGeom>
        </p:spPr>
      </p:pic>
    </p:spTree>
    <p:extLst>
      <p:ext uri="{BB962C8B-B14F-4D97-AF65-F5344CB8AC3E}">
        <p14:creationId xmlns:p14="http://schemas.microsoft.com/office/powerpoint/2010/main" val="352282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43C38-6645-BBC7-B5CC-2734E22351CA}"/>
              </a:ext>
            </a:extLst>
          </p:cNvPr>
          <p:cNvSpPr>
            <a:spLocks noGrp="1"/>
          </p:cNvSpPr>
          <p:nvPr>
            <p:ph type="title"/>
          </p:nvPr>
        </p:nvSpPr>
        <p:spPr/>
        <p:txBody>
          <a:bodyPr>
            <a:normAutofit fontScale="90000"/>
          </a:bodyPr>
          <a:lstStyle/>
          <a:p>
            <a:r>
              <a:rPr lang="en-US" dirty="0"/>
              <a:t>1.3 HRM And Business Challenges V</a:t>
            </a:r>
            <a:br>
              <a:rPr lang="en-US" dirty="0"/>
            </a:br>
            <a:br>
              <a:rPr lang="en-US" dirty="0"/>
            </a:br>
            <a:endParaRPr lang="en-US" dirty="0"/>
          </a:p>
        </p:txBody>
      </p:sp>
      <p:sp>
        <p:nvSpPr>
          <p:cNvPr id="3" name="Text Placeholder 2">
            <a:extLst>
              <a:ext uri="{FF2B5EF4-FFF2-40B4-BE49-F238E27FC236}">
                <a16:creationId xmlns:a16="http://schemas.microsoft.com/office/drawing/2014/main" id="{BDFB451B-055A-8285-2C24-8CCA39105061}"/>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Cost Containment and Efficiency</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Factors such as global competition and increasing costs puts an enormous pressure on organizations to maximize their efficiency and productivity and remain viable.  All departments of the organization must be focused on operational efficiencies and costs. For HRM, this means that the processes it manages contribute to the ‘bottom line’ in an objective and measurable way.</a:t>
            </a:r>
            <a:endParaRPr lang="en-US" sz="2000" dirty="0">
              <a:latin typeface="Arial" panose="020B0604020202020204" pitchFamily="34" charset="0"/>
              <a:cs typeface="Arial" panose="020B0604020202020204" pitchFamily="34" charset="0"/>
            </a:endParaRPr>
          </a:p>
          <a:p>
            <a:pPr marL="114300" indent="0">
              <a:buNone/>
            </a:pP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17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72BA-CB2F-0C04-EEDB-45797B7B2C8F}"/>
              </a:ext>
            </a:extLst>
          </p:cNvPr>
          <p:cNvSpPr>
            <a:spLocks noGrp="1"/>
          </p:cNvSpPr>
          <p:nvPr>
            <p:ph type="title"/>
          </p:nvPr>
        </p:nvSpPr>
        <p:spPr/>
        <p:txBody>
          <a:bodyPr>
            <a:normAutofit fontScale="90000"/>
          </a:bodyPr>
          <a:lstStyle/>
          <a:p>
            <a:r>
              <a:rPr lang="en-US" dirty="0"/>
              <a:t>1.3 HRM And Business Challenges VI </a:t>
            </a:r>
            <a:br>
              <a:rPr lang="en-US" dirty="0"/>
            </a:br>
            <a:br>
              <a:rPr lang="en-US" dirty="0"/>
            </a:br>
            <a:endParaRPr lang="en-US" dirty="0"/>
          </a:p>
        </p:txBody>
      </p:sp>
      <p:sp>
        <p:nvSpPr>
          <p:cNvPr id="3" name="Text Placeholder 2">
            <a:extLst>
              <a:ext uri="{FF2B5EF4-FFF2-40B4-BE49-F238E27FC236}">
                <a16:creationId xmlns:a16="http://schemas.microsoft.com/office/drawing/2014/main" id="{EE591291-2029-98B9-FCDD-C749D2002233}"/>
              </a:ext>
            </a:extLst>
          </p:cNvPr>
          <p:cNvSpPr>
            <a:spLocks noGrp="1"/>
          </p:cNvSpPr>
          <p:nvPr>
            <p:ph type="body" idx="1"/>
          </p:nvPr>
        </p:nvSpPr>
        <p:spPr>
          <a:xfrm>
            <a:off x="311700" y="1229875"/>
            <a:ext cx="4524705" cy="3339000"/>
          </a:xfrm>
        </p:spPr>
        <p:txBody>
          <a:bodyPr>
            <a:noAutofit/>
          </a:bodyPr>
          <a:lstStyle/>
          <a:p>
            <a:pPr marL="114300" indent="0">
              <a:buNone/>
            </a:pPr>
            <a:r>
              <a:rPr lang="en-US" b="1" dirty="0">
                <a:latin typeface="Arial" panose="020B0604020202020204" pitchFamily="34" charset="0"/>
                <a:cs typeface="Arial" panose="020B0604020202020204" pitchFamily="34" charset="0"/>
              </a:rPr>
              <a:t>Technology</a:t>
            </a:r>
          </a:p>
          <a:p>
            <a:endParaRPr lang="en-US" dirty="0">
              <a:latin typeface="Arial" panose="020B0604020202020204" pitchFamily="34" charset="0"/>
              <a:cs typeface="Arial" panose="020B0604020202020204" pitchFamily="34" charset="0"/>
            </a:endParaRPr>
          </a:p>
          <a:p>
            <a:pPr marL="114300" indent="0">
              <a:buNone/>
            </a:pPr>
            <a:r>
              <a:rPr lang="en-CA" b="0" i="0" u="none" strike="noStrike" dirty="0">
                <a:solidFill>
                  <a:srgbClr val="373D3F"/>
                </a:solidFill>
                <a:effectLst/>
                <a:latin typeface="Arial" panose="020B0604020202020204" pitchFamily="34" charset="0"/>
                <a:cs typeface="Arial" panose="020B0604020202020204" pitchFamily="34" charset="0"/>
              </a:rPr>
              <a:t>Technology has greatly impacted human resources and will continue to do so as advanced technologies are developed. Technology can impact HRM in many ways. From an employee perspective it eliminates jobs, changes job requirements, and alters the demands on the employee and employee expectations. </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F6F4EE-043D-F841-B480-67DFD3850B56}"/>
              </a:ext>
            </a:extLst>
          </p:cNvPr>
          <p:cNvSpPr txBox="1"/>
          <p:nvPr/>
        </p:nvSpPr>
        <p:spPr>
          <a:xfrm>
            <a:off x="6448846" y="4127838"/>
            <a:ext cx="4572000" cy="677108"/>
          </a:xfrm>
          <a:prstGeom prst="rect">
            <a:avLst/>
          </a:prstGeom>
          <a:noFill/>
        </p:spPr>
        <p:txBody>
          <a:bodyPr wrap="square">
            <a:spAutoFit/>
          </a:bodyPr>
          <a:lstStyle/>
          <a:p>
            <a:pPr algn="l"/>
            <a:r>
              <a:rPr lang="en-CA" sz="1000" b="0" i="0" dirty="0">
                <a:solidFill>
                  <a:srgbClr val="111111"/>
                </a:solidFill>
                <a:effectLst/>
                <a:latin typeface="+mn-lt"/>
                <a:hlinkClick r:id="rId3"/>
              </a:rPr>
              <a:t>Photo</a:t>
            </a:r>
            <a:r>
              <a:rPr lang="en-CA" sz="1000" b="0" i="0" dirty="0">
                <a:solidFill>
                  <a:srgbClr val="111111"/>
                </a:solidFill>
                <a:effectLst/>
                <a:latin typeface="+mn-lt"/>
              </a:rPr>
              <a:t> by </a:t>
            </a:r>
            <a:r>
              <a:rPr lang="en-CA" sz="1000" b="0" i="0" dirty="0">
                <a:solidFill>
                  <a:srgbClr val="767676"/>
                </a:solidFill>
                <a:effectLst/>
                <a:latin typeface="+mn-lt"/>
                <a:hlinkClick r:id="rId4"/>
              </a:rPr>
              <a:t>Marvin Meyer</a:t>
            </a:r>
            <a:r>
              <a:rPr lang="en-CA" sz="1000" b="0" i="0" dirty="0">
                <a:solidFill>
                  <a:srgbClr val="767676"/>
                </a:solidFill>
                <a:effectLst/>
                <a:latin typeface="+mn-lt"/>
              </a:rPr>
              <a:t>,</a:t>
            </a:r>
            <a:r>
              <a:rPr lang="en-CA" sz="1000" b="0" i="0" dirty="0">
                <a:solidFill>
                  <a:srgbClr val="111111"/>
                </a:solidFill>
                <a:effectLst/>
                <a:latin typeface="+mn-lt"/>
              </a:rPr>
              <a:t> </a:t>
            </a:r>
            <a:r>
              <a:rPr lang="en-CA" sz="1000" b="0" i="0" dirty="0" err="1">
                <a:solidFill>
                  <a:srgbClr val="767676"/>
                </a:solidFill>
                <a:effectLst/>
                <a:latin typeface="+mn-lt"/>
                <a:hlinkClick r:id="rId5"/>
              </a:rPr>
              <a:t>Unsplash</a:t>
            </a:r>
            <a:r>
              <a:rPr lang="en-CA" sz="1000" b="0" i="0" dirty="0">
                <a:solidFill>
                  <a:srgbClr val="767676"/>
                </a:solidFill>
                <a:effectLst/>
                <a:latin typeface="+mn-lt"/>
                <a:hlinkClick r:id="rId5"/>
              </a:rPr>
              <a:t> License</a:t>
            </a:r>
            <a:endParaRPr lang="en-CA" sz="1000" b="0" i="0" dirty="0">
              <a:solidFill>
                <a:srgbClr val="111111"/>
              </a:solidFill>
              <a:effectLst/>
              <a:latin typeface="+mn-lt"/>
            </a:endParaRPr>
          </a:p>
          <a:p>
            <a:br>
              <a:rPr lang="en-CA" dirty="0"/>
            </a:br>
            <a:endParaRPr lang="en-US" dirty="0"/>
          </a:p>
        </p:txBody>
      </p:sp>
      <p:pic>
        <p:nvPicPr>
          <p:cNvPr id="7" name="Picture 6">
            <a:extLst>
              <a:ext uri="{FF2B5EF4-FFF2-40B4-BE49-F238E27FC236}">
                <a16:creationId xmlns:a16="http://schemas.microsoft.com/office/drawing/2014/main" id="{E7B9A301-CC1D-439C-BF56-7F03FA5960D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836405" y="1400167"/>
            <a:ext cx="4025787" cy="2683858"/>
          </a:xfrm>
          <a:prstGeom prst="rect">
            <a:avLst/>
          </a:prstGeom>
        </p:spPr>
      </p:pic>
    </p:spTree>
    <p:extLst>
      <p:ext uri="{BB962C8B-B14F-4D97-AF65-F5344CB8AC3E}">
        <p14:creationId xmlns:p14="http://schemas.microsoft.com/office/powerpoint/2010/main" val="209031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20896"/>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solidFill>
                  <a:schemeClr val="bg2">
                    <a:lumMod val="50000"/>
                  </a:schemeClr>
                </a:solidFill>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b="0" i="0" u="none" strike="noStrike" dirty="0">
                <a:solidFill>
                  <a:schemeClr val="bg2">
                    <a:lumMod val="50000"/>
                  </a:schemeClr>
                </a:solidFill>
                <a:effectLst/>
                <a:latin typeface="Arial" panose="020B0604020202020204" pitchFamily="34" charset="0"/>
                <a:cs typeface="Arial" panose="020B0604020202020204" pitchFamily="34" charset="0"/>
              </a:rPr>
              <a:t>Explain the role of HRM in organizations.</a:t>
            </a:r>
          </a:p>
          <a:p>
            <a:r>
              <a:rPr lang="en-CA" sz="2000" b="0" i="0" u="none" strike="noStrike" dirty="0">
                <a:solidFill>
                  <a:schemeClr val="bg2">
                    <a:lumMod val="50000"/>
                  </a:schemeClr>
                </a:solidFill>
                <a:effectLst/>
                <a:latin typeface="Arial" panose="020B0604020202020204" pitchFamily="34" charset="0"/>
                <a:cs typeface="Arial" panose="020B0604020202020204" pitchFamily="34" charset="0"/>
              </a:rPr>
              <a:t>Discuss the major HRM activities.</a:t>
            </a:r>
          </a:p>
          <a:p>
            <a:r>
              <a:rPr lang="en-CA" sz="2000" b="0" i="0" u="none" strike="noStrike" dirty="0">
                <a:solidFill>
                  <a:schemeClr val="bg2">
                    <a:lumMod val="50000"/>
                  </a:schemeClr>
                </a:solidFill>
                <a:effectLst/>
                <a:latin typeface="Arial" panose="020B0604020202020204" pitchFamily="34" charset="0"/>
                <a:cs typeface="Arial" panose="020B0604020202020204" pitchFamily="34" charset="0"/>
              </a:rPr>
              <a:t>Outline how the business context influences HRM.</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02E4-CFA0-99B4-4622-234494F97464}"/>
              </a:ext>
            </a:extLst>
          </p:cNvPr>
          <p:cNvSpPr>
            <a:spLocks noGrp="1"/>
          </p:cNvSpPr>
          <p:nvPr>
            <p:ph type="title"/>
          </p:nvPr>
        </p:nvSpPr>
        <p:spPr>
          <a:xfrm>
            <a:off x="311699" y="410000"/>
            <a:ext cx="8832301" cy="607800"/>
          </a:xfrm>
        </p:spPr>
        <p:txBody>
          <a:bodyPr>
            <a:noAutofit/>
          </a:bodyPr>
          <a:lstStyle/>
          <a:p>
            <a:r>
              <a:rPr lang="en-CA" sz="2500" dirty="0">
                <a:latin typeface="Arial" panose="020B0604020202020204" pitchFamily="34" charset="0"/>
                <a:cs typeface="Arial" panose="020B0604020202020204" pitchFamily="34" charset="0"/>
              </a:rPr>
              <a:t>1.4 Key Takeaways</a:t>
            </a: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B4EA7E6-04DB-70ED-C6EE-3F909A628A7A}"/>
              </a:ext>
            </a:extLst>
          </p:cNvPr>
          <p:cNvSpPr>
            <a:spLocks noGrp="1"/>
          </p:cNvSpPr>
          <p:nvPr>
            <p:ph type="body" idx="1"/>
          </p:nvPr>
        </p:nvSpPr>
        <p:spPr/>
        <p:txBody>
          <a:bodyPr>
            <a:normAutofit fontScale="92500" lnSpcReduction="10000"/>
          </a:bodyPr>
          <a:lstStyle/>
          <a:p>
            <a:r>
              <a:rPr lang="en-CA" sz="2000" b="0" i="0" u="none" strike="noStrike" dirty="0">
                <a:solidFill>
                  <a:srgbClr val="373D3F"/>
                </a:solidFill>
                <a:effectLst/>
                <a:latin typeface="Arial" panose="020B0604020202020204" pitchFamily="34" charset="0"/>
                <a:cs typeface="Arial" panose="020B0604020202020204" pitchFamily="34" charset="0"/>
              </a:rPr>
              <a:t>Human Resources Management is an umbrella term that covers numerous areas such as compensation, safety, performance management and training. </a:t>
            </a:r>
          </a:p>
          <a:p>
            <a:pPr marL="114300" indent="0">
              <a:buNone/>
            </a:pPr>
            <a:endParaRPr lang="en-CA" sz="2000" dirty="0">
              <a:solidFill>
                <a:srgbClr val="373D3F"/>
              </a:solidFill>
              <a:latin typeface="Arial" panose="020B0604020202020204" pitchFamily="34" charset="0"/>
              <a:cs typeface="Arial" panose="020B0604020202020204" pitchFamily="34" charset="0"/>
            </a:endParaRPr>
          </a:p>
          <a:p>
            <a:r>
              <a:rPr lang="en-CA" sz="2000" b="0" i="0" u="none" strike="noStrike" dirty="0">
                <a:solidFill>
                  <a:srgbClr val="373D3F"/>
                </a:solidFill>
                <a:effectLst/>
                <a:latin typeface="Arial" panose="020B0604020202020204" pitchFamily="34" charset="0"/>
                <a:cs typeface="Arial" panose="020B0604020202020204" pitchFamily="34" charset="0"/>
              </a:rPr>
              <a:t>The focus of Human Resources Management is always on the people. </a:t>
            </a:r>
          </a:p>
          <a:p>
            <a:endParaRPr lang="en-CA" sz="2000" b="0" i="0" u="none" strike="noStrike" dirty="0">
              <a:solidFill>
                <a:srgbClr val="373D3F"/>
              </a:solidFill>
              <a:effectLst/>
              <a:latin typeface="Arial" panose="020B0604020202020204" pitchFamily="34" charset="0"/>
              <a:cs typeface="Arial" panose="020B0604020202020204" pitchFamily="34" charset="0"/>
            </a:endParaRPr>
          </a:p>
          <a:p>
            <a:r>
              <a:rPr lang="en-CA" sz="2000" b="0" i="0" u="none" strike="noStrike" dirty="0">
                <a:solidFill>
                  <a:srgbClr val="373D3F"/>
                </a:solidFill>
                <a:effectLst/>
                <a:latin typeface="Arial" panose="020B0604020202020204" pitchFamily="34" charset="0"/>
                <a:cs typeface="Arial" panose="020B0604020202020204" pitchFamily="34" charset="0"/>
              </a:rPr>
              <a:t>As an Operations Manager, you need to understand the scope of HRM and work closely with this group of business professionals to lead your team, your department, and your organization.  </a:t>
            </a:r>
          </a:p>
          <a:p>
            <a:endParaRPr lang="en-CA" sz="2000" b="0" i="0" u="none" strike="noStrike" dirty="0">
              <a:solidFill>
                <a:srgbClr val="373D3F"/>
              </a:solidFill>
              <a:effectLst/>
              <a:latin typeface="Arial" panose="020B0604020202020204" pitchFamily="34" charset="0"/>
              <a:cs typeface="Arial" panose="020B0604020202020204" pitchFamily="34" charset="0"/>
            </a:endParaRPr>
          </a:p>
          <a:p>
            <a:r>
              <a:rPr lang="en-CA" sz="2000" b="0" i="0" u="none" strike="noStrike" dirty="0">
                <a:solidFill>
                  <a:srgbClr val="373D3F"/>
                </a:solidFill>
                <a:effectLst/>
                <a:latin typeface="Arial" panose="020B0604020202020204" pitchFamily="34" charset="0"/>
                <a:cs typeface="Arial" panose="020B0604020202020204" pitchFamily="34" charset="0"/>
              </a:rPr>
              <a:t>In organizations without HRM, you may need to take on many of these responsibilities yourself.</a:t>
            </a:r>
            <a:endParaRPr lang="en-CA" sz="2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6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93B1-1F17-6896-70CB-CDB2382286C8}"/>
              </a:ext>
            </a:extLst>
          </p:cNvPr>
          <p:cNvSpPr>
            <a:spLocks noGrp="1"/>
          </p:cNvSpPr>
          <p:nvPr>
            <p:ph type="title"/>
          </p:nvPr>
        </p:nvSpPr>
        <p:spPr/>
        <p:txBody>
          <a:bodyPr>
            <a:noAutofit/>
          </a:bodyPr>
          <a:lstStyle/>
          <a:p>
            <a:r>
              <a:rPr lang="en-CA" sz="3200" dirty="0">
                <a:latin typeface="Arial" panose="020B0604020202020204" pitchFamily="34" charset="0"/>
                <a:cs typeface="Arial" panose="020B0604020202020204" pitchFamily="34" charset="0"/>
              </a:rPr>
              <a:t>1.1 Human Resources Management I</a:t>
            </a: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674CEB3-7DF6-B627-9B9B-FB2F3415F5B4}"/>
              </a:ext>
            </a:extLst>
          </p:cNvPr>
          <p:cNvSpPr txBox="1">
            <a:spLocks noGrp="1"/>
          </p:cNvSpPr>
          <p:nvPr>
            <p:ph type="body" idx="1"/>
          </p:nvPr>
        </p:nvSpPr>
        <p:spPr>
          <a:xfrm>
            <a:off x="310050" y="2232236"/>
            <a:ext cx="8521700" cy="1376513"/>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None/>
            </a:pPr>
            <a:r>
              <a:rPr lang="en-CA" sz="2000" b="1" i="0" u="none" strike="noStrike" dirty="0">
                <a:solidFill>
                  <a:srgbClr val="373D3F"/>
                </a:solidFill>
                <a:effectLst/>
                <a:latin typeface="Arial" panose="020B0604020202020204" pitchFamily="34" charset="0"/>
                <a:cs typeface="Arial" panose="020B0604020202020204" pitchFamily="34" charset="0"/>
              </a:rPr>
              <a:t>Human Resource Management</a:t>
            </a:r>
            <a:r>
              <a:rPr lang="en-CA" sz="2000" b="0" i="0" u="none" strike="noStrike" dirty="0">
                <a:solidFill>
                  <a:srgbClr val="373D3F"/>
                </a:solidFill>
                <a:effectLst/>
                <a:latin typeface="Arial" panose="020B0604020202020204" pitchFamily="34" charset="0"/>
                <a:cs typeface="Arial" panose="020B0604020202020204" pitchFamily="34" charset="0"/>
              </a:rPr>
              <a:t> (HRM) or Employee Relations is an integrated set of processes, practices, programs, and systems in an organization that focuses on the effective deployment and development of its employees. </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46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4869-602C-9C26-2F53-7AAC79A99664}"/>
              </a:ext>
            </a:extLst>
          </p:cNvPr>
          <p:cNvSpPr>
            <a:spLocks noGrp="1"/>
          </p:cNvSpPr>
          <p:nvPr>
            <p:ph type="title"/>
          </p:nvPr>
        </p:nvSpPr>
        <p:spPr/>
        <p:txBody>
          <a:bodyPr>
            <a:normAutofit fontScale="90000"/>
          </a:bodyPr>
          <a:lstStyle/>
          <a:p>
            <a:r>
              <a:rPr lang="en-US" dirty="0"/>
              <a:t>1.1</a:t>
            </a:r>
            <a:r>
              <a:rPr lang="en-CA" dirty="0">
                <a:latin typeface="Arial" panose="020B0604020202020204" pitchFamily="34" charset="0"/>
                <a:cs typeface="Arial" panose="020B0604020202020204" pitchFamily="34" charset="0"/>
              </a:rPr>
              <a:t> Human Resources Management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A9D92D50-807F-4194-B2EC-116E8C2E7DB3}"/>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The Role of HRM in Organizations</a:t>
            </a:r>
          </a:p>
          <a:p>
            <a:pPr marL="114300" indent="0">
              <a:buNone/>
            </a:pPr>
            <a:br>
              <a:rPr lang="en-US" sz="2000" dirty="0">
                <a:latin typeface="Arial" panose="020B0604020202020204" pitchFamily="34" charset="0"/>
                <a:cs typeface="Arial" panose="020B0604020202020204" pitchFamily="34" charset="0"/>
              </a:rPr>
            </a:br>
            <a:r>
              <a:rPr lang="en-CA" sz="2000" b="0" i="0" u="none" strike="noStrike" dirty="0">
                <a:solidFill>
                  <a:srgbClr val="373D3F"/>
                </a:solidFill>
                <a:effectLst/>
                <a:latin typeface="Arial" panose="020B0604020202020204" pitchFamily="34" charset="0"/>
                <a:cs typeface="Arial" panose="020B0604020202020204" pitchFamily="34" charset="0"/>
              </a:rPr>
              <a:t>HRM is an ‘umbrella’ term for many different and interrelated functions. It is necessary to point out at the very beginning of this text, that every manager has a role relating to Human Resource Management. Just because we do not have the title of HR manager, it does not mean we won’t perform all or at least some of the HRM tasks.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10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4AF6-21B1-44AC-8D05-ED5666F47644}"/>
              </a:ext>
            </a:extLst>
          </p:cNvPr>
          <p:cNvSpPr>
            <a:spLocks noGrp="1"/>
          </p:cNvSpPr>
          <p:nvPr>
            <p:ph type="title"/>
          </p:nvPr>
        </p:nvSpPr>
        <p:spPr/>
        <p:txBody>
          <a:bodyPr>
            <a:normAutofit fontScale="90000"/>
          </a:bodyPr>
          <a:lstStyle/>
          <a:p>
            <a:r>
              <a:rPr lang="en-US" dirty="0"/>
              <a:t>1.1</a:t>
            </a:r>
            <a:r>
              <a:rPr lang="en-CA" dirty="0">
                <a:latin typeface="Arial" panose="020B0604020202020204" pitchFamily="34" charset="0"/>
                <a:cs typeface="Arial" panose="020B0604020202020204" pitchFamily="34" charset="0"/>
              </a:rPr>
              <a:t> Human Resources Management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6085420E-A178-0F76-6318-5DBDAE657B53}"/>
              </a:ext>
            </a:extLst>
          </p:cNvPr>
          <p:cNvSpPr>
            <a:spLocks noGrp="1"/>
          </p:cNvSpPr>
          <p:nvPr>
            <p:ph type="body" idx="1"/>
          </p:nvPr>
        </p:nvSpPr>
        <p:spPr/>
        <p:txBody>
          <a:bodyPr>
            <a:noAutofit/>
          </a:bodyPr>
          <a:lstStyle/>
          <a:p>
            <a:pPr marL="114300" indent="0">
              <a:buNone/>
            </a:pPr>
            <a:r>
              <a:rPr lang="en-US" sz="2000" dirty="0">
                <a:latin typeface="Arial" panose="020B0604020202020204" pitchFamily="34" charset="0"/>
                <a:cs typeface="Arial" panose="020B0604020202020204" pitchFamily="34" charset="0"/>
              </a:rPr>
              <a:t>Legislation and the Law</a:t>
            </a:r>
          </a:p>
          <a:p>
            <a:pPr marL="114300" indent="0">
              <a:buNone/>
            </a:pPr>
            <a:endParaRPr lang="en-US" sz="2000" dirty="0">
              <a:latin typeface="Arial" panose="020B0604020202020204" pitchFamily="34" charset="0"/>
              <a:cs typeface="Arial" panose="020B0604020202020204" pitchFamily="34" charset="0"/>
            </a:endParaRPr>
          </a:p>
          <a:p>
            <a:pPr marL="114300" indent="0" algn="l">
              <a:buNone/>
            </a:pPr>
            <a:r>
              <a:rPr lang="en-CA" sz="2000" b="0" i="0" u="none" strike="noStrike" dirty="0">
                <a:solidFill>
                  <a:srgbClr val="373D3F"/>
                </a:solidFill>
                <a:effectLst/>
                <a:latin typeface="Arial" panose="020B0604020202020204" pitchFamily="34" charset="0"/>
                <a:cs typeface="Arial" panose="020B0604020202020204" pitchFamily="34" charset="0"/>
              </a:rPr>
              <a:t>An HR Manager will work under the following legal frameworks:</a:t>
            </a:r>
          </a:p>
          <a:p>
            <a:pPr algn="l">
              <a:buFont typeface="Arial" panose="020B0604020202020204" pitchFamily="34" charset="0"/>
              <a:buChar char="•"/>
            </a:pPr>
            <a:endParaRPr lang="en-CA" sz="2000" b="0" i="0" u="none" strike="noStrike" dirty="0">
              <a:solidFill>
                <a:srgbClr val="373D3F"/>
              </a:solidFill>
              <a:effectLst/>
              <a:latin typeface="Arial" panose="020B0604020202020204" pitchFamily="34" charset="0"/>
              <a:cs typeface="Arial" panose="020B0604020202020204" pitchFamily="34" charset="0"/>
            </a:endParaRPr>
          </a:p>
          <a:p>
            <a:r>
              <a:rPr lang="en-CA" sz="2000" b="0" i="0" u="none" strike="noStrike" dirty="0">
                <a:solidFill>
                  <a:srgbClr val="373D3F"/>
                </a:solidFill>
                <a:effectLst/>
                <a:latin typeface="Arial" panose="020B0604020202020204" pitchFamily="34" charset="0"/>
                <a:cs typeface="Arial" panose="020B0604020202020204" pitchFamily="34" charset="0"/>
              </a:rPr>
              <a:t>Federal Government</a:t>
            </a:r>
          </a:p>
          <a:p>
            <a:r>
              <a:rPr lang="en-CA" sz="2000" b="0" i="0" u="none" strike="noStrike" dirty="0">
                <a:solidFill>
                  <a:srgbClr val="373D3F"/>
                </a:solidFill>
                <a:effectLst/>
                <a:latin typeface="Arial" panose="020B0604020202020204" pitchFamily="34" charset="0"/>
                <a:cs typeface="Arial" panose="020B0604020202020204" pitchFamily="34" charset="0"/>
              </a:rPr>
              <a:t>Provincial Government</a:t>
            </a:r>
          </a:p>
          <a:p>
            <a:r>
              <a:rPr lang="en-CA" sz="2000" b="0" i="0" u="none" strike="noStrike" dirty="0">
                <a:solidFill>
                  <a:srgbClr val="373D3F"/>
                </a:solidFill>
                <a:effectLst/>
                <a:latin typeface="Arial" panose="020B0604020202020204" pitchFamily="34" charset="0"/>
                <a:cs typeface="Arial" panose="020B0604020202020204" pitchFamily="34" charset="0"/>
              </a:rPr>
              <a:t>Health and Safety Requirements</a:t>
            </a:r>
          </a:p>
          <a:p>
            <a:r>
              <a:rPr lang="en-CA" sz="2000" b="0" i="0" u="none" strike="noStrike" dirty="0">
                <a:solidFill>
                  <a:srgbClr val="373D3F"/>
                </a:solidFill>
                <a:effectLst/>
                <a:latin typeface="Arial" panose="020B0604020202020204" pitchFamily="34" charset="0"/>
                <a:cs typeface="Arial" panose="020B0604020202020204" pitchFamily="34" charset="0"/>
              </a:rPr>
              <a:t>Labour Laws</a:t>
            </a:r>
          </a:p>
          <a:p>
            <a:r>
              <a:rPr lang="en-CA" sz="2000" b="0" i="0" u="none" strike="noStrike" dirty="0">
                <a:solidFill>
                  <a:srgbClr val="373D3F"/>
                </a:solidFill>
                <a:effectLst/>
                <a:latin typeface="Arial" panose="020B0604020202020204" pitchFamily="34" charset="0"/>
                <a:cs typeface="Arial" panose="020B0604020202020204" pitchFamily="34" charset="0"/>
              </a:rPr>
              <a:t>Employment Standards</a:t>
            </a:r>
          </a:p>
          <a:p>
            <a:pPr marL="114300" indent="0">
              <a:buNone/>
            </a:pPr>
            <a:br>
              <a:rPr lang="en-CA"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91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E802-9553-C604-1C7E-12C4F173800D}"/>
              </a:ext>
            </a:extLst>
          </p:cNvPr>
          <p:cNvSpPr>
            <a:spLocks noGrp="1"/>
          </p:cNvSpPr>
          <p:nvPr>
            <p:ph type="title"/>
          </p:nvPr>
        </p:nvSpPr>
        <p:spPr/>
        <p:txBody>
          <a:bodyPr>
            <a:normAutofit fontScale="90000"/>
          </a:bodyPr>
          <a:lstStyle/>
          <a:p>
            <a:r>
              <a:rPr lang="en-US" dirty="0"/>
              <a:t>1.1</a:t>
            </a:r>
            <a:r>
              <a:rPr lang="en-CA" dirty="0">
                <a:latin typeface="Arial" panose="020B0604020202020204" pitchFamily="34" charset="0"/>
                <a:cs typeface="Arial" panose="020B0604020202020204" pitchFamily="34" charset="0"/>
              </a:rPr>
              <a:t> Human Resources Management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B8748FA9-BCA9-8E1A-1A21-8121228FA162}"/>
              </a:ext>
            </a:extLst>
          </p:cNvPr>
          <p:cNvSpPr>
            <a:spLocks noGrp="1"/>
          </p:cNvSpPr>
          <p:nvPr>
            <p:ph type="body" idx="1"/>
          </p:nvPr>
        </p:nvSpPr>
        <p:spPr/>
        <p:txBody>
          <a:bodyPr>
            <a:normAutofit/>
          </a:bodyPr>
          <a:lstStyle/>
          <a:p>
            <a:pPr marL="114300" indent="0">
              <a:buNone/>
            </a:pPr>
            <a:r>
              <a:rPr lang="en-US" sz="2000" dirty="0">
                <a:latin typeface="Arial" panose="020B0604020202020204" pitchFamily="34" charset="0"/>
                <a:cs typeface="Arial" panose="020B0604020202020204" pitchFamily="34" charset="0"/>
              </a:rPr>
              <a:t>Corporate Policies</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In addition to having to comply with the requirements mandated by law, every organization may have their own set of unique policies. These policies can be set to ensure fairness, to enhance effectiveness, or simply to reinforce the culture.</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02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9DE46-4B4C-7312-4470-E7DBB2762BD6}"/>
              </a:ext>
            </a:extLst>
          </p:cNvPr>
          <p:cNvSpPr>
            <a:spLocks noGrp="1"/>
          </p:cNvSpPr>
          <p:nvPr>
            <p:ph type="title"/>
          </p:nvPr>
        </p:nvSpPr>
        <p:spPr>
          <a:xfrm>
            <a:off x="311700" y="208312"/>
            <a:ext cx="8520600" cy="607800"/>
          </a:xfrm>
        </p:spPr>
        <p:txBody>
          <a:bodyPr>
            <a:noAutofit/>
          </a:bodyPr>
          <a:lstStyle/>
          <a:p>
            <a:r>
              <a:rPr lang="en-CA" sz="2600" dirty="0">
                <a:latin typeface="Arial" panose="020B0604020202020204" pitchFamily="34" charset="0"/>
                <a:cs typeface="Arial" panose="020B0604020202020204" pitchFamily="34" charset="0"/>
              </a:rPr>
              <a:t>1.2 HR Activities I </a:t>
            </a:r>
            <a:br>
              <a:rPr lang="en-CA"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8733A8E-30B6-6432-82FB-07C74D038B9F}"/>
              </a:ext>
            </a:extLst>
          </p:cNvPr>
          <p:cNvSpPr>
            <a:spLocks noGrp="1"/>
          </p:cNvSpPr>
          <p:nvPr>
            <p:ph type="body" idx="1"/>
          </p:nvPr>
        </p:nvSpPr>
        <p:spPr>
          <a:xfrm>
            <a:off x="311700" y="902250"/>
            <a:ext cx="8520600" cy="3339000"/>
          </a:xfrm>
        </p:spPr>
        <p:txBody>
          <a:bodyPr>
            <a:noAutofit/>
          </a:bodyPr>
          <a:lstStyle/>
          <a:p>
            <a:pPr marL="114300" indent="0">
              <a:buNone/>
            </a:pPr>
            <a:r>
              <a:rPr lang="en-CA" sz="2000" b="1" dirty="0">
                <a:latin typeface="Arial" panose="020B0604020202020204" pitchFamily="34" charset="0"/>
                <a:cs typeface="Arial" panose="020B0604020202020204" pitchFamily="34" charset="0"/>
              </a:rPr>
              <a:t>External Forces that Influence Business Activities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The Human Resources function in a business is responsible for: </a:t>
            </a:r>
          </a:p>
          <a:p>
            <a:pPr marL="114300" indent="0">
              <a:buNone/>
            </a:pPr>
            <a:endParaRPr lang="en-CA" sz="2000" dirty="0">
              <a:solidFill>
                <a:srgbClr val="373D3F"/>
              </a:solidFill>
              <a:latin typeface="Arial" panose="020B0604020202020204" pitchFamily="34" charset="0"/>
              <a:cs typeface="Arial" panose="020B0604020202020204" pitchFamily="34" charset="0"/>
            </a:endParaRPr>
          </a:p>
          <a:p>
            <a:r>
              <a:rPr lang="en-CA" sz="2000" dirty="0">
                <a:solidFill>
                  <a:srgbClr val="373D3F"/>
                </a:solidFill>
                <a:latin typeface="Arial" panose="020B0604020202020204" pitchFamily="34" charset="0"/>
                <a:cs typeface="Arial" panose="020B0604020202020204" pitchFamily="34" charset="0"/>
              </a:rPr>
              <a:t>J</a:t>
            </a:r>
            <a:r>
              <a:rPr lang="en-CA" sz="2000" b="0" i="0" u="none" strike="noStrike" dirty="0">
                <a:solidFill>
                  <a:srgbClr val="373D3F"/>
                </a:solidFill>
                <a:effectLst/>
                <a:latin typeface="Arial" panose="020B0604020202020204" pitchFamily="34" charset="0"/>
                <a:cs typeface="Arial" panose="020B0604020202020204" pitchFamily="34" charset="0"/>
              </a:rPr>
              <a:t>ob analysis and design </a:t>
            </a:r>
          </a:p>
          <a:p>
            <a:r>
              <a:rPr lang="en-CA" sz="2000" dirty="0">
                <a:solidFill>
                  <a:srgbClr val="373D3F"/>
                </a:solidFill>
                <a:latin typeface="Arial" panose="020B0604020202020204" pitchFamily="34" charset="0"/>
                <a:cs typeface="Arial" panose="020B0604020202020204" pitchFamily="34" charset="0"/>
              </a:rPr>
              <a:t>T</a:t>
            </a:r>
            <a:r>
              <a:rPr lang="en-CA" sz="2000" b="0" i="0" u="none" strike="noStrike" dirty="0">
                <a:solidFill>
                  <a:srgbClr val="373D3F"/>
                </a:solidFill>
                <a:effectLst/>
                <a:latin typeface="Arial" panose="020B0604020202020204" pitchFamily="34" charset="0"/>
                <a:cs typeface="Arial" panose="020B0604020202020204" pitchFamily="34" charset="0"/>
              </a:rPr>
              <a:t>alent acquisition</a:t>
            </a:r>
          </a:p>
          <a:p>
            <a:r>
              <a:rPr lang="en-CA" sz="2000" dirty="0">
                <a:solidFill>
                  <a:srgbClr val="373D3F"/>
                </a:solidFill>
                <a:latin typeface="Arial" panose="020B0604020202020204" pitchFamily="34" charset="0"/>
                <a:cs typeface="Arial" panose="020B0604020202020204" pitchFamily="34" charset="0"/>
              </a:rPr>
              <a:t>T</a:t>
            </a:r>
            <a:r>
              <a:rPr lang="en-CA" sz="2000" b="0" i="0" u="none" strike="noStrike" dirty="0">
                <a:solidFill>
                  <a:srgbClr val="373D3F"/>
                </a:solidFill>
                <a:effectLst/>
                <a:latin typeface="Arial" panose="020B0604020202020204" pitchFamily="34" charset="0"/>
                <a:cs typeface="Arial" panose="020B0604020202020204" pitchFamily="34" charset="0"/>
              </a:rPr>
              <a:t>raining and development</a:t>
            </a:r>
          </a:p>
          <a:p>
            <a:r>
              <a:rPr lang="en-CA" sz="2000" dirty="0">
                <a:solidFill>
                  <a:srgbClr val="373D3F"/>
                </a:solidFill>
                <a:latin typeface="Arial" panose="020B0604020202020204" pitchFamily="34" charset="0"/>
                <a:cs typeface="Arial" panose="020B0604020202020204" pitchFamily="34" charset="0"/>
              </a:rPr>
              <a:t>P</a:t>
            </a:r>
            <a:r>
              <a:rPr lang="en-CA" sz="2000" b="0" i="0" u="none" strike="noStrike" dirty="0">
                <a:solidFill>
                  <a:srgbClr val="373D3F"/>
                </a:solidFill>
                <a:effectLst/>
                <a:latin typeface="Arial" panose="020B0604020202020204" pitchFamily="34" charset="0"/>
                <a:cs typeface="Arial" panose="020B0604020202020204" pitchFamily="34" charset="0"/>
              </a:rPr>
              <a:t>erformance management</a:t>
            </a:r>
          </a:p>
          <a:p>
            <a:r>
              <a:rPr lang="en-CA" sz="2000" dirty="0">
                <a:solidFill>
                  <a:srgbClr val="373D3F"/>
                </a:solidFill>
                <a:latin typeface="Arial" panose="020B0604020202020204" pitchFamily="34" charset="0"/>
                <a:cs typeface="Arial" panose="020B0604020202020204" pitchFamily="34" charset="0"/>
              </a:rPr>
              <a:t>C</a:t>
            </a:r>
            <a:r>
              <a:rPr lang="en-CA" sz="2000" b="0" i="0" u="none" strike="noStrike" dirty="0">
                <a:solidFill>
                  <a:srgbClr val="373D3F"/>
                </a:solidFill>
                <a:effectLst/>
                <a:latin typeface="Arial" panose="020B0604020202020204" pitchFamily="34" charset="0"/>
                <a:cs typeface="Arial" panose="020B0604020202020204" pitchFamily="34" charset="0"/>
              </a:rPr>
              <a:t>ompensation</a:t>
            </a:r>
          </a:p>
          <a:p>
            <a:r>
              <a:rPr lang="en-CA" sz="2000" dirty="0">
                <a:solidFill>
                  <a:srgbClr val="373D3F"/>
                </a:solidFill>
                <a:latin typeface="Arial" panose="020B0604020202020204" pitchFamily="34" charset="0"/>
                <a:cs typeface="Arial" panose="020B0604020202020204" pitchFamily="34" charset="0"/>
              </a:rPr>
              <a:t>L</a:t>
            </a:r>
            <a:r>
              <a:rPr lang="en-CA" sz="2000" b="0" i="0" u="none" strike="noStrike" dirty="0">
                <a:solidFill>
                  <a:srgbClr val="373D3F"/>
                </a:solidFill>
                <a:effectLst/>
                <a:latin typeface="Arial" panose="020B0604020202020204" pitchFamily="34" charset="0"/>
                <a:cs typeface="Arial" panose="020B0604020202020204" pitchFamily="34" charset="0"/>
              </a:rPr>
              <a:t>abour relations </a:t>
            </a:r>
          </a:p>
          <a:p>
            <a:r>
              <a:rPr lang="en-CA" sz="2000" dirty="0">
                <a:solidFill>
                  <a:srgbClr val="373D3F"/>
                </a:solidFill>
                <a:latin typeface="Arial" panose="020B0604020202020204" pitchFamily="34" charset="0"/>
                <a:cs typeface="Arial" panose="020B0604020202020204" pitchFamily="34" charset="0"/>
              </a:rPr>
              <a:t>H</a:t>
            </a:r>
            <a:r>
              <a:rPr lang="en-CA" sz="2000" b="0" i="0" u="none" strike="noStrike" dirty="0">
                <a:solidFill>
                  <a:srgbClr val="373D3F"/>
                </a:solidFill>
                <a:effectLst/>
                <a:latin typeface="Arial" panose="020B0604020202020204" pitchFamily="34" charset="0"/>
                <a:cs typeface="Arial" panose="020B0604020202020204" pitchFamily="34" charset="0"/>
              </a:rPr>
              <a:t>ealth and safety.</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95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 steps of talent acquisition as described in notes">
            <a:extLst>
              <a:ext uri="{FF2B5EF4-FFF2-40B4-BE49-F238E27FC236}">
                <a16:creationId xmlns:a16="http://schemas.microsoft.com/office/drawing/2014/main" id="{FB57BAE9-9084-102F-23BF-4DE56A9E909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652530" y="1338523"/>
            <a:ext cx="6119870" cy="3442427"/>
          </a:xfrm>
          <a:prstGeom prst="rect">
            <a:avLst/>
          </a:prstGeom>
        </p:spPr>
      </p:pic>
      <p:sp>
        <p:nvSpPr>
          <p:cNvPr id="2" name="Title 1">
            <a:extLst>
              <a:ext uri="{FF2B5EF4-FFF2-40B4-BE49-F238E27FC236}">
                <a16:creationId xmlns:a16="http://schemas.microsoft.com/office/drawing/2014/main" id="{109A4A68-360D-AFCF-54A7-D04275C9590D}"/>
              </a:ext>
            </a:extLst>
          </p:cNvPr>
          <p:cNvSpPr>
            <a:spLocks noGrp="1"/>
          </p:cNvSpPr>
          <p:nvPr>
            <p:ph type="title"/>
          </p:nvPr>
        </p:nvSpPr>
        <p:spPr/>
        <p:txBody>
          <a:bodyPr>
            <a:normAutofit fontScale="90000"/>
          </a:bodyPr>
          <a:lstStyle/>
          <a:p>
            <a:r>
              <a:rPr lang="en-CA" sz="3200" dirty="0">
                <a:latin typeface="Arial" panose="020B0604020202020204" pitchFamily="34" charset="0"/>
                <a:cs typeface="Arial" panose="020B0604020202020204" pitchFamily="34" charset="0"/>
              </a:rPr>
              <a:t>1.2 HR Activities II </a:t>
            </a:r>
            <a:br>
              <a:rPr lang="en-CA" sz="3200"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631CC00A-4CFB-AE9E-B164-FADB221CD3CB}"/>
              </a:ext>
            </a:extLst>
          </p:cNvPr>
          <p:cNvSpPr>
            <a:spLocks noGrp="1"/>
          </p:cNvSpPr>
          <p:nvPr>
            <p:ph type="body" idx="1"/>
          </p:nvPr>
        </p:nvSpPr>
        <p:spPr>
          <a:xfrm>
            <a:off x="311700" y="1108689"/>
            <a:ext cx="8520600" cy="3339000"/>
          </a:xfrm>
        </p:spPr>
        <p:txBody>
          <a:bodyPr/>
          <a:lstStyle/>
          <a:p>
            <a:pPr marL="114300" indent="0">
              <a:buNone/>
            </a:pPr>
            <a:r>
              <a:rPr lang="en-US" dirty="0"/>
              <a:t>Talent Acquisition</a:t>
            </a:r>
          </a:p>
          <a:p>
            <a:endParaRPr lang="en-US" dirty="0"/>
          </a:p>
        </p:txBody>
      </p:sp>
    </p:spTree>
    <p:extLst>
      <p:ext uri="{BB962C8B-B14F-4D97-AF65-F5344CB8AC3E}">
        <p14:creationId xmlns:p14="http://schemas.microsoft.com/office/powerpoint/2010/main" val="4158892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5831-4421-874F-D023-5E59FFB4A2E4}"/>
              </a:ext>
            </a:extLst>
          </p:cNvPr>
          <p:cNvSpPr>
            <a:spLocks noGrp="1"/>
          </p:cNvSpPr>
          <p:nvPr>
            <p:ph type="title"/>
          </p:nvPr>
        </p:nvSpPr>
        <p:spPr/>
        <p:txBody>
          <a:bodyPr>
            <a:normAutofit fontScale="90000"/>
          </a:bodyPr>
          <a:lstStyle/>
          <a:p>
            <a:r>
              <a:rPr lang="en-CA" sz="2800" dirty="0">
                <a:latin typeface="Arial" panose="020B0604020202020204" pitchFamily="34" charset="0"/>
                <a:cs typeface="Arial" panose="020B0604020202020204" pitchFamily="34" charset="0"/>
              </a:rPr>
              <a:t>1.2 HR Activities III</a:t>
            </a:r>
            <a:br>
              <a:rPr lang="en-CA" sz="2800"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3C35615A-25F3-BFFF-D2D9-CE84F6C45887}"/>
              </a:ext>
            </a:extLst>
          </p:cNvPr>
          <p:cNvSpPr>
            <a:spLocks noGrp="1"/>
          </p:cNvSpPr>
          <p:nvPr>
            <p:ph type="body" idx="1"/>
          </p:nvPr>
        </p:nvSpPr>
        <p:spPr/>
        <p:txBody>
          <a:bodyPr>
            <a:normAutofit/>
          </a:bodyPr>
          <a:lstStyle/>
          <a:p>
            <a:pPr marL="114300" indent="0">
              <a:buNone/>
            </a:pPr>
            <a:r>
              <a:rPr lang="en-US" sz="2000" dirty="0">
                <a:latin typeface="Arial" panose="020B0604020202020204" pitchFamily="34" charset="0"/>
                <a:cs typeface="Arial" panose="020B0604020202020204" pitchFamily="34" charset="0"/>
              </a:rPr>
              <a:t>Training and Development</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Once we have spent the time to hire new employees, we want to make sure they are trained to do the job and continue to grow and develop new skills. This results in higher productivity for the organization. </a:t>
            </a:r>
            <a:endParaRPr lang="en-US" sz="2000" dirty="0">
              <a:latin typeface="Arial" panose="020B0604020202020204" pitchFamily="34" charset="0"/>
              <a:cs typeface="Arial" panose="020B0604020202020204" pitchFamily="34" charset="0"/>
            </a:endParaRPr>
          </a:p>
          <a:p>
            <a:pPr marL="114300" indent="0">
              <a:buNone/>
            </a:pP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861576"/>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15753</TotalTime>
  <Words>2380</Words>
  <Application>Microsoft Office PowerPoint</Application>
  <PresentationFormat>On-screen Show (16:9)</PresentationFormat>
  <Paragraphs>190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Raleway</vt:lpstr>
      <vt:lpstr>Arial</vt:lpstr>
      <vt:lpstr>Roboto</vt:lpstr>
      <vt:lpstr>Calibri</vt:lpstr>
      <vt:lpstr>Encode Sans</vt:lpstr>
      <vt:lpstr>-apple-system</vt:lpstr>
      <vt:lpstr>Geometric</vt:lpstr>
      <vt:lpstr>Human Resources for Operations Managers  </vt:lpstr>
      <vt:lpstr>Learning Outcomes </vt:lpstr>
      <vt:lpstr>1.1 Human Resources Management I     </vt:lpstr>
      <vt:lpstr>1.1 Human Resources Management II     </vt:lpstr>
      <vt:lpstr>1.1 Human Resources Management III     </vt:lpstr>
      <vt:lpstr>1.1 Human Resources Management IV     </vt:lpstr>
      <vt:lpstr>1.2 HR Activities I  </vt:lpstr>
      <vt:lpstr>1.2 HR Activities II  </vt:lpstr>
      <vt:lpstr>1.2 HR Activities III </vt:lpstr>
      <vt:lpstr>1.2 HR Activities IV </vt:lpstr>
      <vt:lpstr>1.2 HR Activities V  </vt:lpstr>
      <vt:lpstr>1.2 HR Activities VI  </vt:lpstr>
      <vt:lpstr>1.2 HR Activities VII  </vt:lpstr>
      <vt:lpstr>1.3 HRM And Business Challenges I  </vt:lpstr>
      <vt:lpstr>1.3 HRM And Business Challenges II  </vt:lpstr>
      <vt:lpstr>1.3 HRM And Business Challenges III  </vt:lpstr>
      <vt:lpstr>1.3 HRM And Business Challenges IV  </vt:lpstr>
      <vt:lpstr>1.3 HRM And Business Challenges V  </vt:lpstr>
      <vt:lpstr>1.3 HRM And Business Challenges VI   </vt:lpstr>
      <vt:lpstr>1.4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Steeves, Catherine</cp:lastModifiedBy>
  <cp:revision>24</cp:revision>
  <dcterms:modified xsi:type="dcterms:W3CDTF">2023-04-26T19:43:00Z</dcterms:modified>
</cp:coreProperties>
</file>